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3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0" r:id="rId9"/>
    <p:sldId id="292" r:id="rId10"/>
    <p:sldId id="287" r:id="rId11"/>
    <p:sldId id="288" r:id="rId12"/>
    <p:sldId id="291" r:id="rId13"/>
    <p:sldId id="293" r:id="rId14"/>
    <p:sldId id="294" r:id="rId15"/>
    <p:sldId id="308" r:id="rId16"/>
    <p:sldId id="295" r:id="rId17"/>
    <p:sldId id="296" r:id="rId18"/>
    <p:sldId id="311" r:id="rId19"/>
    <p:sldId id="309" r:id="rId20"/>
    <p:sldId id="298" r:id="rId21"/>
    <p:sldId id="299" r:id="rId22"/>
    <p:sldId id="300" r:id="rId23"/>
    <p:sldId id="301" r:id="rId24"/>
    <p:sldId id="310" r:id="rId25"/>
    <p:sldId id="302" r:id="rId26"/>
    <p:sldId id="303" r:id="rId27"/>
    <p:sldId id="304" r:id="rId28"/>
    <p:sldId id="305" r:id="rId29"/>
    <p:sldId id="306" r:id="rId30"/>
    <p:sldId id="307" r:id="rId31"/>
    <p:sldId id="289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03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 smtClean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50511"/>
              </p:ext>
            </p:extLst>
          </p:nvPr>
        </p:nvGraphicFramePr>
        <p:xfrm>
          <a:off x="1162373" y="2506043"/>
          <a:ext cx="10910806" cy="656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03"/>
                <a:gridCol w="5455403"/>
              </a:tblGrid>
              <a:tr h="1013816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</a:t>
                      </a:r>
                      <a:r>
                        <a:rPr lang="en-US" dirty="0" err="1" smtClean="0"/>
                        <a:t>manager_id</a:t>
                      </a:r>
                      <a:r>
                        <a:rPr lang="en-US" dirty="0" smtClean="0"/>
                        <a:t> from employees;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distinct  </a:t>
                      </a:r>
                      <a:r>
                        <a:rPr lang="en-US" dirty="0" err="1" smtClean="0"/>
                        <a:t>manager_id</a:t>
                      </a:r>
                      <a:r>
                        <a:rPr lang="en-US" dirty="0" smtClean="0"/>
                        <a:t> from employees;</a:t>
                      </a:r>
                      <a:endParaRPr lang="ru-RU" dirty="0"/>
                    </a:p>
                  </a:txBody>
                  <a:tcPr/>
                </a:tc>
              </a:tr>
              <a:tr h="446176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65" y="3567354"/>
            <a:ext cx="2541774" cy="518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42" y="3567354"/>
            <a:ext cx="2491466" cy="518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6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Агрегатные 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65" y="3156202"/>
            <a:ext cx="9669311" cy="3002698"/>
          </a:xfrm>
          <a:prstGeom prst="rect">
            <a:avLst/>
          </a:prstGeom>
        </p:spPr>
      </p:pic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1673764" y="6352543"/>
            <a:ext cx="9669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sum (salary) from employees where </a:t>
            </a:r>
            <a:r>
              <a:rPr lang="en-US" altLang="ru-RU" sz="2400" dirty="0" err="1"/>
              <a:t>department_id</a:t>
            </a:r>
            <a:r>
              <a:rPr lang="en-US" altLang="ru-RU" sz="2400" dirty="0"/>
              <a:t>=10;</a:t>
            </a:r>
            <a:endParaRPr lang="ru-RU" altLang="ru-RU" sz="2400" dirty="0"/>
          </a:p>
        </p:txBody>
      </p:sp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90" y="6957959"/>
            <a:ext cx="3542739" cy="147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count(</a:t>
            </a:r>
            <a:r>
              <a:rPr lang="en-US" dirty="0" err="1" smtClean="0"/>
              <a:t>employee_id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00B050"/>
                </a:solidFill>
              </a:rPr>
              <a:t>department_id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FROM departments</a:t>
            </a:r>
          </a:p>
          <a:p>
            <a:r>
              <a:rPr lang="en-US" dirty="0" smtClean="0"/>
              <a:t>GROUP BY </a:t>
            </a:r>
            <a:r>
              <a:rPr lang="en-US" dirty="0" err="1">
                <a:solidFill>
                  <a:srgbClr val="00B050"/>
                </a:solidFill>
              </a:rPr>
              <a:t>department_id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54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Объединение таблиц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Горизонтальное объединение</a:t>
            </a:r>
          </a:p>
          <a:p>
            <a:r>
              <a:rPr lang="ru-RU" altLang="ru-RU" smtClean="0"/>
              <a:t>Вертикальное объединение</a:t>
            </a:r>
          </a:p>
        </p:txBody>
      </p:sp>
    </p:spTree>
    <p:extLst>
      <p:ext uri="{BB962C8B-B14F-4D97-AF65-F5344CB8AC3E}">
        <p14:creationId xmlns:p14="http://schemas.microsoft.com/office/powerpoint/2010/main" val="31938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Natural join</a:t>
            </a:r>
            <a:endParaRPr lang="ru-RU" altLang="ru-RU" dirty="0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1238831" y="3750590"/>
            <a:ext cx="10719929" cy="5068292"/>
          </a:xfrm>
        </p:spPr>
        <p:txBody>
          <a:bodyPr/>
          <a:lstStyle/>
          <a:p>
            <a:r>
              <a:rPr lang="ru-RU" altLang="ru-RU" dirty="0" smtClean="0"/>
              <a:t>Объединение по одинаковым названиям.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endParaRPr lang="ru-RU" altLang="ru-RU" dirty="0" smtClean="0"/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542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89" y="1131845"/>
            <a:ext cx="4847166" cy="161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78" y="1131845"/>
            <a:ext cx="4429760" cy="180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28989" y="3364207"/>
            <a:ext cx="10656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/>
              <a:t>SELECT *</a:t>
            </a:r>
            <a:r>
              <a:rPr lang="ru-RU" altLang="ru-RU" dirty="0"/>
              <a:t> </a:t>
            </a:r>
            <a:r>
              <a:rPr lang="en-US" altLang="ru-RU" dirty="0"/>
              <a:t>FROM departments NATURAL JOIN locations;</a:t>
            </a:r>
          </a:p>
          <a:p>
            <a:endParaRPr lang="ru-RU" altLang="ru-RU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85" y="4974928"/>
            <a:ext cx="10971574" cy="296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Объединение с использованием </a:t>
            </a:r>
            <a:r>
              <a:rPr lang="en-US" altLang="ru-RU" smtClean="0"/>
              <a:t>USING</a:t>
            </a:r>
            <a:endParaRPr lang="ru-RU" altLang="ru-RU" smtClean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SELECT *</a:t>
            </a:r>
          </a:p>
          <a:p>
            <a:r>
              <a:rPr lang="en-US" altLang="ru-RU" smtClean="0"/>
              <a:t>  FROM departments JOIN locations USING (location_id)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6478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Объединение с использование </a:t>
            </a:r>
            <a:r>
              <a:rPr lang="en-US" altLang="ru-RU" smtClean="0"/>
              <a:t>on</a:t>
            </a:r>
            <a:endParaRPr lang="ru-RU" altLang="ru-RU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smtClean="0"/>
              <a:t>SELECT *</a:t>
            </a:r>
          </a:p>
          <a:p>
            <a:r>
              <a:rPr lang="en-US" altLang="ru-RU" sz="3200" dirty="0" smtClean="0"/>
              <a:t>  FROM departments d JOIN locations l ON (</a:t>
            </a:r>
            <a:r>
              <a:rPr lang="en-US" altLang="ru-RU" sz="3200" dirty="0" err="1" smtClean="0"/>
              <a:t>d.location_id</a:t>
            </a:r>
            <a:r>
              <a:rPr lang="en-US" altLang="ru-RU" sz="3200" dirty="0" smtClean="0"/>
              <a:t> &gt; </a:t>
            </a:r>
            <a:r>
              <a:rPr lang="en-US" altLang="ru-RU" sz="3200" dirty="0" err="1" smtClean="0"/>
              <a:t>l.location_id</a:t>
            </a:r>
            <a:r>
              <a:rPr lang="en-US" altLang="ru-RU" sz="3200" dirty="0" smtClean="0"/>
              <a:t>)</a:t>
            </a:r>
          </a:p>
          <a:p>
            <a:endParaRPr lang="en-US" altLang="ru-RU" sz="3200" dirty="0" smtClean="0"/>
          </a:p>
          <a:p>
            <a:endParaRPr lang="ru-RU" altLang="ru-RU" sz="3200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6" y="5372601"/>
            <a:ext cx="10243117" cy="345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00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3600" dirty="0"/>
              <a:t>SELECT *</a:t>
            </a:r>
          </a:p>
          <a:p>
            <a:r>
              <a:rPr lang="en-US" altLang="ru-RU" sz="3600" dirty="0"/>
              <a:t>  FROM departments </a:t>
            </a:r>
            <a:r>
              <a:rPr lang="en-US" altLang="ru-RU" sz="3600" dirty="0" smtClean="0"/>
              <a:t>d, locations </a:t>
            </a:r>
            <a:r>
              <a:rPr lang="en-US" altLang="ru-RU" sz="3600" dirty="0"/>
              <a:t>l </a:t>
            </a:r>
            <a:endParaRPr lang="en-US" altLang="ru-RU" sz="3600" dirty="0" smtClean="0"/>
          </a:p>
          <a:p>
            <a:r>
              <a:rPr lang="en-US" altLang="ru-RU" sz="3600" dirty="0" smtClean="0"/>
              <a:t>WHERE </a:t>
            </a:r>
            <a:r>
              <a:rPr lang="en-US" altLang="ru-RU" sz="3600" dirty="0" err="1" smtClean="0"/>
              <a:t>d.location_id</a:t>
            </a:r>
            <a:r>
              <a:rPr lang="en-US" altLang="ru-RU" sz="3600" dirty="0" smtClean="0"/>
              <a:t> </a:t>
            </a:r>
            <a:r>
              <a:rPr lang="en-US" altLang="ru-RU" sz="3600" dirty="0"/>
              <a:t>&gt; </a:t>
            </a:r>
            <a:r>
              <a:rPr lang="en-US" altLang="ru-RU" sz="3600" dirty="0" err="1" smtClean="0"/>
              <a:t>l.location_id</a:t>
            </a:r>
            <a:endParaRPr lang="en-US" alt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58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 join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 sz="3200" dirty="0" smtClean="0"/>
              <a:t>SELECT </a:t>
            </a:r>
          </a:p>
          <a:p>
            <a:pPr marL="0" indent="0">
              <a:buNone/>
            </a:pPr>
            <a:r>
              <a:rPr lang="en-US" altLang="ru-RU" sz="3200" dirty="0"/>
              <a:t>	</a:t>
            </a:r>
            <a:r>
              <a:rPr lang="en-US" altLang="ru-RU" sz="3200" dirty="0" smtClean="0"/>
              <a:t>E1.LAST_NAME</a:t>
            </a:r>
            <a:r>
              <a:rPr lang="en-US" altLang="ru-RU" sz="3200" dirty="0"/>
              <a:t>, </a:t>
            </a:r>
            <a:r>
              <a:rPr lang="en-US" altLang="ru-RU" sz="3200" dirty="0" smtClean="0"/>
              <a:t>	E2.LAST_NAME</a:t>
            </a:r>
            <a:endParaRPr lang="en-US" altLang="ru-RU" sz="3200" dirty="0"/>
          </a:p>
          <a:p>
            <a:pPr marL="0" indent="0">
              <a:buNone/>
            </a:pPr>
            <a:r>
              <a:rPr lang="en-US" altLang="ru-RU" sz="3200" dirty="0"/>
              <a:t> </a:t>
            </a:r>
            <a:r>
              <a:rPr lang="en-US" altLang="ru-RU" sz="3200" dirty="0" smtClean="0"/>
              <a:t>FROM </a:t>
            </a:r>
            <a:r>
              <a:rPr lang="en-US" altLang="ru-RU" sz="3200" dirty="0"/>
              <a:t>employees e1 </a:t>
            </a:r>
            <a:endParaRPr lang="en-US" altLang="ru-RU" sz="3200" dirty="0" smtClean="0"/>
          </a:p>
          <a:p>
            <a:pPr marL="0" indent="0">
              <a:buNone/>
            </a:pPr>
            <a:r>
              <a:rPr lang="en-US" altLang="ru-RU" sz="3200" dirty="0"/>
              <a:t>	</a:t>
            </a:r>
            <a:r>
              <a:rPr lang="en-US" altLang="ru-RU" sz="3200" dirty="0" smtClean="0"/>
              <a:t>JOIN </a:t>
            </a:r>
            <a:r>
              <a:rPr lang="en-US" altLang="ru-RU" sz="3200" dirty="0"/>
              <a:t>employees e2 </a:t>
            </a:r>
            <a:endParaRPr lang="en-US" altLang="ru-RU" sz="3200" dirty="0" smtClean="0"/>
          </a:p>
          <a:p>
            <a:pPr marL="0" indent="0">
              <a:buNone/>
            </a:pPr>
            <a:r>
              <a:rPr lang="en-US" altLang="ru-RU" sz="3200" dirty="0"/>
              <a:t>	</a:t>
            </a:r>
            <a:r>
              <a:rPr lang="en-US" altLang="ru-RU" sz="3200" dirty="0" smtClean="0"/>
              <a:t>ON </a:t>
            </a:r>
            <a:r>
              <a:rPr lang="en-US" altLang="ru-RU" sz="3200" dirty="0"/>
              <a:t>(E1.MANAGER_ID = E2.EMPLOYEE_ID)</a:t>
            </a:r>
            <a:endParaRPr lang="ru-RU" altLang="ru-RU" sz="3200" dirty="0"/>
          </a:p>
          <a:p>
            <a:endParaRPr lang="ru-R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28" y="3344704"/>
            <a:ext cx="4291347" cy="533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1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данных</a:t>
            </a:r>
            <a:endParaRPr lang="ru-RU" dirty="0"/>
          </a:p>
        </p:txBody>
      </p:sp>
      <p:pic>
        <p:nvPicPr>
          <p:cNvPr id="2050" name="Picture 2" descr="Description of subquery.gif follow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32" y="2863077"/>
            <a:ext cx="10337370" cy="540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Outer join</a:t>
            </a:r>
            <a:endParaRPr lang="ru-RU" altLang="ru-RU" smtClean="0"/>
          </a:p>
        </p:txBody>
      </p:sp>
      <p:sp>
        <p:nvSpPr>
          <p:cNvPr id="9219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ru-RU" dirty="0" smtClean="0"/>
              <a:t>SELECT </a:t>
            </a:r>
            <a:endParaRPr lang="en-US" altLang="ru-RU" dirty="0" smtClean="0"/>
          </a:p>
          <a:p>
            <a:pPr marL="0" indent="0">
              <a:buNone/>
            </a:pPr>
            <a:r>
              <a:rPr lang="en-US" altLang="ru-RU" dirty="0"/>
              <a:t>	</a:t>
            </a:r>
            <a:r>
              <a:rPr lang="en-US" altLang="ru-RU" dirty="0" err="1" smtClean="0"/>
              <a:t>e.Last_name</a:t>
            </a:r>
            <a:r>
              <a:rPr lang="en-US" altLang="ru-RU" dirty="0" smtClean="0"/>
              <a:t>, </a:t>
            </a:r>
            <a:endParaRPr lang="en-US" altLang="ru-RU" dirty="0" smtClean="0"/>
          </a:p>
          <a:p>
            <a:pPr marL="0" indent="0">
              <a:buNone/>
            </a:pPr>
            <a:r>
              <a:rPr lang="en-US" altLang="ru-RU" dirty="0"/>
              <a:t>	</a:t>
            </a:r>
            <a:r>
              <a:rPr lang="en-US" altLang="ru-RU" dirty="0" err="1" smtClean="0"/>
              <a:t>e.job_id</a:t>
            </a:r>
            <a:r>
              <a:rPr lang="en-US" altLang="ru-RU" dirty="0" smtClean="0"/>
              <a:t>, </a:t>
            </a:r>
            <a:r>
              <a:rPr lang="en-US" altLang="ru-RU" dirty="0" smtClean="0"/>
              <a:t>	</a:t>
            </a:r>
            <a:r>
              <a:rPr lang="en-US" altLang="ru-RU" dirty="0" err="1" smtClean="0"/>
              <a:t>d.department_name</a:t>
            </a:r>
            <a:endParaRPr lang="en-US" altLang="ru-RU" dirty="0" smtClean="0"/>
          </a:p>
          <a:p>
            <a:pPr marL="0" indent="0">
              <a:buNone/>
            </a:pPr>
            <a:r>
              <a:rPr lang="en-US" altLang="ru-RU" dirty="0" smtClean="0"/>
              <a:t>FROM </a:t>
            </a:r>
            <a:r>
              <a:rPr lang="en-US" altLang="ru-RU" dirty="0" smtClean="0"/>
              <a:t>employees e</a:t>
            </a:r>
          </a:p>
          <a:p>
            <a:pPr marL="0" indent="0">
              <a:buNone/>
            </a:pPr>
            <a:r>
              <a:rPr lang="en-US" altLang="ru-RU" dirty="0" smtClean="0"/>
              <a:t>       </a:t>
            </a:r>
            <a:r>
              <a:rPr lang="en-US" altLang="ru-RU" dirty="0" smtClean="0">
                <a:solidFill>
                  <a:srgbClr val="00B050"/>
                </a:solidFill>
              </a:rPr>
              <a:t>LEFT</a:t>
            </a:r>
            <a:r>
              <a:rPr lang="en-US" altLang="ru-RU" dirty="0" smtClean="0"/>
              <a:t> OUTER JOIN departments d ON (E.DEPARTMENT_ID = D.DEPARTMENT_ID)</a:t>
            </a:r>
            <a:endParaRPr lang="ru-RU" alt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38" y="3537305"/>
            <a:ext cx="4724197" cy="467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30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Outer join</a:t>
            </a:r>
            <a:endParaRPr lang="ru-RU" altLang="ru-RU" smtClean="0"/>
          </a:p>
        </p:txBody>
      </p:sp>
      <p:sp>
        <p:nvSpPr>
          <p:cNvPr id="10243" name="Объект 2"/>
          <p:cNvSpPr>
            <a:spLocks noGrp="1"/>
          </p:cNvSpPr>
          <p:nvPr>
            <p:ph sz="half" idx="2"/>
          </p:nvPr>
        </p:nvSpPr>
        <p:spPr>
          <a:xfrm>
            <a:off x="1673768" y="3425125"/>
            <a:ext cx="4746752" cy="5036937"/>
          </a:xfrm>
        </p:spPr>
        <p:txBody>
          <a:bodyPr>
            <a:normAutofit fontScale="92500"/>
          </a:bodyPr>
          <a:lstStyle/>
          <a:p>
            <a:r>
              <a:rPr lang="en-US" altLang="ru-RU" dirty="0" smtClean="0"/>
              <a:t>SELECT </a:t>
            </a:r>
            <a:r>
              <a:rPr lang="en-US" altLang="ru-RU" dirty="0" err="1" smtClean="0"/>
              <a:t>e.Last_name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e.job_id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d.department_name</a:t>
            </a:r>
            <a:endParaRPr lang="en-US" altLang="ru-RU" dirty="0" smtClean="0"/>
          </a:p>
          <a:p>
            <a:r>
              <a:rPr lang="en-US" altLang="ru-RU" dirty="0" smtClean="0"/>
              <a:t>  FROM employees e</a:t>
            </a:r>
          </a:p>
          <a:p>
            <a:r>
              <a:rPr lang="en-US" altLang="ru-RU" dirty="0" smtClean="0"/>
              <a:t>       </a:t>
            </a:r>
            <a:r>
              <a:rPr lang="en-US" altLang="ru-RU" dirty="0" smtClean="0">
                <a:solidFill>
                  <a:srgbClr val="00B050"/>
                </a:solidFill>
              </a:rPr>
              <a:t>RIGHT</a:t>
            </a:r>
            <a:r>
              <a:rPr lang="en-US" altLang="ru-RU" dirty="0" smtClean="0"/>
              <a:t> OUTER JOIN departments d ON (E.DEPARTMENT_ID = D.DEPARTMENT_ID)</a:t>
            </a:r>
            <a:endParaRPr lang="ru-RU" altLang="ru-RU" dirty="0" smtClean="0"/>
          </a:p>
          <a:p>
            <a:endParaRPr lang="ru-RU" alt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>
          <a:xfrm>
            <a:off x="6601717" y="3425125"/>
            <a:ext cx="4746752" cy="50369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16" y="3425124"/>
            <a:ext cx="4741359" cy="48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74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Outer join</a:t>
            </a:r>
            <a:endParaRPr lang="ru-RU" altLang="ru-RU" smtClean="0"/>
          </a:p>
        </p:txBody>
      </p:sp>
      <p:sp>
        <p:nvSpPr>
          <p:cNvPr id="11267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dirty="0" smtClean="0"/>
              <a:t>SELECT </a:t>
            </a:r>
            <a:r>
              <a:rPr lang="en-US" altLang="ru-RU" dirty="0" err="1" smtClean="0"/>
              <a:t>e.Last_name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e.job_id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d.department_name</a:t>
            </a:r>
            <a:endParaRPr lang="en-US" altLang="ru-RU" dirty="0" smtClean="0"/>
          </a:p>
          <a:p>
            <a:pPr marL="0" indent="0">
              <a:buNone/>
            </a:pPr>
            <a:r>
              <a:rPr lang="en-US" altLang="ru-RU" dirty="0" smtClean="0"/>
              <a:t>  FROM employees e</a:t>
            </a:r>
          </a:p>
          <a:p>
            <a:pPr marL="0" indent="0">
              <a:buNone/>
            </a:pPr>
            <a:r>
              <a:rPr lang="en-US" altLang="ru-RU" dirty="0" smtClean="0"/>
              <a:t>       </a:t>
            </a:r>
            <a:r>
              <a:rPr lang="en-US" altLang="ru-RU" dirty="0" smtClean="0">
                <a:solidFill>
                  <a:srgbClr val="00B050"/>
                </a:solidFill>
              </a:rPr>
              <a:t>FULL</a:t>
            </a:r>
            <a:r>
              <a:rPr lang="en-US" altLang="ru-RU" dirty="0" smtClean="0"/>
              <a:t> OUTER JOIN departments d ON (E.DEPARTMENT_ID = D.DEPARTMENT_ID)</a:t>
            </a:r>
            <a:endParaRPr lang="ru-RU" altLang="ru-RU" dirty="0" smtClean="0"/>
          </a:p>
          <a:p>
            <a:endParaRPr lang="ru-RU" alt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37" y="3334778"/>
            <a:ext cx="4614335" cy="520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Cross join</a:t>
            </a:r>
            <a:endParaRPr lang="ru-RU" altLang="ru-RU" smtClean="0"/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/>
              <a:t>SELECT </a:t>
            </a:r>
            <a:r>
              <a:rPr lang="en-US" altLang="ru-RU" dirty="0" err="1" smtClean="0"/>
              <a:t>e.Last_name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e.job_id</a:t>
            </a:r>
            <a:r>
              <a:rPr lang="en-US" altLang="ru-RU" dirty="0" smtClean="0"/>
              <a:t>, </a:t>
            </a:r>
            <a:r>
              <a:rPr lang="en-US" altLang="ru-RU" dirty="0" err="1" smtClean="0"/>
              <a:t>d.department_name</a:t>
            </a:r>
            <a:endParaRPr lang="en-US" altLang="ru-RU" dirty="0" smtClean="0"/>
          </a:p>
          <a:p>
            <a:r>
              <a:rPr lang="en-US" altLang="ru-RU" dirty="0" smtClean="0"/>
              <a:t>  FROM employees e</a:t>
            </a:r>
          </a:p>
          <a:p>
            <a:r>
              <a:rPr lang="en-US" altLang="ru-RU" dirty="0" smtClean="0"/>
              <a:t>  CROSS JOIN departments d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46185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SELECT </a:t>
            </a:r>
            <a:r>
              <a:rPr lang="en-US" altLang="ru-RU" dirty="0" err="1"/>
              <a:t>e.Last_name</a:t>
            </a:r>
            <a:r>
              <a:rPr lang="en-US" altLang="ru-RU" dirty="0"/>
              <a:t>, </a:t>
            </a:r>
            <a:r>
              <a:rPr lang="en-US" altLang="ru-RU" dirty="0" err="1"/>
              <a:t>e.job_id</a:t>
            </a:r>
            <a:r>
              <a:rPr lang="en-US" altLang="ru-RU" dirty="0"/>
              <a:t>, </a:t>
            </a:r>
            <a:r>
              <a:rPr lang="en-US" altLang="ru-RU" dirty="0" err="1"/>
              <a:t>d.department_name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  FROM employees </a:t>
            </a:r>
            <a:r>
              <a:rPr lang="en-US" altLang="ru-RU" dirty="0" smtClean="0"/>
              <a:t>e, departments </a:t>
            </a:r>
            <a:r>
              <a:rPr lang="en-US" altLang="ru-RU" dirty="0"/>
              <a:t>d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64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Union</a:t>
            </a:r>
            <a:endParaRPr lang="ru-RU" altLang="ru-RU" smtClean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employees</a:t>
            </a:r>
          </a:p>
          <a:p>
            <a:r>
              <a:rPr lang="en-US" altLang="ru-RU" smtClean="0"/>
              <a:t>union</a:t>
            </a:r>
          </a:p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job_history</a:t>
            </a:r>
            <a:endParaRPr lang="ru-RU" altLang="ru-RU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34" y="3156202"/>
            <a:ext cx="4468143" cy="554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0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Union all </a:t>
            </a:r>
            <a:endParaRPr lang="ru-RU" altLang="ru-RU" smtClean="0"/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employees</a:t>
            </a:r>
          </a:p>
          <a:p>
            <a:r>
              <a:rPr lang="en-US" altLang="ru-RU" smtClean="0"/>
              <a:t>Union All</a:t>
            </a:r>
          </a:p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job_history</a:t>
            </a:r>
            <a:endParaRPr lang="ru-RU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734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intersect</a:t>
            </a:r>
            <a:br>
              <a:rPr lang="en-US" altLang="ru-RU" smtClean="0"/>
            </a:br>
            <a:endParaRPr lang="ru-RU" altLang="ru-RU" smtClean="0"/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employees</a:t>
            </a:r>
          </a:p>
          <a:p>
            <a:r>
              <a:rPr lang="en-US" altLang="ru-RU" smtClean="0"/>
              <a:t>intersect</a:t>
            </a:r>
          </a:p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job_history</a:t>
            </a:r>
            <a:endParaRPr lang="ru-RU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3608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minus</a:t>
            </a:r>
            <a:endParaRPr lang="ru-RU" altLang="ru-RU" smtClean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employees</a:t>
            </a:r>
          </a:p>
          <a:p>
            <a:r>
              <a:rPr lang="en-US" altLang="ru-RU" smtClean="0"/>
              <a:t>minus</a:t>
            </a:r>
          </a:p>
          <a:p>
            <a:r>
              <a:rPr lang="en-US" altLang="ru-RU" smtClean="0"/>
              <a:t>select employee_id, job_id</a:t>
            </a:r>
          </a:p>
          <a:p>
            <a:r>
              <a:rPr lang="en-US" altLang="ru-RU" smtClean="0"/>
              <a:t>from job_history</a:t>
            </a:r>
            <a:endParaRPr lang="ru-RU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6360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Connect by</a:t>
            </a:r>
            <a:endParaRPr lang="ru-RU" altLang="ru-RU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b="1" smtClean="0"/>
              <a:t>SELECT</a:t>
            </a:r>
            <a:r>
              <a:rPr lang="en-US" altLang="ru-RU" smtClean="0"/>
              <a:t> LEVEL </a:t>
            </a:r>
            <a:r>
              <a:rPr lang="en-US" altLang="ru-RU" b="1" smtClean="0"/>
              <a:t>NAME</a:t>
            </a:r>
            <a:r>
              <a:rPr lang="en-US" altLang="ru-RU" smtClean="0"/>
              <a:t>, ID, PARENT_ID </a:t>
            </a:r>
          </a:p>
          <a:p>
            <a:pPr lvl="1"/>
            <a:r>
              <a:rPr lang="en-US" altLang="ru-RU" b="1" smtClean="0"/>
              <a:t>FROM</a:t>
            </a:r>
            <a:r>
              <a:rPr lang="en-US" altLang="ru-RU" smtClean="0"/>
              <a:t> EMPL </a:t>
            </a:r>
          </a:p>
          <a:p>
            <a:pPr lvl="1"/>
            <a:r>
              <a:rPr lang="en-US" altLang="ru-RU" b="1" smtClean="0"/>
              <a:t>CONNECT</a:t>
            </a:r>
            <a:r>
              <a:rPr lang="en-US" altLang="ru-RU" smtClean="0"/>
              <a:t> </a:t>
            </a:r>
            <a:r>
              <a:rPr lang="en-US" altLang="ru-RU" b="1" smtClean="0"/>
              <a:t>BY</a:t>
            </a:r>
            <a:r>
              <a:rPr lang="en-US" altLang="ru-RU" smtClean="0"/>
              <a:t> </a:t>
            </a:r>
            <a:r>
              <a:rPr lang="en-US" altLang="ru-RU" b="1" smtClean="0"/>
              <a:t>PRIOR</a:t>
            </a:r>
            <a:r>
              <a:rPr lang="en-US" altLang="ru-RU" smtClean="0"/>
              <a:t> ID = PARENT_ID;</a:t>
            </a:r>
          </a:p>
          <a:p>
            <a:endParaRPr lang="en-US" altLang="ru-RU" smtClean="0"/>
          </a:p>
          <a:p>
            <a:r>
              <a:rPr lang="en-US" altLang="ru-RU" b="1" smtClean="0"/>
              <a:t>SELECT</a:t>
            </a:r>
            <a:r>
              <a:rPr lang="en-US" altLang="ru-RU" smtClean="0"/>
              <a:t> </a:t>
            </a:r>
            <a:r>
              <a:rPr lang="en-US" altLang="ru-RU" b="1" smtClean="0"/>
              <a:t>NAME</a:t>
            </a:r>
            <a:r>
              <a:rPr lang="en-US" altLang="ru-RU" smtClean="0"/>
              <a:t>, ID, PARENT_ID </a:t>
            </a:r>
          </a:p>
          <a:p>
            <a:pPr lvl="1"/>
            <a:r>
              <a:rPr lang="en-US" altLang="ru-RU" b="1" smtClean="0"/>
              <a:t>FROM</a:t>
            </a:r>
            <a:r>
              <a:rPr lang="en-US" altLang="ru-RU" smtClean="0"/>
              <a:t> EMPL </a:t>
            </a:r>
          </a:p>
          <a:p>
            <a:pPr lvl="1"/>
            <a:r>
              <a:rPr lang="en-US" altLang="ru-RU" b="1" smtClean="0"/>
              <a:t>CONNECT</a:t>
            </a:r>
            <a:r>
              <a:rPr lang="en-US" altLang="ru-RU" smtClean="0"/>
              <a:t> </a:t>
            </a:r>
            <a:r>
              <a:rPr lang="en-US" altLang="ru-RU" b="1" smtClean="0"/>
              <a:t>BY</a:t>
            </a:r>
            <a:r>
              <a:rPr lang="en-US" altLang="ru-RU" smtClean="0"/>
              <a:t> </a:t>
            </a:r>
            <a:r>
              <a:rPr lang="en-US" altLang="ru-RU" b="1" smtClean="0"/>
              <a:t>PRIOR</a:t>
            </a:r>
            <a:r>
              <a:rPr lang="en-US" altLang="ru-RU" smtClean="0"/>
              <a:t> ID = PARENT_ID </a:t>
            </a:r>
          </a:p>
          <a:p>
            <a:pPr lvl="1"/>
            <a:r>
              <a:rPr lang="en-US" altLang="ru-RU" b="1" smtClean="0"/>
              <a:t>START</a:t>
            </a:r>
            <a:r>
              <a:rPr lang="en-US" altLang="ru-RU" smtClean="0"/>
              <a:t> </a:t>
            </a:r>
            <a:r>
              <a:rPr lang="en-US" altLang="ru-RU" b="1" smtClean="0"/>
              <a:t>WITH</a:t>
            </a:r>
            <a:r>
              <a:rPr lang="en-US" altLang="ru-RU" smtClean="0"/>
              <a:t> ID </a:t>
            </a:r>
            <a:r>
              <a:rPr lang="en-US" altLang="ru-RU" b="1" smtClean="0"/>
              <a:t>IN</a:t>
            </a:r>
            <a:r>
              <a:rPr lang="en-US" altLang="ru-RU" smtClean="0"/>
              <a:t> (</a:t>
            </a:r>
            <a:r>
              <a:rPr lang="en-US" altLang="ru-RU" b="1" smtClean="0"/>
              <a:t>SELECT</a:t>
            </a:r>
            <a:r>
              <a:rPr lang="en-US" altLang="ru-RU" smtClean="0"/>
              <a:t> ID </a:t>
            </a:r>
            <a:r>
              <a:rPr lang="en-US" altLang="ru-RU" b="1" smtClean="0"/>
              <a:t>FROM</a:t>
            </a:r>
            <a:r>
              <a:rPr lang="en-US" altLang="ru-RU" smtClean="0"/>
              <a:t> EMPL </a:t>
            </a:r>
            <a:r>
              <a:rPr lang="en-US" altLang="ru-RU" b="1" smtClean="0"/>
              <a:t>WHERE</a:t>
            </a:r>
            <a:r>
              <a:rPr lang="en-US" altLang="ru-RU" smtClean="0"/>
              <a:t> PARENT_ID </a:t>
            </a:r>
            <a:r>
              <a:rPr lang="en-US" altLang="ru-RU" b="1" smtClean="0"/>
              <a:t>IS</a:t>
            </a:r>
            <a:r>
              <a:rPr lang="en-US" altLang="ru-RU" smtClean="0"/>
              <a:t> </a:t>
            </a:r>
            <a:r>
              <a:rPr lang="en-US" altLang="ru-RU" b="1" smtClean="0"/>
              <a:t>NULL</a:t>
            </a:r>
            <a:r>
              <a:rPr lang="en-US" altLang="ru-RU" smtClean="0"/>
              <a:t>);</a:t>
            </a:r>
          </a:p>
          <a:p>
            <a:pPr lvl="1"/>
            <a:endParaRPr lang="en-US" altLang="ru-RU" smtClean="0"/>
          </a:p>
          <a:p>
            <a:pPr lvl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995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данных из одной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ru-RU" dirty="0" err="1" smtClean="0"/>
              <a:t>имена_полей</a:t>
            </a:r>
            <a:endParaRPr lang="ru-RU" dirty="0" smtClean="0"/>
          </a:p>
          <a:p>
            <a:r>
              <a:rPr lang="en-US" dirty="0" smtClean="0"/>
              <a:t>FROM </a:t>
            </a:r>
            <a:r>
              <a:rPr lang="ru-RU" dirty="0" err="1" smtClean="0"/>
              <a:t>название_таблицы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* </a:t>
            </a:r>
          </a:p>
          <a:p>
            <a:r>
              <a:rPr lang="en-US" dirty="0" smtClean="0"/>
              <a:t>FROM </a:t>
            </a:r>
            <a:r>
              <a:rPr lang="ru-RU" dirty="0" err="1" smtClean="0"/>
              <a:t>название_таблицы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1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b="1" smtClean="0"/>
              <a:t>SELECT</a:t>
            </a:r>
            <a:r>
              <a:rPr lang="en-US" altLang="ru-RU" smtClean="0"/>
              <a:t> </a:t>
            </a:r>
            <a:r>
              <a:rPr lang="en-US" altLang="ru-RU" b="1" smtClean="0"/>
              <a:t>NAME</a:t>
            </a:r>
            <a:r>
              <a:rPr lang="en-US" altLang="ru-RU" smtClean="0"/>
              <a:t>, ID, PARENT_ID, </a:t>
            </a:r>
            <a:r>
              <a:rPr lang="en-US" altLang="ru-RU" b="1" smtClean="0"/>
              <a:t>LEVEL</a:t>
            </a:r>
            <a:r>
              <a:rPr lang="en-US" altLang="ru-RU" smtClean="0"/>
              <a:t> </a:t>
            </a:r>
          </a:p>
          <a:p>
            <a:pPr lvl="1"/>
            <a:r>
              <a:rPr lang="en-US" altLang="ru-RU" b="1" smtClean="0"/>
              <a:t>FROM</a:t>
            </a:r>
            <a:r>
              <a:rPr lang="en-US" altLang="ru-RU" smtClean="0"/>
              <a:t> EMPL </a:t>
            </a:r>
          </a:p>
          <a:p>
            <a:pPr lvl="1"/>
            <a:r>
              <a:rPr lang="en-US" altLang="ru-RU" b="1" smtClean="0"/>
              <a:t>CONNECT</a:t>
            </a:r>
            <a:r>
              <a:rPr lang="en-US" altLang="ru-RU" smtClean="0"/>
              <a:t> </a:t>
            </a:r>
            <a:r>
              <a:rPr lang="en-US" altLang="ru-RU" b="1" smtClean="0"/>
              <a:t>BY</a:t>
            </a:r>
            <a:r>
              <a:rPr lang="en-US" altLang="ru-RU" smtClean="0"/>
              <a:t> </a:t>
            </a:r>
            <a:r>
              <a:rPr lang="en-US" altLang="ru-RU" b="1" smtClean="0"/>
              <a:t>PRIOR</a:t>
            </a:r>
            <a:r>
              <a:rPr lang="en-US" altLang="ru-RU" smtClean="0"/>
              <a:t> ID = PARENT_ID </a:t>
            </a:r>
          </a:p>
          <a:p>
            <a:pPr lvl="1"/>
            <a:r>
              <a:rPr lang="en-US" altLang="ru-RU" b="1" smtClean="0"/>
              <a:t>START</a:t>
            </a:r>
            <a:r>
              <a:rPr lang="en-US" altLang="ru-RU" smtClean="0"/>
              <a:t> </a:t>
            </a:r>
            <a:r>
              <a:rPr lang="en-US" altLang="ru-RU" b="1" smtClean="0"/>
              <a:t>WITH</a:t>
            </a:r>
            <a:r>
              <a:rPr lang="en-US" altLang="ru-RU" smtClean="0"/>
              <a:t> ID = 1;</a:t>
            </a:r>
          </a:p>
          <a:p>
            <a:endParaRPr lang="en-US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2633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4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 </a:t>
            </a:r>
            <a:r>
              <a:rPr lang="en-US" dirty="0" err="1" smtClean="0"/>
              <a:t>rowid</a:t>
            </a:r>
            <a:r>
              <a:rPr lang="en-US" dirty="0" smtClean="0"/>
              <a:t>, column1</a:t>
            </a:r>
          </a:p>
          <a:p>
            <a:r>
              <a:rPr lang="en-US" dirty="0" smtClean="0"/>
              <a:t>From tab1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9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 над датами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TO_DATE(’31.07.2015’)+2</a:t>
            </a:r>
          </a:p>
          <a:p>
            <a:pPr marL="0" indent="0">
              <a:buNone/>
            </a:pPr>
            <a:r>
              <a:rPr lang="en-US" dirty="0" smtClean="0"/>
              <a:t>FROM dual;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02.08.2015</a:t>
            </a:r>
          </a:p>
          <a:p>
            <a:pPr marL="0" indent="0">
              <a:buNone/>
            </a:pPr>
            <a:r>
              <a:rPr lang="en-US" dirty="0" smtClean="0"/>
              <a:t>SELECT TO_DATE(02.08.2015)-TO_DATE</a:t>
            </a:r>
            <a:r>
              <a:rPr lang="en-US" dirty="0"/>
              <a:t> (’31.07.2015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FROM dual</a:t>
            </a:r>
          </a:p>
          <a:p>
            <a:pPr marL="0" indent="0">
              <a:buNone/>
            </a:pP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Конкатенация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CONCAT(‘Hello ’,’world’)</a:t>
            </a:r>
          </a:p>
          <a:p>
            <a:pPr marL="0" indent="0">
              <a:buNone/>
            </a:pPr>
            <a:r>
              <a:rPr lang="en-US" dirty="0" smtClean="0"/>
              <a:t>FROM DUAL;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SELECT ‘Hello’||’ ‘||’world’</a:t>
            </a:r>
          </a:p>
          <a:p>
            <a:pPr marL="0" indent="0">
              <a:buNone/>
            </a:pPr>
            <a:r>
              <a:rPr lang="en-US" dirty="0" smtClean="0"/>
              <a:t>FROM dual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7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nvl</a:t>
            </a:r>
            <a:r>
              <a:rPr lang="en-US" dirty="0" smtClean="0"/>
              <a:t>(</a:t>
            </a:r>
            <a:r>
              <a:rPr lang="en-US" dirty="0" err="1" smtClean="0"/>
              <a:t>middle_name</a:t>
            </a:r>
            <a:r>
              <a:rPr lang="en-US" dirty="0" smtClean="0"/>
              <a:t>,’’)</a:t>
            </a:r>
          </a:p>
          <a:p>
            <a:r>
              <a:rPr lang="en-US" dirty="0" smtClean="0"/>
              <a:t>FROM persons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Case </a:t>
            </a:r>
            <a:endParaRPr lang="be-BY" altLang="ru-RU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Case </a:t>
            </a:r>
            <a:endParaRPr lang="ru-RU" altLang="ru-RU" smtClean="0"/>
          </a:p>
          <a:p>
            <a:pPr lvl="1"/>
            <a:r>
              <a:rPr lang="ru-RU" altLang="ru-RU" smtClean="0"/>
              <a:t>входное значение</a:t>
            </a:r>
          </a:p>
          <a:p>
            <a:r>
              <a:rPr lang="en-US" altLang="ru-RU" smtClean="0"/>
              <a:t>WHEN </a:t>
            </a:r>
            <a:r>
              <a:rPr lang="ru-RU" altLang="ru-RU" smtClean="0"/>
              <a:t>условие </a:t>
            </a:r>
            <a:r>
              <a:rPr lang="en-US" altLang="ru-RU" smtClean="0"/>
              <a:t>THEN </a:t>
            </a:r>
            <a:r>
              <a:rPr lang="ru-RU" altLang="ru-RU" smtClean="0"/>
              <a:t>результат</a:t>
            </a:r>
          </a:p>
          <a:p>
            <a:r>
              <a:rPr lang="ru-RU" altLang="ru-RU" smtClean="0"/>
              <a:t>…</a:t>
            </a:r>
          </a:p>
          <a:p>
            <a:r>
              <a:rPr lang="en-US" altLang="ru-RU" smtClean="0"/>
              <a:t>END</a:t>
            </a:r>
            <a:endParaRPr lang="be-BY" altLang="ru-RU" smtClean="0"/>
          </a:p>
        </p:txBody>
      </p:sp>
    </p:spTree>
    <p:extLst>
      <p:ext uri="{BB962C8B-B14F-4D97-AF65-F5344CB8AC3E}">
        <p14:creationId xmlns:p14="http://schemas.microsoft.com/office/powerpoint/2010/main" val="211956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Символьные  функции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421884"/>
              </p:ext>
            </p:extLst>
          </p:nvPr>
        </p:nvGraphicFramePr>
        <p:xfrm>
          <a:off x="975360" y="3156201"/>
          <a:ext cx="10719928" cy="593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964"/>
                <a:gridCol w="5359964"/>
              </a:tblGrid>
              <a:tr h="479203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Функция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Описание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Lower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Приведение</a:t>
                      </a:r>
                      <a:r>
                        <a:rPr lang="ru-RU" sz="2600" baseline="0" dirty="0" smtClean="0"/>
                        <a:t> к нижнему регистру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Upper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 smtClean="0"/>
                        <a:t>Приведение</a:t>
                      </a:r>
                      <a:r>
                        <a:rPr lang="ru-RU" sz="2600" baseline="0" dirty="0" smtClean="0"/>
                        <a:t> к </a:t>
                      </a:r>
                      <a:r>
                        <a:rPr lang="en-US" sz="2600" baseline="0" dirty="0" smtClean="0"/>
                        <a:t>upper </a:t>
                      </a:r>
                      <a:r>
                        <a:rPr lang="ru-RU" sz="2600" baseline="0" dirty="0" smtClean="0"/>
                        <a:t>регистру</a:t>
                      </a:r>
                      <a:endParaRPr lang="ru-RU" sz="2600" dirty="0" smtClean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Initcap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Первая</a:t>
                      </a:r>
                      <a:r>
                        <a:rPr lang="ru-RU" sz="2600" baseline="0" dirty="0" smtClean="0"/>
                        <a:t> буква заглавная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Concat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конкатенация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Substr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Выделение подстроки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Length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Длина строки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Instr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Поиск подстроки в строке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668824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Lpad</a:t>
                      </a:r>
                      <a:r>
                        <a:rPr lang="en-US" sz="2600" baseline="0" dirty="0" smtClean="0"/>
                        <a:t> | </a:t>
                      </a:r>
                      <a:r>
                        <a:rPr lang="en-US" sz="2600" baseline="0" dirty="0" err="1" smtClean="0"/>
                        <a:t>rpad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Добавление символов слева </a:t>
                      </a:r>
                      <a:r>
                        <a:rPr lang="en-US" sz="2600" dirty="0" smtClean="0"/>
                        <a:t>|</a:t>
                      </a:r>
                      <a:r>
                        <a:rPr lang="en-US" sz="2600" baseline="0" dirty="0" smtClean="0"/>
                        <a:t> c</a:t>
                      </a:r>
                      <a:r>
                        <a:rPr lang="ru-RU" sz="2600" baseline="0" dirty="0" smtClean="0"/>
                        <a:t>права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Trim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усечение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  <a:tr h="47920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replace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Замена</a:t>
                      </a:r>
                      <a:r>
                        <a:rPr lang="ru-RU" sz="2600" baseline="0" dirty="0" smtClean="0"/>
                        <a:t> подстроки</a:t>
                      </a:r>
                      <a:endParaRPr lang="ru-RU" sz="2600" dirty="0"/>
                    </a:p>
                  </a:txBody>
                  <a:tcPr marL="130048" marR="130048" marT="65020" marB="650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64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EFEFE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451</Words>
  <Application>Microsoft Office PowerPoint</Application>
  <PresentationFormat>Произвольный</PresentationFormat>
  <Paragraphs>160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Garamond</vt:lpstr>
      <vt:lpstr>Helvetica Light</vt:lpstr>
      <vt:lpstr>Helvetica Neue</vt:lpstr>
      <vt:lpstr>Натуральные материалы</vt:lpstr>
      <vt:lpstr>СУБД</vt:lpstr>
      <vt:lpstr>Выборка данных</vt:lpstr>
      <vt:lpstr>Выборка данных из одной таблицы</vt:lpstr>
      <vt:lpstr>ROWID</vt:lpstr>
      <vt:lpstr>Арифметические действия над датами</vt:lpstr>
      <vt:lpstr>Конкатенация строк</vt:lpstr>
      <vt:lpstr>NVL</vt:lpstr>
      <vt:lpstr>Case </vt:lpstr>
      <vt:lpstr>Символьные  функции</vt:lpstr>
      <vt:lpstr>DISTINCT</vt:lpstr>
      <vt:lpstr>Агрегатные функции</vt:lpstr>
      <vt:lpstr>Группировки</vt:lpstr>
      <vt:lpstr>Объединение таблиц</vt:lpstr>
      <vt:lpstr>Natural join</vt:lpstr>
      <vt:lpstr>Презентация PowerPoint</vt:lpstr>
      <vt:lpstr>Объединение с использованием USING</vt:lpstr>
      <vt:lpstr>Объединение с использование on</vt:lpstr>
      <vt:lpstr>Презентация PowerPoint</vt:lpstr>
      <vt:lpstr>Self join</vt:lpstr>
      <vt:lpstr>Outer join</vt:lpstr>
      <vt:lpstr>Outer join</vt:lpstr>
      <vt:lpstr>Outer join</vt:lpstr>
      <vt:lpstr>Cross join</vt:lpstr>
      <vt:lpstr>Cross join</vt:lpstr>
      <vt:lpstr>Union</vt:lpstr>
      <vt:lpstr>Union all </vt:lpstr>
      <vt:lpstr>intersect </vt:lpstr>
      <vt:lpstr>minus</vt:lpstr>
      <vt:lpstr>Connect by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Проволоцкий В.Е.</cp:lastModifiedBy>
  <cp:revision>31</cp:revision>
  <dcterms:modified xsi:type="dcterms:W3CDTF">2015-10-03T05:10:22Z</dcterms:modified>
</cp:coreProperties>
</file>