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9"/>
  </p:notesMasterIdLst>
  <p:sldIdLst>
    <p:sldId id="256" r:id="rId2"/>
    <p:sldId id="284" r:id="rId3"/>
    <p:sldId id="297" r:id="rId4"/>
    <p:sldId id="282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722" y="11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7018016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13005763" cy="97536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3417" y="2576872"/>
            <a:ext cx="7550387" cy="2155425"/>
          </a:xfrm>
        </p:spPr>
        <p:txBody>
          <a:bodyPr anchor="b">
            <a:noAutofit/>
          </a:bodyPr>
          <a:lstStyle>
            <a:lvl1pPr algn="ctr">
              <a:defRPr sz="6827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3417" y="5117621"/>
            <a:ext cx="7550387" cy="1959326"/>
          </a:xfrm>
        </p:spPr>
        <p:txBody>
          <a:bodyPr anchor="t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26371" y="7188767"/>
            <a:ext cx="957548" cy="39736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3417" y="7188767"/>
            <a:ext cx="5781134" cy="397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95740" y="7188767"/>
            <a:ext cx="588065" cy="39736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72641" y="4937001"/>
            <a:ext cx="727194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85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6848590"/>
            <a:ext cx="9669311" cy="806027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9570" y="1469061"/>
            <a:ext cx="10085663" cy="4780471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5" y="7654618"/>
            <a:ext cx="9669311" cy="702168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0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1289775"/>
            <a:ext cx="9669311" cy="4405845"/>
          </a:xfrm>
        </p:spPr>
        <p:txBody>
          <a:bodyPr anchor="ctr">
            <a:normAutofit/>
          </a:bodyPr>
          <a:lstStyle>
            <a:lvl1pPr algn="ctr">
              <a:defRPr sz="4551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6080947"/>
            <a:ext cx="9669313" cy="22758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8262" y="5888283"/>
            <a:ext cx="93958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730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718" y="1396810"/>
            <a:ext cx="9102578" cy="3371617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5840" y="4768426"/>
            <a:ext cx="8380868" cy="92719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560"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1" y="6177281"/>
            <a:ext cx="9669316" cy="217950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8846" y="1287626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024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56538" y="4021860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024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818263" y="5888283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31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9" y="4705537"/>
            <a:ext cx="9669302" cy="2088960"/>
          </a:xfrm>
        </p:spPr>
        <p:txBody>
          <a:bodyPr anchor="b">
            <a:normAutofit/>
          </a:bodyPr>
          <a:lstStyle>
            <a:lvl1pPr algn="l">
              <a:defRPr sz="4551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8" y="6794497"/>
            <a:ext cx="9669305" cy="1223680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96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503" y="1396810"/>
            <a:ext cx="8995794" cy="3190994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673768" y="5175910"/>
            <a:ext cx="9669305" cy="126146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6442193"/>
            <a:ext cx="9669313" cy="1914596"/>
          </a:xfrm>
        </p:spPr>
        <p:txBody>
          <a:bodyPr anchor="t">
            <a:normAutofit/>
          </a:bodyPr>
          <a:lstStyle>
            <a:lvl1pPr marL="0" indent="0" algn="l">
              <a:buNone/>
              <a:defRPr sz="2276">
                <a:solidFill>
                  <a:schemeClr val="tx1"/>
                </a:solidFill>
              </a:defRPr>
            </a:lvl1pPr>
            <a:lvl2pPr marL="65023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48797" y="127558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79711" y="3708769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818263" y="4876800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73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3" y="1396809"/>
            <a:ext cx="9669311" cy="326324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551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673768" y="5071872"/>
            <a:ext cx="9669305" cy="1287475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5" y="6357903"/>
            <a:ext cx="9669311" cy="1998886"/>
          </a:xfrm>
        </p:spPr>
        <p:txBody>
          <a:bodyPr anchor="t">
            <a:normAutofit/>
          </a:bodyPr>
          <a:lstStyle>
            <a:lvl1pPr marL="0" indent="0" algn="l">
              <a:buNone/>
              <a:defRPr sz="2276">
                <a:solidFill>
                  <a:schemeClr val="tx1"/>
                </a:solidFill>
              </a:defRPr>
            </a:lvl1pPr>
            <a:lvl2pPr marL="65023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8268" y="4876800"/>
            <a:ext cx="93957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758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764" y="3541526"/>
            <a:ext cx="9669313" cy="481526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18263" y="3348864"/>
            <a:ext cx="939580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412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593" y="1289776"/>
            <a:ext cx="2302478" cy="706701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767" y="1289776"/>
            <a:ext cx="6990946" cy="706701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82506" y="1289776"/>
            <a:ext cx="0" cy="7067012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552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Текст заголовка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Уровень текста 1</a:t>
            </a:r>
          </a:p>
          <a:p>
            <a:pPr lvl="1">
              <a:defRPr sz="1800"/>
            </a:pPr>
            <a:r>
              <a:rPr sz="3200"/>
              <a:t>Уровень текста 2</a:t>
            </a:r>
          </a:p>
          <a:p>
            <a:pPr lvl="2">
              <a:defRPr sz="1800"/>
            </a:pPr>
            <a:r>
              <a:rPr sz="3200"/>
              <a:t>Уровень текста 3</a:t>
            </a:r>
          </a:p>
          <a:p>
            <a:pPr lvl="3">
              <a:defRPr sz="1800"/>
            </a:pPr>
            <a:r>
              <a:rPr sz="3200"/>
              <a:t>Уровень текста 4</a:t>
            </a:r>
          </a:p>
          <a:p>
            <a:pPr lvl="4">
              <a:defRPr sz="1800"/>
            </a:pPr>
            <a:r>
              <a:rPr sz="3200"/>
              <a:t>Уровень текста 5</a:t>
            </a:r>
          </a:p>
        </p:txBody>
      </p:sp>
    </p:spTree>
    <p:extLst>
      <p:ext uri="{BB962C8B-B14F-4D97-AF65-F5344CB8AC3E}">
        <p14:creationId xmlns:p14="http://schemas.microsoft.com/office/powerpoint/2010/main" val="245840687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818261" y="3351125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4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261" y="2334454"/>
            <a:ext cx="9380315" cy="2592020"/>
          </a:xfrm>
        </p:spPr>
        <p:txBody>
          <a:bodyPr anchor="b">
            <a:normAutofit/>
          </a:bodyPr>
          <a:lstStyle>
            <a:lvl1pPr algn="ctr">
              <a:defRPr sz="5689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8261" y="5311800"/>
            <a:ext cx="9380315" cy="1550244"/>
          </a:xfrm>
        </p:spPr>
        <p:txBody>
          <a:bodyPr anchor="t">
            <a:normAutofit/>
          </a:bodyPr>
          <a:lstStyle>
            <a:lvl1pPr marL="0" indent="0" algn="ctr">
              <a:buNone/>
              <a:defRPr sz="3413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818263" y="5119135"/>
            <a:ext cx="9380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6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818261" y="3351125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1301813"/>
            <a:ext cx="9669311" cy="185438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3765" y="3537305"/>
            <a:ext cx="4746752" cy="490281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438" y="3537305"/>
            <a:ext cx="4746752" cy="490281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8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8" y="3781025"/>
            <a:ext cx="47467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accent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768" y="4612641"/>
            <a:ext cx="4746752" cy="384942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1717" y="3781025"/>
            <a:ext cx="47467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accent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1717" y="4612641"/>
            <a:ext cx="4746752" cy="384942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818263" y="3348864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02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1301813"/>
            <a:ext cx="9669312" cy="185438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18263" y="3348864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90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5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1974804"/>
            <a:ext cx="3607890" cy="1950720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645" y="1396811"/>
            <a:ext cx="5483433" cy="6959979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4" y="4310848"/>
            <a:ext cx="3607890" cy="3467952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818263" y="4142269"/>
            <a:ext cx="331888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5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2679228"/>
            <a:ext cx="5165798" cy="1950720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1477" y="1469060"/>
            <a:ext cx="4166347" cy="681548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4" y="4629948"/>
            <a:ext cx="5165797" cy="2600960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4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13016842" cy="97536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3765" y="1301813"/>
            <a:ext cx="9669311" cy="18543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3541526"/>
            <a:ext cx="9669313" cy="48995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40598" y="8477202"/>
            <a:ext cx="1633114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3764" y="8477202"/>
            <a:ext cx="7259971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80574" y="8477202"/>
            <a:ext cx="562503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3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ctr" defTabSz="650230" rtl="0" eaLnBrk="1" latinLnBrk="0" hangingPunct="1">
        <a:spcBef>
          <a:spcPct val="0"/>
        </a:spcBef>
        <a:buNone/>
        <a:defRPr sz="568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6394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341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84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70685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5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19452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276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84475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ru-RU" sz="8000" dirty="0"/>
              <a:t>СУБД</a:t>
            </a:r>
            <a:endParaRPr sz="8000" dirty="0"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Лекция</a:t>
            </a:r>
            <a:r>
              <a:rPr lang="en-US" dirty="0"/>
              <a:t> 6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ANY </a:t>
            </a:r>
            <a:r>
              <a:rPr lang="ru-RU" dirty="0"/>
              <a:t>и </a:t>
            </a:r>
            <a:r>
              <a:rPr lang="en-US" dirty="0"/>
              <a:t>ALL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product_name</a:t>
            </a:r>
            <a:r>
              <a:rPr lang="en-US" dirty="0"/>
              <a:t>, AVG(price)</a:t>
            </a:r>
          </a:p>
          <a:p>
            <a:pPr marL="0" indent="0">
              <a:buNone/>
            </a:pPr>
            <a:r>
              <a:rPr lang="en-US" dirty="0"/>
              <a:t>FROM products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product_name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HAVING AVG(price)&gt; ANY (SELECT AVG(PRICE) FROM products 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product_type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391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</a:t>
            </a:r>
            <a:r>
              <a:rPr lang="ru-RU" dirty="0" err="1"/>
              <a:t>многостолбцовых</a:t>
            </a:r>
            <a:r>
              <a:rPr lang="ru-RU" dirty="0"/>
              <a:t> подзапросов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 </a:t>
            </a:r>
            <a:r>
              <a:rPr lang="en-US" dirty="0" err="1"/>
              <a:t>product_id</a:t>
            </a:r>
            <a:r>
              <a:rPr lang="en-US" dirty="0"/>
              <a:t>, </a:t>
            </a:r>
            <a:r>
              <a:rPr lang="en-US" dirty="0" err="1"/>
              <a:t>product_type_id</a:t>
            </a:r>
            <a:r>
              <a:rPr lang="en-US" dirty="0"/>
              <a:t>, name, price</a:t>
            </a:r>
          </a:p>
          <a:p>
            <a:pPr marL="0" indent="0">
              <a:buNone/>
            </a:pPr>
            <a:r>
              <a:rPr lang="en-US" dirty="0"/>
              <a:t>FROM products</a:t>
            </a:r>
          </a:p>
          <a:p>
            <a:pPr marL="0" indent="0">
              <a:buNone/>
            </a:pPr>
            <a:r>
              <a:rPr lang="en-US" dirty="0"/>
              <a:t>WHERE (</a:t>
            </a:r>
            <a:r>
              <a:rPr lang="en-US" dirty="0" err="1"/>
              <a:t>product_type_id</a:t>
            </a:r>
            <a:r>
              <a:rPr lang="en-US" dirty="0"/>
              <a:t>, price) in </a:t>
            </a:r>
          </a:p>
          <a:p>
            <a:pPr marL="0" indent="0">
              <a:buNone/>
            </a:pPr>
            <a:r>
              <a:rPr lang="en-US" dirty="0"/>
              <a:t>		(SELECT </a:t>
            </a:r>
            <a:r>
              <a:rPr lang="en-US" dirty="0" err="1"/>
              <a:t>product_type_id</a:t>
            </a:r>
            <a:r>
              <a:rPr lang="en-US" dirty="0"/>
              <a:t>, min(price) </a:t>
            </a:r>
          </a:p>
          <a:p>
            <a:pPr marL="0" indent="0">
              <a:buNone/>
            </a:pPr>
            <a:r>
              <a:rPr lang="en-US" dirty="0"/>
              <a:t>		FROM products</a:t>
            </a:r>
          </a:p>
          <a:p>
            <a:pPr marL="0" indent="0">
              <a:buNone/>
            </a:pPr>
            <a:r>
              <a:rPr lang="en-US" dirty="0"/>
              <a:t>		GROUP BY </a:t>
            </a:r>
            <a:r>
              <a:rPr lang="en-US" dirty="0" err="1"/>
              <a:t>product_type_id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6408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</a:t>
            </a:r>
            <a:r>
              <a:rPr lang="ru-RU"/>
              <a:t>коррелированных подзапросов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SELECT  </a:t>
            </a:r>
            <a:r>
              <a:rPr lang="en-US" dirty="0" err="1"/>
              <a:t>product_name</a:t>
            </a:r>
            <a:r>
              <a:rPr lang="en-US" dirty="0"/>
              <a:t>, price</a:t>
            </a:r>
          </a:p>
          <a:p>
            <a:pPr marL="0" indent="0">
              <a:buNone/>
            </a:pPr>
            <a:r>
              <a:rPr lang="en-US" dirty="0"/>
              <a:t>FROM products tab1</a:t>
            </a:r>
          </a:p>
          <a:p>
            <a:pPr marL="0" indent="0">
              <a:buNone/>
            </a:pPr>
            <a:r>
              <a:rPr lang="en-US" dirty="0"/>
              <a:t>WHERE price&gt;</a:t>
            </a:r>
          </a:p>
          <a:p>
            <a:pPr marL="0" indent="0">
              <a:buNone/>
            </a:pPr>
            <a:r>
              <a:rPr lang="en-US" dirty="0"/>
              <a:t>	(SELECT AVG(price)</a:t>
            </a:r>
          </a:p>
          <a:p>
            <a:pPr marL="0" indent="0">
              <a:buNone/>
            </a:pPr>
            <a:r>
              <a:rPr lang="en-US" dirty="0"/>
              <a:t>	FROM products tab2</a:t>
            </a:r>
          </a:p>
          <a:p>
            <a:pPr marL="0" indent="0">
              <a:buNone/>
            </a:pPr>
            <a:r>
              <a:rPr lang="en-US" dirty="0"/>
              <a:t>	WHERE tab1.product_type_id=tab2.product_type_id</a:t>
            </a:r>
          </a:p>
          <a:p>
            <a:pPr marL="0" indent="0">
              <a:buNone/>
            </a:pPr>
            <a:r>
              <a:rPr lang="en-US" dirty="0"/>
              <a:t>	);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156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EXISTS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first_name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prepods</a:t>
            </a:r>
            <a:r>
              <a:rPr lang="en-US" dirty="0"/>
              <a:t> p</a:t>
            </a:r>
          </a:p>
          <a:p>
            <a:pPr marL="0" indent="0">
              <a:buNone/>
            </a:pPr>
            <a:r>
              <a:rPr lang="en-US" dirty="0"/>
              <a:t>WHERE EXISTS( </a:t>
            </a:r>
          </a:p>
          <a:p>
            <a:pPr marL="0" indent="0">
              <a:buNone/>
            </a:pPr>
            <a:r>
              <a:rPr lang="en-US" dirty="0"/>
              <a:t>	SELECT 1 FROM subjects s</a:t>
            </a:r>
          </a:p>
          <a:p>
            <a:pPr marL="0" indent="0">
              <a:buNone/>
            </a:pPr>
            <a:r>
              <a:rPr lang="en-US" dirty="0"/>
              <a:t>	WHERE p.id=</a:t>
            </a:r>
            <a:r>
              <a:rPr lang="en-US" dirty="0" err="1"/>
              <a:t>s.prepod_id</a:t>
            </a:r>
            <a:r>
              <a:rPr lang="en-US" dirty="0"/>
              <a:t> and </a:t>
            </a:r>
            <a:r>
              <a:rPr lang="en-US" dirty="0" err="1"/>
              <a:t>s.weekday</a:t>
            </a:r>
            <a:r>
              <a:rPr lang="en-US" dirty="0"/>
              <a:t>=‘Saturday’ and </a:t>
            </a:r>
            <a:r>
              <a:rPr lang="en-US" dirty="0" err="1"/>
              <a:t>s.weeknum</a:t>
            </a:r>
            <a:r>
              <a:rPr lang="en-US" dirty="0"/>
              <a:t>=2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5452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вложенных подзапросов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Уровень вложенности до 255</a:t>
            </a:r>
          </a:p>
        </p:txBody>
      </p:sp>
    </p:spTree>
    <p:extLst>
      <p:ext uri="{BB962C8B-B14F-4D97-AF65-F5344CB8AC3E}">
        <p14:creationId xmlns:p14="http://schemas.microsoft.com/office/powerpoint/2010/main" val="1743120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подзапросов  в </a:t>
            </a:r>
            <a:r>
              <a:rPr lang="en-US" dirty="0"/>
              <a:t>UPDATE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UPDATE products p1</a:t>
            </a:r>
          </a:p>
          <a:p>
            <a:pPr marL="0" indent="0">
              <a:buNone/>
            </a:pPr>
            <a:r>
              <a:rPr lang="en-US" dirty="0"/>
              <a:t>SET price = </a:t>
            </a:r>
          </a:p>
          <a:p>
            <a:pPr marL="0" indent="0">
              <a:buNone/>
            </a:pPr>
            <a:r>
              <a:rPr lang="en-US" dirty="0"/>
              <a:t>	(SELECT </a:t>
            </a:r>
            <a:r>
              <a:rPr lang="en-US" dirty="0" err="1"/>
              <a:t>avg</a:t>
            </a:r>
            <a:r>
              <a:rPr lang="en-US" dirty="0"/>
              <a:t>(price) </a:t>
            </a:r>
          </a:p>
          <a:p>
            <a:pPr marL="0" indent="0">
              <a:buNone/>
            </a:pPr>
            <a:r>
              <a:rPr lang="en-US" dirty="0"/>
              <a:t>	FROM products p2</a:t>
            </a:r>
          </a:p>
          <a:p>
            <a:pPr marL="0" indent="0">
              <a:buNone/>
            </a:pPr>
            <a:r>
              <a:rPr lang="en-US" dirty="0"/>
              <a:t>	WHERE p1.product_type_id=p2.product_type_id)</a:t>
            </a:r>
          </a:p>
          <a:p>
            <a:pPr marL="0" indent="0">
              <a:buNone/>
            </a:pPr>
            <a:r>
              <a:rPr lang="en-US" dirty="0"/>
              <a:t>WHERE p1.product_id in (10,20,30,40)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770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подзапросов  в </a:t>
            </a:r>
            <a:r>
              <a:rPr lang="en-US" dirty="0"/>
              <a:t>DELETE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DELETE FROM products p1</a:t>
            </a:r>
          </a:p>
          <a:p>
            <a:pPr marL="0" indent="0">
              <a:buNone/>
            </a:pPr>
            <a:r>
              <a:rPr lang="en-US" dirty="0"/>
              <a:t>WHERE p1.price&lt;(SELECT </a:t>
            </a:r>
            <a:r>
              <a:rPr lang="en-US" dirty="0" err="1"/>
              <a:t>avg</a:t>
            </a:r>
            <a:r>
              <a:rPr lang="en-US" dirty="0"/>
              <a:t>(price) </a:t>
            </a:r>
          </a:p>
          <a:p>
            <a:pPr marL="0" indent="0">
              <a:buNone/>
            </a:pPr>
            <a:r>
              <a:rPr lang="en-US" dirty="0"/>
              <a:t>	FROM products p2</a:t>
            </a:r>
          </a:p>
          <a:p>
            <a:pPr marL="0" indent="0">
              <a:buNone/>
            </a:pPr>
            <a:r>
              <a:rPr lang="en-US" dirty="0"/>
              <a:t>	WHERE p1.product_type_id=p2.product_type_id)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403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 подзапросов в </a:t>
            </a:r>
            <a:r>
              <a:rPr lang="en-US" dirty="0"/>
              <a:t>INSERT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PRODUCT_TYPES</a:t>
            </a:r>
          </a:p>
          <a:p>
            <a:pPr marL="0" indent="0">
              <a:buNone/>
            </a:pPr>
            <a:r>
              <a:rPr lang="en-US" dirty="0"/>
              <a:t>(id, name)</a:t>
            </a:r>
          </a:p>
          <a:p>
            <a:pPr marL="0" indent="0">
              <a:buNone/>
            </a:pPr>
            <a:r>
              <a:rPr lang="en-US" dirty="0"/>
              <a:t>	(SELECT DISTINCT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product_type_id</a:t>
            </a:r>
            <a:r>
              <a:rPr lang="en-US" dirty="0"/>
              <a:t>, </a:t>
            </a:r>
            <a:r>
              <a:rPr lang="en-US" dirty="0" err="1"/>
              <a:t>product_type_name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products</a:t>
            </a:r>
          </a:p>
          <a:p>
            <a:pPr marL="0" indent="0">
              <a:buNone/>
            </a:pPr>
            <a:r>
              <a:rPr lang="en-US" dirty="0"/>
              <a:t>	WHERE price&gt;1000)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34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HAVING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13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product_name</a:t>
            </a:r>
            <a:r>
              <a:rPr lang="en-US" dirty="0"/>
              <a:t>, </a:t>
            </a:r>
            <a:r>
              <a:rPr lang="en-US" dirty="0" err="1"/>
              <a:t>avg</a:t>
            </a:r>
            <a:r>
              <a:rPr lang="en-US" dirty="0"/>
              <a:t>(price)</a:t>
            </a:r>
          </a:p>
          <a:p>
            <a:pPr marL="0" indent="0">
              <a:buNone/>
            </a:pPr>
            <a:r>
              <a:rPr lang="en-US" dirty="0"/>
              <a:t>FROM products</a:t>
            </a:r>
          </a:p>
          <a:p>
            <a:pPr marL="0" indent="0">
              <a:buNone/>
            </a:pPr>
            <a:r>
              <a:rPr lang="en-US" dirty="0"/>
              <a:t>WHERE price&lt;15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product_name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HAVING </a:t>
            </a:r>
            <a:r>
              <a:rPr lang="en-US" dirty="0" err="1"/>
              <a:t>avg</a:t>
            </a:r>
            <a:r>
              <a:rPr lang="en-US" dirty="0"/>
              <a:t>(price)&gt;13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700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подзапросов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количеству строк</a:t>
            </a:r>
          </a:p>
          <a:p>
            <a:pPr lvl="1"/>
            <a:r>
              <a:rPr lang="ru-RU" dirty="0"/>
              <a:t>Однострочные подзапросы</a:t>
            </a:r>
          </a:p>
          <a:p>
            <a:pPr lvl="1"/>
            <a:r>
              <a:rPr lang="ru-RU" dirty="0"/>
              <a:t>Многострочные подзапросы</a:t>
            </a:r>
          </a:p>
          <a:p>
            <a:r>
              <a:rPr lang="ru-RU" dirty="0"/>
              <a:t>По виду</a:t>
            </a:r>
          </a:p>
          <a:p>
            <a:pPr lvl="1"/>
            <a:r>
              <a:rPr lang="ru-RU" dirty="0" err="1"/>
              <a:t>Многостолбцовые</a:t>
            </a:r>
            <a:r>
              <a:rPr lang="ru-RU" dirty="0"/>
              <a:t> подзапросы</a:t>
            </a:r>
          </a:p>
          <a:p>
            <a:pPr lvl="1"/>
            <a:r>
              <a:rPr lang="ru-RU" dirty="0"/>
              <a:t>Коррелированные подзапросы</a:t>
            </a:r>
          </a:p>
          <a:p>
            <a:pPr lvl="1"/>
            <a:r>
              <a:rPr lang="ru-RU" dirty="0"/>
              <a:t>Вложенные подзапросы</a:t>
            </a:r>
          </a:p>
        </p:txBody>
      </p:sp>
    </p:spTree>
    <p:extLst>
      <p:ext uri="{BB962C8B-B14F-4D97-AF65-F5344CB8AC3E}">
        <p14:creationId xmlns:p14="http://schemas.microsoft.com/office/powerpoint/2010/main" val="182391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Однострочные подзапросы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Могут находиться:</a:t>
            </a:r>
          </a:p>
          <a:p>
            <a:pPr lvl="1"/>
            <a:r>
              <a:rPr lang="ru-RU" dirty="0"/>
              <a:t>В блоке </a:t>
            </a:r>
            <a:r>
              <a:rPr lang="en-US" dirty="0"/>
              <a:t>WHERE</a:t>
            </a:r>
          </a:p>
          <a:p>
            <a:pPr lvl="1"/>
            <a:r>
              <a:rPr lang="ru-RU" dirty="0"/>
              <a:t>В блоке </a:t>
            </a:r>
            <a:r>
              <a:rPr lang="en-US" dirty="0"/>
              <a:t>HAVING</a:t>
            </a:r>
          </a:p>
          <a:p>
            <a:pPr lvl="1"/>
            <a:r>
              <a:rPr lang="ru-RU" dirty="0"/>
              <a:t>В блоке </a:t>
            </a:r>
            <a:r>
              <a:rPr lang="en-US" dirty="0"/>
              <a:t>SELECT</a:t>
            </a:r>
          </a:p>
          <a:p>
            <a:pPr lvl="1"/>
            <a:r>
              <a:rPr lang="ru-RU" dirty="0"/>
              <a:t>В блоке </a:t>
            </a:r>
            <a:r>
              <a:rPr lang="en-US" dirty="0"/>
              <a:t>ORDER</a:t>
            </a:r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302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Однострочные подзапросы во фразе </a:t>
            </a:r>
            <a:r>
              <a:rPr lang="en-US" dirty="0"/>
              <a:t>WHERE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3765" y="3483469"/>
            <a:ext cx="9669313" cy="48995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first_name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employees</a:t>
            </a:r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boss_id</a:t>
            </a:r>
            <a:r>
              <a:rPr lang="en-US" dirty="0"/>
              <a:t> = (</a:t>
            </a:r>
          </a:p>
          <a:p>
            <a:pPr marL="0" indent="0">
              <a:buNone/>
            </a:pPr>
            <a:r>
              <a:rPr lang="en-US" dirty="0"/>
              <a:t>		SELECT </a:t>
            </a:r>
            <a:r>
              <a:rPr lang="en-US" dirty="0" err="1"/>
              <a:t>employee_id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FROM employees </a:t>
            </a:r>
          </a:p>
          <a:p>
            <a:pPr marL="0" indent="0">
              <a:buNone/>
            </a:pPr>
            <a:r>
              <a:rPr lang="en-US" dirty="0"/>
              <a:t>		WHERE </a:t>
            </a:r>
            <a:r>
              <a:rPr lang="en-US" dirty="0" err="1"/>
              <a:t>last_name</a:t>
            </a:r>
            <a:r>
              <a:rPr lang="en-US" dirty="0"/>
              <a:t> = ‘Brown’</a:t>
            </a:r>
          </a:p>
          <a:p>
            <a:pPr marL="0" indent="0">
              <a:buNone/>
            </a:pPr>
            <a:r>
              <a:rPr lang="en-US" dirty="0"/>
              <a:t>	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81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Однострочные подзапросы во фразе </a:t>
            </a:r>
            <a:r>
              <a:rPr lang="en-US" dirty="0"/>
              <a:t>HAVING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product_name</a:t>
            </a:r>
            <a:r>
              <a:rPr lang="en-US" dirty="0"/>
              <a:t>, AVG(price)</a:t>
            </a:r>
          </a:p>
          <a:p>
            <a:pPr marL="0" indent="0">
              <a:buNone/>
            </a:pPr>
            <a:r>
              <a:rPr lang="en-US" dirty="0"/>
              <a:t>FROM products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product_name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HAVING AVG(price)&gt;(SELECT AVG(PRICE) FROM products)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012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Многострочные подзапросы во фразе</a:t>
            </a:r>
            <a:r>
              <a:rPr lang="en-US" dirty="0"/>
              <a:t> FROM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subjects_name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subjects, </a:t>
            </a:r>
          </a:p>
          <a:p>
            <a:pPr marL="0" indent="0">
              <a:buNone/>
            </a:pPr>
            <a:r>
              <a:rPr lang="en-US" dirty="0"/>
              <a:t>	(SELECT </a:t>
            </a:r>
            <a:r>
              <a:rPr lang="en-US" dirty="0" err="1"/>
              <a:t>subjects_id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FROM </a:t>
            </a:r>
            <a:r>
              <a:rPr lang="en-US" dirty="0" err="1"/>
              <a:t>prepods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WHERE age&gt;70) </a:t>
            </a:r>
            <a:r>
              <a:rPr lang="en-US" dirty="0" err="1"/>
              <a:t>old_school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subjects.ID=</a:t>
            </a:r>
            <a:r>
              <a:rPr lang="en-US" dirty="0" err="1"/>
              <a:t>old_school.subjects_id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249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Многострочные подзапросы  во фразу </a:t>
            </a:r>
            <a:r>
              <a:rPr lang="en-US" dirty="0"/>
              <a:t>WHERE </a:t>
            </a:r>
            <a:r>
              <a:rPr lang="ru-RU" dirty="0"/>
              <a:t>с использованием </a:t>
            </a:r>
            <a:r>
              <a:rPr lang="en-US" dirty="0"/>
              <a:t>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first_name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employees</a:t>
            </a:r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boss_id</a:t>
            </a:r>
            <a:r>
              <a:rPr lang="en-US" dirty="0"/>
              <a:t> in (</a:t>
            </a:r>
          </a:p>
          <a:p>
            <a:pPr marL="0" indent="0">
              <a:buNone/>
            </a:pPr>
            <a:r>
              <a:rPr lang="en-US" dirty="0"/>
              <a:t>		SELECT </a:t>
            </a:r>
            <a:r>
              <a:rPr lang="en-US" dirty="0" err="1"/>
              <a:t>employee_id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FROM employees </a:t>
            </a:r>
          </a:p>
          <a:p>
            <a:pPr marL="0" indent="0">
              <a:buNone/>
            </a:pPr>
            <a:r>
              <a:rPr lang="en-US" dirty="0"/>
              <a:t>		WHERE </a:t>
            </a:r>
            <a:r>
              <a:rPr lang="en-US" dirty="0" err="1"/>
              <a:t>last_name</a:t>
            </a:r>
            <a:r>
              <a:rPr lang="en-US" dirty="0"/>
              <a:t> = ‘Brown’</a:t>
            </a:r>
          </a:p>
          <a:p>
            <a:pPr marL="0" indent="0">
              <a:buNone/>
            </a:pPr>
            <a:r>
              <a:rPr lang="en-US" dirty="0"/>
              <a:t>	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522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370</TotalTime>
  <Words>566</Words>
  <Application>Microsoft Office PowerPoint</Application>
  <PresentationFormat>Произвольный</PresentationFormat>
  <Paragraphs>106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Garamond</vt:lpstr>
      <vt:lpstr>Helvetica Neue</vt:lpstr>
      <vt:lpstr>Натуральные материалы</vt:lpstr>
      <vt:lpstr>СУБД</vt:lpstr>
      <vt:lpstr>Having</vt:lpstr>
      <vt:lpstr>Презентация PowerPoint</vt:lpstr>
      <vt:lpstr>Типы подзапросов</vt:lpstr>
      <vt:lpstr>Однострочные подзапросы</vt:lpstr>
      <vt:lpstr>Однострочные подзапросы во фразе WHERE</vt:lpstr>
      <vt:lpstr>Однострочные подзапросы во фразе HAVING</vt:lpstr>
      <vt:lpstr>Многострочные подзапросы во фразе FROM </vt:lpstr>
      <vt:lpstr>Многострочные подзапросы  во фразу WHERE с использованием IN</vt:lpstr>
      <vt:lpstr>Использование ANY и ALL</vt:lpstr>
      <vt:lpstr>Написание многостолбцовых подзапросов</vt:lpstr>
      <vt:lpstr>Написание коррелированных подзапросов</vt:lpstr>
      <vt:lpstr>Использование EXISTS</vt:lpstr>
      <vt:lpstr>Написание вложенных подзапросов</vt:lpstr>
      <vt:lpstr>Использование подзапросов  в UPDATE </vt:lpstr>
      <vt:lpstr>Использование подзапросов  в DELETE</vt:lpstr>
      <vt:lpstr>Использование  подзапросов в INSERT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СУБД</dc:title>
  <dc:creator>Проволоцкий В.Е.</dc:creator>
  <cp:lastModifiedBy>Проволоцкий Вячеслав Евгеньевич</cp:lastModifiedBy>
  <cp:revision>42</cp:revision>
  <dcterms:modified xsi:type="dcterms:W3CDTF">2020-10-21T15:11:39Z</dcterms:modified>
</cp:coreProperties>
</file>