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5"/>
  </p:notesMasterIdLst>
  <p:sldIdLst>
    <p:sldId id="256" r:id="rId2"/>
    <p:sldId id="298" r:id="rId3"/>
    <p:sldId id="299" r:id="rId4"/>
    <p:sldId id="300" r:id="rId5"/>
    <p:sldId id="304" r:id="rId6"/>
    <p:sldId id="305" r:id="rId7"/>
    <p:sldId id="306" r:id="rId8"/>
    <p:sldId id="307" r:id="rId9"/>
    <p:sldId id="308" r:id="rId10"/>
    <p:sldId id="314" r:id="rId11"/>
    <p:sldId id="318" r:id="rId12"/>
    <p:sldId id="309" r:id="rId13"/>
    <p:sldId id="310" r:id="rId14"/>
    <p:sldId id="313" r:id="rId15"/>
    <p:sldId id="311" r:id="rId16"/>
    <p:sldId id="319" r:id="rId17"/>
    <p:sldId id="320" r:id="rId18"/>
    <p:sldId id="321" r:id="rId19"/>
    <p:sldId id="312" r:id="rId20"/>
    <p:sldId id="315" r:id="rId21"/>
    <p:sldId id="316" r:id="rId22"/>
    <p:sldId id="317" r:id="rId23"/>
    <p:sldId id="322" r:id="rId2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8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3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5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  <p:extLst>
      <p:ext uri="{BB962C8B-B14F-4D97-AF65-F5344CB8AC3E}">
        <p14:creationId xmlns:p14="http://schemas.microsoft.com/office/powerpoint/2010/main" val="2458406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ru-RU" sz="8000" dirty="0"/>
              <a:t>СУБД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Лекция</a:t>
            </a:r>
            <a:r>
              <a:rPr lang="en-US"/>
              <a:t> 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Rownum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rownum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last_name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56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79E03-CA8F-4223-96C1-492A2D7B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Оконные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2270A-FBDA-40BB-A226-ADF59803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51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6122" y="1301813"/>
            <a:ext cx="9669311" cy="1854389"/>
          </a:xfrm>
        </p:spPr>
        <p:txBody>
          <a:bodyPr/>
          <a:lstStyle/>
          <a:p>
            <a:r>
              <a:rPr lang="en-US" dirty="0"/>
              <a:t>RANK(), DENSE_RANK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product_type</a:t>
            </a:r>
            <a:r>
              <a:rPr lang="en-US" dirty="0"/>
              <a:t>, sum(amount),</a:t>
            </a:r>
          </a:p>
          <a:p>
            <a:pPr marL="0" indent="0">
              <a:buNone/>
            </a:pPr>
            <a:r>
              <a:rPr lang="en-US" dirty="0"/>
              <a:t>RANK() OVER (ORDER BY SUM(amount) DESC),</a:t>
            </a:r>
          </a:p>
          <a:p>
            <a:pPr marL="0" indent="0">
              <a:buNone/>
            </a:pPr>
            <a:r>
              <a:rPr lang="en-US" dirty="0"/>
              <a:t>DENCE_RANK() OVER (ORDER BY SUM(amount) DESC)</a:t>
            </a:r>
          </a:p>
          <a:p>
            <a:pPr marL="0" indent="0">
              <a:buNone/>
            </a:pPr>
            <a:r>
              <a:rPr lang="en-US" dirty="0"/>
              <a:t>FROM sales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product_type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product_type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5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LAST </a:t>
            </a:r>
            <a:r>
              <a:rPr lang="ru-RU" dirty="0"/>
              <a:t>и </a:t>
            </a:r>
            <a:r>
              <a:rPr lang="en-US" dirty="0"/>
              <a:t>NULLS FIRST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product_type</a:t>
            </a:r>
            <a:r>
              <a:rPr lang="en-US" dirty="0"/>
              <a:t>, sum(amount),</a:t>
            </a:r>
          </a:p>
          <a:p>
            <a:pPr marL="0" indent="0">
              <a:buNone/>
            </a:pPr>
            <a:r>
              <a:rPr lang="en-US" dirty="0"/>
              <a:t>RANK() OVER (ORDER BY SUM(amount) DESC NULLS LAST),</a:t>
            </a:r>
          </a:p>
          <a:p>
            <a:pPr marL="0" indent="0">
              <a:buNone/>
            </a:pPr>
            <a:r>
              <a:rPr lang="en-US" dirty="0"/>
              <a:t>DENCE_RANK() OVER (ORDER BY SUM(amount) DESC NULLS FIRST)</a:t>
            </a:r>
          </a:p>
          <a:p>
            <a:pPr marL="0" indent="0">
              <a:buNone/>
            </a:pPr>
            <a:r>
              <a:rPr lang="en-US" dirty="0"/>
              <a:t>FROM sales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product_type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product_type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4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</a:t>
            </a:r>
            <a:r>
              <a:rPr lang="ru-RU" dirty="0"/>
              <a:t>и </a:t>
            </a:r>
            <a:r>
              <a:rPr lang="en-US" dirty="0"/>
              <a:t>LEAD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res_year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(amount),</a:t>
            </a:r>
          </a:p>
          <a:p>
            <a:pPr marL="0" indent="0">
              <a:buNone/>
            </a:pPr>
            <a:r>
              <a:rPr lang="en-US" dirty="0"/>
              <a:t>LAG( </a:t>
            </a:r>
            <a:r>
              <a:rPr lang="en-US" dirty="0" err="1"/>
              <a:t>avg</a:t>
            </a:r>
            <a:r>
              <a:rPr lang="en-US" dirty="0"/>
              <a:t>(amount),1) OVER (order by </a:t>
            </a:r>
            <a:r>
              <a:rPr lang="en-US" dirty="0" err="1"/>
              <a:t>res_year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LEAD( </a:t>
            </a:r>
            <a:r>
              <a:rPr lang="en-US" dirty="0" err="1"/>
              <a:t>avg</a:t>
            </a:r>
            <a:r>
              <a:rPr lang="en-US" dirty="0"/>
              <a:t>(amount),1) OVER (order by </a:t>
            </a:r>
            <a:r>
              <a:rPr lang="en-US" dirty="0" err="1"/>
              <a:t>res_year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sales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res_year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/>
              <a:t>res_year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0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ROW_NUMBER () OVER (PARTITION BY </a:t>
            </a:r>
            <a:r>
              <a:rPr lang="en-US" dirty="0" err="1"/>
              <a:t>department_id</a:t>
            </a:r>
            <a:r>
              <a:rPr lang="en-US" dirty="0"/>
              <a:t> ORDER BY </a:t>
            </a:r>
            <a:r>
              <a:rPr lang="en-US" dirty="0" err="1"/>
              <a:t>last_name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department_id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hr.employees</a:t>
            </a:r>
            <a:r>
              <a:rPr lang="en-US" dirty="0"/>
              <a:t> e1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department_id</a:t>
            </a:r>
            <a:r>
              <a:rPr lang="en-US" dirty="0"/>
              <a:t> DESC NULLS LAST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67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9F0A0-76A9-467D-AFAE-FC1903C1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Скользящее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719F7-2DD6-4574-8203-168BD6C4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{ROWS / RANGE} </a:t>
            </a:r>
            <a:br>
              <a:rPr lang="en-US" dirty="0"/>
            </a:br>
            <a:r>
              <a:rPr lang="en-US" dirty="0"/>
              <a:t>BETWEEN </a:t>
            </a:r>
            <a:br>
              <a:rPr lang="en-US" dirty="0"/>
            </a:br>
            <a:r>
              <a:rPr lang="en-US" dirty="0"/>
              <a:t>{{UNBOUNDED PRECEDING / CURRENT ROW / </a:t>
            </a:r>
            <a:br>
              <a:rPr lang="en-US" dirty="0"/>
            </a:br>
            <a:r>
              <a:rPr lang="en-US" dirty="0"/>
              <a:t>{UNBOUNDED / </a:t>
            </a:r>
            <a:r>
              <a:rPr lang="ru-RU" dirty="0"/>
              <a:t>выражение 1}{</a:t>
            </a:r>
            <a:r>
              <a:rPr lang="en-US" dirty="0"/>
              <a:t>PRECEDING / FOLLOWING}}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{{UNBOUNDED FOLLOWING / CURRENT ROW / </a:t>
            </a:r>
            <a:br>
              <a:rPr lang="en-US" dirty="0"/>
            </a:br>
            <a:r>
              <a:rPr lang="en-US" dirty="0"/>
              <a:t>{UNBOUNDED / </a:t>
            </a:r>
            <a:r>
              <a:rPr lang="ru-RU" dirty="0"/>
              <a:t>выражение 2}{</a:t>
            </a:r>
            <a:r>
              <a:rPr lang="en-US" dirty="0"/>
              <a:t>PRECEDING / FOLLOWING}}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77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DB73AF-AC43-459C-BBE9-3B14C3DF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764" y="2806700"/>
            <a:ext cx="9669313" cy="5634377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deptno</a:t>
            </a:r>
            <a:r>
              <a:rPr lang="en-US" dirty="0"/>
              <a:t>, job,</a:t>
            </a:r>
            <a:br>
              <a:rPr lang="en-US" dirty="0"/>
            </a:br>
            <a:r>
              <a:rPr lang="en-US" dirty="0"/>
              <a:t>SUM(</a:t>
            </a:r>
            <a:r>
              <a:rPr lang="en-US" dirty="0" err="1"/>
              <a:t>sal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OVER (PARTITION BY </a:t>
            </a:r>
            <a:r>
              <a:rPr lang="en-US" dirty="0" err="1"/>
              <a:t>deptno</a:t>
            </a:r>
            <a:r>
              <a:rPr lang="en-US" dirty="0"/>
              <a:t>, job ORDER BY </a:t>
            </a:r>
            <a:r>
              <a:rPr lang="en-US" dirty="0" err="1"/>
              <a:t>hiredate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ROWS BETWEEN UNBOUNDED PRECEDING AND CURRENT ROW) </a:t>
            </a:r>
            <a:r>
              <a:rPr lang="en-US" b="1" dirty="0" err="1"/>
              <a:t>sum_sal</a:t>
            </a:r>
            <a:r>
              <a:rPr lang="en-US" b="1" dirty="0"/>
              <a:t>,</a:t>
            </a:r>
          </a:p>
          <a:p>
            <a:r>
              <a:rPr lang="en-US" b="1" dirty="0"/>
              <a:t>Avg(</a:t>
            </a:r>
            <a:r>
              <a:rPr lang="en-US" b="1" dirty="0" err="1"/>
              <a:t>sal</a:t>
            </a:r>
            <a:r>
              <a:rPr lang="en-US" b="1" dirty="0"/>
              <a:t>) </a:t>
            </a:r>
            <a:r>
              <a:rPr lang="en-US" dirty="0"/>
              <a:t>OVER (ORDER BY </a:t>
            </a:r>
            <a:r>
              <a:rPr lang="en-US" dirty="0" err="1"/>
              <a:t>hiredate</a:t>
            </a:r>
            <a:br>
              <a:rPr lang="en-US" dirty="0"/>
            </a:br>
            <a:r>
              <a:rPr lang="en-US" dirty="0"/>
              <a:t>ROWS BETWEEN 2 PRECEDING AND CURRENT ROW) as </a:t>
            </a:r>
            <a:r>
              <a:rPr lang="en-US" dirty="0" err="1"/>
              <a:t>avg_sal</a:t>
            </a:r>
            <a:br>
              <a:rPr lang="en-US" dirty="0"/>
            </a:br>
            <a:r>
              <a:rPr lang="en-US" dirty="0"/>
              <a:t>FROM emp;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47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E46B0-901E-4518-A61D-0BA3F484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FIRST_VALUE и LAST_VALUE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3A919-6D7A-4C3A-B8CD-110B6C6E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hiredate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FIRST_VALUE(</a:t>
            </a:r>
            <a:r>
              <a:rPr lang="en-US" b="1" dirty="0" err="1"/>
              <a:t>sal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OVER (ORDER BY </a:t>
            </a:r>
            <a:r>
              <a:rPr lang="en-US" dirty="0" err="1"/>
              <a:t>hiredate</a:t>
            </a:r>
            <a:br>
              <a:rPr lang="en-US" dirty="0"/>
            </a:br>
            <a:r>
              <a:rPr lang="en-US" dirty="0"/>
              <a:t>ROWS </a:t>
            </a:r>
            <a:r>
              <a:rPr lang="en-US" b="1" dirty="0"/>
              <a:t>BETWEEN 2 PRECEDING AND CURRENT ROW) </a:t>
            </a:r>
            <a:r>
              <a:rPr lang="en-US" b="1" dirty="0" err="1"/>
              <a:t>first_rows</a:t>
            </a:r>
            <a:endParaRPr lang="en-US" b="1" dirty="0"/>
          </a:p>
          <a:p>
            <a:r>
              <a:rPr lang="en-US" b="1" dirty="0"/>
              <a:t>From emp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21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RATIO_TO_REPORT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SUM (salary),</a:t>
            </a:r>
          </a:p>
          <a:p>
            <a:pPr marL="0" indent="0">
              <a:buNone/>
            </a:pPr>
            <a:r>
              <a:rPr lang="en-US" dirty="0"/>
              <a:t>         RATIO_TO_REPORT (SUM (salary)) OVER (PARTITION BY </a:t>
            </a:r>
            <a:r>
              <a:rPr lang="en-US" dirty="0" err="1"/>
              <a:t>department_id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hr.employees</a:t>
            </a:r>
            <a:r>
              <a:rPr lang="en-US" dirty="0"/>
              <a:t> e1</a:t>
            </a:r>
          </a:p>
          <a:p>
            <a:pPr marL="0" indent="0">
              <a:buNone/>
            </a:pPr>
            <a:r>
              <a:rPr lang="en-US" dirty="0"/>
              <a:t>   WHERE e1.department_id = 90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TRANSLATE ('ab1c1cba', '</a:t>
            </a:r>
            <a:r>
              <a:rPr lang="en-US" dirty="0" err="1"/>
              <a:t>cba</a:t>
            </a:r>
            <a:r>
              <a:rPr lang="en-US" dirty="0"/>
              <a:t>', '</a:t>
            </a:r>
            <a:r>
              <a:rPr lang="en-US" dirty="0" err="1"/>
              <a:t>def</a:t>
            </a:r>
            <a:r>
              <a:rPr lang="en-US" dirty="0"/>
              <a:t>') FROM DUAL;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fe1d1def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15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BY –</a:t>
            </a:r>
            <a:r>
              <a:rPr lang="ru-RU" dirty="0"/>
              <a:t> правила секционирования</a:t>
            </a:r>
          </a:p>
          <a:p>
            <a:r>
              <a:rPr lang="en-US" dirty="0"/>
              <a:t>DIMENSION BY – </a:t>
            </a:r>
            <a:r>
              <a:rPr lang="ru-RU" dirty="0"/>
              <a:t>указывает на измерения в массиве</a:t>
            </a:r>
          </a:p>
          <a:p>
            <a:r>
              <a:rPr lang="en-US" dirty="0"/>
              <a:t>MEASURES – </a:t>
            </a:r>
            <a:r>
              <a:rPr lang="ru-RU" dirty="0"/>
              <a:t>указывает на ячейки и название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191709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product_type,year</a:t>
            </a:r>
            <a:r>
              <a:rPr lang="en-US" dirty="0"/>
              <a:t>, </a:t>
            </a:r>
            <a:r>
              <a:rPr lang="en-US" dirty="0" err="1"/>
              <a:t>month,sales_amount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sales</a:t>
            </a:r>
          </a:p>
          <a:p>
            <a:pPr marL="0" indent="0">
              <a:buNone/>
            </a:pPr>
            <a:r>
              <a:rPr lang="en-US" dirty="0"/>
              <a:t>MODEL </a:t>
            </a:r>
          </a:p>
          <a:p>
            <a:pPr marL="0" indent="0">
              <a:buNone/>
            </a:pPr>
            <a:r>
              <a:rPr lang="en-US" dirty="0"/>
              <a:t>PARTITION BY </a:t>
            </a:r>
            <a:r>
              <a:rPr lang="en-US" dirty="0" err="1"/>
              <a:t>product_type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DIMENSION BY (</a:t>
            </a:r>
            <a:r>
              <a:rPr lang="en-US" dirty="0" err="1"/>
              <a:t>month,year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MEASURES(</a:t>
            </a:r>
            <a:r>
              <a:rPr lang="en-US" dirty="0" err="1"/>
              <a:t>sales_amount</a:t>
            </a:r>
            <a:r>
              <a:rPr lang="en-US" dirty="0"/>
              <a:t>) (</a:t>
            </a:r>
          </a:p>
          <a:p>
            <a:pPr marL="0" indent="0">
              <a:buNone/>
            </a:pPr>
            <a:r>
              <a:rPr lang="en-US" dirty="0" err="1"/>
              <a:t>Sales_amount</a:t>
            </a:r>
            <a:r>
              <a:rPr lang="en-US" dirty="0"/>
              <a:t>[1,2021]=</a:t>
            </a:r>
            <a:r>
              <a:rPr lang="en-US" dirty="0" err="1"/>
              <a:t>sales_amount</a:t>
            </a:r>
            <a:r>
              <a:rPr lang="en-US" dirty="0"/>
              <a:t>[1,2020]*1,3,</a:t>
            </a:r>
          </a:p>
          <a:p>
            <a:pPr marL="0" indent="0">
              <a:buNone/>
            </a:pPr>
            <a:r>
              <a:rPr lang="en-US" dirty="0" err="1"/>
              <a:t>Sales_amount</a:t>
            </a:r>
            <a:r>
              <a:rPr lang="en-US" dirty="0"/>
              <a:t>[2,2021]=</a:t>
            </a:r>
            <a:r>
              <a:rPr lang="en-US" dirty="0" err="1"/>
              <a:t>sales_amount</a:t>
            </a:r>
            <a:r>
              <a:rPr lang="en-US" dirty="0"/>
              <a:t>[2,2020]+</a:t>
            </a:r>
            <a:r>
              <a:rPr lang="en-US" dirty="0" err="1"/>
              <a:t>sales_amount</a:t>
            </a:r>
            <a:r>
              <a:rPr lang="en-US" dirty="0"/>
              <a:t>[1,2020],</a:t>
            </a:r>
          </a:p>
          <a:p>
            <a:pPr marL="0" indent="0">
              <a:buNone/>
            </a:pPr>
            <a:r>
              <a:rPr lang="en-US" dirty="0" err="1"/>
              <a:t>Sales_amount</a:t>
            </a:r>
            <a:r>
              <a:rPr lang="en-US" dirty="0"/>
              <a:t>[3,2021]=ROUND(AVG(</a:t>
            </a:r>
            <a:r>
              <a:rPr lang="en-US" dirty="0" err="1"/>
              <a:t>sales_amount</a:t>
            </a:r>
            <a:r>
              <a:rPr lang="en-US" dirty="0"/>
              <a:t>)[month BETWEEN 1 AND 3],2))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57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Sales_amount</a:t>
            </a:r>
            <a:r>
              <a:rPr lang="en-US" dirty="0"/>
              <a:t>[FOR month FROM 1 TO 3 INCREMENT 1,2021]= ROUND(</a:t>
            </a:r>
            <a:r>
              <a:rPr lang="en-US" dirty="0" err="1"/>
              <a:t>sales_amount</a:t>
            </a:r>
            <a:r>
              <a:rPr lang="en-US" dirty="0"/>
              <a:t>[CURRENTV(),2020]*1.3,2)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76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UPDATED ROWS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product_type,year</a:t>
            </a:r>
            <a:r>
              <a:rPr lang="en-US" dirty="0"/>
              <a:t>, </a:t>
            </a:r>
            <a:r>
              <a:rPr lang="en-US" dirty="0" err="1"/>
              <a:t>month,sales_amount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sales</a:t>
            </a:r>
          </a:p>
          <a:p>
            <a:pPr marL="0" indent="0">
              <a:buNone/>
            </a:pPr>
            <a:r>
              <a:rPr lang="en-US" dirty="0"/>
              <a:t>MODEL </a:t>
            </a:r>
            <a:r>
              <a:rPr lang="en-US" b="1" dirty="0"/>
              <a:t>RETURN UPDATED ROWS</a:t>
            </a:r>
          </a:p>
          <a:p>
            <a:pPr marL="0" indent="0">
              <a:buNone/>
            </a:pPr>
            <a:r>
              <a:rPr lang="en-US" dirty="0"/>
              <a:t>PARTITION BY </a:t>
            </a:r>
            <a:r>
              <a:rPr lang="en-US" dirty="0" err="1"/>
              <a:t>product_type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DIMENSION BY (</a:t>
            </a:r>
            <a:r>
              <a:rPr lang="en-US" dirty="0" err="1"/>
              <a:t>month,year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MEASURES(</a:t>
            </a:r>
            <a:r>
              <a:rPr lang="en-US" dirty="0" err="1"/>
              <a:t>sales_amount</a:t>
            </a:r>
            <a:r>
              <a:rPr lang="en-US" dirty="0"/>
              <a:t>) (</a:t>
            </a:r>
          </a:p>
          <a:p>
            <a:pPr marL="0" indent="0">
              <a:buNone/>
            </a:pPr>
            <a:r>
              <a:rPr lang="en-US" dirty="0" err="1"/>
              <a:t>Sales_amount</a:t>
            </a:r>
            <a:r>
              <a:rPr lang="en-US" dirty="0"/>
              <a:t>[12,2020]=150)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43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DECODE ('equal', 'equal', 'TRUE','FALSE') FROM DUAL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SELECT DECODE ('equal', 'unequal', 'TRUE', 'FALSE') FROM DUAL</a:t>
            </a:r>
          </a:p>
          <a:p>
            <a:r>
              <a:rPr lang="en-US" dirty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7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DECODE (column1,</a:t>
            </a:r>
          </a:p>
          <a:p>
            <a:pPr marL="0" indent="0">
              <a:buNone/>
            </a:pPr>
            <a:r>
              <a:rPr lang="en-US" dirty="0"/>
              <a:t>1,’lecture’,</a:t>
            </a:r>
          </a:p>
          <a:p>
            <a:pPr marL="0" indent="0">
              <a:buNone/>
            </a:pPr>
            <a:r>
              <a:rPr lang="en-US" dirty="0"/>
              <a:t>2,’practice’,</a:t>
            </a:r>
          </a:p>
          <a:p>
            <a:pPr marL="0" indent="0">
              <a:buNone/>
            </a:pPr>
            <a:r>
              <a:rPr lang="en-US" dirty="0"/>
              <a:t>3,’labs’,</a:t>
            </a:r>
          </a:p>
          <a:p>
            <a:pPr marL="0" indent="0">
              <a:buNone/>
            </a:pPr>
            <a:r>
              <a:rPr lang="en-US" dirty="0"/>
              <a:t>‘Self education’)</a:t>
            </a:r>
          </a:p>
          <a:p>
            <a:pPr marL="0" indent="0">
              <a:buNone/>
            </a:pPr>
            <a:r>
              <a:rPr lang="en-US" dirty="0"/>
              <a:t>FROM subjects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68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job_id</a:t>
            </a:r>
            <a:r>
              <a:rPr lang="en-US" dirty="0"/>
              <a:t>, sum(salary)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GROUP BY ROLLUP(</a:t>
            </a:r>
            <a:r>
              <a:rPr lang="en-US" dirty="0" err="1"/>
              <a:t>department_id,job_id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664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job_id</a:t>
            </a:r>
            <a:r>
              <a:rPr lang="en-US" dirty="0"/>
              <a:t>, sum(salary)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GROUP BY CUBE(</a:t>
            </a:r>
            <a:r>
              <a:rPr lang="en-US" dirty="0" err="1"/>
              <a:t>department_id,job_id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8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GROUPING(</a:t>
            </a:r>
            <a:r>
              <a:rPr lang="en-US" dirty="0" err="1"/>
              <a:t>department_id</a:t>
            </a:r>
            <a:r>
              <a:rPr lang="en-US" dirty="0"/>
              <a:t>),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job_id</a:t>
            </a:r>
            <a:r>
              <a:rPr lang="en-US" dirty="0"/>
              <a:t>, sum(salary)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GROUP BY CUBE(</a:t>
            </a:r>
            <a:r>
              <a:rPr lang="en-US" dirty="0" err="1"/>
              <a:t>department_id,job_id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32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DECODE(GROUPING(</a:t>
            </a:r>
            <a:r>
              <a:rPr lang="en-US" dirty="0" err="1"/>
              <a:t>department_id</a:t>
            </a:r>
            <a:r>
              <a:rPr lang="en-US" dirty="0"/>
              <a:t>),1,’</a:t>
            </a:r>
            <a:r>
              <a:rPr lang="ru-RU" dirty="0"/>
              <a:t>Итого</a:t>
            </a:r>
            <a:r>
              <a:rPr lang="en-US" dirty="0"/>
              <a:t>’, </a:t>
            </a:r>
            <a:r>
              <a:rPr lang="en-US" dirty="0" err="1"/>
              <a:t>department_id</a:t>
            </a:r>
            <a:r>
              <a:rPr lang="en-US" dirty="0"/>
              <a:t>) as </a:t>
            </a:r>
            <a:r>
              <a:rPr lang="en-US" dirty="0" err="1"/>
              <a:t>dep_id</a:t>
            </a:r>
            <a:r>
              <a:rPr lang="en-US" dirty="0"/>
              <a:t>, sum(salary)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GROUP BY ROLLUP(</a:t>
            </a:r>
            <a:r>
              <a:rPr lang="en-US" dirty="0" err="1"/>
              <a:t>department_id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24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1408" y="1301813"/>
            <a:ext cx="9669311" cy="1854389"/>
          </a:xfrm>
        </p:spPr>
        <p:txBody>
          <a:bodyPr/>
          <a:lstStyle/>
          <a:p>
            <a:r>
              <a:rPr lang="en-US" dirty="0"/>
              <a:t>GROUPING SETS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job_id</a:t>
            </a:r>
            <a:r>
              <a:rPr lang="en-US" dirty="0"/>
              <a:t>, SUM (salary)</a:t>
            </a:r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hr.employees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GROUPING SETS (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job_id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117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685</TotalTime>
  <Words>851</Words>
  <Application>Microsoft Office PowerPoint</Application>
  <PresentationFormat>Произвольный</PresentationFormat>
  <Paragraphs>110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Garamond</vt:lpstr>
      <vt:lpstr>Helvetica Neue</vt:lpstr>
      <vt:lpstr>Натуральные материалы</vt:lpstr>
      <vt:lpstr>СУБД</vt:lpstr>
      <vt:lpstr>TRANSLATE</vt:lpstr>
      <vt:lpstr>DECODE</vt:lpstr>
      <vt:lpstr>DECODE</vt:lpstr>
      <vt:lpstr>ROLLUP</vt:lpstr>
      <vt:lpstr>CUBE</vt:lpstr>
      <vt:lpstr>GROUPING</vt:lpstr>
      <vt:lpstr>Презентация PowerPoint</vt:lpstr>
      <vt:lpstr>GROUPING SETS</vt:lpstr>
      <vt:lpstr>Rownum</vt:lpstr>
      <vt:lpstr>Оконные функции</vt:lpstr>
      <vt:lpstr>RANK(), DENSE_RANK</vt:lpstr>
      <vt:lpstr>NULLS LAST и NULLS FIRST</vt:lpstr>
      <vt:lpstr>LAG и LEAD</vt:lpstr>
      <vt:lpstr>PARTITION BY</vt:lpstr>
      <vt:lpstr>Скользящее окно</vt:lpstr>
      <vt:lpstr>Презентация PowerPoint</vt:lpstr>
      <vt:lpstr>FIRST_VALUE и LAST_VALUE</vt:lpstr>
      <vt:lpstr>RATIO_TO_REPORT</vt:lpstr>
      <vt:lpstr>MODEL</vt:lpstr>
      <vt:lpstr>MODEL</vt:lpstr>
      <vt:lpstr>MODEL</vt:lpstr>
      <vt:lpstr>RETURN UPDATED ROWS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</dc:title>
  <dc:creator>Проволоцкий В.Е.</dc:creator>
  <cp:lastModifiedBy>Проволоцкий Вячеслав Евгеньевич</cp:lastModifiedBy>
  <cp:revision>63</cp:revision>
  <dcterms:modified xsi:type="dcterms:W3CDTF">2020-10-28T15:00:10Z</dcterms:modified>
</cp:coreProperties>
</file>