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5"/>
  </p:notesMasterIdLst>
  <p:sldIdLst>
    <p:sldId id="256" r:id="rId2"/>
    <p:sldId id="312" r:id="rId3"/>
    <p:sldId id="298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70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8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3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5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  <p:extLst>
      <p:ext uri="{BB962C8B-B14F-4D97-AF65-F5344CB8AC3E}">
        <p14:creationId xmlns:p14="http://schemas.microsoft.com/office/powerpoint/2010/main" val="2458406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ru-RU" sz="8000" dirty="0" smtClean="0"/>
              <a:t>СУБД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en-US" dirty="0" smtClean="0"/>
              <a:t>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USER_TAB_COLUMNS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COLUMN_NAME, DATA_TYPE,NULLABLE</a:t>
            </a:r>
          </a:p>
          <a:p>
            <a:pPr marL="0" indent="0">
              <a:buNone/>
            </a:pPr>
            <a:r>
              <a:rPr lang="en-US" dirty="0" smtClean="0"/>
              <a:t>FROM USER_TAB_COLUMNS</a:t>
            </a:r>
          </a:p>
          <a:p>
            <a:pPr marL="0" indent="0">
              <a:buNone/>
            </a:pPr>
            <a:r>
              <a:rPr lang="en-US" dirty="0" smtClean="0"/>
              <a:t>WHERE TABLE_NAME= ‘EMPLOYEES’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61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USER_CONSTRAINT, USER_CONS_COLUMNS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37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USER_VIEWS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99660"/>
              </p:ext>
            </p:extLst>
          </p:nvPr>
        </p:nvGraphicFramePr>
        <p:xfrm>
          <a:off x="1673225" y="3541713"/>
          <a:ext cx="9669464" cy="192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4732"/>
                <a:gridCol w="4834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представление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TEXT_LENGTH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 текста </a:t>
                      </a:r>
                      <a:r>
                        <a:rPr lang="en-US" dirty="0" err="1" smtClean="0"/>
                        <a:t>sql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Сам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SQL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6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</a:t>
            </a:r>
            <a:r>
              <a:rPr lang="en-US" b="1" dirty="0"/>
              <a:t>MATERIALIZED VIEW</a:t>
            </a:r>
            <a:r>
              <a:rPr lang="en-US" dirty="0"/>
              <a:t> </a:t>
            </a:r>
            <a:r>
              <a:rPr lang="en-US" dirty="0" err="1"/>
              <a:t>имя</a:t>
            </a:r>
            <a:r>
              <a:rPr lang="en-US" dirty="0"/>
              <a:t> [ENABLE QUERY REWRITE] AS </a:t>
            </a:r>
            <a:r>
              <a:rPr lang="en-US" b="1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82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локализаци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удаленных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</a:t>
            </a:r>
            <a:r>
              <a:rPr lang="en-US" b="1" dirty="0"/>
              <a:t>MATERIALIZED VIEW</a:t>
            </a:r>
            <a:r>
              <a:rPr lang="en-US" dirty="0"/>
              <a:t> </a:t>
            </a:r>
            <a:r>
              <a:rPr lang="en-US" dirty="0" err="1"/>
              <a:t>loc_emp</a:t>
            </a:r>
            <a:r>
              <a:rPr lang="en-US" dirty="0"/>
              <a:t> AS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SELECT * FROM </a:t>
            </a:r>
            <a:r>
              <a:rPr lang="en-US" b="1" dirty="0" err="1"/>
              <a:t>emp</a:t>
            </a:r>
            <a:r>
              <a:rPr lang="en-US" dirty="0" err="1"/>
              <a:t>@</a:t>
            </a:r>
            <a:r>
              <a:rPr lang="en-US" b="1" dirty="0" err="1"/>
              <a:t>rem_base.class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13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подмена запроса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</a:t>
            </a:r>
            <a:r>
              <a:rPr lang="en-US" b="1" dirty="0"/>
              <a:t>MATERIALIZED VIEW</a:t>
            </a:r>
            <a:r>
              <a:rPr lang="en-US" dirty="0"/>
              <a:t> </a:t>
            </a:r>
            <a:r>
              <a:rPr lang="en-US" dirty="0" err="1"/>
              <a:t>dept_salaries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ENABLE QUERY REWRITE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dname</a:t>
            </a:r>
            <a:r>
              <a:rPr lang="en-US" dirty="0"/>
              <a:t>, COUNT(</a:t>
            </a:r>
            <a:r>
              <a:rPr lang="en-US" dirty="0" err="1"/>
              <a:t>emp.deptno</a:t>
            </a:r>
            <a:r>
              <a:rPr lang="en-US" dirty="0"/>
              <a:t>) </a:t>
            </a:r>
            <a:r>
              <a:rPr lang="en-US" dirty="0" err="1"/>
              <a:t>emp_count</a:t>
            </a:r>
            <a:r>
              <a:rPr lang="en-US" dirty="0"/>
              <a:t>, SUM(</a:t>
            </a:r>
            <a:r>
              <a:rPr lang="en-US" dirty="0" err="1"/>
              <a:t>sal</a:t>
            </a:r>
            <a:r>
              <a:rPr lang="en-US" dirty="0"/>
              <a:t>) </a:t>
            </a:r>
            <a:r>
              <a:rPr lang="en-US" dirty="0" err="1"/>
              <a:t>tot_sal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 smtClean="0"/>
              <a:t>emp.deptno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dept.deptno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dname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57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SESSION SET QUERY_REWRITE_ENABLED=TRUE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/>
              <a:t>SELECT </a:t>
            </a:r>
            <a:r>
              <a:rPr lang="en-US" dirty="0" err="1"/>
              <a:t>dname</a:t>
            </a:r>
            <a:r>
              <a:rPr lang="en-US" dirty="0"/>
              <a:t>, COUNT(</a:t>
            </a:r>
            <a:r>
              <a:rPr lang="en-US" dirty="0" err="1"/>
              <a:t>emp.deptno</a:t>
            </a:r>
            <a:r>
              <a:rPr lang="en-US" dirty="0"/>
              <a:t>) </a:t>
            </a:r>
            <a:r>
              <a:rPr lang="en-US" dirty="0" err="1"/>
              <a:t>emp_count</a:t>
            </a:r>
            <a:r>
              <a:rPr lang="en-US" dirty="0"/>
              <a:t>, SUM(</a:t>
            </a:r>
            <a:r>
              <a:rPr lang="en-US" dirty="0" err="1"/>
              <a:t>sal</a:t>
            </a:r>
            <a:r>
              <a:rPr lang="en-US" dirty="0"/>
              <a:t>) </a:t>
            </a:r>
            <a:r>
              <a:rPr lang="en-US" dirty="0" err="1"/>
              <a:t>tot_sal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emp.deptno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dept.deptno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dname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13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materialized view </a:t>
            </a:r>
            <a:r>
              <a:rPr lang="ru-RU" dirty="0" smtClean="0"/>
              <a:t>в рамках одной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MATERIALIZED VIEW </a:t>
            </a:r>
            <a:r>
              <a:rPr lang="en-US" dirty="0" err="1"/>
              <a:t>jobsal</a:t>
            </a:r>
            <a:r>
              <a:rPr lang="en-US" dirty="0"/>
              <a:t> AS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job, SUM(</a:t>
            </a:r>
            <a:r>
              <a:rPr lang="en-US" dirty="0" err="1"/>
              <a:t>sal</a:t>
            </a:r>
            <a:r>
              <a:rPr lang="en-US" dirty="0"/>
              <a:t>) FROM </a:t>
            </a:r>
            <a:r>
              <a:rPr lang="en-US" dirty="0" err="1"/>
              <a:t>emp</a:t>
            </a:r>
            <a:r>
              <a:rPr lang="en-US" dirty="0"/>
              <a:t> GROUP BY job;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48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Режим обновления. Указывает, будет ли обновление осуществляться по фиксации транзакции (ON COMMIT) или с помощью API (ON DEMAND), процедурам из состава системных пакетов </a:t>
            </a:r>
            <a:r>
              <a:rPr lang="ru-RU" dirty="0" err="1"/>
              <a:t>Oracle</a:t>
            </a:r>
            <a:r>
              <a:rPr lang="ru-RU" dirty="0"/>
              <a:t>, вызываемым явно или неявно (автоматически).</a:t>
            </a:r>
          </a:p>
          <a:p>
            <a:r>
              <a:rPr lang="ru-RU" dirty="0"/>
              <a:t>Метод обновления. Два основных метода – полное перевычисление результата (COMPLETE) и экономное (FAST), достигаемое путем внесения в результат только изменений, вызванных изменениям в базовых таблицах.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39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MATERIALIZED VIEW </a:t>
            </a:r>
            <a:r>
              <a:rPr lang="en-US" i="1" dirty="0" err="1"/>
              <a:t>имя</a:t>
            </a:r>
            <a:r>
              <a:rPr lang="en-US" dirty="0"/>
              <a:t> [</a:t>
            </a:r>
            <a:r>
              <a:rPr lang="en-US" b="1" dirty="0"/>
              <a:t>REFRESH </a:t>
            </a:r>
            <a:r>
              <a:rPr lang="en-US" b="1" dirty="0" smtClean="0"/>
              <a:t>...</a:t>
            </a:r>
            <a:r>
              <a:rPr lang="en-US" dirty="0" smtClean="0"/>
              <a:t>];</a:t>
            </a:r>
            <a:endParaRPr lang="ru-RU" dirty="0" smtClean="0"/>
          </a:p>
          <a:p>
            <a:pPr lvl="1"/>
            <a:r>
              <a:rPr lang="en-US" dirty="0" smtClean="0"/>
              <a:t>REFRESH ON COMMIT FAST</a:t>
            </a:r>
          </a:p>
          <a:p>
            <a:pPr lvl="1"/>
            <a:r>
              <a:rPr lang="en-US" dirty="0" smtClean="0"/>
              <a:t>REFRESH ON COMMIT COMPLETE</a:t>
            </a:r>
          </a:p>
          <a:p>
            <a:pPr lvl="1"/>
            <a:r>
              <a:rPr lang="en-US" dirty="0" smtClean="0"/>
              <a:t>REFRESH [ON DEMAND] FAST [START WITH ]\</a:t>
            </a:r>
          </a:p>
          <a:p>
            <a:pPr lvl="1"/>
            <a:r>
              <a:rPr lang="en-US" dirty="0"/>
              <a:t>REFRESH [ON DEMAND] </a:t>
            </a:r>
            <a:r>
              <a:rPr lang="en-US" dirty="0" smtClean="0"/>
              <a:t>COMPLETE [START </a:t>
            </a:r>
            <a:r>
              <a:rPr lang="en-US" dirty="0"/>
              <a:t>WITH </a:t>
            </a:r>
            <a:r>
              <a:rPr lang="en-US" dirty="0" smtClean="0"/>
              <a:t>]</a:t>
            </a:r>
          </a:p>
          <a:p>
            <a:r>
              <a:rPr lang="en-US" dirty="0"/>
              <a:t>ALTER MATERIALIZED VIEW</a:t>
            </a:r>
            <a:r>
              <a:rPr lang="en-US" i="1" dirty="0"/>
              <a:t> </a:t>
            </a:r>
            <a:r>
              <a:rPr lang="en-US" i="1" dirty="0" err="1"/>
              <a:t>имя</a:t>
            </a:r>
            <a:r>
              <a:rPr lang="en-US" dirty="0"/>
              <a:t> </a:t>
            </a:r>
            <a:r>
              <a:rPr lang="en-US" b="1" dirty="0"/>
              <a:t>NEVER REFRESH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44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представлений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</a:t>
            </a:r>
          </a:p>
          <a:p>
            <a:pPr lvl="1"/>
            <a:r>
              <a:rPr lang="ru-RU" dirty="0" smtClean="0"/>
              <a:t>Выборка данных из одной таблицы</a:t>
            </a:r>
          </a:p>
          <a:p>
            <a:r>
              <a:rPr lang="ru-RU" dirty="0" smtClean="0"/>
              <a:t>Сложные</a:t>
            </a:r>
          </a:p>
          <a:p>
            <a:pPr lvl="1"/>
            <a:r>
              <a:rPr lang="ru-RU" dirty="0" smtClean="0"/>
              <a:t>Выборка из нескольких таблиц</a:t>
            </a:r>
          </a:p>
          <a:p>
            <a:pPr lvl="1"/>
            <a:r>
              <a:rPr lang="ru-RU" dirty="0" smtClean="0"/>
              <a:t>Использование </a:t>
            </a:r>
            <a:r>
              <a:rPr lang="en-US" dirty="0" smtClean="0"/>
              <a:t>Group by/ distinct</a:t>
            </a:r>
          </a:p>
          <a:p>
            <a:pPr lvl="1"/>
            <a:r>
              <a:rPr lang="ru-RU" dirty="0" smtClean="0"/>
              <a:t>Вызовы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72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журнала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</a:t>
            </a:r>
            <a:r>
              <a:rPr lang="en-US" b="1" dirty="0"/>
              <a:t>MATERIALIZED VIEW LOG</a:t>
            </a:r>
            <a:r>
              <a:rPr lang="en-US" dirty="0"/>
              <a:t> ON </a:t>
            </a:r>
            <a:r>
              <a:rPr lang="en-US" dirty="0" err="1"/>
              <a:t>emp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4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REFRESH COMPLETE: указывает СУБД, что при автоматическом обновлении хранимого результата он будет </a:t>
            </a:r>
            <a:r>
              <a:rPr lang="ru-RU" dirty="0" err="1"/>
              <a:t>перевычисляться</a:t>
            </a:r>
            <a:r>
              <a:rPr lang="ru-RU" dirty="0"/>
              <a:t> полностью путем повторения оператора SELECT, сформулированного для </a:t>
            </a:r>
            <a:r>
              <a:rPr lang="ru-RU" dirty="0" err="1"/>
              <a:t>materialized</a:t>
            </a:r>
            <a:r>
              <a:rPr lang="ru-RU" dirty="0"/>
              <a:t> </a:t>
            </a:r>
            <a:r>
              <a:rPr lang="ru-RU" dirty="0" err="1"/>
              <a:t>view</a:t>
            </a:r>
            <a:r>
              <a:rPr lang="ru-RU" dirty="0"/>
              <a:t>. Это гарантированно надежный вариант обновления.</a:t>
            </a:r>
          </a:p>
          <a:p>
            <a:r>
              <a:rPr lang="ru-RU" dirty="0"/>
              <a:t>REFRESH FAST: указывает СУБД, что при неявном обновлении в хранимый результат будут вноситься изменения на основе информации, собранной в журналах базовых таблиц. Это более быстрый вариант.</a:t>
            </a:r>
          </a:p>
          <a:p>
            <a:r>
              <a:rPr lang="ru-RU" dirty="0"/>
              <a:t>REFRESH FORCE: указывает СУБД выбрать режим FAST, если это возможно, иначе – COMPLETE. Это вариант по умолчанию.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98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ON COMMIT: режим, при котором обновление хранимого результата будет производиться по всякой фиксации транзакции (COMMIT). Время фиксации возрастет.</a:t>
            </a:r>
          </a:p>
          <a:p>
            <a:r>
              <a:rPr lang="ru-RU" dirty="0"/>
              <a:t>ON DEMAND: режим, при котором обновление будет осуществляться процедурами из состава системного пакета DBMS_MVIEW.</a:t>
            </a:r>
          </a:p>
          <a:p>
            <a:pPr lvl="1"/>
            <a:r>
              <a:rPr lang="ru-RU" dirty="0"/>
              <a:t>START WITH </a:t>
            </a:r>
            <a:r>
              <a:rPr lang="ru-RU" dirty="0" err="1"/>
              <a:t>первый_раз</a:t>
            </a:r>
            <a:r>
              <a:rPr lang="ru-RU" dirty="0"/>
              <a:t> NEXT потом: обновление будет выполнено единожды </a:t>
            </a:r>
            <a:r>
              <a:rPr lang="ru-RU" dirty="0" err="1"/>
              <a:t>первый_раз</a:t>
            </a:r>
            <a:r>
              <a:rPr lang="ru-RU" dirty="0"/>
              <a:t>, после чего автоматически повторяться по формуле, вычисляемой потом. Может быть только уточнением к режиму ON DEMAND.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61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MATERIALIZED VIEW </a:t>
            </a:r>
            <a:r>
              <a:rPr lang="en-US" dirty="0" err="1"/>
              <a:t>jobsal</a:t>
            </a:r>
            <a:r>
              <a:rPr lang="en-US"/>
              <a:t> </a:t>
            </a:r>
            <a:r>
              <a:rPr lang="en-US"/>
              <a:t/>
            </a:r>
            <a:br>
              <a:rPr lang="en-US"/>
            </a:br>
            <a:r>
              <a:rPr lang="en-US"/>
              <a:t>REFRESH </a:t>
            </a:r>
            <a:r>
              <a:rPr lang="en-US" b="1"/>
              <a:t>START WITH SYSDATE NEXT SYSDATE+1/1440;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6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[OR REPLACE] VIEW [FORCE|NOFORCE] </a:t>
            </a:r>
            <a:r>
              <a:rPr lang="ru-RU" dirty="0" err="1" smtClean="0"/>
              <a:t>имя_представления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[(</a:t>
            </a:r>
            <a:r>
              <a:rPr lang="ru-RU" dirty="0" smtClean="0"/>
              <a:t>имя псевдонима</a:t>
            </a:r>
            <a:r>
              <a:rPr lang="en-US" dirty="0" smtClean="0"/>
              <a:t>[, </a:t>
            </a:r>
            <a:r>
              <a:rPr lang="ru-RU" dirty="0" smtClean="0"/>
              <a:t>имя псевдонима…</a:t>
            </a:r>
            <a:r>
              <a:rPr lang="en-US" dirty="0" smtClean="0"/>
              <a:t>])] AS </a:t>
            </a:r>
            <a:r>
              <a:rPr lang="ru-RU" dirty="0" smtClean="0"/>
              <a:t>подзапрос</a:t>
            </a:r>
          </a:p>
          <a:p>
            <a:pPr marL="0" indent="0">
              <a:buNone/>
            </a:pPr>
            <a:r>
              <a:rPr lang="en-US" dirty="0" smtClean="0"/>
              <a:t>[WITH CHECK OPTION | READ ONLY CONSTRAINT </a:t>
            </a:r>
            <a:r>
              <a:rPr lang="ru-RU" dirty="0" err="1" smtClean="0"/>
              <a:t>имя_ограничения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15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представлений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VIEW </a:t>
            </a:r>
            <a:r>
              <a:rPr lang="ru-RU" dirty="0" err="1" smtClean="0"/>
              <a:t>имя_представления</a:t>
            </a:r>
            <a:r>
              <a:rPr lang="ru-RU" dirty="0" smtClean="0"/>
              <a:t> </a:t>
            </a:r>
            <a:r>
              <a:rPr lang="en-US" dirty="0" smtClean="0"/>
              <a:t>drop constraint </a:t>
            </a:r>
            <a:r>
              <a:rPr lang="ru-RU" dirty="0" err="1" smtClean="0"/>
              <a:t>имя_ограничения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47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VIEW </a:t>
            </a:r>
            <a:r>
              <a:rPr lang="ru-RU" dirty="0" smtClean="0"/>
              <a:t>имя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02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154177"/>
              </p:ext>
            </p:extLst>
          </p:nvPr>
        </p:nvGraphicFramePr>
        <p:xfrm>
          <a:off x="1673225" y="3541713"/>
          <a:ext cx="9669464" cy="5529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4732"/>
                <a:gridCol w="48347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Префикс представления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Пользовательский</a:t>
                      </a:r>
                      <a:r>
                        <a:rPr lang="ru-RU" baseline="0" dirty="0" smtClean="0"/>
                        <a:t> словарь данных, содержит информацию об объектах схемы, принадлежащей пользователю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Словарь данных,</a:t>
                      </a:r>
                      <a:r>
                        <a:rPr lang="ru-RU" baseline="0" dirty="0" smtClean="0"/>
                        <a:t> содержащий информацию об объектах схем к которым имеет доступ пользователь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Словарь данных обо</a:t>
                      </a:r>
                      <a:r>
                        <a:rPr lang="ru-RU" baseline="0" dirty="0" smtClean="0"/>
                        <a:t> всех объектах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Представления производительности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09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DICTIONARY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87775"/>
              </p:ext>
            </p:extLst>
          </p:nvPr>
        </p:nvGraphicFramePr>
        <p:xfrm>
          <a:off x="2173486" y="4699048"/>
          <a:ext cx="8669868" cy="48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/>
                <a:gridCol w="4334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57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User_objects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all_objects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object_name</a:t>
            </a:r>
            <a:r>
              <a:rPr lang="en-US" dirty="0" smtClean="0"/>
              <a:t>, </a:t>
            </a:r>
            <a:r>
              <a:rPr lang="en-US" dirty="0" err="1" smtClean="0"/>
              <a:t>object_type</a:t>
            </a:r>
            <a:r>
              <a:rPr lang="en-US" dirty="0" smtClean="0"/>
              <a:t>, created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user_objects</a:t>
            </a:r>
            <a:endParaRPr lang="en-US" dirty="0" smtClean="0"/>
          </a:p>
          <a:p>
            <a:r>
              <a:rPr lang="en-US" dirty="0" smtClean="0"/>
              <a:t>Where status=‘INVALID’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40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USER_TABLES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TABLE_NAME</a:t>
            </a:r>
          </a:p>
          <a:p>
            <a:pPr marL="0" indent="0">
              <a:buNone/>
            </a:pPr>
            <a:r>
              <a:rPr lang="en-US" dirty="0" smtClean="0"/>
              <a:t>FROM USER_TABLES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11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814</TotalTime>
  <Words>442</Words>
  <Application>Microsoft Office PowerPoint</Application>
  <PresentationFormat>Произвольный</PresentationFormat>
  <Paragraphs>80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Garamond</vt:lpstr>
      <vt:lpstr>Helvetica Light</vt:lpstr>
      <vt:lpstr>Helvetica Neue</vt:lpstr>
      <vt:lpstr>Натуральные материалы</vt:lpstr>
      <vt:lpstr>СУБД</vt:lpstr>
      <vt:lpstr>Виды представлений</vt:lpstr>
      <vt:lpstr>Создание представления</vt:lpstr>
      <vt:lpstr>Модификация представлений</vt:lpstr>
      <vt:lpstr>Удаление представления</vt:lpstr>
      <vt:lpstr>Словарь данных</vt:lpstr>
      <vt:lpstr>Презентация PowerPoint</vt:lpstr>
      <vt:lpstr>User_objects, all_objects</vt:lpstr>
      <vt:lpstr>USER_TABLES</vt:lpstr>
      <vt:lpstr>USER_TAB_COLUMNS</vt:lpstr>
      <vt:lpstr>USER_CONSTRAINT, USER_CONS_COLUMNS</vt:lpstr>
      <vt:lpstr>USER_VIEWS</vt:lpstr>
      <vt:lpstr>MATERIALIZED VIEW</vt:lpstr>
      <vt:lpstr>локализация удаленных данных</vt:lpstr>
      <vt:lpstr>подмена запроса </vt:lpstr>
      <vt:lpstr>Презентация PowerPoint</vt:lpstr>
      <vt:lpstr>Построение materialized view в рамках одной БД</vt:lpstr>
      <vt:lpstr>Синхронизация данных</vt:lpstr>
      <vt:lpstr>Презентация PowerPoint</vt:lpstr>
      <vt:lpstr>Создание журнала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</dc:title>
  <dc:creator>Проволоцкий В.Е.</dc:creator>
  <cp:lastModifiedBy>Вячеслав Проволоцкий</cp:lastModifiedBy>
  <cp:revision>74</cp:revision>
  <dcterms:modified xsi:type="dcterms:W3CDTF">2015-10-31T05:54:27Z</dcterms:modified>
</cp:coreProperties>
</file>