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9.xml" ContentType="application/vnd.openxmlformats-officedocument.theme+xml"/>
  <Override PartName="/ppt/theme/theme1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jpeg" ContentType="image/jpeg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</p:sldIdLst>
  <p:sldSz cx="12193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slide" Target="slides/slide30.xml"/><Relationship Id="rId46" Type="http://schemas.openxmlformats.org/officeDocument/2006/relationships/slide" Target="slides/slide31.xml"/><Relationship Id="rId47" Type="http://schemas.openxmlformats.org/officeDocument/2006/relationships/slide" Target="slides/slide32.xml"/><Relationship Id="rId48" Type="http://schemas.openxmlformats.org/officeDocument/2006/relationships/slide" Target="slides/slide33.xml"/><Relationship Id="rId49" Type="http://schemas.openxmlformats.org/officeDocument/2006/relationships/slide" Target="slides/slide34.xml"/><Relationship Id="rId50" Type="http://schemas.openxmlformats.org/officeDocument/2006/relationships/slide" Target="slides/slide35.xml"/><Relationship Id="rId51" Type="http://schemas.openxmlformats.org/officeDocument/2006/relationships/slide" Target="slides/slide36.xml"/><Relationship Id="rId52" Type="http://schemas.openxmlformats.org/officeDocument/2006/relationships/slide" Target="slides/slide37.xml"/><Relationship Id="rId53" Type="http://schemas.openxmlformats.org/officeDocument/2006/relationships/slide" Target="slides/slide38.xml"/><Relationship Id="rId54" Type="http://schemas.openxmlformats.org/officeDocument/2006/relationships/slide" Target="slides/slide39.xml"/><Relationship Id="rId55" Type="http://schemas.openxmlformats.org/officeDocument/2006/relationships/slide" Target="slides/slide40.xml"/><Relationship Id="rId56" Type="http://schemas.openxmlformats.org/officeDocument/2006/relationships/slide" Target="slides/slide41.xml"/><Relationship Id="rId57" Type="http://schemas.openxmlformats.org/officeDocument/2006/relationships/slide" Target="slides/slide42.xml"/><Relationship Id="rId58" Type="http://schemas.openxmlformats.org/officeDocument/2006/relationships/slide" Target="slides/slide43.xml"/><Relationship Id="rId59" Type="http://schemas.openxmlformats.org/officeDocument/2006/relationships/slide" Target="slides/slide44.xml"/><Relationship Id="rId60" Type="http://schemas.openxmlformats.org/officeDocument/2006/relationships/slide" Target="slides/slide45.xml"/><Relationship Id="rId61" Type="http://schemas.openxmlformats.org/officeDocument/2006/relationships/slide" Target="slides/slide46.xml"/><Relationship Id="rId62" Type="http://schemas.openxmlformats.org/officeDocument/2006/relationships/slide" Target="slides/slide47.xml"/><Relationship Id="rId63" Type="http://schemas.openxmlformats.org/officeDocument/2006/relationships/slide" Target="slides/slide48.xml"/><Relationship Id="rId64" Type="http://schemas.openxmlformats.org/officeDocument/2006/relationships/slide" Target="slides/slide49.xml"/><Relationship Id="rId65" Type="http://schemas.openxmlformats.org/officeDocument/2006/relationships/slide" Target="slides/slide50.xml"/><Relationship Id="rId66" Type="http://schemas.openxmlformats.org/officeDocument/2006/relationships/slide" Target="slides/slide51.xml"/><Relationship Id="rId67" Type="http://schemas.openxmlformats.org/officeDocument/2006/relationships/slide" Target="slides/slide52.xml"/><Relationship Id="rId68" Type="http://schemas.openxmlformats.org/officeDocument/2006/relationships/slide" Target="slides/slide53.xml"/><Relationship Id="rId69" Type="http://schemas.openxmlformats.org/officeDocument/2006/relationships/slide" Target="slides/slide54.xml"/><Relationship Id="rId70" Type="http://schemas.openxmlformats.org/officeDocument/2006/relationships/slide" Target="slides/slide55.xml"/><Relationship Id="rId71" Type="http://schemas.openxmlformats.org/officeDocument/2006/relationships/slide" Target="slides/slide56.xml"/><Relationship Id="rId7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E6FDA9-F40B-4189-B243-1D35845FA5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7C2829-6DA9-492B-B92A-C52ECC05BE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A52057A-1B59-4E09-9BE2-CB290E45AE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C1DEFF5-CFC5-4AA9-B170-CF6B8BC5CC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5D11577-BEF4-4B1C-AAB5-E092279D00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0157C55-E63C-4E0A-B9E3-3E14C1155C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9B92BEE-47EC-483A-A617-472E9DF5D8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A2BEE6C-88A3-448F-A55F-1540AF9FB5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176CC66-0350-4826-B4DF-8D6EC70374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9552E9D-D206-42A6-A29C-50D73F8BE3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8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9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B531ECA-9ECD-4294-99A4-6F98C53300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75B9620-A492-4DFB-9A22-DE9F6D3247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1BDC20-5E52-4168-9D9D-1FACEEF20D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5F60843-603A-4EBA-B134-9EE2B22105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7862CDD-D5BF-4773-A3E4-1E352F81E0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FAB9370-C6A4-472F-B9D7-EB65CB0EF2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F3E0106-372A-4BB6-9F84-1282F76AA7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70DCA0F-FD19-45C3-A740-7199D95962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B289EF7-6C59-4153-BF6E-97D194134D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B9352EB-121C-4B73-B574-65EBD4D353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3F867D4-C2A4-48C9-850E-9366BF741A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619FB83-AEA1-4AAD-8A61-86503D2EFA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E246B32-94FC-415B-B6BD-0A91EE6E3D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BD353F-87CE-417B-900F-1FC37132A7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9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90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D734C55-DD32-480E-BE87-E8E6D02CBD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40F5705-FFCC-424A-9EDF-4744D6E024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A9B91A3-394B-4749-9EA8-C711D4ACF5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DE42D83-FBEF-4AE2-A7C4-666DC326D8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6DE1384-7D14-460F-9E15-A4D90EE66C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3A628B8-8730-4148-8F16-651F155D42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DA0EFAD-C977-4BD9-9115-C9057EABDD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46C54A1-5265-4BB0-BD28-6CECBAEC60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2F6F0C9-1406-4EFE-85CB-2EE04790F1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A59D3C9-6F0D-47C0-A3C4-05E6B9B902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A2D7DE-A4A0-479E-90B6-204D5D175F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64B9B58-048C-472B-8341-37BAAC3424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13160B0-784D-4604-8538-2DD1FC4474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39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40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41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B81027C-4A9B-4D92-A363-1256723939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95A58B4-DAF4-4BA8-8AB2-55DDD0D36D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A48AD92-A303-4363-BC61-DB60B70B8B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01A30461-F922-48EA-A0D5-3EF7535DE2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1C53731-7253-493A-875D-FED7050BF3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717D59A-CDFB-4B16-B23D-352DF280C5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EC2613D-6E9F-4044-9999-576E2FDAC6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4110A14-D318-49F7-AFA9-2F2624D096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28D00C-17B6-47E8-AB87-88683181FA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A3A7E37-363F-4E8E-8969-043BC69457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4454272-F686-4BB0-BC6A-D080FAF4D3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C14CA1E-1795-41FC-82A2-B16FE0CC37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3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94B86B2-2E6D-4EDD-AE59-267DB226F5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8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9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90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BDAD796-39E7-4960-B2F5-29DB71491B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67DC4E97-7FB8-4794-B43A-7029B8231A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B38A1C0A-E3BC-4CEA-9ED3-F9E27EFEC3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64B2975-66CA-4951-A8A6-4F0D069A30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806D0413-3A2B-4E86-B345-E765BEBF97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4E4C3516-5A8E-4697-B9E5-4BA5776312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E044A1-8B97-40D0-B7D4-98ADE22E89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0BBF759-05EE-43E3-AB4E-BC353723A7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F11319D8-B697-4FC5-A2D5-2DA51959CF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B9A0AE4C-9198-49A9-9383-68210F041F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7CE693F-689A-432F-B3F8-342BA641A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E5680CF-A23F-4FF0-8825-DAB27B4827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5909517-CDAE-43DF-A8C2-BC9106F614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B3510FD-B815-461C-BE5E-551D897494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0AFF25C-51F6-4E08-928D-A09890CD44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04D80F8B-5004-4560-A379-85BD3BB5EC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167B699-F184-476C-A837-2C8C4D9429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EF055B-B58B-4D6A-82E0-CBE4D93B23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B0F0C358-FD9F-4C63-9CAA-83D141ED16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99C6E61F-D2E0-4D50-AE70-985C428FD1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B8624D2E-5183-4E14-B9AD-56412ABA74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BD7DEDB-3B52-471B-9EE2-102DF2714D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2E2607E7-294F-46DF-B4A4-C935B53630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7DBDAB6-EBD3-46CD-94BE-BCC46FDDCA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EBB6624-35BA-4AD1-ADD5-5DD7498F3C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0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1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CE9E74A-D456-4E82-9BAF-C185168E3F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6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7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8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DBBD457-C67F-45AF-A669-43E6BB8C03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64C3A1-9BA4-4048-BAB2-60AB731A01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ABAF86-79DA-4CB1-BE2E-7CE54194F8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75EF00-A954-4BA2-BCBE-31C7A7D963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12A566-2330-449E-8D5C-74B92D081E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00B837-58C6-4125-95BC-9057BA42B9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41971E-1FA6-4004-B6AD-5A337704B8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8E5EEB-348C-41E3-AC4F-9F0C1787D2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D037FE-70C2-495C-82A2-92A16C6006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186E61-C217-4FC0-AA9D-4C479E5A45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493260-4F08-46F8-A71B-3BD9BECCEC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09EC73-51B4-453C-884D-B4F467838E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29735F-68E5-402D-A3D8-BD85D308FA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AFD27F-D938-47E0-93C8-46BD535178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D4D7FC-F7E5-4A5E-9379-785A79E052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FF487A-8C0C-467C-82F9-4DEED00AB9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6D2A22-A0BE-47DD-8209-91907A1FE1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276DC2-5323-4D65-B5F5-CA90170838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73D6E2-3ACC-4A84-82D1-4A018AAAF8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D1C5EC-1B61-4537-BF02-67DA72DE4F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EA455A-92A5-41B6-8692-5C57AC17FB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9D5CC2-8D4C-486F-B48C-21DB0CC07E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B34E89-15FD-4D22-9C33-23B037C4B2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CEB98A-6D74-4294-BCA9-5F8A992D17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50CA1D-A053-4591-B408-29E602C66C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90ADA3-DF32-4DC9-B0DB-6D6E3D810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0F8185-E038-434A-A1A1-A0E73214F3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91BF370-20CD-44CA-B3F0-85E401A0E8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2225CB-D27D-4685-BC9F-CA7D507B1F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C94859-71BE-4691-9B6F-0ED74B1D35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80E84A-ED46-43FA-8DC6-74774BD539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E9DE68A-8B5C-4D3E-88A9-5DC9140C63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AE2A81-482F-4352-A7D8-02D11F3C43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FF52C5A-6975-4176-ACB9-4FD392E8B9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43A22A-D419-43AF-B4A2-88ACE2C2B8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0053D5B-3C26-473E-9CDF-3F8403C6F9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78780D6-C772-46E0-9A93-D6C1E91A45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338D6F-801B-45EB-9620-33D01FF67C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1CB7F59-3861-42B9-A7F9-094C3632D8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1F7F0C2-3A77-4963-984C-1DC0568A4E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8D5A492-6FB4-4841-B01F-BD9F61113A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16129FA-5AA4-4100-8738-4F72CFAE62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9A13CBA-A9B7-4E2B-9D2F-48528CB1C0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F8D2250-D8AF-47D1-9B9E-1206CA02E4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2DB8A45-AFE1-4A1D-BA44-50D5F6CD88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391EF50-7EB4-4D93-BD8F-A3D7624BD1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6AB124A-CAE5-4A34-8156-2A182C4D9A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341905B-703C-47AF-AC15-F9A8AB666C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611F2C-BA34-4A1B-9823-FA955C4C90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8C6D817-92E4-45BB-B58F-6640B864F2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61917BE-132B-4EC9-B100-1FC2626B7D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E80C9DF-D28A-4CC9-952F-58B280FBCB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361D23B-A30F-4892-8024-86A724C6C7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87EFE28-04E5-4135-9714-7497DF8D14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0B725E3-904C-4283-B80B-B40E69B349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D313EC0-125B-4B72-A946-C7A828C347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B2A1223-6D00-47F8-A7C6-EEA5838B0F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B7B6916-EF50-4D5E-9164-ECE4096C80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2050907-5C7E-462E-899F-99951817F7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AB7456-354D-446B-BBEB-C6C92A084C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3C34803-8FB0-426A-8449-2350DD5F89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4BD69D3-FAF6-4E7C-B2BE-566CB1B4F4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ED0BC43-D72F-41AB-A46C-603B216F9A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B78947D-A840-4AFA-A2D0-B5B19C6302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E9D9BC8-0DF6-4FC9-A2FB-EFEF51EC7C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FA6100D-2C1E-4FC4-A147-6CFB9CB4E2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1FB16BF-01C3-429C-AD71-FB0C4508AE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CF3DA8B-7EFF-4D42-A61E-1FF9547548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2AC8140-1060-4D73-A365-D672AE2A14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8922DA6-CBCE-469C-9AA8-A7F28FF78F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90A399-6D21-4977-BC5E-C5CB92D2D5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A0A288F-2A21-42C5-A292-E660C1C3C3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D0F7627-990D-4637-A820-2C2EE2AE47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97E0482-2EF9-4346-A9B1-E8A48D34BF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355A741-2901-44C9-B241-65D28F5F82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54BE582-98B0-4DAE-8943-7DC384984F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446C5B9-ADC5-4610-B1CF-0A48632E48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43A8192-85DB-4773-AA8E-EA2AD10C67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589E937-12A6-4294-A695-E409721DA6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C561611-279C-43F9-BFAD-7BFA7AFE05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265E1BE-07CE-406B-8887-1831AEBACA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58ADB-1C10-4EEC-8498-FA18D9BD15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ubTitle"/>
          </p:nvPr>
        </p:nvSpPr>
        <p:spPr>
          <a:xfrm>
            <a:off x="1295280" y="982800"/>
            <a:ext cx="9601200" cy="60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5DFACD3-02A9-413D-9C19-B211D11E52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EC06ABB-B0B8-482B-ABF2-71ED34F9D8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A76C33F-2EA7-41A2-AEE0-0F5A67000B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6007162-7B06-447E-8C4A-28EC1B36C2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1295280" y="4290840"/>
            <a:ext cx="960120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88A659B-88FB-424D-A046-D582D9880D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6215040" y="25574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/>
          </p:nvPr>
        </p:nvSpPr>
        <p:spPr>
          <a:xfrm>
            <a:off x="129528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/>
          </p:nvPr>
        </p:nvSpPr>
        <p:spPr>
          <a:xfrm>
            <a:off x="6215040" y="429084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BFF8533-1C3D-416C-B06C-8B9A2203FC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54140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7787880" y="25574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/>
          </p:nvPr>
        </p:nvSpPr>
        <p:spPr>
          <a:xfrm>
            <a:off x="12952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9" name="PlaceHolder 6"/>
          <p:cNvSpPr>
            <a:spLocks noGrp="1"/>
          </p:cNvSpPr>
          <p:nvPr>
            <p:ph/>
          </p:nvPr>
        </p:nvSpPr>
        <p:spPr>
          <a:xfrm>
            <a:off x="454140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0" name="PlaceHolder 7"/>
          <p:cNvSpPr>
            <a:spLocks noGrp="1"/>
          </p:cNvSpPr>
          <p:nvPr>
            <p:ph/>
          </p:nvPr>
        </p:nvSpPr>
        <p:spPr>
          <a:xfrm>
            <a:off x="7787880" y="429084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337E314-B55C-4584-99B8-3EE9D80733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8416A31-4BA7-4854-A046-5E3D74D396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subTitle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9AACFDF-1F74-4438-833A-8DCC3AEA3C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601"/>
              </a:spcBef>
              <a:spcAft>
                <a:spcPts val="601"/>
              </a:spcAft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6B76D4F-F7B0-4DE3-B5D7-8B24BBF058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41.xml"/><Relationship Id="rId16" Type="http://schemas.openxmlformats.org/officeDocument/2006/relationships/slideLayout" Target="../slideLayouts/slideLayout142.xml"/><Relationship Id="rId17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45.xml"/><Relationship Id="rId8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5.xml"/><Relationship Id="rId18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57.xml"/><Relationship Id="rId8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2.xml"/><Relationship Id="rId13" Type="http://schemas.openxmlformats.org/officeDocument/2006/relationships/slideLayout" Target="../slideLayouts/slideLayout163.xml"/><Relationship Id="rId14" Type="http://schemas.openxmlformats.org/officeDocument/2006/relationships/slideLayout" Target="../slideLayouts/slideLayout164.xml"/><Relationship Id="rId15" Type="http://schemas.openxmlformats.org/officeDocument/2006/relationships/slideLayout" Target="../slideLayouts/slideLayout165.xml"/><Relationship Id="rId16" Type="http://schemas.openxmlformats.org/officeDocument/2006/relationships/slideLayout" Target="../slideLayouts/slideLayout166.xml"/><Relationship Id="rId17" Type="http://schemas.openxmlformats.org/officeDocument/2006/relationships/slideLayout" Target="../slideLayouts/slideLayout167.xml"/><Relationship Id="rId18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9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3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5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1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2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3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242B8A30-A303-4F45-8FA1-37532E7040B7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44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42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443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44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445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6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47" name="TextBox 11"/>
          <p:cNvSpPr/>
          <p:nvPr/>
        </p:nvSpPr>
        <p:spPr>
          <a:xfrm>
            <a:off x="861840" y="879480"/>
            <a:ext cx="609840" cy="5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Garamond"/>
              </a:rPr>
              <a:t>“</a:t>
            </a:r>
            <a:endParaRPr b="0" lang="ru-RU" sz="8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48" name="TextBox 12"/>
          <p:cNvSpPr/>
          <p:nvPr/>
        </p:nvSpPr>
        <p:spPr>
          <a:xfrm>
            <a:off x="10599840" y="2827440"/>
            <a:ext cx="609480" cy="5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Garamond"/>
              </a:rPr>
              <a:t>”</a:t>
            </a:r>
            <a:endParaRPr b="0" lang="ru-RU" sz="8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49" name="Straight Connector 18"/>
          <p:cNvSpPr/>
          <p:nvPr/>
        </p:nvSpPr>
        <p:spPr>
          <a:xfrm>
            <a:off x="1395360" y="4140360"/>
            <a:ext cx="940752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dt" idx="28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ftr" idx="29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sldNum" idx="30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E975CB49-DBB0-4CBD-9E10-7991450B5288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492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93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494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95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496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7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98" name="TextBox 11"/>
          <p:cNvSpPr/>
          <p:nvPr/>
        </p:nvSpPr>
        <p:spPr>
          <a:xfrm>
            <a:off x="861840" y="879480"/>
            <a:ext cx="609840" cy="5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Garamond"/>
              </a:rPr>
              <a:t>“</a:t>
            </a:r>
            <a:endParaRPr b="0" lang="ru-RU" sz="8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99" name="TextBox 12"/>
          <p:cNvSpPr/>
          <p:nvPr/>
        </p:nvSpPr>
        <p:spPr>
          <a:xfrm>
            <a:off x="10599840" y="2598840"/>
            <a:ext cx="609480" cy="5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Garamond"/>
              </a:rPr>
              <a:t>”</a:t>
            </a:r>
            <a:endParaRPr b="0" lang="ru-RU" sz="8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00" name="Straight Connector 25"/>
          <p:cNvSpPr/>
          <p:nvPr/>
        </p:nvSpPr>
        <p:spPr>
          <a:xfrm>
            <a:off x="1395360" y="3429000"/>
            <a:ext cx="940752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dt" idx="31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ftr" idx="32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sldNum" idx="33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DFD1E6AD-2416-4F5D-96FE-491143A13F20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543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4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545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46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547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8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49" name="Straight Connector 14"/>
          <p:cNvSpPr/>
          <p:nvPr/>
        </p:nvSpPr>
        <p:spPr>
          <a:xfrm>
            <a:off x="1395360" y="3429000"/>
            <a:ext cx="940752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dt" idx="34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ftr" idx="35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 type="sldNum" idx="36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F2A0F76C-E249-4F06-8A79-0F2066A52FA6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592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3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594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95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596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7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98" name="Straight Connector 13"/>
          <p:cNvSpPr/>
          <p:nvPr/>
        </p:nvSpPr>
        <p:spPr>
          <a:xfrm>
            <a:off x="1395360" y="2421000"/>
            <a:ext cx="940752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dt" idx="37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ftr" idx="38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03" name="PlaceHolder 5"/>
          <p:cNvSpPr>
            <a:spLocks noGrp="1"/>
          </p:cNvSpPr>
          <p:nvPr>
            <p:ph type="sldNum" idx="39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F1C140B3-5AF1-4080-B29D-7C05B8ACA827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64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42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643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44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645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6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47" name="Straight Connector 13"/>
          <p:cNvSpPr/>
          <p:nvPr/>
        </p:nvSpPr>
        <p:spPr>
          <a:xfrm>
            <a:off x="8864640" y="990720"/>
            <a:ext cx="0" cy="487656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dt" idx="40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ftr" idx="41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sldNum" idx="42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CDF66F35-CBFA-4840-9044-A938E065E0A1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6"/>
          <p:cNvGrpSpPr/>
          <p:nvPr/>
        </p:nvGrpSpPr>
        <p:grpSpPr>
          <a:xfrm>
            <a:off x="-17640" y="0"/>
            <a:ext cx="12231720" cy="6856560"/>
            <a:chOff x="-17640" y="0"/>
            <a:chExt cx="12231720" cy="6856560"/>
          </a:xfrm>
        </p:grpSpPr>
        <p:pic>
          <p:nvPicPr>
            <p:cNvPr id="49" name="Picture 15" descr="HD-PanelTitleR1.png"/>
            <p:cNvPicPr/>
            <p:nvPr/>
          </p:nvPicPr>
          <p:blipFill>
            <a:blip r:embed="rId3"/>
            <a:stretch/>
          </p:blipFill>
          <p:spPr>
            <a:xfrm>
              <a:off x="-360" y="0"/>
              <a:ext cx="1218960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0" name="Rectangle 25"/>
            <p:cNvGrpSpPr/>
            <p:nvPr/>
          </p:nvGrpSpPr>
          <p:grpSpPr>
            <a:xfrm>
              <a:off x="2322360" y="1536120"/>
              <a:ext cx="7559280" cy="3852720"/>
              <a:chOff x="2322360" y="1536120"/>
              <a:chExt cx="7559280" cy="3852720"/>
            </a:xfrm>
          </p:grpSpPr>
          <p:pic>
            <p:nvPicPr>
              <p:cNvPr id="51" name="Rectangle 25" descr=""/>
              <p:cNvPicPr/>
              <p:nvPr/>
            </p:nvPicPr>
            <p:blipFill>
              <a:blip r:embed="rId4"/>
              <a:stretch/>
            </p:blipFill>
            <p:spPr>
              <a:xfrm>
                <a:off x="2322360" y="1536120"/>
                <a:ext cx="7559280" cy="3852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2" name=""/>
              <p:cNvSpPr/>
              <p:nvPr/>
            </p:nvSpPr>
            <p:spPr>
              <a:xfrm>
                <a:off x="2327400" y="1540800"/>
                <a:ext cx="7544520" cy="3835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53" name="Picture 16" descr="HDRibbonTitle-UniformTrim.png"/>
            <p:cNvPicPr/>
            <p:nvPr/>
          </p:nvPicPr>
          <p:blipFill>
            <a:blip r:embed="rId5"/>
            <a:stretch/>
          </p:blipFill>
          <p:spPr>
            <a:xfrm>
              <a:off x="-17640" y="3147840"/>
              <a:ext cx="247788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Picture 19" descr="HDRibbonTitle-UniformTrim.png"/>
            <p:cNvPicPr/>
            <p:nvPr/>
          </p:nvPicPr>
          <p:blipFill>
            <a:blip r:embed="rId6"/>
            <a:stretch/>
          </p:blipFill>
          <p:spPr>
            <a:xfrm>
              <a:off x="9736200" y="3147840"/>
              <a:ext cx="2477880" cy="61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5" name="Straight Connector 14"/>
          <p:cNvSpPr/>
          <p:nvPr/>
        </p:nvSpPr>
        <p:spPr>
          <a:xfrm>
            <a:off x="2692440" y="3522600"/>
            <a:ext cx="681516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4"/>
          </p:nvPr>
        </p:nvSpPr>
        <p:spPr>
          <a:xfrm>
            <a:off x="7983360" y="5037120"/>
            <a:ext cx="89712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5"/>
          </p:nvPr>
        </p:nvSpPr>
        <p:spPr>
          <a:xfrm>
            <a:off x="2692440" y="5037120"/>
            <a:ext cx="521496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sldNum" idx="6"/>
          </p:nvPr>
        </p:nvSpPr>
        <p:spPr>
          <a:xfrm>
            <a:off x="8956800" y="5037120"/>
            <a:ext cx="5508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F6B1FE66-07B0-4E82-B477-72E2C0A6F786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98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9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100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1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102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4" name="Straight Connector 6"/>
          <p:cNvSpPr/>
          <p:nvPr/>
        </p:nvSpPr>
        <p:spPr>
          <a:xfrm>
            <a:off x="1395360" y="2421000"/>
            <a:ext cx="940752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7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ftr" idx="8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sldNum" idx="9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B017FB43-24B0-4666-AAEE-F6FB4FB46736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147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8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149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0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151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Straight Connector 15"/>
          <p:cNvSpPr/>
          <p:nvPr/>
        </p:nvSpPr>
        <p:spPr>
          <a:xfrm>
            <a:off x="2013120" y="3710160"/>
            <a:ext cx="816264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10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 idx="11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12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06E6A3C7-77E9-4EC9-BEEF-8E3DA1E6A52C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196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7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198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9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200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1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2" name="Straight Connector 7"/>
          <p:cNvSpPr/>
          <p:nvPr/>
        </p:nvSpPr>
        <p:spPr>
          <a:xfrm>
            <a:off x="1395360" y="2421000"/>
            <a:ext cx="940752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13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 idx="14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 idx="15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7E676A60-0057-4764-BD47-ED1751910F9A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245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6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247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8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249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1" name="Straight Connector 17"/>
          <p:cNvSpPr/>
          <p:nvPr/>
        </p:nvSpPr>
        <p:spPr>
          <a:xfrm>
            <a:off x="1395360" y="2421000"/>
            <a:ext cx="940752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dt" idx="16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ftr" idx="17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sldNum" idx="18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3ED7AE75-626F-4A85-BC26-23A545E49257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294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5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296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7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298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0" name="Straight Connector 13"/>
          <p:cNvSpPr/>
          <p:nvPr/>
        </p:nvSpPr>
        <p:spPr>
          <a:xfrm>
            <a:off x="1395360" y="2421000"/>
            <a:ext cx="940752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dt" idx="19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ftr" idx="20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sldNum" idx="21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7342B25F-2DDA-47BE-A159-D25ABB751EFA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343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44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345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6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347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8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9" name="Straight Connector 15"/>
          <p:cNvSpPr/>
          <p:nvPr/>
        </p:nvSpPr>
        <p:spPr>
          <a:xfrm>
            <a:off x="1395360" y="2913120"/>
            <a:ext cx="351468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dt" idx="22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ftr" idx="23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sldNum" idx="24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05E70BBD-6953-491D-874C-6DD14F736C3C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roup 6"/>
          <p:cNvGrpSpPr/>
          <p:nvPr/>
        </p:nvGrpSpPr>
        <p:grpSpPr>
          <a:xfrm>
            <a:off x="-15840" y="0"/>
            <a:ext cx="12229920" cy="6856560"/>
            <a:chOff x="-15840" y="0"/>
            <a:chExt cx="12229920" cy="6856560"/>
          </a:xfrm>
        </p:grpSpPr>
        <p:pic>
          <p:nvPicPr>
            <p:cNvPr id="392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880" cy="6856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93" name="Rectangle 8"/>
            <p:cNvGrpSpPr/>
            <p:nvPr/>
          </p:nvGrpSpPr>
          <p:grpSpPr>
            <a:xfrm>
              <a:off x="603360" y="603360"/>
              <a:ext cx="10991160" cy="5657400"/>
              <a:chOff x="603360" y="603360"/>
              <a:chExt cx="10991160" cy="5657400"/>
            </a:xfrm>
          </p:grpSpPr>
          <p:pic>
            <p:nvPicPr>
              <p:cNvPr id="394" name="Rectangle 8" descr=""/>
              <p:cNvPicPr/>
              <p:nvPr/>
            </p:nvPicPr>
            <p:blipFill>
              <a:blip r:embed="rId4"/>
              <a:stretch/>
            </p:blipFill>
            <p:spPr>
              <a:xfrm>
                <a:off x="603360" y="603360"/>
                <a:ext cx="10991160" cy="56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95" name=""/>
              <p:cNvSpPr/>
              <p:nvPr/>
            </p:nvSpPr>
            <p:spPr>
              <a:xfrm>
                <a:off x="607680" y="609120"/>
                <a:ext cx="10973160" cy="5639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Garamond"/>
                </a:endParaRPr>
              </a:p>
            </p:txBody>
          </p:sp>
        </p:grpSp>
        <p:pic>
          <p:nvPicPr>
            <p:cNvPr id="396" name="Picture 9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-15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7" name="Picture 10" descr="HDRibbonContent-UniformTrim.png"/>
            <p:cNvPicPr/>
            <p:nvPr/>
          </p:nvPicPr>
          <p:blipFill>
            <a:blip r:embed="rId6"/>
            <a:stretch/>
          </p:blipFill>
          <p:spPr>
            <a:xfrm>
              <a:off x="11436840" y="3153960"/>
              <a:ext cx="7772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98" name="Straight Connector 14"/>
          <p:cNvSpPr/>
          <p:nvPr/>
        </p:nvSpPr>
        <p:spPr>
          <a:xfrm>
            <a:off x="1395360" y="4140360"/>
            <a:ext cx="9407520" cy="0"/>
          </a:xfrm>
          <a:prstGeom prst="line">
            <a:avLst/>
          </a:prstGeom>
          <a:ln w="15840">
            <a:solidFill>
              <a:srgbClr val="8399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2000"/>
          </a:bodyPr>
          <a:p>
            <a:pPr marL="26280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8328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Второй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2" marL="1104120" indent="-2628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Третий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3" marL="141948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Четвёртый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4" marL="1839960" indent="-15732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Пятый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5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Шестой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6" marL="1839960" indent="-157320"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Седьмой уровень структуры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dt" idx="25"/>
          </p:nvPr>
        </p:nvSpPr>
        <p:spPr>
          <a:xfrm>
            <a:off x="8677080" y="5969160"/>
            <a:ext cx="160020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ftr" idx="26"/>
          </p:nvPr>
        </p:nvSpPr>
        <p:spPr>
          <a:xfrm>
            <a:off x="1295280" y="5969160"/>
            <a:ext cx="730584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sldNum" idx="27"/>
          </p:nvPr>
        </p:nvSpPr>
        <p:spPr>
          <a:xfrm>
            <a:off x="10353600" y="5969160"/>
            <a:ext cx="542880" cy="27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0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4390F765-6514-4613-B5AD-ED292D86AAF2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prov@bsuir.by" TargetMode="External"/><Relationship Id="rId2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standards.iso.org/ittf/PubliclyAvailableStandards/s07229_ISOIEC_2382-1_1993.zip" TargetMode="External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692080" y="1871280"/>
            <a:ext cx="6815160" cy="1514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5400" spc="-1" strike="noStrike">
                <a:solidFill>
                  <a:srgbClr val="262626"/>
                </a:solidFill>
                <a:latin typeface="Garamond"/>
              </a:rPr>
              <a:t>СУБД</a:t>
            </a:r>
            <a:endParaRPr b="0" lang="ru-RU" sz="5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subTitle"/>
          </p:nvPr>
        </p:nvSpPr>
        <p:spPr>
          <a:xfrm>
            <a:off x="2692080" y="3657240"/>
            <a:ext cx="6815160" cy="132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spcBef>
                <a:spcPts val="524"/>
              </a:spcBef>
              <a:spcAft>
                <a:spcPts val="60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100" spc="-1" strike="noStrike">
                <a:solidFill>
                  <a:srgbClr val="000000"/>
                </a:solidFill>
                <a:latin typeface="Garamond"/>
              </a:rPr>
              <a:t>Лекция 1.</a:t>
            </a:r>
            <a:endParaRPr b="0" lang="ru-RU" sz="21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Классификация баз 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8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 распределенности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Централизованные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Распределенные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 количеству пользователей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Однопользовательские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Многопользовательские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1295280" y="917280"/>
            <a:ext cx="9601200" cy="143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2400" spc="-1" strike="noStrike">
                <a:solidFill>
                  <a:srgbClr val="262626"/>
                </a:solidFill>
                <a:latin typeface="Garamond"/>
              </a:rPr>
              <a:t>По способу доступа к БД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Файл-серверные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Клиент-серверные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Встраиваемые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Классификация баз 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 модели данных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Иерархические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Сетевые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Реляционные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Объектно-реляционные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Объектно-ориентированные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Многомерные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Рейтинг баз данных (</a:t>
            </a: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db-engines.com</a:t>
            </a: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)</a:t>
            </a:r>
            <a:br>
              <a:rPr sz="4400"/>
            </a:b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Сентябрь 2021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714" name="" descr=""/>
          <p:cNvPicPr/>
          <p:nvPr/>
        </p:nvPicPr>
        <p:blipFill>
          <a:blip r:embed="rId1"/>
          <a:stretch/>
        </p:blipFill>
        <p:spPr>
          <a:xfrm>
            <a:off x="1295280" y="2557440"/>
            <a:ext cx="9601200" cy="3317760"/>
          </a:xfrm>
          <a:prstGeom prst="rect">
            <a:avLst/>
          </a:prstGeom>
          <a:ln w="0">
            <a:noFill/>
          </a:ln>
        </p:spPr>
      </p:pic>
      <p:pic>
        <p:nvPicPr>
          <p:cNvPr id="715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295280" y="2286000"/>
            <a:ext cx="9906120" cy="354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4400" spc="-1" strike="noStrike">
                <a:solidFill>
                  <a:srgbClr val="262626"/>
                </a:solidFill>
                <a:latin typeface="Garamond"/>
              </a:rPr>
              <a:t>Реляционная модель 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Реляционная модель данных предложена сотрудником фирмы IBM Эд­гаром Коддом в 1969-1970 гг.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Базовые понятия реляционных баз 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Тип данных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Домен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Атрибут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Кортеж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Отношение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Первичный ключ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Элементы реляционной модели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721" name=""/>
          <p:cNvGraphicFramePr/>
          <p:nvPr/>
        </p:nvGraphicFramePr>
        <p:xfrm>
          <a:off x="1295280" y="2451240"/>
          <a:ext cx="9696600" cy="3579840"/>
        </p:xfrm>
        <a:graphic>
          <a:graphicData uri="http://schemas.openxmlformats.org/drawingml/2006/table">
            <a:tbl>
              <a:tblPr/>
              <a:tblGrid>
                <a:gridCol w="3295800"/>
                <a:gridCol w="6400800"/>
              </a:tblGrid>
              <a:tr h="59688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Элемент реляционной модели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Форма представлений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84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Отношение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Таблица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9688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Схема отношения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Cтрока заголовков столбцов таблицы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(заголовок таблицы)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84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Кортеж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Строка таблицы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66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Сущность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Описание свойств объекта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84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Атрибут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Заголовок столбца таблицы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84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Домен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Множество допустимых значений атрибута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84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Значение атрибута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Значение поля в записи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880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Первичный ключ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Один или несколько атрибутов однозначно определяющие кортеж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84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Тип данных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Тип значений элементов таблицы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2" name="Rectangle 1"/>
          <p:cNvSpPr/>
          <p:nvPr/>
        </p:nvSpPr>
        <p:spPr>
          <a:xfrm flipV="1">
            <a:off x="-3713040" y="-298440"/>
            <a:ext cx="198133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4400" spc="-1" strike="noStrike">
                <a:solidFill>
                  <a:srgbClr val="262626"/>
                </a:solidFill>
                <a:latin typeface="Garamond"/>
              </a:rPr>
              <a:t>Реляционная модель 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24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i="1" lang="ru-RU" sz="2400" spc="-1" strike="noStrike">
                <a:solidFill>
                  <a:srgbClr val="262626"/>
                </a:solidFill>
                <a:latin typeface="Garamond"/>
              </a:rPr>
              <a:t>Отношение 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представляет собой множество наборов элементов, называемых кортежами.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Реляционная  модель 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Кристофер Дейт определил, что реляционная модель включает в себя следующие компоненты: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Структурный аспект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Аспект целостности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Аспект манипулирования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Основные свойства отношения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 отношении нет двух одинаковых элементов (кортежей).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Порядок кортежей в отношении не определён.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Порядок атрибутов в заголовке отношения не определён.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Значение всех атрибутов атомарно.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Преподаватель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2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Проволоцкий Вячеслав Евгеньевич.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Email – </a:t>
            </a:r>
            <a:r>
              <a:rPr b="0" lang="en-US" sz="2400" spc="-1" strike="noStrike" u="sng">
                <a:solidFill>
                  <a:srgbClr val="a8bf4d"/>
                </a:solidFill>
                <a:uFillTx/>
                <a:latin typeface="Garamond"/>
                <a:hlinkClick r:id="rId1"/>
              </a:rPr>
              <a:t>prov@bsuir.by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Skype – kpss-note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Пример отношения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730" name=""/>
          <p:cNvGraphicFramePr/>
          <p:nvPr/>
        </p:nvGraphicFramePr>
        <p:xfrm>
          <a:off x="1401840" y="2692440"/>
          <a:ext cx="9601200" cy="256068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  <a:gridCol w="3200400"/>
              </a:tblGrid>
              <a:tr h="366120">
                <a:tc gridSpan="3"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Фамилия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Дисциплина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Оценка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Иванов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Физика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Иванов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Химия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Петров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Химия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Сидоров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Физика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Сидоров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Химия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1" name="Rectangle 1"/>
          <p:cNvSpPr/>
          <p:nvPr/>
        </p:nvSpPr>
        <p:spPr>
          <a:xfrm>
            <a:off x="6111720" y="-564120"/>
            <a:ext cx="1807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000" spc="-1" strike="noStrike">
                <a:solidFill>
                  <a:srgbClr val="262626"/>
                </a:solidFill>
                <a:latin typeface="Garamond"/>
              </a:rPr>
              <a:t>Требования к таблицам реляционной БД</a:t>
            </a:r>
            <a:endParaRPr b="0" lang="ru-RU" sz="4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65680" indent="-2656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Bce строки</a:t>
            </a:r>
            <a:r>
              <a:rPr b="0" lang="ru-RU" sz="2400" spc="-1" strike="noStrike" baseline="30000">
                <a:solidFill>
                  <a:srgbClr val="262626"/>
                </a:solidFill>
                <a:latin typeface="Garamond"/>
              </a:rPr>
              <a:t>: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 таблицы должны быть уникальны, т. е. не может быть строк с</a:t>
            </a:r>
            <a:r>
              <a:rPr b="0" i="1" lang="ru-RU" sz="2400" spc="-1" strike="noStrike">
                <a:solidFill>
                  <a:srgbClr val="262626"/>
                </a:solidFill>
                <a:latin typeface="Garamond"/>
              </a:rPr>
              <a:t> 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одинаковыми первичными ключами.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65680" indent="-2656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Имена столбцов таблицы должны быть различны, а значения их просты­ми, т. е. недопустима группа значений в одном столбце одной строки.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65680" indent="-2656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Все строки одной таблицы должны иметь одну структуру, соответству­ющую именам и типам столбцов.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65680" indent="-2656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Порядок размещения строк в таблице может быть произвольным.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65680" indent="-2656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Ключи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35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268560" indent="-26856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i="1" lang="ru-RU" sz="2400" spc="-1" strike="noStrike">
                <a:solidFill>
                  <a:srgbClr val="262626"/>
                </a:solidFill>
                <a:latin typeface="Garamond"/>
              </a:rPr>
              <a:t>Первичным ключом 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называется атрибут отношения, однозначно идентифицирующий каждый из его кортежей.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68560" indent="-26856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Каждая комбинация атрибутов, однозначно определяющая все кортежи от­ношения называется </a:t>
            </a:r>
            <a:r>
              <a:rPr b="1" i="1" lang="ru-RU" sz="2400" spc="-1" strike="noStrike">
                <a:solidFill>
                  <a:srgbClr val="262626"/>
                </a:solidFill>
                <a:latin typeface="Garamond"/>
              </a:rPr>
              <a:t>возможным ключом.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68560" indent="-26856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Если выбранный первичный ключ состоит из минимально необходимо­го набора атрибутов, говорят, что он является </a:t>
            </a:r>
            <a:r>
              <a:rPr b="1" i="1" lang="ru-RU" sz="2400" spc="-1" strike="noStrike">
                <a:solidFill>
                  <a:srgbClr val="262626"/>
                </a:solidFill>
                <a:latin typeface="Garamond"/>
              </a:rPr>
              <a:t>не избыточным.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ключи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737" name=""/>
          <p:cNvGraphicFramePr/>
          <p:nvPr/>
        </p:nvGraphicFramePr>
        <p:xfrm>
          <a:off x="1295280" y="2557440"/>
          <a:ext cx="9601200" cy="1854360"/>
        </p:xfrm>
        <a:graphic>
          <a:graphicData uri="http://schemas.openxmlformats.org/drawingml/2006/table">
            <a:tbl>
              <a:tblPr/>
              <a:tblGrid>
                <a:gridCol w="1920960"/>
                <a:gridCol w="1919160"/>
                <a:gridCol w="1920960"/>
                <a:gridCol w="1919520"/>
                <a:gridCol w="1920600"/>
              </a:tblGrid>
              <a:tr h="6426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Личный номер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Фамилия И.О.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Номер зачетки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Предмет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Оценка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83992a"/>
                    </a:solidFill>
                  </a:tcPr>
                </a:tc>
              </a:tr>
              <a:tr h="6426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11111111111111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Иванов И.И.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123123-1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Физика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</a:tr>
              <a:tr h="6426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22222222222222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Петров П.П.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123123-2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Математика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</a:tr>
              <a:tr h="6426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33333333333333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Сидоров С.С.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123123-3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Химия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9decd"/>
                    </a:solidFill>
                  </a:tcPr>
                </a:tc>
              </a:tr>
              <a:tr h="6426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44444444444444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Иванов А.А.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123123-4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Биология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def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Причины использования ключей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39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исключения дублирования значений в ключевых атрибутах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упорядочения кортежей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ускорения работы c кортежами отношения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организации связывания таблиц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Внешний ключ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Пусть в отношении R1 имеется </a:t>
            </a:r>
            <a:r>
              <a:rPr b="0" i="1" lang="ru-RU" sz="2400" spc="-1" strike="noStrike">
                <a:solidFill>
                  <a:srgbClr val="262626"/>
                </a:solidFill>
                <a:latin typeface="Garamond"/>
              </a:rPr>
              <a:t>не ключевой 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атрибут А, значения которого являются значениями </a:t>
            </a:r>
            <a:r>
              <a:rPr b="0" i="1" lang="ru-RU" sz="2400" spc="-1" strike="noStrike">
                <a:solidFill>
                  <a:srgbClr val="262626"/>
                </a:solidFill>
                <a:latin typeface="Garamond"/>
              </a:rPr>
              <a:t>ключевого 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атрибута В другого отношения R2. Тогда говорят, что атрибут А отношения R1 есть </a:t>
            </a:r>
            <a:r>
              <a:rPr b="1" i="1" lang="ru-RU" sz="2400" spc="-1" strike="noStrike">
                <a:solidFill>
                  <a:srgbClr val="262626"/>
                </a:solidFill>
                <a:latin typeface="Garamond"/>
              </a:rPr>
              <a:t>внешний ключ.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Внешний ключ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744" name="Picture 8" descr="http://www.userdocs.ru/pars_docs/refs/10/9390/9390_html_m1b20eae1.jpg"/>
          <p:cNvPicPr/>
          <p:nvPr/>
        </p:nvPicPr>
        <p:blipFill>
          <a:blip r:embed="rId1"/>
          <a:stretch/>
        </p:blipFill>
        <p:spPr>
          <a:xfrm>
            <a:off x="2112840" y="2557440"/>
            <a:ext cx="7516800" cy="288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Виды связывания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6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Один-к-одному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Один-ко-многим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Многие-ко-многим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Характеристика видов связей таблиц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748" name=""/>
          <p:cNvGraphicFramePr/>
          <p:nvPr/>
        </p:nvGraphicFramePr>
        <p:xfrm>
          <a:off x="1498680" y="2568600"/>
          <a:ext cx="9513720" cy="3228840"/>
        </p:xfrm>
        <a:graphic>
          <a:graphicData uri="http://schemas.openxmlformats.org/drawingml/2006/table">
            <a:tbl>
              <a:tblPr/>
              <a:tblGrid>
                <a:gridCol w="2423880"/>
                <a:gridCol w="1632240"/>
                <a:gridCol w="1773000"/>
                <a:gridCol w="1909800"/>
                <a:gridCol w="1774800"/>
              </a:tblGrid>
              <a:tr h="1192320">
                <a:tc>
                  <a:txBody>
                    <a:bodyPr lIns="68760" rIns="687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Характеристика полей связи по видам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1:1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1:М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М:1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М:М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4560">
                <a:tc>
                  <a:txBody>
                    <a:bodyPr lIns="68760" rIns="687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Поля связи основной таблицы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являются ключом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являются ключом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не являются ключом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не являются ключом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91960">
                <a:tc>
                  <a:txBody>
                    <a:bodyPr lIns="68760" rIns="687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Поля связи дополнительнойтаблицы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являются ключом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не являются ключом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являются ключом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760" rIns="68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не являются ключом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68760" marR="687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Контроль целостности связей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каждой записи основной таблицы соответствует нуль или более записей дополнительной таблицы;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 дополнительной таблице нет записей, которые не имеют родительских записей в основной таблице;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каждая запись дополнительной таблицы имеет только одну родительскую запись основной таблицы.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Что такое база данных?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Блокнот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Расписание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Список группы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Файловая система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И т.д.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Контроль целостности связей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Во время добавления записи в дополнительную таблицу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Во время изменения записи в основной или дополнительной таблице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Во время удаления записи из основной таблицы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Реляционная алгебра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Реляционная алгебра — замкнутая система операций над отношениями в реляционной модели данных. Операции реляционной алгебры также называют реляционными операциями.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Объединение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6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Результатом объединения отношений A и B будет отношение с тем же заголовком, что и у совместимых по типу отношений A и B, и телом, состоящим из кортежей, принадлежащих или A, или B, или обоим отношениям.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757" name="Picture 2" descr="union.png"/>
          <p:cNvPicPr/>
          <p:nvPr/>
        </p:nvPicPr>
        <p:blipFill>
          <a:blip r:embed="rId1"/>
          <a:stretch/>
        </p:blipFill>
        <p:spPr>
          <a:xfrm>
            <a:off x="4173480" y="3956040"/>
            <a:ext cx="2790720" cy="161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" name=""/>
          <p:cNvGraphicFramePr/>
          <p:nvPr/>
        </p:nvGraphicFramePr>
        <p:xfrm>
          <a:off x="1546200" y="758880"/>
          <a:ext cx="4357800" cy="2193840"/>
        </p:xfrm>
        <a:graphic>
          <a:graphicData uri="http://schemas.openxmlformats.org/drawingml/2006/table">
            <a:tbl>
              <a:tblPr/>
              <a:tblGrid>
                <a:gridCol w="1585800"/>
                <a:gridCol w="1584360"/>
                <a:gridCol w="1187640"/>
              </a:tblGrid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Harry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Sally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George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Helena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Peter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9" name="Rectangle 1"/>
          <p:cNvSpPr/>
          <p:nvPr/>
        </p:nvSpPr>
        <p:spPr>
          <a:xfrm flipV="1">
            <a:off x="6926400" y="2820600"/>
            <a:ext cx="656100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60" name=""/>
          <p:cNvGraphicFramePr/>
          <p:nvPr/>
        </p:nvGraphicFramePr>
        <p:xfrm>
          <a:off x="6332400" y="731880"/>
          <a:ext cx="2862360" cy="1463760"/>
        </p:xfrm>
        <a:graphic>
          <a:graphicData uri="http://schemas.openxmlformats.org/drawingml/2006/table">
            <a:tbl>
              <a:tblPr/>
              <a:tblGrid>
                <a:gridCol w="954360"/>
                <a:gridCol w="954000"/>
                <a:gridCol w="95400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Daffy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Donald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23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Scrooge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1" name="Rectangle 2"/>
          <p:cNvSpPr/>
          <p:nvPr/>
        </p:nvSpPr>
        <p:spPr>
          <a:xfrm>
            <a:off x="8151840" y="409680"/>
            <a:ext cx="363384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62" name=""/>
          <p:cNvGraphicFramePr/>
          <p:nvPr/>
        </p:nvGraphicFramePr>
        <p:xfrm>
          <a:off x="6108840" y="2703600"/>
          <a:ext cx="4554360" cy="3292560"/>
        </p:xfrm>
        <a:graphic>
          <a:graphicData uri="http://schemas.openxmlformats.org/drawingml/2006/table">
            <a:tbl>
              <a:tblPr/>
              <a:tblGrid>
                <a:gridCol w="1517400"/>
                <a:gridCol w="1519200"/>
                <a:gridCol w="1517760"/>
              </a:tblGrid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Harry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Sally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George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Helena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Peter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Daffy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Donald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23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Scrooge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3" name="Rectangle 3"/>
          <p:cNvSpPr/>
          <p:nvPr/>
        </p:nvSpPr>
        <p:spPr>
          <a:xfrm flipV="1">
            <a:off x="2565360" y="2270880"/>
            <a:ext cx="1092204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Пересечение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Результатом пересечения отношений A и B будет отношение с тем же заголовком, что и у отношений A и B, и телом, состоящим из кортежей, принадлежащих одновременно обоим отношениям A и B.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766" name="Picture 3" descr="intersect.png"/>
          <p:cNvPicPr/>
          <p:nvPr/>
        </p:nvPicPr>
        <p:blipFill>
          <a:blip r:embed="rId1"/>
          <a:stretch/>
        </p:blipFill>
        <p:spPr>
          <a:xfrm>
            <a:off x="2938320" y="3859200"/>
            <a:ext cx="3102120" cy="177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7" name=""/>
          <p:cNvGraphicFramePr/>
          <p:nvPr/>
        </p:nvGraphicFramePr>
        <p:xfrm>
          <a:off x="1079640" y="720720"/>
          <a:ext cx="3396960" cy="2193840"/>
        </p:xfrm>
        <a:graphic>
          <a:graphicData uri="http://schemas.openxmlformats.org/drawingml/2006/table">
            <a:tbl>
              <a:tblPr/>
              <a:tblGrid>
                <a:gridCol w="1131840"/>
                <a:gridCol w="1133280"/>
                <a:gridCol w="113184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Harry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Sally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George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Helena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Peter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8" name="Rectangle 1"/>
          <p:cNvSpPr/>
          <p:nvPr/>
        </p:nvSpPr>
        <p:spPr>
          <a:xfrm flipV="1">
            <a:off x="9223200" y="2820600"/>
            <a:ext cx="426420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69" name=""/>
          <p:cNvGraphicFramePr/>
          <p:nvPr/>
        </p:nvGraphicFramePr>
        <p:xfrm>
          <a:off x="4727520" y="719280"/>
          <a:ext cx="3619440" cy="2195280"/>
        </p:xfrm>
        <a:graphic>
          <a:graphicData uri="http://schemas.openxmlformats.org/drawingml/2006/table">
            <a:tbl>
              <a:tblPr/>
              <a:tblGrid>
                <a:gridCol w="1206720"/>
                <a:gridCol w="1206360"/>
                <a:gridCol w="1206360"/>
              </a:tblGrid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Daffy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George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Donald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23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Scrooge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Sally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0" name="Rectangle 2"/>
          <p:cNvSpPr/>
          <p:nvPr/>
        </p:nvSpPr>
        <p:spPr>
          <a:xfrm flipV="1">
            <a:off x="6877080" y="2820600"/>
            <a:ext cx="66103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71" name=""/>
          <p:cNvGraphicFramePr/>
          <p:nvPr/>
        </p:nvGraphicFramePr>
        <p:xfrm>
          <a:off x="3774960" y="3697200"/>
          <a:ext cx="4125960" cy="1096920"/>
        </p:xfrm>
        <a:graphic>
          <a:graphicData uri="http://schemas.openxmlformats.org/drawingml/2006/table">
            <a:tbl>
              <a:tblPr/>
              <a:tblGrid>
                <a:gridCol w="1374840"/>
                <a:gridCol w="1376280"/>
                <a:gridCol w="1374840"/>
              </a:tblGrid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George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Sally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2" name="Rectangle 3"/>
          <p:cNvSpPr/>
          <p:nvPr/>
        </p:nvSpPr>
        <p:spPr>
          <a:xfrm flipV="1">
            <a:off x="8247240" y="3368160"/>
            <a:ext cx="524016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4400" spc="-1" strike="noStrike">
                <a:solidFill>
                  <a:srgbClr val="262626"/>
                </a:solidFill>
                <a:latin typeface="Garamond"/>
              </a:rPr>
              <a:t>Разность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Результатом разности отношений A и B будет отношение с тем же заголовком, что и у совместимых по типу отношений A и B, и телом, состоящим из кортежей, принадлежащих отношению A и не принадлежащих отношению B.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775" name="Picture 2" descr="except.png"/>
          <p:cNvPicPr/>
          <p:nvPr/>
        </p:nvPicPr>
        <p:blipFill>
          <a:blip r:embed="rId1"/>
          <a:stretch/>
        </p:blipFill>
        <p:spPr>
          <a:xfrm>
            <a:off x="4251240" y="4216320"/>
            <a:ext cx="2898720" cy="15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6" name=""/>
          <p:cNvGraphicFramePr/>
          <p:nvPr/>
        </p:nvGraphicFramePr>
        <p:xfrm>
          <a:off x="1596960" y="623880"/>
          <a:ext cx="3159360" cy="2195640"/>
        </p:xfrm>
        <a:graphic>
          <a:graphicData uri="http://schemas.openxmlformats.org/drawingml/2006/table">
            <a:tbl>
              <a:tblPr/>
              <a:tblGrid>
                <a:gridCol w="1052640"/>
                <a:gridCol w="1054080"/>
                <a:gridCol w="105264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Harry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Sally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George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Helena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Peter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7" name="Rectangle 1"/>
          <p:cNvSpPr/>
          <p:nvPr/>
        </p:nvSpPr>
        <p:spPr>
          <a:xfrm>
            <a:off x="1295280" y="2820960"/>
            <a:ext cx="559440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78" name=""/>
          <p:cNvGraphicFramePr/>
          <p:nvPr/>
        </p:nvGraphicFramePr>
        <p:xfrm>
          <a:off x="5040360" y="623880"/>
          <a:ext cx="2887560" cy="2195640"/>
        </p:xfrm>
        <a:graphic>
          <a:graphicData uri="http://schemas.openxmlformats.org/drawingml/2006/table">
            <a:tbl>
              <a:tblPr/>
              <a:tblGrid>
                <a:gridCol w="961920"/>
                <a:gridCol w="963720"/>
                <a:gridCol w="96192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Daffy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George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Donald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23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Scrooge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Sally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9" name="Rectangle 2"/>
          <p:cNvSpPr/>
          <p:nvPr/>
        </p:nvSpPr>
        <p:spPr>
          <a:xfrm flipV="1">
            <a:off x="6550200" y="322920"/>
            <a:ext cx="366696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80" name=""/>
          <p:cNvGraphicFramePr/>
          <p:nvPr/>
        </p:nvGraphicFramePr>
        <p:xfrm>
          <a:off x="3570120" y="3571920"/>
          <a:ext cx="3687840" cy="1482840"/>
        </p:xfrm>
        <a:graphic>
          <a:graphicData uri="http://schemas.openxmlformats.org/drawingml/2006/table">
            <a:tbl>
              <a:tblPr/>
              <a:tblGrid>
                <a:gridCol w="1229040"/>
                <a:gridCol w="1230120"/>
                <a:gridCol w="1228680"/>
              </a:tblGrid>
              <a:tr h="3697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715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Harry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08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Helena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5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Peter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Произведение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При выполнении прямого </a:t>
            </a:r>
            <a:r>
              <a:rPr b="1" lang="ru-RU" sz="2400" spc="-1" strike="noStrike">
                <a:solidFill>
                  <a:srgbClr val="262626"/>
                </a:solidFill>
                <a:latin typeface="Garamond"/>
              </a:rPr>
              <a:t>произведения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 двух отношений производится отношение, кортежи которого являются конкатенацией (сцеплением) кортежей первого и второго операндов.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3" name=""/>
          <p:cNvGraphicFramePr/>
          <p:nvPr/>
        </p:nvGraphicFramePr>
        <p:xfrm>
          <a:off x="1314360" y="662040"/>
          <a:ext cx="3919680" cy="1662120"/>
        </p:xfrm>
        <a:graphic>
          <a:graphicData uri="http://schemas.openxmlformats.org/drawingml/2006/table">
            <a:tbl>
              <a:tblPr/>
              <a:tblGrid>
                <a:gridCol w="1960560"/>
                <a:gridCol w="195912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The Simpsons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Family Guy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Duck Tales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4" name="Rectangle 1"/>
          <p:cNvSpPr/>
          <p:nvPr/>
        </p:nvSpPr>
        <p:spPr>
          <a:xfrm>
            <a:off x="0" y="-727920"/>
            <a:ext cx="497664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85" name=""/>
          <p:cNvGraphicFramePr/>
          <p:nvPr/>
        </p:nvGraphicFramePr>
        <p:xfrm>
          <a:off x="5857920" y="795240"/>
          <a:ext cx="3120840" cy="1371600"/>
        </p:xfrm>
        <a:graphic>
          <a:graphicData uri="http://schemas.openxmlformats.org/drawingml/2006/table">
            <a:tbl>
              <a:tblPr/>
              <a:tblGrid>
                <a:gridCol w="1560600"/>
                <a:gridCol w="1560240"/>
              </a:tblGrid>
              <a:tr h="642600"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8280"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СТС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8280"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6" name="Rectangle 2"/>
          <p:cNvSpPr/>
          <p:nvPr/>
        </p:nvSpPr>
        <p:spPr>
          <a:xfrm rot="7175400">
            <a:off x="6799680" y="4029120"/>
            <a:ext cx="35575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87" name=""/>
          <p:cNvGraphicFramePr/>
          <p:nvPr/>
        </p:nvGraphicFramePr>
        <p:xfrm>
          <a:off x="1785960" y="2637000"/>
          <a:ext cx="7709040" cy="2858760"/>
        </p:xfrm>
        <a:graphic>
          <a:graphicData uri="http://schemas.openxmlformats.org/drawingml/2006/table">
            <a:tbl>
              <a:tblPr/>
              <a:tblGrid>
                <a:gridCol w="1927080"/>
                <a:gridCol w="1927440"/>
                <a:gridCol w="1927080"/>
                <a:gridCol w="1927440"/>
              </a:tblGrid>
              <a:tr h="6458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828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The Simpsons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СТС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828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The Simpsons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08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Family Guy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СТС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828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Family Guy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97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Duck Tales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СТС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828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Duck Tales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8" name="Rectangle 3"/>
          <p:cNvSpPr/>
          <p:nvPr/>
        </p:nvSpPr>
        <p:spPr>
          <a:xfrm flipV="1">
            <a:off x="4714920" y="2638080"/>
            <a:ext cx="8772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База 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База данных -совокупность данных, организованных в соответствии с концептуальной структурой, описывающей характеристики этих данных и взаимоотношения между ними, причём такое собрание данных, которое поддерживает одну или более областей применения(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 </a:t>
            </a:r>
            <a:r>
              <a:rPr b="0" lang="en-US" sz="2400" spc="-1" strike="noStrike" u="sng">
                <a:solidFill>
                  <a:srgbClr val="a8bf4d"/>
                </a:solidFill>
                <a:uFillTx/>
                <a:latin typeface="Garamond"/>
                <a:hlinkClick r:id="rId1"/>
              </a:rPr>
              <a:t>ISO/IEC 2382-1:1993. Information technology — Vocabulary — Part 1: Fundamental terms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)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Ограничение отношения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790" name=""/>
          <p:cNvGraphicFramePr/>
          <p:nvPr/>
        </p:nvGraphicFramePr>
        <p:xfrm>
          <a:off x="1295280" y="2631960"/>
          <a:ext cx="3753000" cy="2195640"/>
        </p:xfrm>
        <a:graphic>
          <a:graphicData uri="http://schemas.openxmlformats.org/drawingml/2006/table">
            <a:tbl>
              <a:tblPr/>
              <a:tblGrid>
                <a:gridCol w="1251000"/>
                <a:gridCol w="1251000"/>
                <a:gridCol w="1251000"/>
              </a:tblGrid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Harry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Sally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George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Helena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Peter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1" name="Rectangle 1"/>
          <p:cNvSpPr/>
          <p:nvPr/>
        </p:nvSpPr>
        <p:spPr>
          <a:xfrm>
            <a:off x="1295280" y="2820960"/>
            <a:ext cx="47656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92" name=""/>
          <p:cNvGraphicFramePr/>
          <p:nvPr/>
        </p:nvGraphicFramePr>
        <p:xfrm>
          <a:off x="5516640" y="2638440"/>
          <a:ext cx="4259160" cy="1515960"/>
        </p:xfrm>
        <a:graphic>
          <a:graphicData uri="http://schemas.openxmlformats.org/drawingml/2006/table">
            <a:tbl>
              <a:tblPr/>
              <a:tblGrid>
                <a:gridCol w="1419120"/>
                <a:gridCol w="1420920"/>
                <a:gridCol w="1419120"/>
              </a:tblGrid>
              <a:tr h="379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79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Harry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76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Helena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9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Peter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3" name="Rectangle 2"/>
          <p:cNvSpPr/>
          <p:nvPr/>
        </p:nvSpPr>
        <p:spPr>
          <a:xfrm>
            <a:off x="1295280" y="3186360"/>
            <a:ext cx="540864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Проекция отношения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795" name=""/>
          <p:cNvGraphicFramePr/>
          <p:nvPr/>
        </p:nvGraphicFramePr>
        <p:xfrm>
          <a:off x="1295280" y="3119400"/>
          <a:ext cx="2984760" cy="2193840"/>
        </p:xfrm>
        <a:graphic>
          <a:graphicData uri="http://schemas.openxmlformats.org/drawingml/2006/table">
            <a:tbl>
              <a:tblPr/>
              <a:tblGrid>
                <a:gridCol w="995400"/>
                <a:gridCol w="993960"/>
                <a:gridCol w="99540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Имя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Harry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Sally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George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Helena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Peter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6" name="Rectangle 1"/>
          <p:cNvSpPr/>
          <p:nvPr/>
        </p:nvSpPr>
        <p:spPr>
          <a:xfrm>
            <a:off x="1295280" y="2820960"/>
            <a:ext cx="33958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97" name=""/>
          <p:cNvGraphicFramePr/>
          <p:nvPr/>
        </p:nvGraphicFramePr>
        <p:xfrm>
          <a:off x="5622840" y="3097080"/>
          <a:ext cx="2227320" cy="1828800"/>
        </p:xfrm>
        <a:graphic>
          <a:graphicData uri="http://schemas.openxmlformats.org/drawingml/2006/table">
            <a:tbl>
              <a:tblPr/>
              <a:tblGrid>
                <a:gridCol w="1114560"/>
                <a:gridCol w="1112760"/>
              </a:tblGrid>
              <a:tr h="642600"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Возраст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8280"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8280"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8280"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8280"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6800" bIns="468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80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8" name="Rectangle 2"/>
          <p:cNvSpPr/>
          <p:nvPr/>
        </p:nvSpPr>
        <p:spPr>
          <a:xfrm>
            <a:off x="4950000" y="2980800"/>
            <a:ext cx="28288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000" spc="-1" strike="noStrike">
                <a:solidFill>
                  <a:srgbClr val="262626"/>
                </a:solidFill>
                <a:latin typeface="Garamond"/>
              </a:rPr>
              <a:t>Соединение</a:t>
            </a:r>
            <a:br>
              <a:rPr sz="4000"/>
            </a:br>
            <a:endParaRPr b="0" lang="ru-RU" sz="4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Операция соединения есть результат последовательного применения операций декартового произведения и выборки. Если в отношениях и имеются атрибуты с одинаковыми наименованиями, то перед выполнением соединения такие атрибуты необходимо переименовать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1" name=""/>
          <p:cNvGraphicFramePr/>
          <p:nvPr/>
        </p:nvGraphicFramePr>
        <p:xfrm>
          <a:off x="1168560" y="604800"/>
          <a:ext cx="5095800" cy="1738440"/>
        </p:xfrm>
        <a:graphic>
          <a:graphicData uri="http://schemas.openxmlformats.org/drawingml/2006/table">
            <a:tbl>
              <a:tblPr/>
              <a:tblGrid>
                <a:gridCol w="1698480"/>
                <a:gridCol w="1698480"/>
                <a:gridCol w="169884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The Simpsons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Family Guy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Duck Tales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RenTV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2" name="Rectangle 1"/>
          <p:cNvSpPr/>
          <p:nvPr/>
        </p:nvSpPr>
        <p:spPr>
          <a:xfrm>
            <a:off x="7300800" y="3163320"/>
            <a:ext cx="1807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03" name=""/>
          <p:cNvGraphicFramePr/>
          <p:nvPr/>
        </p:nvGraphicFramePr>
        <p:xfrm>
          <a:off x="6508800" y="1060560"/>
          <a:ext cx="3365280" cy="1096920"/>
        </p:xfrm>
        <a:graphic>
          <a:graphicData uri="http://schemas.openxmlformats.org/drawingml/2006/table">
            <a:tbl>
              <a:tblPr/>
              <a:tblGrid>
                <a:gridCol w="1682640"/>
                <a:gridCol w="1682640"/>
              </a:tblGrid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Частота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RenTV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3,1415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783,25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4" name="Rectangle 2"/>
          <p:cNvSpPr/>
          <p:nvPr/>
        </p:nvSpPr>
        <p:spPr>
          <a:xfrm>
            <a:off x="6508800" y="738360"/>
            <a:ext cx="427176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05" name=""/>
          <p:cNvGraphicFramePr/>
          <p:nvPr/>
        </p:nvGraphicFramePr>
        <p:xfrm>
          <a:off x="1295280" y="3484440"/>
          <a:ext cx="9601200" cy="1463760"/>
        </p:xfrm>
        <a:graphic>
          <a:graphicData uri="http://schemas.openxmlformats.org/drawingml/2006/table">
            <a:tbl>
              <a:tblPr/>
              <a:tblGrid>
                <a:gridCol w="1920960"/>
                <a:gridCol w="1919160"/>
                <a:gridCol w="1920960"/>
                <a:gridCol w="1919520"/>
                <a:gridCol w="1920600"/>
              </a:tblGrid>
              <a:tr h="64044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Частота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The Simpsons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783,25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Family Guy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783,25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Duck Tales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RenTV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RenTV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3,1415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6" name="Rectangle 3"/>
          <p:cNvSpPr/>
          <p:nvPr/>
        </p:nvSpPr>
        <p:spPr>
          <a:xfrm>
            <a:off x="7300800" y="3163320"/>
            <a:ext cx="1807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Деление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808" name=""/>
          <p:cNvGraphicFramePr/>
          <p:nvPr/>
        </p:nvGraphicFramePr>
        <p:xfrm>
          <a:off x="1052640" y="2428920"/>
          <a:ext cx="5941800" cy="2927160"/>
        </p:xfrm>
        <a:graphic>
          <a:graphicData uri="http://schemas.openxmlformats.org/drawingml/2006/table">
            <a:tbl>
              <a:tblPr/>
              <a:tblGrid>
                <a:gridCol w="1981080"/>
                <a:gridCol w="1979640"/>
                <a:gridCol w="1981080"/>
              </a:tblGrid>
              <a:tr h="64044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The Simpsons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RenTV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The Simpsons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The Simpsons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CTC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Family Guy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RenTV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Family Guy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Duck Tales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СТС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Duck Tales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2x2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0000" marR="9000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9" name="Rectangle 1"/>
          <p:cNvSpPr/>
          <p:nvPr/>
        </p:nvSpPr>
        <p:spPr>
          <a:xfrm>
            <a:off x="1295280" y="2431440"/>
            <a:ext cx="754560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10" name=""/>
          <p:cNvGraphicFramePr/>
          <p:nvPr/>
        </p:nvGraphicFramePr>
        <p:xfrm>
          <a:off x="7823160" y="2527200"/>
          <a:ext cx="1806480" cy="1096920"/>
        </p:xfrm>
        <a:graphic>
          <a:graphicData uri="http://schemas.openxmlformats.org/drawingml/2006/table">
            <a:tbl>
              <a:tblPr/>
              <a:tblGrid>
                <a:gridCol w="180648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RenTV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1" name="Rectangle 2"/>
          <p:cNvSpPr/>
          <p:nvPr/>
        </p:nvSpPr>
        <p:spPr>
          <a:xfrm>
            <a:off x="1295280" y="3345840"/>
            <a:ext cx="22957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12" name=""/>
          <p:cNvGraphicFramePr/>
          <p:nvPr/>
        </p:nvGraphicFramePr>
        <p:xfrm>
          <a:off x="7539120" y="4105440"/>
          <a:ext cx="3862440" cy="1096920"/>
        </p:xfrm>
        <a:graphic>
          <a:graphicData uri="http://schemas.openxmlformats.org/drawingml/2006/table">
            <a:tbl>
              <a:tblPr/>
              <a:tblGrid>
                <a:gridCol w="1931760"/>
                <a:gridCol w="193068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Код_мульта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Название_мульта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The Simpsons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Family Guy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3" name="Rectangle 3"/>
          <p:cNvSpPr/>
          <p:nvPr/>
        </p:nvSpPr>
        <p:spPr>
          <a:xfrm>
            <a:off x="9248760" y="3345840"/>
            <a:ext cx="49039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Переименование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15" name=""/>
          <p:cNvSpPr txBox="1"/>
          <p:nvPr/>
        </p:nvSpPr>
        <p:spPr>
          <a:xfrm>
            <a:off x="1295280" y="2557440"/>
            <a:ext cx="9601200" cy="136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позволяет изменить имя атрибута отно­шения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816" name=""/>
          <p:cNvGraphicFramePr/>
          <p:nvPr/>
        </p:nvGraphicFramePr>
        <p:xfrm>
          <a:off x="1625760" y="4219560"/>
          <a:ext cx="1807920" cy="1098720"/>
        </p:xfrm>
        <a:graphic>
          <a:graphicData uri="http://schemas.openxmlformats.org/drawingml/2006/table">
            <a:tbl>
              <a:tblPr/>
              <a:tblGrid>
                <a:gridCol w="1807920"/>
              </a:tblGrid>
              <a:tr h="64044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Название_канала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RenTV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7" name=""/>
          <p:cNvGraphicFramePr/>
          <p:nvPr/>
        </p:nvGraphicFramePr>
        <p:xfrm>
          <a:off x="4116240" y="4191120"/>
          <a:ext cx="1808280" cy="1096920"/>
        </p:xfrm>
        <a:graphic>
          <a:graphicData uri="http://schemas.openxmlformats.org/drawingml/2006/table">
            <a:tbl>
              <a:tblPr/>
              <a:tblGrid>
                <a:gridCol w="1808280"/>
              </a:tblGrid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Канал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RenTV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 anchor="ctr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2х2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91440" marR="91440">
                    <a:lnL w="4320">
                      <a:solidFill>
                        <a:srgbClr val="888888"/>
                      </a:solidFill>
                    </a:lnL>
                    <a:lnR w="4320">
                      <a:solidFill>
                        <a:srgbClr val="888888"/>
                      </a:solidFill>
                    </a:lnR>
                    <a:lnT w="4320">
                      <a:solidFill>
                        <a:srgbClr val="888888"/>
                      </a:solidFill>
                    </a:lnT>
                    <a:lnB w="4320">
                      <a:solidFill>
                        <a:srgbClr val="88888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Расширение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19" name=""/>
          <p:cNvSpPr txBox="1"/>
          <p:nvPr/>
        </p:nvSpPr>
        <p:spPr>
          <a:xfrm>
            <a:off x="1295280" y="2557080"/>
            <a:ext cx="9601200" cy="127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254160" indent="-25416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Порождает новое отношение, похожее на исход­ное, но отличающееся наличием добавленного атрибута, значения которого получаются путем некоторых скалярных вычислений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820" name=""/>
          <p:cNvGraphicFramePr/>
          <p:nvPr/>
        </p:nvGraphicFramePr>
        <p:xfrm>
          <a:off x="1495440" y="3784680"/>
          <a:ext cx="2784600" cy="1272960"/>
        </p:xfrm>
        <a:graphic>
          <a:graphicData uri="http://schemas.openxmlformats.org/drawingml/2006/table">
            <a:tbl>
              <a:tblPr/>
              <a:tblGrid>
                <a:gridCol w="928800"/>
                <a:gridCol w="927000"/>
                <a:gridCol w="928800"/>
              </a:tblGrid>
              <a:tr h="55296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Товар 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Цена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Количество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3596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телевизор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350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28404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телефон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110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17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1" name=""/>
          <p:cNvGraphicFramePr/>
          <p:nvPr/>
        </p:nvGraphicFramePr>
        <p:xfrm>
          <a:off x="5256360" y="3784680"/>
          <a:ext cx="4295520" cy="1185840"/>
        </p:xfrm>
        <a:graphic>
          <a:graphicData uri="http://schemas.openxmlformats.org/drawingml/2006/table">
            <a:tbl>
              <a:tblPr/>
              <a:tblGrid>
                <a:gridCol w="1074600"/>
                <a:gridCol w="1073160"/>
                <a:gridCol w="1074600"/>
                <a:gridCol w="1073160"/>
              </a:tblGrid>
              <a:tr h="58428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Товар 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Цена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Количество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Стоимость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</a:tr>
              <a:tr h="29988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телевизор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350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5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1750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</a:tr>
              <a:tr h="30168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телефон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110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17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r"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1870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b" marL="9360" marR="93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bf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Подведение итогов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3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выполняет «вертикальные» или групповые вычисления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4000" spc="-1" strike="noStrike">
                <a:solidFill>
                  <a:srgbClr val="262626"/>
                </a:solidFill>
                <a:latin typeface="Garamond"/>
              </a:rPr>
              <a:t>ПРОЕКТИРОВАНИЕ БАЗ ДАННЫХ</a:t>
            </a:r>
            <a:br>
              <a:rPr sz="4000"/>
            </a:br>
            <a:endParaRPr b="0" lang="ru-RU" sz="4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Цели проектирования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7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обеспечение хранения в БД всех необходимых данных;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обеспечение получения данных по всем необходимым запросам;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сокращение избыточности и дублирования данных;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обеспечение целостности данных;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сокращение времени доступа к данным и получения данных по запросам.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Система управления базой 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 (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 ISO/IEC TR 10032:2003 Information technology — Reference model of data management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)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Описания</a:t>
            </a:r>
            <a:r>
              <a:rPr b="1" lang="ru-RU" sz="4400" spc="-1" strike="noStrike">
                <a:solidFill>
                  <a:srgbClr val="262626"/>
                </a:solidFill>
                <a:latin typeface="Garamond"/>
              </a:rPr>
              <a:t> 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9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82960" indent="-28296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Физическое описание данных определяет способы физической записи данных во внешней памяти;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2960" indent="-28296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Логическое описание данных указывает на то, в каком виде данные представляются прикладному программисту или пользователю данных;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2960" indent="-28296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Концептуальное описание- верхний уровень абстракции описания предметной области и связанных с ней данных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Инфологическое проектирование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1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 </a:t>
            </a: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описание объектов предметной области;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описание атрибутов (свойств) объектов;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описание связей между объектами.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i="1" lang="ru-RU" sz="4400" spc="-1" strike="noStrike">
                <a:solidFill>
                  <a:srgbClr val="262626"/>
                </a:solidFill>
                <a:latin typeface="Garamond"/>
              </a:rPr>
              <a:t>Даталогическое проектирование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3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Описание логической структуры данных средствами системы управления базами данных (СУБД), для которой проектируется БД. Включает: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описание таблиц;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описание связей между таблицами;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 </a:t>
            </a: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описание атрибутов.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Физическое проектирование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5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Описание физической структуры БД, т.е. ее размещения на запоминающем устройстве. Включает: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способы организации данных;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способы управления свободной памятью;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способы сжатия данных и т.д.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Подходы к проектированию БД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7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259920" indent="-259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Сбор информации об объектах решаемой задачи в рамках одной табли­цы (одного отношения) и последующая декомпозиция ее на несколько взаи­мосвязанных таблиц на основе процедуры нормализации отношений.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marL="259920" indent="-259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Формулирование знаний о системе (определение типов исходных данных и их взаимосвязей) и требований к обработке данных, получение с помощью CASE-системы (системы автоматизации проектирования и разработки баз данных) готовой схемы БД или даже готовой прикладной информационной системы.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marL="259920" indent="-259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Структурирование информации для использования в информационной системе в процессе проведения системного анализа на основе совокупности правил и рекомендаций.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marL="259920" indent="-259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Избыточное дублирование 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839" name=""/>
          <p:cNvGraphicFramePr/>
          <p:nvPr/>
        </p:nvGraphicFramePr>
        <p:xfrm>
          <a:off x="1035000" y="2552760"/>
          <a:ext cx="2629080" cy="1371600"/>
        </p:xfrm>
        <a:graphic>
          <a:graphicData uri="http://schemas.openxmlformats.org/drawingml/2006/table">
            <a:tbl>
              <a:tblPr/>
              <a:tblGrid>
                <a:gridCol w="1509840"/>
                <a:gridCol w="1119240"/>
              </a:tblGrid>
              <a:tr h="276480"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Сотрудник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Телефон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6480"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Иванов И.М.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3721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6480"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Петров М.И.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4328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6480"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Сидоров Н.Г.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4328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6480"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Егоров В. В.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46800" bIns="468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4328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0" name=""/>
          <p:cNvGraphicFramePr/>
          <p:nvPr/>
        </p:nvGraphicFramePr>
        <p:xfrm>
          <a:off x="3789360" y="2546280"/>
          <a:ext cx="3699000" cy="1181160"/>
        </p:xfrm>
        <a:graphic>
          <a:graphicData uri="http://schemas.openxmlformats.org/drawingml/2006/table">
            <a:tbl>
              <a:tblPr/>
              <a:tblGrid>
                <a:gridCol w="1432080"/>
                <a:gridCol w="1163520"/>
                <a:gridCol w="1103400"/>
              </a:tblGrid>
              <a:tr h="24300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Сотрудник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Телефон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Н_комн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Иванов И.М.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3721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109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328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Петров М.И.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4328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Сидоров Н.Г.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4328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768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Егоров В. В.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4328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41" name="Rectangle 1"/>
          <p:cNvSpPr/>
          <p:nvPr/>
        </p:nvSpPr>
        <p:spPr>
          <a:xfrm>
            <a:off x="10252080" y="3304800"/>
            <a:ext cx="18072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42" name=""/>
          <p:cNvGraphicFramePr/>
          <p:nvPr/>
        </p:nvGraphicFramePr>
        <p:xfrm>
          <a:off x="3784680" y="3878280"/>
          <a:ext cx="3809880" cy="1184400"/>
        </p:xfrm>
        <a:graphic>
          <a:graphicData uri="http://schemas.openxmlformats.org/drawingml/2006/table">
            <a:tbl>
              <a:tblPr/>
              <a:tblGrid>
                <a:gridCol w="1484280"/>
                <a:gridCol w="1195200"/>
                <a:gridCol w="1130400"/>
              </a:tblGrid>
              <a:tr h="24768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Сотрудник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Телефон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Н_комн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Иванов И.М.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3721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109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18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Петров М.И.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4328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328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Сидоров Н.Г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—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00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Егоров В. В.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—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3" name=""/>
          <p:cNvGraphicFramePr/>
          <p:nvPr/>
        </p:nvGraphicFramePr>
        <p:xfrm>
          <a:off x="8515440" y="2554200"/>
          <a:ext cx="2171520" cy="708120"/>
        </p:xfrm>
        <a:graphic>
          <a:graphicData uri="http://schemas.openxmlformats.org/drawingml/2006/table">
            <a:tbl>
              <a:tblPr/>
              <a:tblGrid>
                <a:gridCol w="1123920"/>
                <a:gridCol w="1047600"/>
              </a:tblGrid>
              <a:tr h="2462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Телефон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Н_комн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3721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109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328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4328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4" name=""/>
          <p:cNvGraphicFramePr/>
          <p:nvPr/>
        </p:nvGraphicFramePr>
        <p:xfrm>
          <a:off x="8512200" y="3481560"/>
          <a:ext cx="2584440" cy="1164960"/>
        </p:xfrm>
        <a:graphic>
          <a:graphicData uri="http://schemas.openxmlformats.org/drawingml/2006/table">
            <a:tbl>
              <a:tblPr/>
              <a:tblGrid>
                <a:gridCol w="1467000"/>
                <a:gridCol w="1117440"/>
              </a:tblGrid>
              <a:tr h="24264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Сотрудник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Н_комн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Иванов И.М.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109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Петров М.И.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716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Сидоров Н.Г.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7960"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Егоров В. В.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5560" rIns="25560" tIns="0" bIns="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t" marL="25560" marR="2556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Аномалии обновления отношений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46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Аномалии модификации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Аномалии удаления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Аномалии добавления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10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Требования к СУБД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1294920" y="2392200"/>
            <a:ext cx="9774360" cy="3765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Установление многосторонних связей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Производительность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Минимальные затраты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Минимальная избыточность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Возможности поиска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Целостность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Безопасность и секретность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Связь с прошлым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Связь с будущим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Настройка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Перемещение данных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80000"/>
              </a:lnSpc>
              <a:spcBef>
                <a:spcPts val="374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ru-RU" sz="1500" spc="-1" strike="noStrike">
                <a:solidFill>
                  <a:srgbClr val="262626"/>
                </a:solidFill>
                <a:latin typeface="Garamond"/>
              </a:rPr>
              <a:t>Простота</a:t>
            </a:r>
            <a:endParaRPr b="0" lang="ru-RU" sz="15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Основные функции СУБД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Управление данными во внешней памяти;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Управление буферами оперативной памяти;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Управление транзакциями;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журнализация изменений, резервное копирование и восстановление базы данных после сбоев;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поддержка языков БД (язык определения данных, язык манипулирования данными).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Типовая организация современной СУБД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48400" indent="-2484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Ядро СУБД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646200" indent="-24840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Менеджер данных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646200" indent="-24840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Менеджер буферов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646200" indent="-24840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Менеджер транзакций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646200" indent="-24840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Менеджер журнала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marL="248400" indent="-2484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Компилятор языка БД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48400" indent="-2484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Подсистема поддержки времени выполнения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marL="248400" indent="-24840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Набор сервисных утилит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1295280" y="982800"/>
            <a:ext cx="9601200" cy="130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Классификация баз данных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1295280" y="2557440"/>
            <a:ext cx="9601200" cy="331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 степени структуризации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Не структурированные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Частично структурированные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Структурированные 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spcBef>
                <a:spcPts val="60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Garamond"/>
              </a:rPr>
              <a:t>По характеру данных</a:t>
            </a:r>
            <a:endParaRPr b="0" lang="ru-RU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Фактографические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spcBef>
                <a:spcPts val="49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Garamond"/>
              </a:rPr>
              <a:t>Лексикографические</a:t>
            </a:r>
            <a:endParaRPr b="0" lang="ru-RU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2014-06-05T15:44:22Z</dcterms:created>
  <dc:creator>Проволоцкий В.Е.</dc:creator>
  <dc:description/>
  <dc:language>ru-RU</dc:language>
  <cp:lastModifiedBy>Вячеслав Проволоцкий</cp:lastModifiedBy>
  <dcterms:modified xsi:type="dcterms:W3CDTF">2021-09-03T19:45:31Z</dcterms:modified>
  <cp:revision>24</cp:revision>
  <dc:subject/>
  <dc:title>СУБД</dc:title>
</cp:coreProperties>
</file>