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1"/>
  </p:sldMasterIdLst>
  <p:notesMasterIdLst>
    <p:notesMasterId r:id="rId33"/>
  </p:notesMasterIdLst>
  <p:sldIdLst>
    <p:sldId id="256" r:id="rId2"/>
    <p:sldId id="323" r:id="rId3"/>
    <p:sldId id="312" r:id="rId4"/>
    <p:sldId id="322" r:id="rId5"/>
    <p:sldId id="324" r:id="rId6"/>
    <p:sldId id="325" r:id="rId7"/>
    <p:sldId id="326" r:id="rId8"/>
    <p:sldId id="337" r:id="rId9"/>
    <p:sldId id="338" r:id="rId10"/>
    <p:sldId id="327" r:id="rId11"/>
    <p:sldId id="328" r:id="rId12"/>
    <p:sldId id="329" r:id="rId13"/>
    <p:sldId id="330" r:id="rId14"/>
    <p:sldId id="331" r:id="rId15"/>
    <p:sldId id="339" r:id="rId16"/>
    <p:sldId id="340" r:id="rId17"/>
    <p:sldId id="313" r:id="rId18"/>
    <p:sldId id="314" r:id="rId19"/>
    <p:sldId id="315" r:id="rId20"/>
    <p:sldId id="316" r:id="rId21"/>
    <p:sldId id="317" r:id="rId22"/>
    <p:sldId id="318" r:id="rId23"/>
    <p:sldId id="319" r:id="rId24"/>
    <p:sldId id="320" r:id="rId25"/>
    <p:sldId id="321" r:id="rId26"/>
    <p:sldId id="341" r:id="rId27"/>
    <p:sldId id="332" r:id="rId28"/>
    <p:sldId id="333" r:id="rId29"/>
    <p:sldId id="334" r:id="rId30"/>
    <p:sldId id="335" r:id="rId31"/>
    <p:sldId id="336" r:id="rId32"/>
  </p:sldIdLst>
  <p:sldSz cx="13004800" cy="9753600"/>
  <p:notesSz cx="6858000" cy="9144000"/>
  <p:defaultTextStyle>
    <a:lvl1pPr algn="ctr" defTabSz="584200">
      <a:defRPr sz="3600">
        <a:latin typeface="+mn-lt"/>
        <a:ea typeface="+mn-ea"/>
        <a:cs typeface="+mn-cs"/>
        <a:sym typeface="Helvetica Light"/>
      </a:defRPr>
    </a:lvl1pPr>
    <a:lvl2pPr indent="228600" algn="ctr" defTabSz="584200">
      <a:defRPr sz="3600">
        <a:latin typeface="+mn-lt"/>
        <a:ea typeface="+mn-ea"/>
        <a:cs typeface="+mn-cs"/>
        <a:sym typeface="Helvetica Light"/>
      </a:defRPr>
    </a:lvl2pPr>
    <a:lvl3pPr indent="457200" algn="ctr" defTabSz="584200">
      <a:defRPr sz="3600">
        <a:latin typeface="+mn-lt"/>
        <a:ea typeface="+mn-ea"/>
        <a:cs typeface="+mn-cs"/>
        <a:sym typeface="Helvetica Light"/>
      </a:defRPr>
    </a:lvl3pPr>
    <a:lvl4pPr indent="685800" algn="ctr" defTabSz="584200">
      <a:defRPr sz="3600">
        <a:latin typeface="+mn-lt"/>
        <a:ea typeface="+mn-ea"/>
        <a:cs typeface="+mn-cs"/>
        <a:sym typeface="Helvetica Light"/>
      </a:defRPr>
    </a:lvl4pPr>
    <a:lvl5pPr indent="914400" algn="ctr" defTabSz="584200">
      <a:defRPr sz="3600">
        <a:latin typeface="+mn-lt"/>
        <a:ea typeface="+mn-ea"/>
        <a:cs typeface="+mn-cs"/>
        <a:sym typeface="Helvetica Light"/>
      </a:defRPr>
    </a:lvl5pPr>
    <a:lvl6pPr indent="1143000" algn="ctr" defTabSz="584200">
      <a:defRPr sz="3600">
        <a:latin typeface="+mn-lt"/>
        <a:ea typeface="+mn-ea"/>
        <a:cs typeface="+mn-cs"/>
        <a:sym typeface="Helvetica Light"/>
      </a:defRPr>
    </a:lvl6pPr>
    <a:lvl7pPr indent="1371600" algn="ctr" defTabSz="584200">
      <a:defRPr sz="3600">
        <a:latin typeface="+mn-lt"/>
        <a:ea typeface="+mn-ea"/>
        <a:cs typeface="+mn-cs"/>
        <a:sym typeface="Helvetica Light"/>
      </a:defRPr>
    </a:lvl7pPr>
    <a:lvl8pPr indent="1600200" algn="ctr" defTabSz="584200">
      <a:defRPr sz="3600">
        <a:latin typeface="+mn-lt"/>
        <a:ea typeface="+mn-ea"/>
        <a:cs typeface="+mn-cs"/>
        <a:sym typeface="Helvetica Light"/>
      </a:defRPr>
    </a:lvl8pPr>
    <a:lvl9pPr indent="1828800" algn="ctr" defTabSz="584200">
      <a:defRPr sz="3600"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8FB837D-C827-4EFA-A057-4D05807E0F7C}" styleName="Стиль из темы 1 - акцент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5758FB7-9AC5-4552-8A53-C91805E547FA}" styleName="Стиль из темы 1 - акцент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06" autoAdjust="0"/>
    <p:restoredTop sz="94660"/>
  </p:normalViewPr>
  <p:slideViewPr>
    <p:cSldViewPr snapToGrid="0">
      <p:cViewPr varScale="1">
        <p:scale>
          <a:sx n="57" d="100"/>
          <a:sy n="57" d="100"/>
        </p:scale>
        <p:origin x="1546" y="67"/>
      </p:cViewPr>
      <p:guideLst>
        <p:guide orient="horz" pos="3072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270180167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1" y="0"/>
            <a:ext cx="13005763" cy="9753600"/>
            <a:chOff x="0" y="0"/>
            <a:chExt cx="9144677" cy="6858000"/>
          </a:xfrm>
        </p:grpSpPr>
        <p:pic>
          <p:nvPicPr>
            <p:cNvPr id="8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0" y="3128434"/>
              <a:ext cx="1664208" cy="612648"/>
            </a:xfrm>
            <a:prstGeom prst="rect">
              <a:avLst/>
            </a:prstGeom>
          </p:spPr>
        </p:pic>
        <p:pic>
          <p:nvPicPr>
            <p:cNvPr id="13" name="Picture 12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33417" y="2576872"/>
            <a:ext cx="7550387" cy="2155425"/>
          </a:xfrm>
        </p:spPr>
        <p:txBody>
          <a:bodyPr anchor="b">
            <a:noAutofit/>
          </a:bodyPr>
          <a:lstStyle>
            <a:lvl1pPr algn="ctr">
              <a:defRPr sz="6827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33417" y="5117621"/>
            <a:ext cx="7550387" cy="1959326"/>
          </a:xfrm>
        </p:spPr>
        <p:txBody>
          <a:bodyPr anchor="t">
            <a:normAutofit/>
          </a:bodyPr>
          <a:lstStyle>
            <a:lvl1pPr marL="0" indent="0" algn="ctr">
              <a:buNone/>
              <a:defRPr sz="2844">
                <a:solidFill>
                  <a:schemeClr val="tx1"/>
                </a:solidFill>
              </a:defRPr>
            </a:lvl1pPr>
            <a:lvl2pPr marL="6502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004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506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6009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511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9013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5516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2018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626371" y="7188767"/>
            <a:ext cx="957548" cy="397369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33417" y="7188767"/>
            <a:ext cx="5781134" cy="39736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695740" y="7188767"/>
            <a:ext cx="588065" cy="39736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872641" y="4937001"/>
            <a:ext cx="727194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0856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3765" y="6848590"/>
            <a:ext cx="9669311" cy="806027"/>
          </a:xfrm>
        </p:spPr>
        <p:txBody>
          <a:bodyPr anchor="b">
            <a:normAutofit/>
          </a:bodyPr>
          <a:lstStyle>
            <a:lvl1pPr algn="ctr">
              <a:defRPr sz="3413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459570" y="1469061"/>
            <a:ext cx="10085663" cy="4780471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276"/>
            </a:lvl1pPr>
            <a:lvl2pPr marL="650230" indent="0">
              <a:buNone/>
              <a:defRPr sz="2276"/>
            </a:lvl2pPr>
            <a:lvl3pPr marL="1300460" indent="0">
              <a:buNone/>
              <a:defRPr sz="2276"/>
            </a:lvl3pPr>
            <a:lvl4pPr marL="1950690" indent="0">
              <a:buNone/>
              <a:defRPr sz="2276"/>
            </a:lvl4pPr>
            <a:lvl5pPr marL="2600919" indent="0">
              <a:buNone/>
              <a:defRPr sz="2276"/>
            </a:lvl5pPr>
            <a:lvl6pPr marL="3251149" indent="0">
              <a:buNone/>
              <a:defRPr sz="2276"/>
            </a:lvl6pPr>
            <a:lvl7pPr marL="3901379" indent="0">
              <a:buNone/>
              <a:defRPr sz="2276"/>
            </a:lvl7pPr>
            <a:lvl8pPr marL="4551609" indent="0">
              <a:buNone/>
              <a:defRPr sz="2276"/>
            </a:lvl8pPr>
            <a:lvl9pPr marL="5201839" indent="0">
              <a:buNone/>
              <a:defRPr sz="2276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3765" y="7654618"/>
            <a:ext cx="9669311" cy="702168"/>
          </a:xfrm>
        </p:spPr>
        <p:txBody>
          <a:bodyPr anchor="t">
            <a:normAutofit/>
          </a:bodyPr>
          <a:lstStyle>
            <a:lvl1pPr marL="0" indent="0" algn="ctr">
              <a:buNone/>
              <a:defRPr sz="2276"/>
            </a:lvl1pPr>
            <a:lvl2pPr marL="650230" indent="0">
              <a:buNone/>
              <a:defRPr sz="1707"/>
            </a:lvl2pPr>
            <a:lvl3pPr marL="1300460" indent="0">
              <a:buNone/>
              <a:defRPr sz="1422"/>
            </a:lvl3pPr>
            <a:lvl4pPr marL="1950690" indent="0">
              <a:buNone/>
              <a:defRPr sz="1280"/>
            </a:lvl4pPr>
            <a:lvl5pPr marL="2600919" indent="0">
              <a:buNone/>
              <a:defRPr sz="1280"/>
            </a:lvl5pPr>
            <a:lvl6pPr marL="3251149" indent="0">
              <a:buNone/>
              <a:defRPr sz="1280"/>
            </a:lvl6pPr>
            <a:lvl7pPr marL="3901379" indent="0">
              <a:buNone/>
              <a:defRPr sz="1280"/>
            </a:lvl7pPr>
            <a:lvl8pPr marL="4551609" indent="0">
              <a:buNone/>
              <a:defRPr sz="1280"/>
            </a:lvl8pPr>
            <a:lvl9pPr marL="5201839" indent="0">
              <a:buNone/>
              <a:defRPr sz="128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601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3765" y="1289775"/>
            <a:ext cx="9669311" cy="4405845"/>
          </a:xfrm>
        </p:spPr>
        <p:txBody>
          <a:bodyPr anchor="ctr">
            <a:normAutofit/>
          </a:bodyPr>
          <a:lstStyle>
            <a:lvl1pPr algn="ctr">
              <a:defRPr sz="4551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3764" y="6080947"/>
            <a:ext cx="9669313" cy="227584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844">
                <a:solidFill>
                  <a:schemeClr val="tx1"/>
                </a:solidFill>
              </a:defRPr>
            </a:lvl1pPr>
            <a:lvl2pPr marL="65023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2pPr>
            <a:lvl3pPr marL="1300460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3pPr>
            <a:lvl4pPr marL="1950690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4pPr>
            <a:lvl5pPr marL="260091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5pPr>
            <a:lvl6pPr marL="325114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6pPr>
            <a:lvl7pPr marL="390137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7pPr>
            <a:lvl8pPr marL="455160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8pPr>
            <a:lvl9pPr marL="520183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818262" y="5888283"/>
            <a:ext cx="939580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37309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7718" y="1396810"/>
            <a:ext cx="9102578" cy="3371617"/>
          </a:xfrm>
        </p:spPr>
        <p:txBody>
          <a:bodyPr anchor="ctr">
            <a:normAutofit/>
          </a:bodyPr>
          <a:lstStyle>
            <a:lvl1pPr algn="ctr">
              <a:defRPr sz="4551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275840" y="4768426"/>
            <a:ext cx="8380868" cy="927194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560"/>
            </a:lvl1pPr>
            <a:lvl2pPr marL="650230" indent="0">
              <a:buFontTx/>
              <a:buNone/>
              <a:defRPr/>
            </a:lvl2pPr>
            <a:lvl3pPr marL="1300460" indent="0">
              <a:buFontTx/>
              <a:buNone/>
              <a:defRPr/>
            </a:lvl3pPr>
            <a:lvl4pPr marL="1950690" indent="0">
              <a:buFontTx/>
              <a:buNone/>
              <a:defRPr/>
            </a:lvl4pPr>
            <a:lvl5pPr marL="2600919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3761" y="6177281"/>
            <a:ext cx="9669316" cy="2179509"/>
          </a:xfrm>
        </p:spPr>
        <p:txBody>
          <a:bodyPr anchor="ctr">
            <a:normAutofit/>
          </a:bodyPr>
          <a:lstStyle>
            <a:lvl1pPr marL="0" indent="0" algn="ctr">
              <a:buNone/>
              <a:defRPr sz="2844">
                <a:solidFill>
                  <a:schemeClr val="tx1"/>
                </a:solidFill>
              </a:defRPr>
            </a:lvl1pPr>
            <a:lvl2pPr marL="65023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2pPr>
            <a:lvl3pPr marL="1300460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3pPr>
            <a:lvl4pPr marL="1950690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4pPr>
            <a:lvl5pPr marL="260091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5pPr>
            <a:lvl6pPr marL="325114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6pPr>
            <a:lvl7pPr marL="390137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7pPr>
            <a:lvl8pPr marL="455160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8pPr>
            <a:lvl9pPr marL="520183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208846" y="1287626"/>
            <a:ext cx="650409" cy="831681"/>
          </a:xfrm>
          <a:prstGeom prst="rect">
            <a:avLst/>
          </a:prstGeom>
        </p:spPr>
        <p:txBody>
          <a:bodyPr vert="horz" lIns="130048" tIns="65024" rIns="130048" bIns="65024" rtlCol="0" anchor="ctr">
            <a:noAutofit/>
          </a:bodyPr>
          <a:lstStyle/>
          <a:p>
            <a:pPr lvl="0"/>
            <a:r>
              <a:rPr lang="en-US" sz="1024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56538" y="4021860"/>
            <a:ext cx="650409" cy="831681"/>
          </a:xfrm>
          <a:prstGeom prst="rect">
            <a:avLst/>
          </a:prstGeom>
        </p:spPr>
        <p:txBody>
          <a:bodyPr vert="horz" lIns="130048" tIns="65024" rIns="130048" bIns="65024" rtlCol="0" anchor="ctr">
            <a:noAutofit/>
          </a:bodyPr>
          <a:lstStyle/>
          <a:p>
            <a:pPr lvl="0" algn="r"/>
            <a:r>
              <a:rPr lang="en-US" sz="1024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818263" y="5888283"/>
            <a:ext cx="938031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78316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3769" y="4705537"/>
            <a:ext cx="9669302" cy="2088960"/>
          </a:xfrm>
        </p:spPr>
        <p:txBody>
          <a:bodyPr anchor="b">
            <a:normAutofit/>
          </a:bodyPr>
          <a:lstStyle>
            <a:lvl1pPr algn="l">
              <a:defRPr sz="4551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3768" y="6794497"/>
            <a:ext cx="9669305" cy="1223680"/>
          </a:xfrm>
        </p:spPr>
        <p:txBody>
          <a:bodyPr anchor="t">
            <a:normAutofit/>
          </a:bodyPr>
          <a:lstStyle>
            <a:lvl1pPr marL="0" indent="0" algn="l">
              <a:buNone/>
              <a:defRPr sz="2560">
                <a:solidFill>
                  <a:schemeClr val="tx1"/>
                </a:solidFill>
              </a:defRPr>
            </a:lvl1pPr>
            <a:lvl2pPr marL="65023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2pPr>
            <a:lvl3pPr marL="1300460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3pPr>
            <a:lvl4pPr marL="1950690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4pPr>
            <a:lvl5pPr marL="260091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5pPr>
            <a:lvl6pPr marL="325114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6pPr>
            <a:lvl7pPr marL="390137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7pPr>
            <a:lvl8pPr marL="455160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8pPr>
            <a:lvl9pPr marL="520183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72963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4503" y="1396810"/>
            <a:ext cx="8995794" cy="3190994"/>
          </a:xfrm>
        </p:spPr>
        <p:txBody>
          <a:bodyPr anchor="ctr">
            <a:normAutofit/>
          </a:bodyPr>
          <a:lstStyle>
            <a:lvl1pPr algn="ctr">
              <a:defRPr sz="4551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673768" y="5175910"/>
            <a:ext cx="9669305" cy="126146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44">
                <a:solidFill>
                  <a:schemeClr val="tx1"/>
                </a:solidFill>
              </a:defRPr>
            </a:lvl1pPr>
            <a:lvl2pPr marL="65023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2pPr>
            <a:lvl3pPr marL="1300460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3pPr>
            <a:lvl4pPr marL="1950690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4pPr>
            <a:lvl5pPr marL="260091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5pPr>
            <a:lvl6pPr marL="325114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6pPr>
            <a:lvl7pPr marL="390137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7pPr>
            <a:lvl8pPr marL="455160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8pPr>
            <a:lvl9pPr marL="520183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3764" y="6442193"/>
            <a:ext cx="9669313" cy="1914596"/>
          </a:xfrm>
        </p:spPr>
        <p:txBody>
          <a:bodyPr anchor="t">
            <a:normAutofit/>
          </a:bodyPr>
          <a:lstStyle>
            <a:lvl1pPr marL="0" indent="0" algn="l">
              <a:buNone/>
              <a:defRPr sz="2276">
                <a:solidFill>
                  <a:schemeClr val="tx1"/>
                </a:solidFill>
              </a:defRPr>
            </a:lvl1pPr>
            <a:lvl2pPr marL="650230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2pPr>
            <a:lvl3pPr marL="1300460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3pPr>
            <a:lvl4pPr marL="1950690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4pPr>
            <a:lvl5pPr marL="260091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5pPr>
            <a:lvl6pPr marL="325114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6pPr>
            <a:lvl7pPr marL="390137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7pPr>
            <a:lvl8pPr marL="455160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8pPr>
            <a:lvl9pPr marL="520183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248797" y="1275584"/>
            <a:ext cx="650409" cy="831681"/>
          </a:xfrm>
          <a:prstGeom prst="rect">
            <a:avLst/>
          </a:prstGeom>
        </p:spPr>
        <p:txBody>
          <a:bodyPr vert="horz" lIns="130048" tIns="65024" rIns="130048" bIns="65024" rtlCol="0" anchor="ctr">
            <a:noAutofit/>
          </a:bodyPr>
          <a:lstStyle/>
          <a:p>
            <a:pPr lvl="0"/>
            <a:r>
              <a:rPr lang="en-US" sz="11378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879711" y="3708769"/>
            <a:ext cx="650409" cy="831681"/>
          </a:xfrm>
          <a:prstGeom prst="rect">
            <a:avLst/>
          </a:prstGeom>
        </p:spPr>
        <p:txBody>
          <a:bodyPr vert="horz" lIns="130048" tIns="65024" rIns="130048" bIns="65024" rtlCol="0" anchor="ctr">
            <a:noAutofit/>
          </a:bodyPr>
          <a:lstStyle/>
          <a:p>
            <a:pPr lvl="0" algn="r"/>
            <a:r>
              <a:rPr lang="en-US" sz="11378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818263" y="4876800"/>
            <a:ext cx="938031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08738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3763" y="1396809"/>
            <a:ext cx="9669311" cy="3263242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4551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673768" y="5071872"/>
            <a:ext cx="9669305" cy="1287475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44">
                <a:solidFill>
                  <a:schemeClr val="tx1"/>
                </a:solidFill>
              </a:defRPr>
            </a:lvl1pPr>
            <a:lvl2pPr marL="65023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2pPr>
            <a:lvl3pPr marL="1300460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3pPr>
            <a:lvl4pPr marL="1950690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4pPr>
            <a:lvl5pPr marL="260091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5pPr>
            <a:lvl6pPr marL="325114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6pPr>
            <a:lvl7pPr marL="390137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7pPr>
            <a:lvl8pPr marL="455160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8pPr>
            <a:lvl9pPr marL="520183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3765" y="6357903"/>
            <a:ext cx="9669311" cy="1998886"/>
          </a:xfrm>
        </p:spPr>
        <p:txBody>
          <a:bodyPr anchor="t">
            <a:normAutofit/>
          </a:bodyPr>
          <a:lstStyle>
            <a:lvl1pPr marL="0" indent="0" algn="l">
              <a:buNone/>
              <a:defRPr sz="2276">
                <a:solidFill>
                  <a:schemeClr val="tx1"/>
                </a:solidFill>
              </a:defRPr>
            </a:lvl1pPr>
            <a:lvl2pPr marL="650230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2pPr>
            <a:lvl3pPr marL="1300460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3pPr>
            <a:lvl4pPr marL="1950690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4pPr>
            <a:lvl5pPr marL="260091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5pPr>
            <a:lvl6pPr marL="325114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6pPr>
            <a:lvl7pPr marL="390137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7pPr>
            <a:lvl8pPr marL="455160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8pPr>
            <a:lvl9pPr marL="520183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818268" y="4876800"/>
            <a:ext cx="9395799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97587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3764" y="3541526"/>
            <a:ext cx="9669313" cy="4815265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818263" y="3348864"/>
            <a:ext cx="939580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24124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0593" y="1289776"/>
            <a:ext cx="2302478" cy="706701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3767" y="1289776"/>
            <a:ext cx="6990946" cy="7067012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82506" y="1289776"/>
            <a:ext cx="0" cy="7067012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35528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 и под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Текст заголовка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Уровень текста 1</a:t>
            </a:r>
          </a:p>
          <a:p>
            <a:pPr lvl="1">
              <a:defRPr sz="1800"/>
            </a:pPr>
            <a:r>
              <a:rPr sz="3200"/>
              <a:t>Уровень текста 2</a:t>
            </a:r>
          </a:p>
          <a:p>
            <a:pPr lvl="2">
              <a:defRPr sz="1800"/>
            </a:pPr>
            <a:r>
              <a:rPr sz="3200"/>
              <a:t>Уровень текста 3</a:t>
            </a:r>
          </a:p>
          <a:p>
            <a:pPr lvl="3">
              <a:defRPr sz="1800"/>
            </a:pPr>
            <a:r>
              <a:rPr sz="3200"/>
              <a:t>Уровень текста 4</a:t>
            </a:r>
          </a:p>
          <a:p>
            <a:pPr lvl="4">
              <a:defRPr sz="1800"/>
            </a:pPr>
            <a:r>
              <a:rPr sz="3200"/>
              <a:t>Уровень текста 5</a:t>
            </a:r>
          </a:p>
        </p:txBody>
      </p:sp>
    </p:spTree>
    <p:extLst>
      <p:ext uri="{BB962C8B-B14F-4D97-AF65-F5344CB8AC3E}">
        <p14:creationId xmlns:p14="http://schemas.microsoft.com/office/powerpoint/2010/main" val="2458406878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818261" y="3351125"/>
            <a:ext cx="938031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11/18/2020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0149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8261" y="2334454"/>
            <a:ext cx="9380315" cy="2592020"/>
          </a:xfrm>
        </p:spPr>
        <p:txBody>
          <a:bodyPr anchor="b">
            <a:normAutofit/>
          </a:bodyPr>
          <a:lstStyle>
            <a:lvl1pPr algn="ctr">
              <a:defRPr sz="5689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18261" y="5311800"/>
            <a:ext cx="9380315" cy="1550244"/>
          </a:xfrm>
        </p:spPr>
        <p:txBody>
          <a:bodyPr anchor="t">
            <a:normAutofit/>
          </a:bodyPr>
          <a:lstStyle>
            <a:lvl1pPr marL="0" indent="0" algn="ctr">
              <a:buNone/>
              <a:defRPr sz="3413">
                <a:solidFill>
                  <a:schemeClr val="tx1"/>
                </a:solidFill>
              </a:defRPr>
            </a:lvl1pPr>
            <a:lvl2pPr marL="65023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2pPr>
            <a:lvl3pPr marL="1300460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3pPr>
            <a:lvl4pPr marL="1950690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4pPr>
            <a:lvl5pPr marL="260091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5pPr>
            <a:lvl6pPr marL="325114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6pPr>
            <a:lvl7pPr marL="390137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7pPr>
            <a:lvl8pPr marL="455160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8pPr>
            <a:lvl9pPr marL="520183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818263" y="5119135"/>
            <a:ext cx="938031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0614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818261" y="3351125"/>
            <a:ext cx="938031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3765" y="1301813"/>
            <a:ext cx="9669311" cy="1854389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3765" y="3537305"/>
            <a:ext cx="4746752" cy="490281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6438" y="3537305"/>
            <a:ext cx="4746752" cy="490281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11/18/2020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284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3768" y="3781025"/>
            <a:ext cx="4746752" cy="819573"/>
          </a:xfrm>
        </p:spPr>
        <p:txBody>
          <a:bodyPr anchor="b">
            <a:noAutofit/>
          </a:bodyPr>
          <a:lstStyle>
            <a:lvl1pPr marL="0" indent="0">
              <a:buNone/>
              <a:defRPr sz="3413" b="0">
                <a:solidFill>
                  <a:schemeClr val="accent1"/>
                </a:solidFill>
              </a:defRPr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3768" y="4612641"/>
            <a:ext cx="4746752" cy="3849421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1717" y="3781025"/>
            <a:ext cx="4746752" cy="819573"/>
          </a:xfrm>
        </p:spPr>
        <p:txBody>
          <a:bodyPr anchor="b">
            <a:noAutofit/>
          </a:bodyPr>
          <a:lstStyle>
            <a:lvl1pPr marL="0" indent="0">
              <a:buNone/>
              <a:defRPr sz="3413" b="0">
                <a:solidFill>
                  <a:schemeClr val="accent1"/>
                </a:solidFill>
              </a:defRPr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1717" y="4612641"/>
            <a:ext cx="4746752" cy="3849421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41" name="Straight Connector 40"/>
          <p:cNvCxnSpPr/>
          <p:nvPr/>
        </p:nvCxnSpPr>
        <p:spPr>
          <a:xfrm>
            <a:off x="1818263" y="3348864"/>
            <a:ext cx="938031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6022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3764" y="1301813"/>
            <a:ext cx="9669312" cy="1854389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818263" y="3348864"/>
            <a:ext cx="938031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2901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6552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3764" y="1974804"/>
            <a:ext cx="3607890" cy="1950720"/>
          </a:xfrm>
        </p:spPr>
        <p:txBody>
          <a:bodyPr anchor="b">
            <a:normAutofit/>
          </a:bodyPr>
          <a:lstStyle>
            <a:lvl1pPr algn="ctr">
              <a:defRPr sz="3413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9645" y="1396811"/>
            <a:ext cx="5483433" cy="6959979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3764" y="4310848"/>
            <a:ext cx="3607890" cy="3467952"/>
          </a:xfrm>
        </p:spPr>
        <p:txBody>
          <a:bodyPr anchor="t">
            <a:normAutofit/>
          </a:bodyPr>
          <a:lstStyle>
            <a:lvl1pPr marL="0" indent="0" algn="ctr">
              <a:buNone/>
              <a:defRPr sz="2276"/>
            </a:lvl1pPr>
            <a:lvl2pPr marL="650230" indent="0">
              <a:buNone/>
              <a:defRPr sz="1707"/>
            </a:lvl2pPr>
            <a:lvl3pPr marL="1300460" indent="0">
              <a:buNone/>
              <a:defRPr sz="1422"/>
            </a:lvl3pPr>
            <a:lvl4pPr marL="1950690" indent="0">
              <a:buNone/>
              <a:defRPr sz="1280"/>
            </a:lvl4pPr>
            <a:lvl5pPr marL="2600919" indent="0">
              <a:buNone/>
              <a:defRPr sz="1280"/>
            </a:lvl5pPr>
            <a:lvl6pPr marL="3251149" indent="0">
              <a:buNone/>
              <a:defRPr sz="1280"/>
            </a:lvl6pPr>
            <a:lvl7pPr marL="3901379" indent="0">
              <a:buNone/>
              <a:defRPr sz="1280"/>
            </a:lvl7pPr>
            <a:lvl8pPr marL="4551609" indent="0">
              <a:buNone/>
              <a:defRPr sz="1280"/>
            </a:lvl8pPr>
            <a:lvl9pPr marL="5201839" indent="0">
              <a:buNone/>
              <a:defRPr sz="128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818263" y="4142269"/>
            <a:ext cx="3318889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0955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3764" y="2679228"/>
            <a:ext cx="5165798" cy="1950720"/>
          </a:xfrm>
        </p:spPr>
        <p:txBody>
          <a:bodyPr anchor="b">
            <a:normAutofit/>
          </a:bodyPr>
          <a:lstStyle>
            <a:lvl1pPr algn="ctr">
              <a:defRPr sz="3413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71477" y="1469060"/>
            <a:ext cx="4166347" cy="6815482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276"/>
            </a:lvl1pPr>
            <a:lvl2pPr marL="650230" indent="0">
              <a:buNone/>
              <a:defRPr sz="2276"/>
            </a:lvl2pPr>
            <a:lvl3pPr marL="1300460" indent="0">
              <a:buNone/>
              <a:defRPr sz="2276"/>
            </a:lvl3pPr>
            <a:lvl4pPr marL="1950690" indent="0">
              <a:buNone/>
              <a:defRPr sz="2276"/>
            </a:lvl4pPr>
            <a:lvl5pPr marL="2600919" indent="0">
              <a:buNone/>
              <a:defRPr sz="2276"/>
            </a:lvl5pPr>
            <a:lvl6pPr marL="3251149" indent="0">
              <a:buNone/>
              <a:defRPr sz="2276"/>
            </a:lvl6pPr>
            <a:lvl7pPr marL="3901379" indent="0">
              <a:buNone/>
              <a:defRPr sz="2276"/>
            </a:lvl7pPr>
            <a:lvl8pPr marL="4551609" indent="0">
              <a:buNone/>
              <a:defRPr sz="2276"/>
            </a:lvl8pPr>
            <a:lvl9pPr marL="5201839" indent="0">
              <a:buNone/>
              <a:defRPr sz="2276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3764" y="4629948"/>
            <a:ext cx="5165797" cy="2600960"/>
          </a:xfrm>
        </p:spPr>
        <p:txBody>
          <a:bodyPr anchor="t">
            <a:normAutofit/>
          </a:bodyPr>
          <a:lstStyle>
            <a:lvl1pPr marL="0" indent="0" algn="ctr">
              <a:buNone/>
              <a:defRPr sz="2276"/>
            </a:lvl1pPr>
            <a:lvl2pPr marL="650230" indent="0">
              <a:buNone/>
              <a:defRPr sz="1707"/>
            </a:lvl2pPr>
            <a:lvl3pPr marL="1300460" indent="0">
              <a:buNone/>
              <a:defRPr sz="1422"/>
            </a:lvl3pPr>
            <a:lvl4pPr marL="1950690" indent="0">
              <a:buNone/>
              <a:defRPr sz="1280"/>
            </a:lvl4pPr>
            <a:lvl5pPr marL="2600919" indent="0">
              <a:buNone/>
              <a:defRPr sz="1280"/>
            </a:lvl5pPr>
            <a:lvl6pPr marL="3251149" indent="0">
              <a:buNone/>
              <a:defRPr sz="1280"/>
            </a:lvl6pPr>
            <a:lvl7pPr marL="3901379" indent="0">
              <a:buNone/>
              <a:defRPr sz="1280"/>
            </a:lvl7pPr>
            <a:lvl8pPr marL="4551609" indent="0">
              <a:buNone/>
              <a:defRPr sz="1280"/>
            </a:lvl8pPr>
            <a:lvl9pPr marL="5201839" indent="0">
              <a:buNone/>
              <a:defRPr sz="128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4842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" y="0"/>
            <a:ext cx="13016842" cy="9753600"/>
            <a:chOff x="0" y="0"/>
            <a:chExt cx="9152467" cy="6858000"/>
          </a:xfrm>
        </p:grpSpPr>
        <p:pic>
          <p:nvPicPr>
            <p:cNvPr id="8" name="Picture 7" descr="SD-PanelContent.png"/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0" y="3128434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3765" y="1301813"/>
            <a:ext cx="9669311" cy="185438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3764" y="3541526"/>
            <a:ext cx="9669313" cy="489955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040598" y="8477202"/>
            <a:ext cx="1633114" cy="397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22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73764" y="8477202"/>
            <a:ext cx="7259971" cy="397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22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80574" y="8477202"/>
            <a:ext cx="562503" cy="397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22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635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</p:sldLayoutIdLst>
  <p:txStyles>
    <p:titleStyle>
      <a:lvl1pPr algn="ctr" defTabSz="650230" rtl="0" eaLnBrk="1" latinLnBrk="0" hangingPunct="1">
        <a:spcBef>
          <a:spcPct val="0"/>
        </a:spcBef>
        <a:buNone/>
        <a:defRPr sz="5689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406394" indent="-406394" algn="l" defTabSz="650230" rtl="0" eaLnBrk="1" latinLnBrk="0" hangingPunct="1">
        <a:spcBef>
          <a:spcPct val="20000"/>
        </a:spcBef>
        <a:spcAft>
          <a:spcPts val="853"/>
        </a:spcAft>
        <a:buClr>
          <a:schemeClr val="accent1"/>
        </a:buClr>
        <a:buSzPct val="115000"/>
        <a:buFont typeface="Arial"/>
        <a:buChar char="•"/>
        <a:defRPr sz="3413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1056623" indent="-406394" algn="l" defTabSz="650230" rtl="0" eaLnBrk="1" latinLnBrk="0" hangingPunct="1">
        <a:spcBef>
          <a:spcPct val="20000"/>
        </a:spcBef>
        <a:spcAft>
          <a:spcPts val="853"/>
        </a:spcAft>
        <a:buClr>
          <a:schemeClr val="accent1"/>
        </a:buClr>
        <a:buSzPct val="115000"/>
        <a:buFont typeface="Arial"/>
        <a:buChar char="•"/>
        <a:defRPr sz="2844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706853" indent="-406394" algn="l" defTabSz="650230" rtl="0" eaLnBrk="1" latinLnBrk="0" hangingPunct="1">
        <a:spcBef>
          <a:spcPct val="20000"/>
        </a:spcBef>
        <a:spcAft>
          <a:spcPts val="853"/>
        </a:spcAft>
        <a:buClr>
          <a:schemeClr val="accent1"/>
        </a:buClr>
        <a:buSzPct val="115000"/>
        <a:buFont typeface="Arial"/>
        <a:buChar char="•"/>
        <a:defRPr sz="256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2194526" indent="-243836" algn="l" defTabSz="650230" rtl="0" eaLnBrk="1" latinLnBrk="0" hangingPunct="1">
        <a:spcBef>
          <a:spcPct val="20000"/>
        </a:spcBef>
        <a:spcAft>
          <a:spcPts val="853"/>
        </a:spcAft>
        <a:buClr>
          <a:schemeClr val="accent1"/>
        </a:buClr>
        <a:buSzPct val="115000"/>
        <a:buFont typeface="Arial"/>
        <a:buChar char="•"/>
        <a:defRPr sz="2276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844756" indent="-243836" algn="l" defTabSz="650230" rtl="0" eaLnBrk="1" latinLnBrk="0" hangingPunct="1">
        <a:spcBef>
          <a:spcPct val="20000"/>
        </a:spcBef>
        <a:spcAft>
          <a:spcPts val="853"/>
        </a:spcAft>
        <a:buClr>
          <a:schemeClr val="accent1"/>
        </a:buClr>
        <a:buSzPct val="115000"/>
        <a:buFont typeface="Arial"/>
        <a:buChar char="•"/>
        <a:defRPr sz="1991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3576264" indent="-325115" algn="l" defTabSz="650230" rtl="0" eaLnBrk="1" latinLnBrk="0" hangingPunct="1">
        <a:spcBef>
          <a:spcPct val="20000"/>
        </a:spcBef>
        <a:spcAft>
          <a:spcPts val="853"/>
        </a:spcAft>
        <a:buClr>
          <a:schemeClr val="accent1"/>
        </a:buClr>
        <a:buSzPct val="115000"/>
        <a:buFont typeface="Arial"/>
        <a:buChar char="•"/>
        <a:defRPr sz="1991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4226494" indent="-325115" algn="l" defTabSz="650230" rtl="0" eaLnBrk="1" latinLnBrk="0" hangingPunct="1">
        <a:spcBef>
          <a:spcPct val="20000"/>
        </a:spcBef>
        <a:spcAft>
          <a:spcPts val="853"/>
        </a:spcAft>
        <a:buClr>
          <a:schemeClr val="accent1"/>
        </a:buClr>
        <a:buSzPct val="115000"/>
        <a:buFont typeface="Arial"/>
        <a:buChar char="•"/>
        <a:defRPr sz="1991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4876724" indent="-325115" algn="l" defTabSz="650230" rtl="0" eaLnBrk="1" latinLnBrk="0" hangingPunct="1">
        <a:spcBef>
          <a:spcPct val="20000"/>
        </a:spcBef>
        <a:spcAft>
          <a:spcPts val="853"/>
        </a:spcAft>
        <a:buClr>
          <a:schemeClr val="accent1"/>
        </a:buClr>
        <a:buSzPct val="115000"/>
        <a:buFont typeface="Arial"/>
        <a:buChar char="•"/>
        <a:defRPr sz="1991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5526954" indent="-325115" algn="l" defTabSz="650230" rtl="0" eaLnBrk="1" latinLnBrk="0" hangingPunct="1">
        <a:spcBef>
          <a:spcPct val="20000"/>
        </a:spcBef>
        <a:spcAft>
          <a:spcPts val="853"/>
        </a:spcAft>
        <a:buClr>
          <a:schemeClr val="accent1"/>
        </a:buClr>
        <a:buSzPct val="115000"/>
        <a:buFont typeface="Arial"/>
        <a:buChar char="•"/>
        <a:defRPr sz="1991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5023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1pPr>
      <a:lvl2pPr marL="650230" algn="l" defTabSz="65023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300460" algn="l" defTabSz="65023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3pPr>
      <a:lvl4pPr marL="1950690" algn="l" defTabSz="65023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4pPr>
      <a:lvl5pPr marL="2600919" algn="l" defTabSz="65023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5pPr>
      <a:lvl6pPr marL="3251149" algn="l" defTabSz="65023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6pPr>
      <a:lvl7pPr marL="3901379" algn="l" defTabSz="65023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7pPr>
      <a:lvl8pPr marL="4551609" algn="l" defTabSz="65023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8pPr>
      <a:lvl9pPr marL="5201839" algn="l" defTabSz="65023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lang="ru-RU" sz="8000" dirty="0"/>
              <a:t>СУБД</a:t>
            </a:r>
            <a:endParaRPr sz="8000" dirty="0"/>
          </a:p>
        </p:txBody>
      </p:sp>
      <p:sp>
        <p:nvSpPr>
          <p:cNvPr id="33" name="Shape 3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ru-RU" dirty="0"/>
              <a:t>Лекция</a:t>
            </a:r>
            <a:r>
              <a:rPr lang="en-US" dirty="0"/>
              <a:t> 10</a:t>
            </a:r>
            <a:endParaRPr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analyze table t compute statistics for  table for all indexes for all columns</a:t>
            </a:r>
          </a:p>
          <a:p>
            <a:r>
              <a:rPr lang="en-US" dirty="0"/>
              <a:t>analyze table t compute statistics for table for all indexes for all indexed columns;</a:t>
            </a:r>
          </a:p>
          <a:p>
            <a:r>
              <a:rPr lang="en-US" dirty="0"/>
              <a:t>analyze table t compute statistics for table for  columns </a:t>
            </a:r>
            <a:r>
              <a:rPr lang="en-US" dirty="0" err="1"/>
              <a:t>i</a:t>
            </a:r>
            <a:r>
              <a:rPr lang="en-US" dirty="0"/>
              <a:t>, s;</a:t>
            </a:r>
          </a:p>
          <a:p>
            <a:r>
              <a:rPr lang="en-US" dirty="0"/>
              <a:t>analyze index </a:t>
            </a:r>
            <a:r>
              <a:rPr lang="en-US" dirty="0" err="1"/>
              <a:t>t_i</a:t>
            </a:r>
            <a:r>
              <a:rPr lang="en-US" dirty="0"/>
              <a:t> compute statistics for table for all indexes for all columns;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013093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execute </a:t>
            </a:r>
            <a:r>
              <a:rPr lang="en-US" dirty="0" err="1"/>
              <a:t>dbms_stats.gather_table_stats</a:t>
            </a:r>
            <a:r>
              <a:rPr lang="en-US" dirty="0"/>
              <a:t> (</a:t>
            </a:r>
            <a:r>
              <a:rPr lang="en-US" dirty="0" err="1"/>
              <a:t>ownname</a:t>
            </a:r>
            <a:r>
              <a:rPr lang="en-US" dirty="0"/>
              <a:t>=&gt;'stud', </a:t>
            </a:r>
            <a:r>
              <a:rPr lang="en-US" dirty="0" err="1"/>
              <a:t>tabname</a:t>
            </a:r>
            <a:r>
              <a:rPr lang="en-US" dirty="0"/>
              <a:t>=&gt;'t', </a:t>
            </a:r>
            <a:r>
              <a:rPr lang="en-US" dirty="0" err="1"/>
              <a:t>partname</a:t>
            </a:r>
            <a:r>
              <a:rPr lang="en-US" dirty="0"/>
              <a:t>=&gt;null, </a:t>
            </a:r>
            <a:r>
              <a:rPr lang="en-US" dirty="0" err="1"/>
              <a:t>estimate_percent</a:t>
            </a:r>
            <a:r>
              <a:rPr lang="en-US" dirty="0"/>
              <a:t>=&gt;50, </a:t>
            </a:r>
            <a:r>
              <a:rPr lang="en-US" dirty="0" err="1"/>
              <a:t>block_sample</a:t>
            </a:r>
            <a:r>
              <a:rPr lang="en-US" dirty="0"/>
              <a:t>=&gt;false, </a:t>
            </a:r>
            <a:r>
              <a:rPr lang="en-US" dirty="0" err="1"/>
              <a:t>method_opt</a:t>
            </a:r>
            <a:r>
              <a:rPr lang="en-US" dirty="0"/>
              <a:t>=&gt;'FOR ALL COLUMNS', degree=&gt;null, cascade=&gt;true, </a:t>
            </a:r>
            <a:r>
              <a:rPr lang="en-US" dirty="0" err="1"/>
              <a:t>stattab</a:t>
            </a:r>
            <a:r>
              <a:rPr lang="en-US" dirty="0"/>
              <a:t>=&gt;null, </a:t>
            </a:r>
            <a:r>
              <a:rPr lang="en-US" dirty="0" err="1"/>
              <a:t>statid</a:t>
            </a:r>
            <a:r>
              <a:rPr lang="en-US" dirty="0"/>
              <a:t>=&gt;null, </a:t>
            </a:r>
            <a:r>
              <a:rPr lang="en-US" dirty="0" err="1"/>
              <a:t>statown</a:t>
            </a:r>
            <a:r>
              <a:rPr lang="en-US" dirty="0"/>
              <a:t>=&gt;null);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970073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Статистика по таблицам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Представление словаря  USER_TABLES. </a:t>
            </a:r>
          </a:p>
          <a:p>
            <a:pPr lvl="1"/>
            <a:r>
              <a:rPr lang="ru-RU" dirty="0"/>
              <a:t>количество строк</a:t>
            </a:r>
          </a:p>
          <a:p>
            <a:pPr lvl="1"/>
            <a:r>
              <a:rPr lang="ru-RU" dirty="0"/>
              <a:t>количество блоков</a:t>
            </a:r>
          </a:p>
          <a:p>
            <a:pPr lvl="1"/>
            <a:r>
              <a:rPr lang="ru-RU" dirty="0"/>
              <a:t>количество пустых блоков</a:t>
            </a:r>
          </a:p>
          <a:p>
            <a:pPr lvl="1"/>
            <a:r>
              <a:rPr lang="ru-RU" dirty="0"/>
              <a:t>среднее доступное </a:t>
            </a:r>
            <a:r>
              <a:rPr lang="ru-RU" i="1" dirty="0"/>
              <a:t>свободное пространство</a:t>
            </a:r>
            <a:endParaRPr lang="ru-RU" dirty="0"/>
          </a:p>
          <a:p>
            <a:pPr lvl="1"/>
            <a:r>
              <a:rPr lang="ru-RU" dirty="0"/>
              <a:t>количество мигрировавших строк</a:t>
            </a:r>
          </a:p>
          <a:p>
            <a:pPr lvl="1"/>
            <a:r>
              <a:rPr lang="ru-RU" dirty="0"/>
              <a:t>средняя </a:t>
            </a:r>
            <a:r>
              <a:rPr lang="ru-RU" i="1" dirty="0"/>
              <a:t>длина строки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738873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Статистика по индексам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Представление словаря USER_INDEXES. </a:t>
            </a:r>
          </a:p>
          <a:p>
            <a:pPr lvl="1"/>
            <a:r>
              <a:rPr lang="ru-RU" dirty="0"/>
              <a:t>глубина индекса</a:t>
            </a:r>
          </a:p>
          <a:p>
            <a:pPr lvl="1"/>
            <a:r>
              <a:rPr lang="ru-RU" dirty="0"/>
              <a:t>кол-во листовых блоков</a:t>
            </a:r>
          </a:p>
          <a:p>
            <a:pPr lvl="1"/>
            <a:r>
              <a:rPr lang="ru-RU" dirty="0"/>
              <a:t>кол-во </a:t>
            </a:r>
            <a:r>
              <a:rPr lang="ru-RU" dirty="0" err="1"/>
              <a:t>различн</a:t>
            </a:r>
            <a:r>
              <a:rPr lang="ru-RU" dirty="0"/>
              <a:t>. </a:t>
            </a:r>
            <a:r>
              <a:rPr lang="ru-RU" i="1" dirty="0"/>
              <a:t>ключей</a:t>
            </a:r>
            <a:endParaRPr lang="ru-RU" dirty="0"/>
          </a:p>
          <a:p>
            <a:pPr lvl="1"/>
            <a:r>
              <a:rPr lang="ru-RU" dirty="0" err="1"/>
              <a:t>средн</a:t>
            </a:r>
            <a:r>
              <a:rPr lang="ru-RU" dirty="0"/>
              <a:t>. кол-во лист. блоков на </a:t>
            </a:r>
            <a:r>
              <a:rPr lang="ru-RU" i="1" dirty="0"/>
              <a:t>ключ</a:t>
            </a:r>
            <a:endParaRPr lang="ru-RU" dirty="0"/>
          </a:p>
          <a:p>
            <a:pPr lvl="1"/>
            <a:r>
              <a:rPr lang="ru-RU" dirty="0" err="1"/>
              <a:t>средн</a:t>
            </a:r>
            <a:r>
              <a:rPr lang="ru-RU" dirty="0"/>
              <a:t>. кол-во </a:t>
            </a:r>
            <a:r>
              <a:rPr lang="ru-RU" i="1" dirty="0"/>
              <a:t>блоков данных</a:t>
            </a:r>
            <a:r>
              <a:rPr lang="ru-RU" dirty="0"/>
              <a:t> на </a:t>
            </a:r>
            <a:r>
              <a:rPr lang="ru-RU" i="1" dirty="0"/>
              <a:t>ключ</a:t>
            </a:r>
            <a:endParaRPr lang="ru-RU" dirty="0"/>
          </a:p>
          <a:p>
            <a:pPr lvl="1"/>
            <a:r>
              <a:rPr lang="ru-RU" dirty="0"/>
              <a:t>кол-во узлов индекса</a:t>
            </a:r>
          </a:p>
          <a:p>
            <a:pPr lvl="1"/>
            <a:r>
              <a:rPr lang="ru-RU" i="1" dirty="0"/>
              <a:t>фактор</a:t>
            </a:r>
            <a:r>
              <a:rPr lang="ru-RU" dirty="0"/>
              <a:t> </a:t>
            </a:r>
            <a:r>
              <a:rPr lang="ru-RU" i="1" dirty="0"/>
              <a:t>кластеризации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261327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Статистика по столбцам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Представления словаря </a:t>
            </a:r>
            <a:r>
              <a:rPr lang="en-US" dirty="0"/>
              <a:t>USER_TAB_COLUMNS, USER_TAB_COL_STATISTICS</a:t>
            </a:r>
            <a:endParaRPr lang="ru-RU" dirty="0"/>
          </a:p>
          <a:p>
            <a:pPr lvl="1"/>
            <a:r>
              <a:rPr lang="ru-RU" dirty="0"/>
              <a:t>количество различных значений</a:t>
            </a:r>
          </a:p>
          <a:p>
            <a:pPr lvl="1"/>
            <a:r>
              <a:rPr lang="ru-RU" dirty="0"/>
              <a:t>минимальное значение</a:t>
            </a:r>
          </a:p>
          <a:p>
            <a:pPr lvl="1"/>
            <a:r>
              <a:rPr lang="ru-RU" dirty="0"/>
              <a:t>максимальное значение</a:t>
            </a:r>
          </a:p>
          <a:p>
            <a:pPr lvl="1"/>
            <a:r>
              <a:rPr lang="ru-RU" dirty="0"/>
              <a:t>кол-во </a:t>
            </a:r>
            <a:r>
              <a:rPr lang="ru-RU" i="1" dirty="0" err="1"/>
              <a:t>null</a:t>
            </a:r>
            <a:r>
              <a:rPr lang="ru-RU" dirty="0"/>
              <a:t>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434691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6D04B0-A5C5-45D4-B157-75A3369E8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Проблемы с индексами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805AD9F-19E0-40AB-B5A7-13F47C6F11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3764" y="3307976"/>
            <a:ext cx="9669313" cy="5133102"/>
          </a:xfrm>
        </p:spPr>
        <p:txBody>
          <a:bodyPr>
            <a:normAutofit fontScale="70000" lnSpcReduction="20000"/>
          </a:bodyPr>
          <a:lstStyle/>
          <a:p>
            <a:r>
              <a:rPr lang="ru-RU" b="1" dirty="0"/>
              <a:t>Отсутствие нужного индекса</a:t>
            </a:r>
          </a:p>
          <a:p>
            <a:r>
              <a:rPr lang="ru-RU" b="1" dirty="0"/>
              <a:t>Индекс имеется, но он неэффективно построен</a:t>
            </a:r>
          </a:p>
          <a:p>
            <a:pPr lvl="1"/>
            <a:r>
              <a:rPr lang="ru-RU" b="1" dirty="0"/>
              <a:t>Малая селективность столбца, на котором построен индекс</a:t>
            </a:r>
          </a:p>
          <a:p>
            <a:pPr lvl="1"/>
            <a:r>
              <a:rPr lang="ru-RU" b="1" dirty="0"/>
              <a:t>Столбец селективный, но он входит в составной индекс</a:t>
            </a:r>
          </a:p>
          <a:p>
            <a:r>
              <a:rPr lang="ru-RU" b="1" dirty="0"/>
              <a:t>Построен эффективный индекс, но он работает не эффективно</a:t>
            </a:r>
          </a:p>
          <a:p>
            <a:pPr lvl="1"/>
            <a:r>
              <a:rPr lang="ru-RU" b="1" dirty="0"/>
              <a:t>Индекс заблокирован от использования</a:t>
            </a:r>
          </a:p>
          <a:p>
            <a:pPr lvl="1"/>
            <a:r>
              <a:rPr lang="ru-RU" b="1" dirty="0"/>
              <a:t>Не собрана или неактуальная статистика по индексу</a:t>
            </a:r>
          </a:p>
          <a:p>
            <a:pPr lvl="1"/>
            <a:r>
              <a:rPr lang="ru-RU" b="1" dirty="0"/>
              <a:t>Имеется </a:t>
            </a:r>
            <a:r>
              <a:rPr lang="ru-RU" b="1" dirty="0" err="1"/>
              <a:t>хинт</a:t>
            </a:r>
            <a:r>
              <a:rPr lang="ru-RU" b="1" dirty="0"/>
              <a:t>, блокирующий работу индекса</a:t>
            </a:r>
          </a:p>
          <a:p>
            <a:r>
              <a:rPr lang="ru-RU" b="1" dirty="0"/>
              <a:t>Имеются сильные индексы, но они соперничают между собой. </a:t>
            </a:r>
          </a:p>
          <a:p>
            <a:r>
              <a:rPr lang="ru-RU" b="1" dirty="0"/>
              <a:t>Индекс давно не перестраивался</a:t>
            </a:r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34182103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6ADC4D-A4B6-486E-BB92-16D125C55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Проблемы с </a:t>
            </a:r>
            <a:r>
              <a:rPr lang="ru-RU" b="1" dirty="0" err="1"/>
              <a:t>хинтами</a:t>
            </a:r>
            <a:r>
              <a:rPr lang="ru-RU" b="1" dirty="0"/>
              <a:t> в запросе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573289B-21A1-4A3D-8D8A-A1B1E38E4F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u="sng" dirty="0"/>
              <a:t>Неэффективный </a:t>
            </a:r>
            <a:r>
              <a:rPr lang="ru-RU" b="1" u="sng" dirty="0" err="1"/>
              <a:t>хинт</a:t>
            </a:r>
            <a:endParaRPr lang="ru-RU" b="1" u="sng" dirty="0"/>
          </a:p>
          <a:p>
            <a:r>
              <a:rPr lang="ru-RU" b="1" u="sng" dirty="0"/>
              <a:t>В запросе отсутствует </a:t>
            </a:r>
            <a:r>
              <a:rPr lang="ru-RU" b="1" u="sng" dirty="0" err="1"/>
              <a:t>хинт</a:t>
            </a:r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21284974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Подсказки оптимизатору</a:t>
            </a:r>
          </a:p>
        </p:txBody>
      </p:sp>
      <p:sp>
        <p:nvSpPr>
          <p:cNvPr id="7" name="Объект 6"/>
          <p:cNvSpPr>
            <a:spLocks noGrp="1"/>
          </p:cNvSpPr>
          <p:nvPr>
            <p:ph idx="1"/>
          </p:nvPr>
        </p:nvSpPr>
        <p:spPr>
          <a:xfrm>
            <a:off x="1314027" y="2794000"/>
            <a:ext cx="11311467" cy="6011334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90000"/>
              </a:lnSpc>
              <a:spcBef>
                <a:spcPct val="50000"/>
              </a:spcBef>
              <a:buNone/>
              <a:defRPr/>
            </a:pPr>
            <a:endParaRPr lang="en-US" sz="1422" b="1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spcBef>
                <a:spcPct val="0"/>
              </a:spcBef>
              <a:buClrTx/>
              <a:defRPr/>
            </a:pPr>
            <a:r>
              <a:rPr lang="en-US" sz="1991" dirty="0">
                <a:latin typeface="Times New Roman" pitchFamily="18" charset="0"/>
                <a:cs typeface="Times New Roman" pitchFamily="18" charset="0"/>
              </a:rPr>
              <a:t>“О </a:t>
            </a:r>
            <a:r>
              <a:rPr lang="en-US" sz="1991" dirty="0" err="1">
                <a:latin typeface="Times New Roman" pitchFamily="18" charset="0"/>
                <a:cs typeface="Times New Roman" pitchFamily="18" charset="0"/>
              </a:rPr>
              <a:t>синтаксисе</a:t>
            </a:r>
            <a:r>
              <a:rPr lang="en-US" sz="1991" dirty="0">
                <a:latin typeface="Times New Roman" pitchFamily="18" charset="0"/>
                <a:cs typeface="Times New Roman" pitchFamily="18" charset="0"/>
              </a:rPr>
              <a:t>: /*+ HIN</a:t>
            </a:r>
            <a:r>
              <a:rPr lang="ru-RU" sz="1991" dirty="0">
                <a:latin typeface="Times New Roman" pitchFamily="18" charset="0"/>
                <a:cs typeface="Times New Roman" pitchFamily="18" charset="0"/>
              </a:rPr>
              <a:t>Т</a:t>
            </a:r>
            <a:r>
              <a:rPr lang="en-US" sz="1991" dirty="0">
                <a:latin typeface="Times New Roman" pitchFamily="18" charset="0"/>
                <a:cs typeface="Times New Roman" pitchFamily="18" charset="0"/>
              </a:rPr>
              <a:t> HINT … */ </a:t>
            </a:r>
            <a:r>
              <a:rPr lang="en-US" sz="1991" dirty="0" err="1">
                <a:latin typeface="Times New Roman" pitchFamily="18" charset="0"/>
                <a:cs typeface="Times New Roman" pitchFamily="18" charset="0"/>
              </a:rPr>
              <a:t>пробел</a:t>
            </a:r>
            <a:r>
              <a:rPr lang="en-US" sz="199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91" dirty="0" err="1">
                <a:latin typeface="Times New Roman" pitchFamily="18" charset="0"/>
                <a:cs typeface="Times New Roman" pitchFamily="18" charset="0"/>
              </a:rPr>
              <a:t>между</a:t>
            </a:r>
            <a:r>
              <a:rPr lang="en-US" sz="1991" dirty="0">
                <a:latin typeface="Times New Roman" pitchFamily="18" charset="0"/>
                <a:cs typeface="Times New Roman" pitchFamily="18" charset="0"/>
              </a:rPr>
              <a:t> “+” и </a:t>
            </a:r>
            <a:r>
              <a:rPr lang="en-US" sz="1991" dirty="0" err="1">
                <a:latin typeface="Times New Roman" pitchFamily="18" charset="0"/>
                <a:cs typeface="Times New Roman" pitchFamily="18" charset="0"/>
              </a:rPr>
              <a:t>первой</a:t>
            </a:r>
            <a:r>
              <a:rPr lang="en-US" sz="199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91" dirty="0" err="1">
                <a:latin typeface="Times New Roman" pitchFamily="18" charset="0"/>
                <a:cs typeface="Times New Roman" pitchFamily="18" charset="0"/>
              </a:rPr>
              <a:t>буквой</a:t>
            </a:r>
            <a:r>
              <a:rPr lang="en-US" sz="199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91" dirty="0" err="1">
                <a:latin typeface="Times New Roman" pitchFamily="18" charset="0"/>
                <a:cs typeface="Times New Roman" pitchFamily="18" charset="0"/>
              </a:rPr>
              <a:t>подсказки</a:t>
            </a:r>
            <a:r>
              <a:rPr lang="en-US" sz="199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91" dirty="0" err="1">
                <a:latin typeface="Times New Roman" pitchFamily="18" charset="0"/>
                <a:cs typeface="Times New Roman" pitchFamily="18" charset="0"/>
              </a:rPr>
              <a:t>имеет</a:t>
            </a:r>
            <a:r>
              <a:rPr lang="en-US" sz="199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91" dirty="0" err="1">
                <a:latin typeface="Times New Roman" pitchFamily="18" charset="0"/>
                <a:cs typeface="Times New Roman" pitchFamily="18" charset="0"/>
              </a:rPr>
              <a:t>значение</a:t>
            </a:r>
            <a:r>
              <a:rPr lang="en-US" sz="1991" dirty="0">
                <a:latin typeface="Times New Roman" pitchFamily="18" charset="0"/>
                <a:cs typeface="Times New Roman" pitchFamily="18" charset="0"/>
              </a:rPr>
              <a:t>, в </a:t>
            </a:r>
            <a:r>
              <a:rPr lang="en-US" sz="1991" dirty="0" err="1">
                <a:latin typeface="Times New Roman" pitchFamily="18" charset="0"/>
                <a:cs typeface="Times New Roman" pitchFamily="18" charset="0"/>
              </a:rPr>
              <a:t>случае</a:t>
            </a:r>
            <a:r>
              <a:rPr lang="en-US" sz="199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91" dirty="0" err="1">
                <a:latin typeface="Times New Roman" pitchFamily="18" charset="0"/>
                <a:cs typeface="Times New Roman" pitchFamily="18" charset="0"/>
              </a:rPr>
              <a:t>отсутствия</a:t>
            </a:r>
            <a:r>
              <a:rPr lang="en-US" sz="199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91" dirty="0" err="1">
                <a:latin typeface="Times New Roman" pitchFamily="18" charset="0"/>
                <a:cs typeface="Times New Roman" pitchFamily="18" charset="0"/>
              </a:rPr>
              <a:t>пробела</a:t>
            </a:r>
            <a:r>
              <a:rPr lang="en-US" sz="199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91" dirty="0" err="1">
                <a:latin typeface="Times New Roman" pitchFamily="18" charset="0"/>
                <a:cs typeface="Times New Roman" pitchFamily="18" charset="0"/>
              </a:rPr>
              <a:t>подсказка</a:t>
            </a:r>
            <a:r>
              <a:rPr lang="en-US" sz="199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91" dirty="0" err="1">
                <a:latin typeface="Times New Roman" pitchFamily="18" charset="0"/>
                <a:cs typeface="Times New Roman" pitchFamily="18" charset="0"/>
              </a:rPr>
              <a:t>может</a:t>
            </a:r>
            <a:r>
              <a:rPr lang="en-US" sz="199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91" dirty="0" err="1">
                <a:latin typeface="Times New Roman" pitchFamily="18" charset="0"/>
                <a:cs typeface="Times New Roman" pitchFamily="18" charset="0"/>
              </a:rPr>
              <a:t>быть</a:t>
            </a:r>
            <a:r>
              <a:rPr lang="en-US" sz="199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91" dirty="0" err="1">
                <a:latin typeface="Times New Roman" pitchFamily="18" charset="0"/>
                <a:cs typeface="Times New Roman" pitchFamily="18" charset="0"/>
              </a:rPr>
              <a:t>игнорирована</a:t>
            </a:r>
            <a:r>
              <a:rPr lang="en-US" sz="199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991" dirty="0" err="1">
                <a:latin typeface="Times New Roman" pitchFamily="18" charset="0"/>
                <a:cs typeface="Times New Roman" pitchFamily="18" charset="0"/>
              </a:rPr>
              <a:t>т.е</a:t>
            </a:r>
            <a:r>
              <a:rPr lang="en-US" sz="1991" dirty="0">
                <a:latin typeface="Times New Roman" pitchFamily="18" charset="0"/>
                <a:cs typeface="Times New Roman" pitchFamily="18" charset="0"/>
              </a:rPr>
              <a:t>. /*+ ALL_ROWS */ </a:t>
            </a:r>
            <a:r>
              <a:rPr lang="en-US" sz="1991" dirty="0" err="1">
                <a:latin typeface="Times New Roman" pitchFamily="18" charset="0"/>
                <a:cs typeface="Times New Roman" pitchFamily="18" charset="0"/>
              </a:rPr>
              <a:t>правильное</a:t>
            </a:r>
            <a:r>
              <a:rPr lang="en-US" sz="199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91" dirty="0" err="1">
                <a:latin typeface="Times New Roman" pitchFamily="18" charset="0"/>
                <a:cs typeface="Times New Roman" pitchFamily="18" charset="0"/>
              </a:rPr>
              <a:t>использование</a:t>
            </a:r>
            <a:r>
              <a:rPr lang="en-US" sz="1991" dirty="0">
                <a:latin typeface="Times New Roman" pitchFamily="18" charset="0"/>
                <a:cs typeface="Times New Roman" pitchFamily="18" charset="0"/>
              </a:rPr>
              <a:t>, а /*+ALL_ROWS */ – </a:t>
            </a:r>
            <a:r>
              <a:rPr lang="en-US" sz="1991" dirty="0" err="1">
                <a:latin typeface="Times New Roman" pitchFamily="18" charset="0"/>
                <a:cs typeface="Times New Roman" pitchFamily="18" charset="0"/>
              </a:rPr>
              <a:t>неправильное</a:t>
            </a:r>
            <a:endParaRPr lang="en-US" sz="1991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spcBef>
                <a:spcPct val="0"/>
              </a:spcBef>
              <a:buClrTx/>
              <a:defRPr/>
            </a:pPr>
            <a:endParaRPr lang="en-US" sz="1991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spcBef>
                <a:spcPct val="0"/>
              </a:spcBef>
              <a:buClrTx/>
              <a:defRPr/>
            </a:pPr>
            <a:r>
              <a:rPr lang="en-US" sz="1991" dirty="0" err="1">
                <a:latin typeface="Times New Roman" pitchFamily="18" charset="0"/>
                <a:cs typeface="Times New Roman" pitchFamily="18" charset="0"/>
              </a:rPr>
              <a:t>Подсказки</a:t>
            </a:r>
            <a:r>
              <a:rPr lang="en-US" sz="199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91" dirty="0" err="1">
                <a:latin typeface="Times New Roman" pitchFamily="18" charset="0"/>
                <a:cs typeface="Times New Roman" pitchFamily="18" charset="0"/>
              </a:rPr>
              <a:t>всегда</a:t>
            </a:r>
            <a:r>
              <a:rPr lang="en-US" sz="1991" dirty="0">
                <a:latin typeface="Times New Roman" pitchFamily="18" charset="0"/>
                <a:cs typeface="Times New Roman" pitchFamily="18" charset="0"/>
              </a:rPr>
              <a:t> “</a:t>
            </a:r>
            <a:r>
              <a:rPr lang="en-US" sz="1991" dirty="0" err="1">
                <a:latin typeface="Times New Roman" pitchFamily="18" charset="0"/>
                <a:cs typeface="Times New Roman" pitchFamily="18" charset="0"/>
              </a:rPr>
              <a:t>форсируют</a:t>
            </a:r>
            <a:r>
              <a:rPr lang="en-US" sz="1991" dirty="0">
                <a:latin typeface="Times New Roman" pitchFamily="18" charset="0"/>
                <a:cs typeface="Times New Roman" pitchFamily="18" charset="0"/>
              </a:rPr>
              <a:t>” </a:t>
            </a:r>
            <a:r>
              <a:rPr lang="en-US" sz="1991" dirty="0" err="1">
                <a:latin typeface="Times New Roman" pitchFamily="18" charset="0"/>
                <a:cs typeface="Times New Roman" pitchFamily="18" charset="0"/>
              </a:rPr>
              <a:t>использование</a:t>
            </a:r>
            <a:r>
              <a:rPr lang="en-US" sz="199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91" dirty="0" err="1">
                <a:latin typeface="Times New Roman" pitchFamily="18" charset="0"/>
                <a:cs typeface="Times New Roman" pitchFamily="18" charset="0"/>
              </a:rPr>
              <a:t>стоимостной</a:t>
            </a:r>
            <a:r>
              <a:rPr lang="en-US" sz="199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91" dirty="0" err="1">
                <a:latin typeface="Times New Roman" pitchFamily="18" charset="0"/>
                <a:cs typeface="Times New Roman" pitchFamily="18" charset="0"/>
              </a:rPr>
              <a:t>оптимизации</a:t>
            </a:r>
            <a:r>
              <a:rPr lang="en-US" sz="1991" dirty="0">
                <a:latin typeface="Times New Roman" pitchFamily="18" charset="0"/>
                <a:cs typeface="Times New Roman" pitchFamily="18" charset="0"/>
              </a:rPr>
              <a:t> (cost based optimizer</a:t>
            </a:r>
            <a:r>
              <a:rPr lang="ru-RU" sz="1991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spcBef>
                <a:spcPct val="0"/>
              </a:spcBef>
              <a:buClrTx/>
              <a:defRPr/>
            </a:pPr>
            <a:r>
              <a:rPr lang="en-US" sz="1991" dirty="0" err="1">
                <a:latin typeface="Times New Roman" pitchFamily="18" charset="0"/>
                <a:cs typeface="Times New Roman" pitchFamily="18" charset="0"/>
              </a:rPr>
              <a:t>Если</a:t>
            </a:r>
            <a:r>
              <a:rPr lang="en-US" sz="1991" dirty="0">
                <a:latin typeface="Times New Roman" pitchFamily="18" charset="0"/>
                <a:cs typeface="Times New Roman" pitchFamily="18" charset="0"/>
              </a:rPr>
              <a:t> в </a:t>
            </a:r>
            <a:r>
              <a:rPr lang="en-US" sz="1991" dirty="0" err="1">
                <a:latin typeface="Times New Roman" pitchFamily="18" charset="0"/>
                <a:cs typeface="Times New Roman" pitchFamily="18" charset="0"/>
              </a:rPr>
              <a:t>запросе</a:t>
            </a:r>
            <a:r>
              <a:rPr lang="en-US" sz="199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91" dirty="0" err="1">
                <a:latin typeface="Times New Roman" pitchFamily="18" charset="0"/>
                <a:cs typeface="Times New Roman" pitchFamily="18" charset="0"/>
              </a:rPr>
              <a:t>используются</a:t>
            </a:r>
            <a:r>
              <a:rPr lang="en-US" sz="199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91" dirty="0" err="1">
                <a:latin typeface="Times New Roman" pitchFamily="18" charset="0"/>
                <a:cs typeface="Times New Roman" pitchFamily="18" charset="0"/>
              </a:rPr>
              <a:t>псевдонимы</a:t>
            </a:r>
            <a:r>
              <a:rPr lang="en-US" sz="1991" dirty="0">
                <a:latin typeface="Times New Roman" pitchFamily="18" charset="0"/>
                <a:cs typeface="Times New Roman" pitchFamily="18" charset="0"/>
              </a:rPr>
              <a:t> (table alias), в </a:t>
            </a:r>
            <a:r>
              <a:rPr lang="en-US" sz="1991" dirty="0" err="1">
                <a:latin typeface="Times New Roman" pitchFamily="18" charset="0"/>
                <a:cs typeface="Times New Roman" pitchFamily="18" charset="0"/>
              </a:rPr>
              <a:t>подсказках</a:t>
            </a:r>
            <a:r>
              <a:rPr lang="en-US" sz="199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91" dirty="0" err="1">
                <a:latin typeface="Times New Roman" pitchFamily="18" charset="0"/>
                <a:cs typeface="Times New Roman" pitchFamily="18" charset="0"/>
              </a:rPr>
              <a:t>также</a:t>
            </a:r>
            <a:r>
              <a:rPr lang="en-US" sz="199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91" dirty="0" err="1">
                <a:latin typeface="Times New Roman" pitchFamily="18" charset="0"/>
                <a:cs typeface="Times New Roman" pitchFamily="18" charset="0"/>
              </a:rPr>
              <a:t>должны</a:t>
            </a:r>
            <a:r>
              <a:rPr lang="en-US" sz="199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91" dirty="0" err="1">
                <a:latin typeface="Times New Roman" pitchFamily="18" charset="0"/>
                <a:cs typeface="Times New Roman" pitchFamily="18" charset="0"/>
              </a:rPr>
              <a:t>использоваться</a:t>
            </a:r>
            <a:r>
              <a:rPr lang="en-US" sz="199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91" dirty="0" err="1">
                <a:latin typeface="Times New Roman" pitchFamily="18" charset="0"/>
                <a:cs typeface="Times New Roman" pitchFamily="18" charset="0"/>
              </a:rPr>
              <a:t>псевдонимы</a:t>
            </a:r>
            <a:r>
              <a:rPr lang="en-US" sz="199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91" dirty="0" err="1">
                <a:latin typeface="Times New Roman" pitchFamily="18" charset="0"/>
                <a:cs typeface="Times New Roman" pitchFamily="18" charset="0"/>
              </a:rPr>
              <a:t>вместо</a:t>
            </a:r>
            <a:r>
              <a:rPr lang="en-US" sz="199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91" dirty="0" err="1">
                <a:latin typeface="Times New Roman" pitchFamily="18" charset="0"/>
                <a:cs typeface="Times New Roman" pitchFamily="18" charset="0"/>
              </a:rPr>
              <a:t>названий</a:t>
            </a:r>
            <a:r>
              <a:rPr lang="en-US" sz="199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91" dirty="0" err="1">
                <a:latin typeface="Times New Roman" pitchFamily="18" charset="0"/>
                <a:cs typeface="Times New Roman" pitchFamily="18" charset="0"/>
              </a:rPr>
              <a:t>таблиц</a:t>
            </a:r>
            <a:r>
              <a:rPr lang="en-US" sz="1991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0">
              <a:spcBef>
                <a:spcPct val="0"/>
              </a:spcBef>
              <a:buClrTx/>
              <a:defRPr/>
            </a:pPr>
            <a:endParaRPr lang="en-US" sz="1991" dirty="0"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r>
              <a:rPr lang="en-US" sz="1991" dirty="0">
                <a:latin typeface="Times New Roman" pitchFamily="18" charset="0"/>
                <a:cs typeface="Times New Roman" pitchFamily="18" charset="0"/>
              </a:rPr>
              <a:t>SQL&gt; SELECT /*+ FULL ( </a:t>
            </a:r>
            <a:r>
              <a:rPr lang="en-US" sz="1991" dirty="0" err="1">
                <a:latin typeface="Times New Roman" pitchFamily="18" charset="0"/>
                <a:cs typeface="Times New Roman" pitchFamily="18" charset="0"/>
              </a:rPr>
              <a:t>emp</a:t>
            </a:r>
            <a:r>
              <a:rPr lang="en-US" sz="1991" dirty="0">
                <a:latin typeface="Times New Roman" pitchFamily="18" charset="0"/>
                <a:cs typeface="Times New Roman" pitchFamily="18" charset="0"/>
              </a:rPr>
              <a:t> )     */ </a:t>
            </a:r>
            <a:r>
              <a:rPr lang="en-US" sz="1991" dirty="0" err="1">
                <a:latin typeface="Times New Roman" pitchFamily="18" charset="0"/>
                <a:cs typeface="Times New Roman" pitchFamily="18" charset="0"/>
              </a:rPr>
              <a:t>empno</a:t>
            </a:r>
            <a:r>
              <a:rPr lang="en-US" sz="1991" dirty="0">
                <a:latin typeface="Times New Roman" pitchFamily="18" charset="0"/>
                <a:cs typeface="Times New Roman" pitchFamily="18" charset="0"/>
              </a:rPr>
              <a:t> FROM </a:t>
            </a:r>
            <a:r>
              <a:rPr lang="en-US" sz="1991" dirty="0" err="1">
                <a:latin typeface="Times New Roman" pitchFamily="18" charset="0"/>
                <a:cs typeface="Times New Roman" pitchFamily="18" charset="0"/>
              </a:rPr>
              <a:t>emp</a:t>
            </a:r>
            <a:r>
              <a:rPr lang="en-US" sz="199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91" dirty="0" err="1">
                <a:latin typeface="Times New Roman" pitchFamily="18" charset="0"/>
                <a:cs typeface="Times New Roman" pitchFamily="18" charset="0"/>
              </a:rPr>
              <a:t>myalias</a:t>
            </a:r>
            <a:r>
              <a:rPr lang="en-US" sz="1991" dirty="0">
                <a:latin typeface="Times New Roman" pitchFamily="18" charset="0"/>
                <a:cs typeface="Times New Roman" pitchFamily="18" charset="0"/>
              </a:rPr>
              <a:t> WHERE </a:t>
            </a:r>
            <a:r>
              <a:rPr lang="en-US" sz="1991" dirty="0" err="1">
                <a:latin typeface="Times New Roman" pitchFamily="18" charset="0"/>
                <a:cs typeface="Times New Roman" pitchFamily="18" charset="0"/>
              </a:rPr>
              <a:t>empno</a:t>
            </a:r>
            <a:r>
              <a:rPr lang="en-US" sz="1991" dirty="0">
                <a:latin typeface="Times New Roman" pitchFamily="18" charset="0"/>
                <a:cs typeface="Times New Roman" pitchFamily="18" charset="0"/>
              </a:rPr>
              <a:t> &gt; 10; -- </a:t>
            </a:r>
            <a:r>
              <a:rPr lang="ru-RU" sz="1991" dirty="0" err="1">
                <a:latin typeface="Times New Roman" pitchFamily="18" charset="0"/>
                <a:cs typeface="Times New Roman" pitchFamily="18" charset="0"/>
              </a:rPr>
              <a:t>НЕправильно</a:t>
            </a:r>
            <a:endParaRPr lang="ru-RU" sz="1991" dirty="0"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r>
              <a:rPr lang="en-US" sz="1991" dirty="0">
                <a:latin typeface="Times New Roman" pitchFamily="18" charset="0"/>
                <a:cs typeface="Times New Roman" pitchFamily="18" charset="0"/>
              </a:rPr>
              <a:t>SQL&gt; SELECT /*+ FULL ( </a:t>
            </a:r>
            <a:r>
              <a:rPr lang="en-US" sz="1991" dirty="0" err="1">
                <a:latin typeface="Times New Roman" pitchFamily="18" charset="0"/>
                <a:cs typeface="Times New Roman" pitchFamily="18" charset="0"/>
              </a:rPr>
              <a:t>myalias</a:t>
            </a:r>
            <a:r>
              <a:rPr lang="en-US" sz="1991" dirty="0">
                <a:latin typeface="Times New Roman" pitchFamily="18" charset="0"/>
                <a:cs typeface="Times New Roman" pitchFamily="18" charset="0"/>
              </a:rPr>
              <a:t> ) */ </a:t>
            </a:r>
            <a:r>
              <a:rPr lang="en-US" sz="1991" dirty="0" err="1">
                <a:latin typeface="Times New Roman" pitchFamily="18" charset="0"/>
                <a:cs typeface="Times New Roman" pitchFamily="18" charset="0"/>
              </a:rPr>
              <a:t>empno</a:t>
            </a:r>
            <a:r>
              <a:rPr lang="en-US" sz="1991" dirty="0">
                <a:latin typeface="Times New Roman" pitchFamily="18" charset="0"/>
                <a:cs typeface="Times New Roman" pitchFamily="18" charset="0"/>
              </a:rPr>
              <a:t> FROM </a:t>
            </a:r>
            <a:r>
              <a:rPr lang="en-US" sz="1991" dirty="0" err="1">
                <a:latin typeface="Times New Roman" pitchFamily="18" charset="0"/>
                <a:cs typeface="Times New Roman" pitchFamily="18" charset="0"/>
              </a:rPr>
              <a:t>emp</a:t>
            </a:r>
            <a:r>
              <a:rPr lang="en-US" sz="199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91" dirty="0" err="1">
                <a:latin typeface="Times New Roman" pitchFamily="18" charset="0"/>
                <a:cs typeface="Times New Roman" pitchFamily="18" charset="0"/>
              </a:rPr>
              <a:t>myalias</a:t>
            </a:r>
            <a:r>
              <a:rPr lang="en-US" sz="1991" dirty="0">
                <a:latin typeface="Times New Roman" pitchFamily="18" charset="0"/>
                <a:cs typeface="Times New Roman" pitchFamily="18" charset="0"/>
              </a:rPr>
              <a:t> WHERE </a:t>
            </a:r>
            <a:r>
              <a:rPr lang="en-US" sz="1991" dirty="0" err="1">
                <a:latin typeface="Times New Roman" pitchFamily="18" charset="0"/>
                <a:cs typeface="Times New Roman" pitchFamily="18" charset="0"/>
              </a:rPr>
              <a:t>empno</a:t>
            </a:r>
            <a:r>
              <a:rPr lang="en-US" sz="1991" dirty="0">
                <a:latin typeface="Times New Roman" pitchFamily="18" charset="0"/>
                <a:cs typeface="Times New Roman" pitchFamily="18" charset="0"/>
              </a:rPr>
              <a:t> &gt; 10; -- </a:t>
            </a:r>
            <a:r>
              <a:rPr lang="ru-RU" sz="1991" dirty="0">
                <a:latin typeface="Times New Roman" pitchFamily="18" charset="0"/>
                <a:cs typeface="Times New Roman" pitchFamily="18" charset="0"/>
              </a:rPr>
              <a:t>правильно</a:t>
            </a:r>
          </a:p>
          <a:p>
            <a:pPr marL="0" indent="0">
              <a:spcBef>
                <a:spcPct val="0"/>
              </a:spcBef>
              <a:buClrTx/>
              <a:defRPr/>
            </a:pPr>
            <a:endParaRPr lang="en-US" sz="1991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spcBef>
                <a:spcPct val="0"/>
              </a:spcBef>
              <a:buClrTx/>
              <a:defRPr/>
            </a:pPr>
            <a:r>
              <a:rPr lang="en-US" sz="1991" dirty="0">
                <a:latin typeface="Times New Roman" pitchFamily="18" charset="0"/>
                <a:cs typeface="Times New Roman" pitchFamily="18" charset="0"/>
              </a:rPr>
              <a:t>В </a:t>
            </a:r>
            <a:r>
              <a:rPr lang="en-US" sz="1991" dirty="0" err="1">
                <a:latin typeface="Times New Roman" pitchFamily="18" charset="0"/>
                <a:cs typeface="Times New Roman" pitchFamily="18" charset="0"/>
              </a:rPr>
              <a:t>посказках</a:t>
            </a:r>
            <a:r>
              <a:rPr lang="en-US" sz="199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91" dirty="0" err="1">
                <a:latin typeface="Times New Roman" pitchFamily="18" charset="0"/>
                <a:cs typeface="Times New Roman" pitchFamily="18" charset="0"/>
              </a:rPr>
              <a:t>не</a:t>
            </a:r>
            <a:r>
              <a:rPr lang="en-US" sz="199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91" dirty="0" err="1">
                <a:latin typeface="Times New Roman" pitchFamily="18" charset="0"/>
                <a:cs typeface="Times New Roman" pitchFamily="18" charset="0"/>
              </a:rPr>
              <a:t>должно</a:t>
            </a:r>
            <a:r>
              <a:rPr lang="en-US" sz="199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91" dirty="0" err="1">
                <a:latin typeface="Times New Roman" pitchFamily="18" charset="0"/>
                <a:cs typeface="Times New Roman" pitchFamily="18" charset="0"/>
              </a:rPr>
              <a:t>быть</a:t>
            </a:r>
            <a:r>
              <a:rPr lang="en-US" sz="199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91" dirty="0" err="1">
                <a:latin typeface="Times New Roman" pitchFamily="18" charset="0"/>
                <a:cs typeface="Times New Roman" pitchFamily="18" charset="0"/>
              </a:rPr>
              <a:t>указания</a:t>
            </a:r>
            <a:r>
              <a:rPr lang="en-US" sz="199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91" dirty="0" err="1">
                <a:latin typeface="Times New Roman" pitchFamily="18" charset="0"/>
                <a:cs typeface="Times New Roman" pitchFamily="18" charset="0"/>
              </a:rPr>
              <a:t>названия</a:t>
            </a:r>
            <a:r>
              <a:rPr lang="en-US" sz="199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91" dirty="0" err="1">
                <a:latin typeface="Times New Roman" pitchFamily="18" charset="0"/>
                <a:cs typeface="Times New Roman" pitchFamily="18" charset="0"/>
              </a:rPr>
              <a:t>схемы</a:t>
            </a:r>
            <a:r>
              <a:rPr lang="en-US" sz="1991" dirty="0">
                <a:latin typeface="Times New Roman" pitchFamily="18" charset="0"/>
                <a:cs typeface="Times New Roman" pitchFamily="18" charset="0"/>
              </a:rPr>
              <a:t>:</a:t>
            </a:r>
            <a:endParaRPr lang="ru-RU" sz="1991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spcBef>
                <a:spcPct val="0"/>
              </a:spcBef>
              <a:buClrTx/>
              <a:defRPr/>
            </a:pPr>
            <a:r>
              <a:rPr lang="en-US" sz="1991" dirty="0">
                <a:latin typeface="Times New Roman" pitchFamily="18" charset="0"/>
                <a:cs typeface="Times New Roman" pitchFamily="18" charset="0"/>
              </a:rPr>
              <a:t>SQL&gt; SELECT /*+ index(</a:t>
            </a:r>
            <a:r>
              <a:rPr lang="en-US" sz="1991" dirty="0" err="1">
                <a:latin typeface="Times New Roman" pitchFamily="18" charset="0"/>
                <a:cs typeface="Times New Roman" pitchFamily="18" charset="0"/>
              </a:rPr>
              <a:t>scott.emp</a:t>
            </a:r>
            <a:r>
              <a:rPr lang="en-US" sz="1991" dirty="0">
                <a:latin typeface="Times New Roman" pitchFamily="18" charset="0"/>
                <a:cs typeface="Times New Roman" pitchFamily="18" charset="0"/>
              </a:rPr>
              <a:t> emp1) */...</a:t>
            </a:r>
          </a:p>
          <a:p>
            <a:pPr marL="0" indent="0">
              <a:spcBef>
                <a:spcPct val="0"/>
              </a:spcBef>
              <a:buClrTx/>
              <a:defRPr/>
            </a:pPr>
            <a:endParaRPr lang="en-US" sz="1991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spcBef>
                <a:spcPct val="0"/>
              </a:spcBef>
              <a:buClrTx/>
              <a:defRPr/>
            </a:pPr>
            <a:r>
              <a:rPr lang="en-US" sz="1991" dirty="0" err="1">
                <a:latin typeface="Times New Roman" pitchFamily="18" charset="0"/>
                <a:cs typeface="Times New Roman" pitchFamily="18" charset="0"/>
              </a:rPr>
              <a:t>Некорректные</a:t>
            </a:r>
            <a:r>
              <a:rPr lang="en-US" sz="199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91" dirty="0" err="1">
                <a:latin typeface="Times New Roman" pitchFamily="18" charset="0"/>
                <a:cs typeface="Times New Roman" pitchFamily="18" charset="0"/>
              </a:rPr>
              <a:t>подсказки</a:t>
            </a:r>
            <a:r>
              <a:rPr lang="en-US" sz="1991" dirty="0">
                <a:latin typeface="Times New Roman" pitchFamily="18" charset="0"/>
                <a:cs typeface="Times New Roman" pitchFamily="18" charset="0"/>
              </a:rPr>
              <a:t> (invalid hints) </a:t>
            </a:r>
            <a:r>
              <a:rPr lang="en-US" sz="1991" dirty="0" err="1">
                <a:latin typeface="Times New Roman" pitchFamily="18" charset="0"/>
                <a:cs typeface="Times New Roman" pitchFamily="18" charset="0"/>
              </a:rPr>
              <a:t>игнорируются</a:t>
            </a:r>
            <a:r>
              <a:rPr lang="en-US" sz="199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91" dirty="0" err="1">
                <a:latin typeface="Times New Roman" pitchFamily="18" charset="0"/>
                <a:cs typeface="Times New Roman" pitchFamily="18" charset="0"/>
              </a:rPr>
              <a:t>без</a:t>
            </a:r>
            <a:r>
              <a:rPr lang="en-US" sz="199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91" dirty="0" err="1">
                <a:latin typeface="Times New Roman" pitchFamily="18" charset="0"/>
                <a:cs typeface="Times New Roman" pitchFamily="18" charset="0"/>
              </a:rPr>
              <a:t>предупреждений</a:t>
            </a:r>
            <a:endParaRPr lang="ru-RU" sz="1991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spcBef>
                <a:spcPct val="0"/>
              </a:spcBef>
              <a:buClrTx/>
              <a:defRPr/>
            </a:pPr>
            <a:endParaRPr lang="ru-RU" sz="1138" dirty="0"/>
          </a:p>
          <a:p>
            <a:pPr marL="0" indent="0">
              <a:spcBef>
                <a:spcPct val="0"/>
              </a:spcBef>
              <a:buClrTx/>
              <a:defRPr/>
            </a:pPr>
            <a:endParaRPr lang="en-US" sz="1138" dirty="0"/>
          </a:p>
          <a:p>
            <a:pPr marL="0" indent="0">
              <a:spcBef>
                <a:spcPct val="0"/>
              </a:spcBef>
              <a:buClrTx/>
              <a:buNone/>
              <a:defRPr/>
            </a:pPr>
            <a:endParaRPr lang="en-US" sz="9387" dirty="0"/>
          </a:p>
          <a:p>
            <a:pPr>
              <a:defRPr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952681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sz="3413"/>
              <a:t>Подсказки,</a:t>
            </a:r>
            <a:r>
              <a:rPr lang="en-US" altLang="ru-RU" sz="3413"/>
              <a:t> </a:t>
            </a:r>
            <a:r>
              <a:rPr lang="ru-RU" altLang="ru-RU" sz="3413"/>
              <a:t>определяющие общие цели и подходы для оптимизации плана выполнения запроса, включая правила и методы доступа к данным.</a:t>
            </a: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8351647"/>
              </p:ext>
            </p:extLst>
          </p:nvPr>
        </p:nvGraphicFramePr>
        <p:xfrm>
          <a:off x="1369060" y="3505201"/>
          <a:ext cx="10719929" cy="3935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34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165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7577">
                <a:tc>
                  <a:txBody>
                    <a:bodyPr/>
                    <a:lstStyle/>
                    <a:p>
                      <a:r>
                        <a:rPr lang="en-US" sz="2600" dirty="0"/>
                        <a:t>Hint</a:t>
                      </a:r>
                      <a:endParaRPr lang="ru-RU" sz="2600" dirty="0"/>
                    </a:p>
                  </a:txBody>
                  <a:tcPr marL="130048" marR="130048" marT="65003" marB="65003"/>
                </a:tc>
                <a:tc>
                  <a:txBody>
                    <a:bodyPr/>
                    <a:lstStyle/>
                    <a:p>
                      <a:r>
                        <a:rPr lang="ru-RU" sz="2600" dirty="0"/>
                        <a:t>Описание</a:t>
                      </a:r>
                    </a:p>
                  </a:txBody>
                  <a:tcPr marL="130048" marR="130048" marT="65003" marB="6500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1607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/*+ ALL_ROWS */</a:t>
                      </a:r>
                    </a:p>
                  </a:txBody>
                  <a:tcPr marL="130048" marR="130048" marT="65003" marB="65003"/>
                </a:tc>
                <a:tc>
                  <a:txBody>
                    <a:bodyPr/>
                    <a:lstStyle/>
                    <a:p>
                      <a:r>
                        <a:rPr lang="ru-RU" sz="2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определяет целью скорейшее выполнение всего запроса с минимальным расходом ресурсов (</a:t>
                      </a:r>
                      <a:r>
                        <a:rPr lang="ru-RU" sz="2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best</a:t>
                      </a:r>
                      <a:r>
                        <a:rPr lang="ru-RU" sz="26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2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throughput</a:t>
                      </a:r>
                      <a:r>
                        <a:rPr lang="ru-RU" sz="2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при извлечении всего результирующего набора данных). </a:t>
                      </a:r>
                      <a:endParaRPr lang="ru-RU" sz="2600" dirty="0"/>
                    </a:p>
                  </a:txBody>
                  <a:tcPr marL="130048" marR="130048" marT="65003" marB="6500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9158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/*+ FIRST_ROWS */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6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0048" marR="130048" marT="65003" marB="65003"/>
                </a:tc>
                <a:tc>
                  <a:txBody>
                    <a:bodyPr/>
                    <a:lstStyle/>
                    <a:p>
                      <a:r>
                        <a:rPr lang="ru-RU" sz="2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без аргументов, предназначенная для оптимизации плана выполнения с целью скорейшего возвращения первой строки запроса</a:t>
                      </a:r>
                      <a:endParaRPr lang="ru-RU" sz="2600" dirty="0"/>
                    </a:p>
                  </a:txBody>
                  <a:tcPr marL="130048" marR="130048" marT="65003" marB="6500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97032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altLang="ru-RU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</p:nvPr>
        </p:nvGraphicFramePr>
        <p:xfrm>
          <a:off x="975360" y="2275840"/>
          <a:ext cx="10719929" cy="35613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8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216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7492">
                <a:tc>
                  <a:txBody>
                    <a:bodyPr/>
                    <a:lstStyle/>
                    <a:p>
                      <a:r>
                        <a:rPr lang="en-US" sz="2600" dirty="0"/>
                        <a:t>Hint</a:t>
                      </a:r>
                      <a:endParaRPr lang="ru-RU" sz="2600" dirty="0"/>
                    </a:p>
                  </a:txBody>
                  <a:tcPr marL="130048" marR="130048" marT="65034" marB="65034"/>
                </a:tc>
                <a:tc>
                  <a:txBody>
                    <a:bodyPr/>
                    <a:lstStyle/>
                    <a:p>
                      <a:r>
                        <a:rPr lang="ru-RU" sz="2600" dirty="0"/>
                        <a:t>Описание</a:t>
                      </a:r>
                    </a:p>
                  </a:txBody>
                  <a:tcPr marL="130048" marR="130048" marT="65034" marB="6503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8107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/*+ FIRST_ROWS(n) */</a:t>
                      </a:r>
                    </a:p>
                  </a:txBody>
                  <a:tcPr marL="130048" marR="130048" marT="65034" marB="65034"/>
                </a:tc>
                <a:tc>
                  <a:txBody>
                    <a:bodyPr/>
                    <a:lstStyle/>
                    <a:p>
                      <a:r>
                        <a:rPr lang="ru-RU" sz="2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Оптимизация, основанная на стоимости (</a:t>
                      </a:r>
                      <a:r>
                        <a:rPr lang="ru-RU" sz="2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Cost</a:t>
                      </a:r>
                      <a:r>
                        <a:rPr lang="ru-RU" sz="26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2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Based</a:t>
                      </a:r>
                      <a:r>
                        <a:rPr lang="ru-RU" sz="26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2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Optimization</a:t>
                      </a:r>
                      <a:r>
                        <a:rPr lang="ru-RU" sz="2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+ использование правил (предпочтений в выборе плана) с целью получения лучшего времени отклика для получения первых n строк.</a:t>
                      </a:r>
                      <a:endParaRPr lang="ru-RU" sz="2600" dirty="0"/>
                    </a:p>
                  </a:txBody>
                  <a:tcPr marL="130048" marR="130048" marT="65034" marB="6503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03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/*+ RESULT_CA</a:t>
                      </a:r>
                      <a:r>
                        <a:rPr lang="ru-RU" sz="2600" b="1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</a:t>
                      </a:r>
                      <a:r>
                        <a:rPr lang="en-US" sz="2600" b="1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 </a:t>
                      </a:r>
                      <a:r>
                        <a:rPr lang="en-US" sz="26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*/</a:t>
                      </a:r>
                    </a:p>
                  </a:txBody>
                  <a:tcPr marL="130048" marR="130048" marT="65034" marB="65034"/>
                </a:tc>
                <a:tc>
                  <a:txBody>
                    <a:bodyPr/>
                    <a:lstStyle/>
                    <a:p>
                      <a:r>
                        <a:rPr lang="ru-RU" sz="2600" dirty="0"/>
                        <a:t>Использование</a:t>
                      </a:r>
                      <a:r>
                        <a:rPr lang="ru-RU" sz="2600" baseline="0" dirty="0"/>
                        <a:t> кэша результатов</a:t>
                      </a:r>
                      <a:endParaRPr lang="ru-RU" sz="2600" dirty="0"/>
                    </a:p>
                  </a:txBody>
                  <a:tcPr marL="130048" marR="130048" marT="65034" marB="65034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2797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Выполнение запроса (</a:t>
            </a:r>
            <a:r>
              <a:rPr lang="en-US" dirty="0"/>
              <a:t>SQL-92</a:t>
            </a:r>
            <a:r>
              <a:rPr lang="ru-RU" dirty="0"/>
              <a:t>)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dirty="0"/>
              <a:t> Выполняется FROM - формируется рабочая таблица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к этому результату </a:t>
            </a:r>
            <a:r>
              <a:rPr lang="ru-RU" dirty="0" err="1"/>
              <a:t>применются</a:t>
            </a:r>
            <a:r>
              <a:rPr lang="ru-RU" dirty="0"/>
              <a:t> предикаты предложения WHERE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GROUP B</a:t>
            </a:r>
            <a:r>
              <a:rPr lang="en-US" dirty="0"/>
              <a:t>Y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HAVING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</a:t>
            </a:r>
            <a:r>
              <a:rPr lang="ru-RU" dirty="0"/>
              <a:t>ELECT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ORDER BY (формально не входит в определение SELECT)</a:t>
            </a: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412801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altLang="ru-RU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</p:nvPr>
        </p:nvGraphicFramePr>
        <p:xfrm>
          <a:off x="975360" y="2275840"/>
          <a:ext cx="10719929" cy="59898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620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579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7457">
                <a:tc>
                  <a:txBody>
                    <a:bodyPr/>
                    <a:lstStyle/>
                    <a:p>
                      <a:endParaRPr lang="ru-RU" sz="2600" dirty="0"/>
                    </a:p>
                  </a:txBody>
                  <a:tcPr marL="130048" marR="130048" marT="65028" marB="65028"/>
                </a:tc>
                <a:tc>
                  <a:txBody>
                    <a:bodyPr/>
                    <a:lstStyle/>
                    <a:p>
                      <a:endParaRPr lang="ru-RU" sz="2600" dirty="0"/>
                    </a:p>
                  </a:txBody>
                  <a:tcPr marL="130048" marR="130048" marT="65028" marB="6502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8092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/*+ INDEX_JOIN ( [@</a:t>
                      </a:r>
                      <a:r>
                        <a:rPr lang="en-US" sz="2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query_block</a:t>
                      </a:r>
                      <a:r>
                        <a:rPr lang="en-US" sz="26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en-US" sz="2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tablespec</a:t>
                      </a:r>
                      <a:r>
                        <a:rPr lang="en-US" sz="26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[</a:t>
                      </a:r>
                      <a:r>
                        <a:rPr lang="en-US" sz="2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indexspec</a:t>
                      </a:r>
                      <a:r>
                        <a:rPr lang="en-US" sz="26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],… ) */</a:t>
                      </a:r>
                    </a:p>
                    <a:p>
                      <a:endParaRPr lang="ru-RU" sz="2600" dirty="0"/>
                    </a:p>
                  </a:txBody>
                  <a:tcPr marL="130048" marR="130048" marT="65028" marB="65028"/>
                </a:tc>
                <a:tc>
                  <a:txBody>
                    <a:bodyPr/>
                    <a:lstStyle/>
                    <a:p>
                      <a:r>
                        <a:rPr lang="ru-RU" sz="2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использовать для получения результатов запроса временный индекс, получающийся в результате объединения существующих индексов методом </a:t>
                      </a:r>
                      <a:r>
                        <a:rPr lang="ru-RU" sz="2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Index</a:t>
                      </a:r>
                      <a:r>
                        <a:rPr lang="ru-RU" sz="2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[</a:t>
                      </a:r>
                      <a:r>
                        <a:rPr lang="ru-RU" sz="2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Hash</a:t>
                      </a:r>
                      <a:r>
                        <a:rPr lang="ru-RU" sz="2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ru-RU" sz="2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Join</a:t>
                      </a:r>
                      <a:endParaRPr lang="ru-RU" sz="2600" dirty="0"/>
                    </a:p>
                  </a:txBody>
                  <a:tcPr marL="130048" marR="130048" marT="65028" marB="6502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8092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/*+ MATERIALIZE */</a:t>
                      </a:r>
                    </a:p>
                    <a:p>
                      <a:endParaRPr lang="ru-RU" sz="2600" dirty="0"/>
                    </a:p>
                  </a:txBody>
                  <a:tcPr marL="130048" marR="130048" marT="65028" marB="65028"/>
                </a:tc>
                <a:tc>
                  <a:txBody>
                    <a:bodyPr/>
                    <a:lstStyle/>
                    <a:p>
                      <a:r>
                        <a:rPr lang="ru-RU" sz="2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подсказка указывает оптимизатору </a:t>
                      </a:r>
                      <a:r>
                        <a:rPr lang="ru-RU" sz="2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Oracle</a:t>
                      </a:r>
                      <a:r>
                        <a:rPr lang="ru-RU" sz="2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“материализовать” блок запроса (</a:t>
                      </a:r>
                      <a:r>
                        <a:rPr lang="ru-RU" sz="2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query</a:t>
                      </a:r>
                      <a:r>
                        <a:rPr lang="ru-RU" sz="26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2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block</a:t>
                      </a:r>
                      <a:r>
                        <a:rPr lang="ru-RU" sz="2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), в котором присутствует подсказка, в виде временной таблицы [только] на время выполнения запроса</a:t>
                      </a:r>
                      <a:endParaRPr lang="ru-RU" sz="2600" dirty="0"/>
                    </a:p>
                  </a:txBody>
                  <a:tcPr marL="130048" marR="130048" marT="65028" marB="6502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0057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/*+ INLINE */</a:t>
                      </a:r>
                    </a:p>
                    <a:p>
                      <a:endParaRPr lang="ru-RU" sz="2600" dirty="0"/>
                    </a:p>
                  </a:txBody>
                  <a:tcPr marL="130048" marR="130048" marT="65028" marB="65028"/>
                </a:tc>
                <a:tc>
                  <a:txBody>
                    <a:bodyPr/>
                    <a:lstStyle/>
                    <a:p>
                      <a:r>
                        <a:rPr lang="ru-RU" sz="2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Противоположна по смыслу предыдущей подсказке </a:t>
                      </a:r>
                      <a:r>
                        <a:rPr lang="ru-RU" sz="26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/*+ MATERIALIZE*/</a:t>
                      </a:r>
                      <a:endParaRPr lang="ru-RU" sz="2600" dirty="0"/>
                    </a:p>
                  </a:txBody>
                  <a:tcPr marL="130048" marR="130048" marT="65028" marB="65028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12700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/>
          <p:cNvGraphicFramePr>
            <a:graphicFrameLocks noGrp="1"/>
          </p:cNvGraphicFramePr>
          <p:nvPr>
            <p:ph idx="1"/>
          </p:nvPr>
        </p:nvGraphicFramePr>
        <p:xfrm>
          <a:off x="921173" y="325121"/>
          <a:ext cx="10719929" cy="84328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95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244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0183">
                <a:tc>
                  <a:txBody>
                    <a:bodyPr/>
                    <a:lstStyle/>
                    <a:p>
                      <a:endParaRPr lang="ru-RU" sz="2600" dirty="0"/>
                    </a:p>
                  </a:txBody>
                  <a:tcPr marL="130048" marR="130048" marT="65020" marB="65020"/>
                </a:tc>
                <a:tc>
                  <a:txBody>
                    <a:bodyPr/>
                    <a:lstStyle/>
                    <a:p>
                      <a:endParaRPr lang="ru-RU" sz="2600" dirty="0"/>
                    </a:p>
                  </a:txBody>
                  <a:tcPr marL="130048" marR="130048" marT="65020" marB="6502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2159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/*+ USE_CONCAT ([@</a:t>
                      </a:r>
                      <a:r>
                        <a:rPr lang="en-US" sz="2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query_block</a:t>
                      </a:r>
                      <a:r>
                        <a:rPr lang="en-US" sz="26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[ OR_PREDICATES(1) [ PREDICATE_REORDERS(() ())] ] ) */</a:t>
                      </a:r>
                      <a:endParaRPr lang="ru-RU" sz="2600" dirty="0"/>
                    </a:p>
                  </a:txBody>
                  <a:tcPr marL="130048" marR="130048" marT="65020" marB="65020"/>
                </a:tc>
                <a:tc>
                  <a:txBody>
                    <a:bodyPr/>
                    <a:lstStyle/>
                    <a:p>
                      <a:r>
                        <a:rPr lang="ru-RU" sz="2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инструктирует оптимизатор преобразовывать дизъюнктивные запросы (OR-</a:t>
                      </a:r>
                      <a:r>
                        <a:rPr lang="ru-RU" sz="2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conditions</a:t>
                      </a:r>
                      <a:r>
                        <a:rPr lang="ru-RU" sz="2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2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</a:t>
                      </a:r>
                      <a:r>
                        <a:rPr lang="ru-RU" sz="2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2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</a:t>
                      </a:r>
                      <a:r>
                        <a:rPr lang="ru-RU" sz="2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WHERE </a:t>
                      </a:r>
                      <a:r>
                        <a:rPr lang="ru-RU" sz="2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clause</a:t>
                      </a:r>
                      <a:r>
                        <a:rPr lang="ru-RU" sz="2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в объединение запросов с использованием оператора </a:t>
                      </a:r>
                      <a:r>
                        <a:rPr lang="ru-RU" sz="26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UNION ALL</a:t>
                      </a:r>
                      <a:r>
                        <a:rPr lang="ru-RU" sz="2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(</a:t>
                      </a:r>
                      <a:r>
                        <a:rPr lang="ru-RU" sz="26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CONCATENATION</a:t>
                      </a:r>
                      <a:r>
                        <a:rPr lang="ru-RU" sz="2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[т.е. выполнять преобразование </a:t>
                      </a:r>
                      <a:r>
                        <a:rPr lang="ru-RU" sz="26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OR-</a:t>
                      </a:r>
                      <a:r>
                        <a:rPr lang="ru-RU" sz="2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Expansion</a:t>
                      </a:r>
                      <a:r>
                        <a:rPr lang="ru-RU" sz="2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]. В отсутствии подсказки трансформация выполняется на основе стоимостного подхода</a:t>
                      </a:r>
                      <a:endParaRPr lang="ru-RU" sz="2600" dirty="0"/>
                    </a:p>
                  </a:txBody>
                  <a:tcPr marL="130048" marR="130048" marT="65020" marB="6502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9102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/*+ NO_EXPAND ( [@</a:t>
                      </a:r>
                      <a:r>
                        <a:rPr lang="en-US" sz="2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query_block</a:t>
                      </a:r>
                      <a:r>
                        <a:rPr lang="en-US" sz="26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) */</a:t>
                      </a:r>
                    </a:p>
                    <a:p>
                      <a:endParaRPr lang="ru-RU" sz="2600" dirty="0"/>
                    </a:p>
                  </a:txBody>
                  <a:tcPr marL="130048" marR="130048" marT="65020" marB="65020"/>
                </a:tc>
                <a:tc>
                  <a:txBody>
                    <a:bodyPr/>
                    <a:lstStyle/>
                    <a:p>
                      <a:r>
                        <a:rPr lang="ru-RU" sz="2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Подсказка противоположная </a:t>
                      </a:r>
                      <a:r>
                        <a:rPr lang="ru-RU" sz="2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хинту</a:t>
                      </a:r>
                      <a:r>
                        <a:rPr lang="ru-RU" sz="2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ru-RU" sz="26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USE_CONCAT</a:t>
                      </a:r>
                      <a:r>
                        <a:rPr lang="ru-RU" sz="2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сигнализирует оптимизатору не использовать преобразование </a:t>
                      </a:r>
                      <a:r>
                        <a:rPr lang="ru-RU" sz="26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OR-</a:t>
                      </a:r>
                      <a:r>
                        <a:rPr lang="ru-RU" sz="2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expansion</a:t>
                      </a:r>
                      <a:r>
                        <a:rPr lang="ru-RU" sz="2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для запросов, содержащих дизъюнктивные условия OR или IN-</a:t>
                      </a:r>
                      <a:r>
                        <a:rPr lang="ru-RU" sz="2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lists</a:t>
                      </a:r>
                      <a:r>
                        <a:rPr lang="ru-RU" sz="2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в секции WHERE, несмотря на стоимость</a:t>
                      </a:r>
                      <a:endParaRPr lang="ru-RU" sz="2600" dirty="0"/>
                    </a:p>
                  </a:txBody>
                  <a:tcPr marL="130048" marR="130048" marT="65020" marB="6502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29925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/>
          <p:cNvGraphicFramePr>
            <a:graphicFrameLocks noGrp="1"/>
          </p:cNvGraphicFramePr>
          <p:nvPr>
            <p:ph idx="1"/>
          </p:nvPr>
        </p:nvGraphicFramePr>
        <p:xfrm>
          <a:off x="975360" y="623148"/>
          <a:ext cx="10719929" cy="79518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73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825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19517">
                <a:tc>
                  <a:txBody>
                    <a:bodyPr/>
                    <a:lstStyle/>
                    <a:p>
                      <a:r>
                        <a:rPr lang="en-US" sz="2600" dirty="0"/>
                        <a:t>Hint</a:t>
                      </a:r>
                      <a:endParaRPr lang="ru-RU" sz="2600" dirty="0"/>
                    </a:p>
                  </a:txBody>
                  <a:tcPr marL="130048" marR="130048" marT="65024" marB="65024"/>
                </a:tc>
                <a:tc>
                  <a:txBody>
                    <a:bodyPr/>
                    <a:lstStyle/>
                    <a:p>
                      <a:r>
                        <a:rPr lang="ru-RU" sz="2600" dirty="0"/>
                        <a:t>Описание</a:t>
                      </a:r>
                    </a:p>
                  </a:txBody>
                  <a:tcPr marL="130048" marR="130048" marT="65024" marB="6502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412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/*+ LEADING( [@</a:t>
                      </a:r>
                      <a:r>
                        <a:rPr lang="en-US" sz="2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query_block</a:t>
                      </a:r>
                      <a:r>
                        <a:rPr lang="en-US" sz="26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[</a:t>
                      </a:r>
                      <a:r>
                        <a:rPr lang="en-US" sz="2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tablespec</a:t>
                      </a:r>
                      <a:r>
                        <a:rPr lang="en-US" sz="26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],[</a:t>
                      </a:r>
                      <a:r>
                        <a:rPr lang="en-US" sz="2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tablespec</a:t>
                      </a:r>
                      <a:r>
                        <a:rPr lang="en-US" sz="26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],.. ) */</a:t>
                      </a:r>
                    </a:p>
                    <a:p>
                      <a:endParaRPr lang="ru-RU" sz="2600" dirty="0"/>
                    </a:p>
                  </a:txBody>
                  <a:tcPr marL="130048" marR="130048" marT="65024" marB="65024"/>
                </a:tc>
                <a:tc>
                  <a:txBody>
                    <a:bodyPr/>
                    <a:lstStyle/>
                    <a:p>
                      <a:r>
                        <a:rPr lang="ru-RU" sz="2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указывает оптимизатору использовать перечисленный порядок доступа к таблицам при построении плана выполнения запроса</a:t>
                      </a:r>
                      <a:endParaRPr lang="ru-RU" sz="2600" dirty="0"/>
                    </a:p>
                  </a:txBody>
                  <a:tcPr marL="130048" marR="130048" marT="65024" marB="6502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585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/*+ ORDERED */</a:t>
                      </a:r>
                    </a:p>
                    <a:p>
                      <a:endParaRPr lang="ru-RU" sz="2600" dirty="0"/>
                    </a:p>
                  </a:txBody>
                  <a:tcPr marL="130048" marR="130048" marT="65024" marB="65024"/>
                </a:tc>
                <a:tc>
                  <a:txBody>
                    <a:bodyPr/>
                    <a:lstStyle/>
                    <a:p>
                      <a:r>
                        <a:rPr lang="ru-RU" sz="2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указывает проводить соединение таблиц в том же порядке, в котором таблицы перечислены в конструкции FROM. </a:t>
                      </a:r>
                      <a:endParaRPr lang="ru-RU" sz="2600" dirty="0"/>
                    </a:p>
                  </a:txBody>
                  <a:tcPr marL="130048" marR="130048" marT="65024" marB="65024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02399">
                <a:tc>
                  <a:txBody>
                    <a:bodyPr/>
                    <a:lstStyle/>
                    <a:p>
                      <a:r>
                        <a:rPr lang="en-US" sz="26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/*+ USE_HASH( [@</a:t>
                      </a:r>
                      <a:r>
                        <a:rPr lang="en-US" sz="2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query_block</a:t>
                      </a:r>
                      <a:r>
                        <a:rPr lang="en-US" sz="26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[</a:t>
                      </a:r>
                      <a:r>
                        <a:rPr lang="en-US" sz="2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tablespec</a:t>
                      </a:r>
                      <a:r>
                        <a:rPr lang="en-US" sz="26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[</a:t>
                      </a:r>
                      <a:r>
                        <a:rPr lang="en-US" sz="2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tablespec</a:t>
                      </a:r>
                      <a:r>
                        <a:rPr lang="en-US" sz="26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]… ) */</a:t>
                      </a:r>
                    </a:p>
                    <a:p>
                      <a:r>
                        <a:rPr lang="en-US" sz="26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/*+ NO_USE_HASH( [@</a:t>
                      </a:r>
                      <a:r>
                        <a:rPr lang="en-US" sz="2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query_block</a:t>
                      </a:r>
                      <a:r>
                        <a:rPr lang="en-US" sz="26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[</a:t>
                      </a:r>
                      <a:r>
                        <a:rPr lang="en-US" sz="2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tablespec</a:t>
                      </a:r>
                      <a:r>
                        <a:rPr lang="en-US" sz="26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[</a:t>
                      </a:r>
                      <a:r>
                        <a:rPr lang="en-US" sz="2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tablespec</a:t>
                      </a:r>
                      <a:r>
                        <a:rPr lang="en-US" sz="26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]… ) */</a:t>
                      </a:r>
                    </a:p>
                    <a:p>
                      <a:endParaRPr lang="ru-RU" sz="2600" dirty="0"/>
                    </a:p>
                  </a:txBody>
                  <a:tcPr marL="130048" marR="130048" marT="65024" marB="65024"/>
                </a:tc>
                <a:tc>
                  <a:txBody>
                    <a:bodyPr/>
                    <a:lstStyle/>
                    <a:p>
                      <a:r>
                        <a:rPr lang="ru-RU" sz="2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указывает оптимизатору использовать / не использовать операцию </a:t>
                      </a:r>
                      <a:r>
                        <a:rPr lang="ru-RU" sz="2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hash</a:t>
                      </a:r>
                      <a:r>
                        <a:rPr lang="ru-RU" sz="26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2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join</a:t>
                      </a:r>
                      <a:r>
                        <a:rPr lang="ru-RU" sz="2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для соединения каждой указанной таблицы с прочими источниками данных</a:t>
                      </a:r>
                      <a:endParaRPr lang="ru-RU" sz="2600" dirty="0"/>
                    </a:p>
                  </a:txBody>
                  <a:tcPr marL="130048" marR="130048" marT="65024" marB="65024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71115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altLang="ru-RU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</p:nvPr>
        </p:nvGraphicFramePr>
        <p:xfrm>
          <a:off x="975360" y="2275840"/>
          <a:ext cx="10719929" cy="47323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4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157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7417">
                <a:tc>
                  <a:txBody>
                    <a:bodyPr/>
                    <a:lstStyle/>
                    <a:p>
                      <a:endParaRPr lang="ru-RU" sz="2300" dirty="0"/>
                    </a:p>
                  </a:txBody>
                  <a:tcPr marL="130048" marR="130048" marT="65024" marB="65024"/>
                </a:tc>
                <a:tc>
                  <a:txBody>
                    <a:bodyPr/>
                    <a:lstStyle/>
                    <a:p>
                      <a:endParaRPr lang="ru-RU" sz="1600"/>
                    </a:p>
                  </a:txBody>
                  <a:tcPr marL="130048" marR="130048" marT="65024" marB="6502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60576">
                <a:tc>
                  <a:txBody>
                    <a:bodyPr/>
                    <a:lstStyle/>
                    <a:p>
                      <a:r>
                        <a:rPr lang="en-US" sz="2300" dirty="0"/>
                        <a:t>CACHE</a:t>
                      </a:r>
                    </a:p>
                  </a:txBody>
                  <a:tcPr marL="130048" marR="130048" marT="65024" marB="65024" anchor="ctr"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Используйте подсказку </a:t>
                      </a:r>
                      <a:r>
                        <a:rPr lang="en-US" sz="1600" dirty="0"/>
                        <a:t>CACHE </a:t>
                      </a:r>
                      <a:r>
                        <a:rPr lang="ru-RU" sz="1600" dirty="0"/>
                        <a:t>для размещения всей таблицы в буферном кэше. Таблица размещается в наиболее часто используемом конце буферного кэша. Эта подсказка применима для небольших таблиц, к которым часто обращаются.</a:t>
                      </a:r>
                      <a:br>
                        <a:rPr lang="ru-RU" sz="1600" dirty="0"/>
                      </a:br>
                      <a:r>
                        <a:rPr lang="en-US" sz="1600" b="1" dirty="0"/>
                        <a:t>select /*+ CACHE(</a:t>
                      </a:r>
                      <a:r>
                        <a:rPr lang="en-US" sz="1600" b="1" dirty="0" err="1"/>
                        <a:t>emp</a:t>
                      </a:r>
                      <a:r>
                        <a:rPr lang="en-US" sz="1600" b="1" dirty="0"/>
                        <a:t>) */ </a:t>
                      </a:r>
                      <a:r>
                        <a:rPr lang="en-US" sz="1600" b="1" dirty="0" err="1"/>
                        <a:t>ename,dname</a:t>
                      </a:r>
                      <a:br>
                        <a:rPr lang="en-US" sz="1600" b="1" dirty="0"/>
                      </a:br>
                      <a:r>
                        <a:rPr lang="en-US" sz="1600" b="1" dirty="0"/>
                        <a:t>from </a:t>
                      </a:r>
                      <a:r>
                        <a:rPr lang="en-US" sz="1600" b="1" dirty="0" err="1"/>
                        <a:t>emp</a:t>
                      </a:r>
                      <a:r>
                        <a:rPr lang="en-US" sz="1600" b="1" dirty="0"/>
                        <a:t>, </a:t>
                      </a:r>
                      <a:r>
                        <a:rPr lang="en-US" sz="1600" b="1" dirty="0" err="1"/>
                        <a:t>dept</a:t>
                      </a:r>
                      <a:br>
                        <a:rPr lang="en-US" sz="1600" b="1" dirty="0"/>
                      </a:br>
                      <a:r>
                        <a:rPr lang="en-US" sz="1600" b="1" dirty="0"/>
                        <a:t>where </a:t>
                      </a:r>
                      <a:r>
                        <a:rPr lang="en-US" sz="1600" b="1" dirty="0" err="1"/>
                        <a:t>emp.deptno</a:t>
                      </a:r>
                      <a:r>
                        <a:rPr lang="en-US" sz="1600" b="1" dirty="0"/>
                        <a:t> = </a:t>
                      </a:r>
                      <a:r>
                        <a:rPr lang="en-US" sz="1600" b="1" dirty="0" err="1"/>
                        <a:t>dept.deptno</a:t>
                      </a:r>
                      <a:endParaRPr lang="en-US" sz="1600" dirty="0"/>
                    </a:p>
                  </a:txBody>
                  <a:tcPr marL="130048" marR="130048" marT="65024" marB="65024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83733">
                <a:tc>
                  <a:txBody>
                    <a:bodyPr/>
                    <a:lstStyle/>
                    <a:p>
                      <a:r>
                        <a:rPr lang="en-US" sz="2300" dirty="0"/>
                        <a:t>FULL</a:t>
                      </a:r>
                    </a:p>
                  </a:txBody>
                  <a:tcPr marL="130048" marR="130048" marT="65024" marB="65024" anchor="ctr"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Используйте подсказку </a:t>
                      </a:r>
                      <a:r>
                        <a:rPr lang="en-US" sz="1600" dirty="0"/>
                        <a:t>FULL </a:t>
                      </a:r>
                      <a:r>
                        <a:rPr lang="ru-RU" sz="1600" dirty="0"/>
                        <a:t>для выполнения полного просмотра таблицы.</a:t>
                      </a:r>
                      <a:br>
                        <a:rPr lang="ru-RU" sz="1600" dirty="0"/>
                      </a:br>
                      <a:r>
                        <a:rPr lang="en-US" sz="1600" b="1" dirty="0"/>
                        <a:t>select /*+ FULL(</a:t>
                      </a:r>
                      <a:r>
                        <a:rPr lang="en-US" sz="1600" b="1" dirty="0" err="1"/>
                        <a:t>emp</a:t>
                      </a:r>
                      <a:r>
                        <a:rPr lang="en-US" sz="1600" b="1" dirty="0"/>
                        <a:t>) */ </a:t>
                      </a:r>
                      <a:r>
                        <a:rPr lang="en-US" sz="1600" b="1" dirty="0" err="1"/>
                        <a:t>ename,dname</a:t>
                      </a:r>
                      <a:br>
                        <a:rPr lang="en-US" sz="1600" b="1" dirty="0"/>
                      </a:br>
                      <a:r>
                        <a:rPr lang="en-US" sz="1600" b="1" dirty="0"/>
                        <a:t>from </a:t>
                      </a:r>
                      <a:r>
                        <a:rPr lang="en-US" sz="1600" b="1" dirty="0" err="1"/>
                        <a:t>emp</a:t>
                      </a:r>
                      <a:r>
                        <a:rPr lang="en-US" sz="1600" b="1" dirty="0"/>
                        <a:t>, </a:t>
                      </a:r>
                      <a:r>
                        <a:rPr lang="en-US" sz="1600" b="1" dirty="0" err="1"/>
                        <a:t>dept</a:t>
                      </a:r>
                      <a:br>
                        <a:rPr lang="en-US" sz="1600" b="1" dirty="0"/>
                      </a:br>
                      <a:r>
                        <a:rPr lang="en-US" sz="1600" b="1" dirty="0"/>
                        <a:t>where </a:t>
                      </a:r>
                      <a:r>
                        <a:rPr lang="en-US" sz="1600" b="1" dirty="0" err="1"/>
                        <a:t>emp.deptno</a:t>
                      </a:r>
                      <a:r>
                        <a:rPr lang="en-US" sz="1600" b="1" dirty="0"/>
                        <a:t> = </a:t>
                      </a:r>
                      <a:r>
                        <a:rPr lang="en-US" sz="1600" b="1" dirty="0" err="1"/>
                        <a:t>dept.deptno</a:t>
                      </a:r>
                      <a:endParaRPr lang="en-US" sz="1600" dirty="0"/>
                    </a:p>
                  </a:txBody>
                  <a:tcPr marL="130048" marR="130048" marT="65024" marB="65024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60576">
                <a:tc>
                  <a:txBody>
                    <a:bodyPr/>
                    <a:lstStyle/>
                    <a:p>
                      <a:r>
                        <a:rPr lang="en-US" sz="2300" dirty="0"/>
                        <a:t>INDEX</a:t>
                      </a:r>
                    </a:p>
                  </a:txBody>
                  <a:tcPr marL="130048" marR="130048" marT="65024" marB="65024" anchor="ctr"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Используйте подсказку </a:t>
                      </a:r>
                      <a:r>
                        <a:rPr lang="en-US" sz="1600" dirty="0"/>
                        <a:t>INDEX </a:t>
                      </a:r>
                      <a:r>
                        <a:rPr lang="ru-RU" sz="1600" dirty="0"/>
                        <a:t>в качестве указания для </a:t>
                      </a:r>
                      <a:r>
                        <a:rPr lang="en-US" sz="1600" dirty="0"/>
                        <a:t>Oracle </a:t>
                      </a:r>
                      <a:r>
                        <a:rPr lang="ru-RU" sz="1600" dirty="0"/>
                        <a:t>по применению одного из </a:t>
                      </a:r>
                      <a:br>
                        <a:rPr lang="ru-RU" sz="1600" dirty="0"/>
                      </a:br>
                      <a:r>
                        <a:rPr lang="ru-RU" sz="1600" dirty="0"/>
                        <a:t>индексов, определенных в качестве параметров.</a:t>
                      </a:r>
                      <a:br>
                        <a:rPr lang="ru-RU" sz="1600" dirty="0"/>
                      </a:br>
                      <a:r>
                        <a:rPr lang="en-US" sz="1600" b="1" dirty="0"/>
                        <a:t>select /*+ INDEX(</a:t>
                      </a:r>
                      <a:r>
                        <a:rPr lang="en-US" sz="1600" b="1" dirty="0" err="1"/>
                        <a:t>emp,PK_EMP</a:t>
                      </a:r>
                      <a:r>
                        <a:rPr lang="en-US" sz="1600" b="1" dirty="0"/>
                        <a:t>) */ </a:t>
                      </a:r>
                      <a:r>
                        <a:rPr lang="en-US" sz="1600" b="1" dirty="0" err="1"/>
                        <a:t>ename,dname</a:t>
                      </a:r>
                      <a:br>
                        <a:rPr lang="en-US" sz="1600" b="1" dirty="0"/>
                      </a:br>
                      <a:r>
                        <a:rPr lang="en-US" sz="1600" b="1" dirty="0"/>
                        <a:t>from </a:t>
                      </a:r>
                      <a:r>
                        <a:rPr lang="en-US" sz="1600" b="1" dirty="0" err="1"/>
                        <a:t>emp</a:t>
                      </a:r>
                      <a:r>
                        <a:rPr lang="en-US" sz="1600" b="1" dirty="0"/>
                        <a:t>, </a:t>
                      </a:r>
                      <a:r>
                        <a:rPr lang="en-US" sz="1600" b="1" dirty="0" err="1"/>
                        <a:t>dept</a:t>
                      </a:r>
                      <a:br>
                        <a:rPr lang="en-US" sz="1600" b="1" dirty="0"/>
                      </a:br>
                      <a:r>
                        <a:rPr lang="en-US" sz="1600" b="1" dirty="0"/>
                        <a:t>where </a:t>
                      </a:r>
                      <a:r>
                        <a:rPr lang="en-US" sz="1600" b="1" dirty="0" err="1"/>
                        <a:t>emp.deptno</a:t>
                      </a:r>
                      <a:r>
                        <a:rPr lang="en-US" sz="1600" b="1" dirty="0"/>
                        <a:t> = </a:t>
                      </a:r>
                      <a:r>
                        <a:rPr lang="en-US" sz="1600" b="1" dirty="0" err="1"/>
                        <a:t>dept.deptno</a:t>
                      </a:r>
                      <a:endParaRPr lang="en-US" sz="1600" dirty="0"/>
                    </a:p>
                  </a:txBody>
                  <a:tcPr marL="130048" marR="130048" marT="65024" marB="65024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31536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/>
          <p:cNvGraphicFramePr>
            <a:graphicFrameLocks noGrp="1"/>
          </p:cNvGraphicFramePr>
          <p:nvPr>
            <p:ph idx="1"/>
          </p:nvPr>
        </p:nvGraphicFramePr>
        <p:xfrm>
          <a:off x="1178560" y="169335"/>
          <a:ext cx="10719929" cy="65317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59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599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6932">
                <a:tc>
                  <a:txBody>
                    <a:bodyPr/>
                    <a:lstStyle/>
                    <a:p>
                      <a:r>
                        <a:rPr lang="en-US" sz="2300" dirty="0"/>
                        <a:t>INDEX_ASC</a:t>
                      </a:r>
                    </a:p>
                  </a:txBody>
                  <a:tcPr marL="130048" marR="130048" marT="65028" marB="65028" anchor="ctr"/>
                </a:tc>
                <a:tc>
                  <a:txBody>
                    <a:bodyPr/>
                    <a:lstStyle/>
                    <a:p>
                      <a:r>
                        <a:rPr lang="ru-RU" sz="1600"/>
                        <a:t>(по умолчанию) указывает просмотреть индекс в порядке возрастания</a:t>
                      </a:r>
                    </a:p>
                  </a:txBody>
                  <a:tcPr marL="130048" marR="130048" marT="65028" marB="65028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7454">
                <a:tc>
                  <a:txBody>
                    <a:bodyPr/>
                    <a:lstStyle/>
                    <a:p>
                      <a:r>
                        <a:rPr lang="en-US" sz="2300" dirty="0"/>
                        <a:t>INDEX_DESC</a:t>
                      </a:r>
                    </a:p>
                  </a:txBody>
                  <a:tcPr marL="130048" marR="130048" marT="65028" marB="65028" anchor="ctr"/>
                </a:tc>
                <a:tc>
                  <a:txBody>
                    <a:bodyPr/>
                    <a:lstStyle/>
                    <a:p>
                      <a:r>
                        <a:rPr lang="ru-RU" sz="1600"/>
                        <a:t>указывает просмотреть индекс в порядке убывания</a:t>
                      </a:r>
                    </a:p>
                  </a:txBody>
                  <a:tcPr marL="130048" marR="130048" marT="65028" marB="65028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60684">
                <a:tc>
                  <a:txBody>
                    <a:bodyPr/>
                    <a:lstStyle/>
                    <a:p>
                      <a:r>
                        <a:rPr lang="en-US" sz="2300" dirty="0"/>
                        <a:t>INDEX_COMBINE</a:t>
                      </a:r>
                    </a:p>
                  </a:txBody>
                  <a:tcPr marL="130048" marR="130048" marT="65028" marB="65028"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INDEX_COMBINE </a:t>
                      </a:r>
                      <a:r>
                        <a:rPr lang="ru-RU" sz="1600" dirty="0"/>
                        <a:t>вынуждает оптимизатор использовать битовые индексы.</a:t>
                      </a:r>
                      <a:br>
                        <a:rPr lang="ru-RU" sz="1600" dirty="0"/>
                      </a:br>
                      <a:r>
                        <a:rPr lang="en-US" sz="1600" b="1" dirty="0"/>
                        <a:t>select /*+ INDEX_COMBINE(</a:t>
                      </a:r>
                      <a:r>
                        <a:rPr lang="en-US" sz="1600" b="1" dirty="0" err="1"/>
                        <a:t>emp,ENAME</a:t>
                      </a:r>
                      <a:r>
                        <a:rPr lang="en-US" sz="1600" b="1" dirty="0"/>
                        <a:t>) */ </a:t>
                      </a:r>
                      <a:r>
                        <a:rPr lang="en-US" sz="1600" b="1" dirty="0" err="1"/>
                        <a:t>ename,dname</a:t>
                      </a:r>
                      <a:br>
                        <a:rPr lang="en-US" sz="1600" b="1" dirty="0"/>
                      </a:br>
                      <a:r>
                        <a:rPr lang="en-US" sz="1600" b="1" dirty="0"/>
                        <a:t>from </a:t>
                      </a:r>
                      <a:r>
                        <a:rPr lang="en-US" sz="1600" b="1" dirty="0" err="1"/>
                        <a:t>emp</a:t>
                      </a:r>
                      <a:r>
                        <a:rPr lang="en-US" sz="1600" b="1" dirty="0"/>
                        <a:t>, </a:t>
                      </a:r>
                      <a:r>
                        <a:rPr lang="en-US" sz="1600" b="1" dirty="0" err="1"/>
                        <a:t>dept</a:t>
                      </a:r>
                      <a:br>
                        <a:rPr lang="en-US" sz="1600" b="1" dirty="0"/>
                      </a:br>
                      <a:r>
                        <a:rPr lang="en-US" sz="1600" b="1" dirty="0"/>
                        <a:t>where </a:t>
                      </a:r>
                      <a:r>
                        <a:rPr lang="en-US" sz="1600" b="1" dirty="0" err="1"/>
                        <a:t>emp.deptno</a:t>
                      </a:r>
                      <a:r>
                        <a:rPr lang="en-US" sz="1600" b="1" dirty="0"/>
                        <a:t> = </a:t>
                      </a:r>
                      <a:r>
                        <a:rPr lang="en-US" sz="1600" b="1" dirty="0" err="1"/>
                        <a:t>dept.deptno</a:t>
                      </a:r>
                      <a:endParaRPr lang="en-US" sz="1600" dirty="0"/>
                    </a:p>
                  </a:txBody>
                  <a:tcPr marL="130048" marR="130048" marT="65028" marB="65028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37559">
                <a:tc>
                  <a:txBody>
                    <a:bodyPr/>
                    <a:lstStyle/>
                    <a:p>
                      <a:r>
                        <a:rPr lang="en-US" sz="2300" dirty="0"/>
                        <a:t>NOCACHE</a:t>
                      </a:r>
                    </a:p>
                  </a:txBody>
                  <a:tcPr marL="130048" marR="130048" marT="65028" marB="65028" anchor="ctr"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Используйте подсказку </a:t>
                      </a:r>
                      <a:r>
                        <a:rPr lang="en-US" sz="1600" dirty="0"/>
                        <a:t>NOCACHE </a:t>
                      </a:r>
                      <a:r>
                        <a:rPr lang="ru-RU" sz="1600" dirty="0"/>
                        <a:t>для размещения блоков таблицы в начале буферного </a:t>
                      </a:r>
                      <a:br>
                        <a:rPr lang="ru-RU" sz="1600" dirty="0"/>
                      </a:br>
                      <a:r>
                        <a:rPr lang="ru-RU" sz="1600" dirty="0"/>
                        <a:t>кэша, чтобы они были меньше подвержены действию алгоритма вытеснения по давности </a:t>
                      </a:r>
                      <a:br>
                        <a:rPr lang="ru-RU" sz="1600" dirty="0"/>
                      </a:br>
                      <a:r>
                        <a:rPr lang="ru-RU" sz="1600" dirty="0"/>
                        <a:t>использования.</a:t>
                      </a:r>
                      <a:br>
                        <a:rPr lang="ru-RU" sz="1600" dirty="0"/>
                      </a:br>
                      <a:r>
                        <a:rPr lang="en-US" sz="1600" b="1" dirty="0"/>
                        <a:t>select /*+ NOCACHE(</a:t>
                      </a:r>
                      <a:r>
                        <a:rPr lang="en-US" sz="1600" b="1" dirty="0" err="1"/>
                        <a:t>emp</a:t>
                      </a:r>
                      <a:r>
                        <a:rPr lang="en-US" sz="1600" b="1" dirty="0"/>
                        <a:t>) */ </a:t>
                      </a:r>
                      <a:r>
                        <a:rPr lang="en-US" sz="1600" b="1" dirty="0" err="1"/>
                        <a:t>ename,dname</a:t>
                      </a:r>
                      <a:br>
                        <a:rPr lang="en-US" sz="1600" b="1" dirty="0"/>
                      </a:br>
                      <a:r>
                        <a:rPr lang="en-US" sz="1600" b="1" dirty="0"/>
                        <a:t>from </a:t>
                      </a:r>
                      <a:r>
                        <a:rPr lang="en-US" sz="1600" b="1" dirty="0" err="1"/>
                        <a:t>emp</a:t>
                      </a:r>
                      <a:r>
                        <a:rPr lang="en-US" sz="1600" b="1" dirty="0"/>
                        <a:t>, </a:t>
                      </a:r>
                      <a:r>
                        <a:rPr lang="en-US" sz="1600" b="1" dirty="0" err="1"/>
                        <a:t>dept</a:t>
                      </a:r>
                      <a:br>
                        <a:rPr lang="en-US" sz="1600" b="1" dirty="0"/>
                      </a:br>
                      <a:r>
                        <a:rPr lang="en-US" sz="1600" b="1" dirty="0"/>
                        <a:t>where </a:t>
                      </a:r>
                      <a:r>
                        <a:rPr lang="en-US" sz="1600" b="1" dirty="0" err="1"/>
                        <a:t>emp.deptno</a:t>
                      </a:r>
                      <a:r>
                        <a:rPr lang="en-US" sz="1600" b="1" dirty="0"/>
                        <a:t> = </a:t>
                      </a:r>
                      <a:r>
                        <a:rPr lang="en-US" sz="1600" b="1" dirty="0" err="1"/>
                        <a:t>dept.deptno</a:t>
                      </a:r>
                      <a:endParaRPr lang="en-US" sz="1600" dirty="0"/>
                    </a:p>
                  </a:txBody>
                  <a:tcPr marL="130048" marR="130048" marT="65028" marB="65028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99121">
                <a:tc>
                  <a:txBody>
                    <a:bodyPr/>
                    <a:lstStyle/>
                    <a:p>
                      <a:r>
                        <a:rPr lang="en-US" sz="2300" dirty="0"/>
                        <a:t>PARALLEL</a:t>
                      </a:r>
                    </a:p>
                  </a:txBody>
                  <a:tcPr marL="130048" marR="130048" marT="65028" marB="65028" anchor="ctr"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Используйте подсказку </a:t>
                      </a:r>
                      <a:r>
                        <a:rPr lang="en-US" sz="1600" dirty="0"/>
                        <a:t>PARALLEL, </a:t>
                      </a:r>
                      <a:r>
                        <a:rPr lang="ru-RU" sz="1600" dirty="0"/>
                        <a:t>чтобы затребовать несколько серверных процессов для </a:t>
                      </a:r>
                      <a:br>
                        <a:rPr lang="ru-RU" sz="1600" dirty="0"/>
                      </a:br>
                      <a:r>
                        <a:rPr lang="ru-RU" sz="1600" dirty="0"/>
                        <a:t>одновременного обслуживания операций на указанной таблице.</a:t>
                      </a:r>
                      <a:br>
                        <a:rPr lang="ru-RU" sz="1600" dirty="0"/>
                      </a:br>
                      <a:r>
                        <a:rPr lang="en-US" sz="1600" b="1" dirty="0"/>
                        <a:t>select /*+ PARALLEL(</a:t>
                      </a:r>
                      <a:r>
                        <a:rPr lang="en-US" sz="1600" b="1" dirty="0" err="1"/>
                        <a:t>emp</a:t>
                      </a:r>
                      <a:r>
                        <a:rPr lang="en-US" sz="1600" b="1" dirty="0"/>
                        <a:t>) */ </a:t>
                      </a:r>
                      <a:r>
                        <a:rPr lang="en-US" sz="1600" b="1" dirty="0" err="1"/>
                        <a:t>ename,dname</a:t>
                      </a:r>
                      <a:br>
                        <a:rPr lang="en-US" sz="1600" b="1" dirty="0"/>
                      </a:br>
                      <a:r>
                        <a:rPr lang="en-US" sz="1600" b="1" dirty="0"/>
                        <a:t>from </a:t>
                      </a:r>
                      <a:r>
                        <a:rPr lang="en-US" sz="1600" b="1" dirty="0" err="1"/>
                        <a:t>emp</a:t>
                      </a:r>
                      <a:r>
                        <a:rPr lang="en-US" sz="1600" b="1" dirty="0"/>
                        <a:t>, </a:t>
                      </a:r>
                      <a:r>
                        <a:rPr lang="en-US" sz="1600" b="1" dirty="0" err="1"/>
                        <a:t>dept</a:t>
                      </a:r>
                      <a:br>
                        <a:rPr lang="en-US" sz="1600" b="1" dirty="0"/>
                      </a:br>
                      <a:r>
                        <a:rPr lang="en-US" sz="1600" b="1" dirty="0"/>
                        <a:t>where </a:t>
                      </a:r>
                      <a:r>
                        <a:rPr lang="en-US" sz="1600" b="1" dirty="0" err="1"/>
                        <a:t>emp.deptno</a:t>
                      </a:r>
                      <a:r>
                        <a:rPr lang="en-US" sz="1600" b="1" dirty="0"/>
                        <a:t> = </a:t>
                      </a:r>
                      <a:r>
                        <a:rPr lang="en-US" sz="1600" b="1" dirty="0" err="1"/>
                        <a:t>dept.deptno</a:t>
                      </a:r>
                      <a:endParaRPr lang="en-US" sz="1600" dirty="0"/>
                    </a:p>
                  </a:txBody>
                  <a:tcPr marL="130048" marR="130048" marT="65028" marB="65028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02800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/>
          <p:cNvGraphicFramePr>
            <a:graphicFrameLocks noGrp="1"/>
          </p:cNvGraphicFramePr>
          <p:nvPr>
            <p:ph idx="1"/>
          </p:nvPr>
        </p:nvGraphicFramePr>
        <p:xfrm>
          <a:off x="975360" y="2275840"/>
          <a:ext cx="10719928" cy="34300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59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599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22155">
                <a:tc>
                  <a:txBody>
                    <a:bodyPr/>
                    <a:lstStyle/>
                    <a:p>
                      <a:r>
                        <a:rPr lang="en-US" sz="2300" dirty="0"/>
                        <a:t>ROWID</a:t>
                      </a:r>
                    </a:p>
                  </a:txBody>
                  <a:tcPr marL="130048" marR="130048" marT="65024" marB="65024" anchor="ctr"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Используйте подсказку </a:t>
                      </a:r>
                      <a:r>
                        <a:rPr lang="en-US" sz="1600" dirty="0"/>
                        <a:t>ROWID </a:t>
                      </a:r>
                      <a:r>
                        <a:rPr lang="ru-RU" sz="1600" dirty="0"/>
                        <a:t>для доступа к таблице по </a:t>
                      </a:r>
                      <a:r>
                        <a:rPr lang="en-US" sz="1600" dirty="0"/>
                        <a:t>ROWID.</a:t>
                      </a:r>
                      <a:br>
                        <a:rPr lang="en-US" sz="1600" dirty="0"/>
                      </a:br>
                      <a:r>
                        <a:rPr lang="en-US" sz="1600" b="1" dirty="0"/>
                        <a:t>select /*+ ROWID(</a:t>
                      </a:r>
                      <a:r>
                        <a:rPr lang="en-US" sz="1600" b="1" dirty="0" err="1"/>
                        <a:t>emp</a:t>
                      </a:r>
                      <a:r>
                        <a:rPr lang="en-US" sz="1600" b="1" dirty="0"/>
                        <a:t>) */ </a:t>
                      </a:r>
                      <a:r>
                        <a:rPr lang="en-US" sz="1600" b="1" dirty="0" err="1"/>
                        <a:t>ename,dname</a:t>
                      </a:r>
                      <a:br>
                        <a:rPr lang="en-US" sz="1600" b="1" dirty="0"/>
                      </a:br>
                      <a:r>
                        <a:rPr lang="en-US" sz="1600" b="1" dirty="0"/>
                        <a:t>from </a:t>
                      </a:r>
                      <a:r>
                        <a:rPr lang="en-US" sz="1600" b="1" dirty="0" err="1"/>
                        <a:t>emp</a:t>
                      </a:r>
                      <a:r>
                        <a:rPr lang="en-US" sz="1600" b="1" dirty="0"/>
                        <a:t>, </a:t>
                      </a:r>
                      <a:r>
                        <a:rPr lang="en-US" sz="1600" b="1" dirty="0" err="1"/>
                        <a:t>dept</a:t>
                      </a:r>
                      <a:br>
                        <a:rPr lang="en-US" sz="1600" b="1" dirty="0"/>
                      </a:br>
                      <a:r>
                        <a:rPr lang="en-US" sz="1600" b="1" dirty="0"/>
                        <a:t>where </a:t>
                      </a:r>
                      <a:r>
                        <a:rPr lang="en-US" sz="1600" b="1" dirty="0" err="1"/>
                        <a:t>emp.deptno</a:t>
                      </a:r>
                      <a:r>
                        <a:rPr lang="en-US" sz="1600" b="1" dirty="0"/>
                        <a:t> = </a:t>
                      </a:r>
                      <a:r>
                        <a:rPr lang="en-US" sz="1600" b="1" dirty="0" err="1"/>
                        <a:t>dept.deptno</a:t>
                      </a:r>
                      <a:endParaRPr lang="en-US" sz="1600" dirty="0"/>
                    </a:p>
                  </a:txBody>
                  <a:tcPr marL="130048" marR="130048" marT="65024" marB="65024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37419">
                <a:tc>
                  <a:txBody>
                    <a:bodyPr/>
                    <a:lstStyle/>
                    <a:p>
                      <a:r>
                        <a:rPr lang="en-US" sz="2300" dirty="0"/>
                        <a:t>USE_NL</a:t>
                      </a:r>
                    </a:p>
                  </a:txBody>
                  <a:tcPr marL="130048" marR="130048" marT="65024" marB="65024" anchor="ctr"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effectLst/>
                        </a:rPr>
                        <a:t>Используйте подсказку </a:t>
                      </a:r>
                      <a:r>
                        <a:rPr lang="en-US" sz="1600" dirty="0">
                          <a:effectLst/>
                        </a:rPr>
                        <a:t>USE_NL </a:t>
                      </a:r>
                      <a:r>
                        <a:rPr lang="ru-RU" sz="1600" dirty="0">
                          <a:effectLst/>
                        </a:rPr>
                        <a:t>для выполнения соединения вложенными циклами </a:t>
                      </a:r>
                      <a:br>
                        <a:rPr lang="ru-RU" sz="1600" dirty="0">
                          <a:effectLst/>
                        </a:rPr>
                      </a:br>
                      <a:r>
                        <a:rPr lang="en-US" sz="1600" b="1" dirty="0">
                          <a:effectLst/>
                        </a:rPr>
                        <a:t>select /*+ USE_NL(</a:t>
                      </a:r>
                      <a:r>
                        <a:rPr lang="en-US" sz="1600" b="1" dirty="0" err="1">
                          <a:effectLst/>
                        </a:rPr>
                        <a:t>emp,dept</a:t>
                      </a:r>
                      <a:r>
                        <a:rPr lang="en-US" sz="1600" b="1" dirty="0">
                          <a:effectLst/>
                        </a:rPr>
                        <a:t>) */ </a:t>
                      </a:r>
                      <a:r>
                        <a:rPr lang="en-US" sz="1600" b="1" dirty="0" err="1">
                          <a:effectLst/>
                        </a:rPr>
                        <a:t>ename,dname</a:t>
                      </a:r>
                      <a:br>
                        <a:rPr lang="en-US" sz="1600" b="1" dirty="0">
                          <a:effectLst/>
                        </a:rPr>
                      </a:br>
                      <a:r>
                        <a:rPr lang="en-US" sz="1600" b="1" dirty="0">
                          <a:effectLst/>
                        </a:rPr>
                        <a:t>from </a:t>
                      </a:r>
                      <a:r>
                        <a:rPr lang="en-US" sz="1600" b="1" dirty="0" err="1">
                          <a:effectLst/>
                        </a:rPr>
                        <a:t>emp</a:t>
                      </a:r>
                      <a:r>
                        <a:rPr lang="en-US" sz="1600" b="1" dirty="0">
                          <a:effectLst/>
                        </a:rPr>
                        <a:t>, </a:t>
                      </a:r>
                      <a:r>
                        <a:rPr lang="en-US" sz="1600" b="1" dirty="0" err="1">
                          <a:effectLst/>
                        </a:rPr>
                        <a:t>dept</a:t>
                      </a:r>
                      <a:br>
                        <a:rPr lang="en-US" sz="1600" b="1" dirty="0">
                          <a:effectLst/>
                        </a:rPr>
                      </a:br>
                      <a:r>
                        <a:rPr lang="en-US" sz="1600" b="1" dirty="0">
                          <a:effectLst/>
                        </a:rPr>
                        <a:t>where </a:t>
                      </a:r>
                      <a:r>
                        <a:rPr lang="en-US" sz="1600" b="1" dirty="0" err="1">
                          <a:effectLst/>
                        </a:rPr>
                        <a:t>emp.deptno</a:t>
                      </a:r>
                      <a:r>
                        <a:rPr lang="en-US" sz="1600" b="1" dirty="0">
                          <a:effectLst/>
                        </a:rPr>
                        <a:t> = </a:t>
                      </a:r>
                      <a:r>
                        <a:rPr lang="en-US" sz="1600" b="1" dirty="0" err="1">
                          <a:effectLst/>
                        </a:rPr>
                        <a:t>dept.deptno</a:t>
                      </a:r>
                      <a:endParaRPr lang="en-US" sz="1600" dirty="0">
                        <a:effectLst/>
                      </a:endParaRPr>
                    </a:p>
                    <a:p>
                      <a:r>
                        <a:rPr lang="ru-RU" sz="1600" dirty="0">
                          <a:effectLst/>
                        </a:rPr>
                        <a:t>Хорошие результаты дает комбинированное употребление </a:t>
                      </a:r>
                      <a:r>
                        <a:rPr lang="ru-RU" sz="1600" dirty="0" err="1">
                          <a:effectLst/>
                        </a:rPr>
                        <a:t>хинтов</a:t>
                      </a:r>
                      <a:r>
                        <a:rPr lang="ru-RU" sz="1600" dirty="0">
                          <a:effectLst/>
                        </a:rPr>
                        <a:t> </a:t>
                      </a:r>
                      <a:r>
                        <a:rPr lang="en-US" sz="1600" b="1" dirty="0">
                          <a:effectLst/>
                        </a:rPr>
                        <a:t>ORDERED, USE_NL</a:t>
                      </a:r>
                      <a:r>
                        <a:rPr lang="en-US" sz="1600" dirty="0">
                          <a:effectLst/>
                        </a:rPr>
                        <a:t> </a:t>
                      </a:r>
                      <a:r>
                        <a:rPr lang="ru-RU" sz="1600" dirty="0">
                          <a:effectLst/>
                        </a:rPr>
                        <a:t>и, при необходимости, </a:t>
                      </a:r>
                      <a:r>
                        <a:rPr lang="en-US" sz="1600" b="1" dirty="0">
                          <a:effectLst/>
                        </a:rPr>
                        <a:t>INDEX</a:t>
                      </a:r>
                      <a:endParaRPr lang="en-US" sz="1600" dirty="0">
                        <a:effectLst/>
                      </a:endParaRPr>
                    </a:p>
                  </a:txBody>
                  <a:tcPr marL="130048" marR="130048" marT="65024" marB="65024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49589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F94961-4400-4554-BAD1-8593EB093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Неэффективно написанный запрос.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07393D2-04FC-4BEC-9A0C-B961B096C6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неэффективное соединение таблиц;</a:t>
            </a:r>
          </a:p>
          <a:p>
            <a:r>
              <a:rPr lang="ru-RU" dirty="0"/>
              <a:t>использование NOT и NOT IN в условии </a:t>
            </a:r>
            <a:r>
              <a:rPr lang="ru-RU" dirty="0" err="1"/>
              <a:t>where</a:t>
            </a:r>
            <a:r>
              <a:rPr lang="ru-RU" dirty="0"/>
              <a:t>;</a:t>
            </a:r>
          </a:p>
          <a:p>
            <a:r>
              <a:rPr lang="ru-RU" dirty="0"/>
              <a:t>блокировка индекса в силу использования неправильных функций к столбцу, по которому построен индекс;</a:t>
            </a:r>
          </a:p>
          <a:p>
            <a:r>
              <a:rPr lang="ru-RU" dirty="0"/>
              <a:t>большая вложенность запроса или большая его длина;</a:t>
            </a:r>
          </a:p>
          <a:p>
            <a:r>
              <a:rPr lang="ru-RU" dirty="0"/>
              <a:t>большой объем выбираемых данных, требующих подключения в работу дисков, в том числе для выполнения агрегированных функций (</a:t>
            </a:r>
            <a:r>
              <a:rPr lang="ru-RU" dirty="0" err="1"/>
              <a:t>order</a:t>
            </a:r>
            <a:r>
              <a:rPr lang="ru-RU" dirty="0"/>
              <a:t> </a:t>
            </a:r>
            <a:r>
              <a:rPr lang="ru-RU" dirty="0" err="1"/>
              <a:t>by</a:t>
            </a:r>
            <a:r>
              <a:rPr lang="ru-RU" dirty="0"/>
              <a:t>, </a:t>
            </a:r>
            <a:r>
              <a:rPr lang="ru-RU" dirty="0" err="1"/>
              <a:t>group</a:t>
            </a:r>
            <a:r>
              <a:rPr lang="ru-RU" dirty="0"/>
              <a:t> </a:t>
            </a:r>
            <a:r>
              <a:rPr lang="ru-RU" dirty="0" err="1"/>
              <a:t>by</a:t>
            </a:r>
            <a:r>
              <a:rPr lang="ru-RU" dirty="0"/>
              <a:t> и т.д.);</a:t>
            </a:r>
          </a:p>
          <a:p>
            <a:r>
              <a:rPr lang="ru-RU" dirty="0"/>
              <a:t>неэффективные хранимые процедуры, используемые в запросе</a:t>
            </a:r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32404951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Получение плана запросов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EXPLAIN PLAN [SET STATEMENT_ID = 'text']</a:t>
            </a:r>
            <a:r>
              <a:rPr lang="ru-RU" dirty="0"/>
              <a:t> </a:t>
            </a:r>
            <a:r>
              <a:rPr lang="en-US" dirty="0"/>
              <a:t>[INTO [schema .] table [@ </a:t>
            </a:r>
            <a:r>
              <a:rPr lang="en-US" dirty="0" err="1"/>
              <a:t>dblink</a:t>
            </a:r>
            <a:r>
              <a:rPr lang="en-US" dirty="0"/>
              <a:t>]] FOR statement;</a:t>
            </a:r>
            <a:endParaRPr lang="ru-RU" dirty="0"/>
          </a:p>
          <a:p>
            <a:endParaRPr lang="ru-RU" dirty="0"/>
          </a:p>
          <a:p>
            <a:r>
              <a:rPr lang="en-US" dirty="0"/>
              <a:t>Select * from [schema .] table [@ </a:t>
            </a:r>
            <a:r>
              <a:rPr lang="en-US" dirty="0" err="1"/>
              <a:t>dblink</a:t>
            </a:r>
            <a:r>
              <a:rPr lang="en-US" dirty="0"/>
              <a:t>]] </a:t>
            </a:r>
          </a:p>
          <a:p>
            <a:endParaRPr lang="en-US" dirty="0"/>
          </a:p>
          <a:p>
            <a:r>
              <a:rPr lang="en-US" dirty="0"/>
              <a:t>select * from table(</a:t>
            </a:r>
            <a:r>
              <a:rPr lang="en-US" dirty="0" err="1"/>
              <a:t>dbms_xplan.display</a:t>
            </a:r>
            <a:r>
              <a:rPr lang="en-US" dirty="0"/>
              <a:t>);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887177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EXPLAIN PLAN FOR</a:t>
            </a:r>
          </a:p>
          <a:p>
            <a:pPr marL="0" indent="0">
              <a:buNone/>
            </a:pPr>
            <a:r>
              <a:rPr lang="en-US" dirty="0"/>
              <a:t>  SELECT </a:t>
            </a:r>
            <a:r>
              <a:rPr lang="en-US" dirty="0" err="1"/>
              <a:t>ofr</a:t>
            </a:r>
            <a:r>
              <a:rPr lang="en-US" dirty="0"/>
              <a:t>.*, pr.*, gd.*</a:t>
            </a:r>
          </a:p>
          <a:p>
            <a:pPr marL="0" indent="0">
              <a:buNone/>
            </a:pPr>
            <a:r>
              <a:rPr lang="en-US" dirty="0"/>
              <a:t>    FROM </a:t>
            </a:r>
            <a:r>
              <a:rPr lang="en-US" dirty="0" err="1"/>
              <a:t>sigma.product</a:t>
            </a:r>
            <a:r>
              <a:rPr lang="en-US" dirty="0"/>
              <a:t> </a:t>
            </a:r>
            <a:r>
              <a:rPr lang="en-US" dirty="0" err="1"/>
              <a:t>pr</a:t>
            </a:r>
            <a:r>
              <a:rPr lang="en-US" dirty="0"/>
              <a:t>, </a:t>
            </a:r>
            <a:r>
              <a:rPr lang="en-US" dirty="0" err="1"/>
              <a:t>sigma.goods</a:t>
            </a:r>
            <a:r>
              <a:rPr lang="en-US" dirty="0"/>
              <a:t> </a:t>
            </a:r>
            <a:r>
              <a:rPr lang="en-US" dirty="0" err="1"/>
              <a:t>gd</a:t>
            </a:r>
            <a:r>
              <a:rPr lang="en-US" dirty="0"/>
              <a:t>, </a:t>
            </a:r>
            <a:r>
              <a:rPr lang="en-US" dirty="0" err="1"/>
              <a:t>sigma.offer</a:t>
            </a:r>
            <a:r>
              <a:rPr lang="en-US" dirty="0"/>
              <a:t> </a:t>
            </a:r>
            <a:r>
              <a:rPr lang="en-US" dirty="0" err="1"/>
              <a:t>ofr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WHERE </a:t>
            </a:r>
            <a:r>
              <a:rPr lang="en-US" dirty="0" err="1"/>
              <a:t>ofr.offer_id</a:t>
            </a:r>
            <a:r>
              <a:rPr lang="en-US" dirty="0"/>
              <a:t> = </a:t>
            </a:r>
            <a:r>
              <a:rPr lang="en-US" dirty="0" err="1"/>
              <a:t>pr.offer_id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AND </a:t>
            </a:r>
            <a:r>
              <a:rPr lang="en-US" dirty="0" err="1"/>
              <a:t>pr.goods_id</a:t>
            </a:r>
            <a:r>
              <a:rPr lang="en-US" dirty="0"/>
              <a:t> = </a:t>
            </a:r>
            <a:r>
              <a:rPr lang="en-US" dirty="0" err="1"/>
              <a:t>gd.goods_id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AND </a:t>
            </a:r>
            <a:r>
              <a:rPr lang="en-US" dirty="0" err="1"/>
              <a:t>gd.type_id</a:t>
            </a:r>
            <a:r>
              <a:rPr lang="en-US" dirty="0"/>
              <a:t> = 2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-- </a:t>
            </a:r>
            <a:r>
              <a:rPr lang="ru-RU" dirty="0"/>
              <a:t>получение плана запроса --</a:t>
            </a:r>
          </a:p>
          <a:p>
            <a:pPr marL="0" indent="0">
              <a:buNone/>
            </a:pPr>
            <a:r>
              <a:rPr lang="ru-RU" dirty="0"/>
              <a:t>			 </a:t>
            </a:r>
          </a:p>
          <a:p>
            <a:pPr marL="0" indent="0">
              <a:buNone/>
            </a:pPr>
            <a:r>
              <a:rPr lang="en-US" dirty="0"/>
              <a:t>SELECT * FROM TABLE(</a:t>
            </a:r>
            <a:r>
              <a:rPr lang="en-US" dirty="0" err="1"/>
              <a:t>dbms_xplan.display</a:t>
            </a:r>
            <a:r>
              <a:rPr lang="en-US" dirty="0"/>
              <a:t>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474223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2500" y="3409950"/>
            <a:ext cx="11551840" cy="499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284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Выполнение запроса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ru-RU" dirty="0"/>
              <a:t>Лексический анализ запроса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Логическая оптимизация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Определение планов запроса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Выбор оптимального плана  запроса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Подстановка параметров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Непосредственное выполнение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7256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67364" y="3467100"/>
            <a:ext cx="10251535" cy="5164477"/>
          </a:xfrm>
        </p:spPr>
        <p:txBody>
          <a:bodyPr>
            <a:noAutofit/>
          </a:bodyPr>
          <a:lstStyle/>
          <a:p>
            <a:r>
              <a:rPr lang="ru-RU" sz="1800" dirty="0"/>
              <a:t>TABLE ACCESS FULL — сервер просмотрит все записи таблицы.</a:t>
            </a:r>
          </a:p>
          <a:p>
            <a:r>
              <a:rPr lang="ru-RU" sz="1800" dirty="0"/>
              <a:t>TABLE ACCESS BY INDEX ROWID — таблица будет просмотрена частично с помощью индекса.</a:t>
            </a:r>
          </a:p>
          <a:p>
            <a:r>
              <a:rPr lang="ru-RU" sz="1800" dirty="0"/>
              <a:t>INDEX RANGE SCAN — для получения выборки нужных значений фильтра будет использован индекс таблицы.</a:t>
            </a:r>
          </a:p>
          <a:p>
            <a:r>
              <a:rPr lang="ru-RU" sz="1800" dirty="0"/>
              <a:t>HASH JOIN — для получения выборки нужных значений фильтра будет построена хэш-таблица.</a:t>
            </a:r>
          </a:p>
          <a:p>
            <a:r>
              <a:rPr lang="ru-RU" sz="1800" dirty="0"/>
              <a:t>NESTED LOOPS — нужные значения фильтра будут получены путем полного просмотра основной таблицы и поиском записей во вспомогательной. </a:t>
            </a:r>
            <a:endParaRPr lang="en-US" sz="1800" dirty="0"/>
          </a:p>
          <a:p>
            <a:r>
              <a:rPr lang="ru-RU" sz="1800" dirty="0"/>
              <a:t>SORT MERGE JOIN — используется для соединения записей нескольких независимых источников. Сначала оба источника сортируются по объединяющему ключу, а затем происходит из слияние.</a:t>
            </a:r>
          </a:p>
          <a:p>
            <a:r>
              <a:rPr lang="ru-RU" sz="1800" dirty="0"/>
              <a:t>BUFFER SORT — в некоторых случаях </a:t>
            </a:r>
            <a:r>
              <a:rPr lang="ru-RU" sz="1800" dirty="0" err="1"/>
              <a:t>Oracle</a:t>
            </a:r>
            <a:r>
              <a:rPr lang="ru-RU" sz="1800" dirty="0"/>
              <a:t> может определить, что при выполнении запроса обращение к некоторому блоку данных может быть выполнено несколько раз, в этом случае </a:t>
            </a:r>
            <a:r>
              <a:rPr lang="ru-RU" sz="1800" dirty="0" err="1"/>
              <a:t>Oracle</a:t>
            </a:r>
            <a:r>
              <a:rPr lang="ru-RU" sz="1800" dirty="0"/>
              <a:t> помещает этот блок в специальную область, чтобы ускорить к нему доступ. </a:t>
            </a:r>
          </a:p>
          <a:p>
            <a:r>
              <a:rPr lang="ru-RU" sz="1800" dirty="0"/>
              <a:t>MERGE JOIN CARTESIAN — для получения выборки нужных значений фильтра будет организовано перемножение записей в двух таблицах</a:t>
            </a:r>
          </a:p>
        </p:txBody>
      </p:sp>
    </p:spTree>
    <p:extLst>
      <p:ext uri="{BB962C8B-B14F-4D97-AF65-F5344CB8AC3E}">
        <p14:creationId xmlns:p14="http://schemas.microsoft.com/office/powerpoint/2010/main" val="2059363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44047" y="3156202"/>
            <a:ext cx="6743619" cy="489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911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intuit.ru/EDI/27_04_15_5/1430086749-14056/tutorial/320/objects/12/files/12_1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4746" y="1481363"/>
            <a:ext cx="9018330" cy="6803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4705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Функции оптимизатора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i="1" dirty="0"/>
              <a:t>Вычисление выражений</a:t>
            </a:r>
            <a:r>
              <a:rPr lang="ru-RU" dirty="0"/>
              <a:t> и операций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Преобразование </a:t>
            </a:r>
            <a:r>
              <a:rPr lang="ru-RU" i="1" dirty="0"/>
              <a:t>SQL</a:t>
            </a:r>
            <a:r>
              <a:rPr lang="ru-RU" dirty="0"/>
              <a:t> </a:t>
            </a:r>
            <a:r>
              <a:rPr lang="ru-RU" i="1" dirty="0"/>
              <a:t>операторов</a:t>
            </a:r>
            <a:endParaRPr lang="ru-RU" dirty="0"/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Выбор способа </a:t>
            </a:r>
            <a:r>
              <a:rPr lang="ru-RU" i="1" dirty="0"/>
              <a:t>оптимизации</a:t>
            </a:r>
            <a:r>
              <a:rPr lang="ru-RU" dirty="0"/>
              <a:t> - по стоимости или по правилам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Выбор </a:t>
            </a:r>
            <a:r>
              <a:rPr lang="ru-RU" i="1" dirty="0"/>
              <a:t>путей доступа</a:t>
            </a:r>
            <a:endParaRPr lang="ru-RU" dirty="0"/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Выбор порядка соединений таблиц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Выбор метода соединений таблиц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Определение наиболее эффективного плана выполнения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38319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Режимы работы оптимизатора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RULE BASED</a:t>
            </a:r>
          </a:p>
          <a:p>
            <a:r>
              <a:rPr lang="en-US" dirty="0"/>
              <a:t>COST BASED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650467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 Based </a:t>
            </a:r>
            <a:r>
              <a:rPr lang="en-US" dirty="0" err="1"/>
              <a:t>Optimisation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optimizer_mode</a:t>
            </a:r>
            <a:r>
              <a:rPr lang="en-US" dirty="0"/>
              <a:t> = </a:t>
            </a:r>
            <a:r>
              <a:rPr lang="en-US" i="1" dirty="0"/>
              <a:t>rule</a:t>
            </a:r>
          </a:p>
          <a:p>
            <a:r>
              <a:rPr lang="en-US" dirty="0" err="1"/>
              <a:t>optimizer_mode</a:t>
            </a:r>
            <a:r>
              <a:rPr lang="en-US" dirty="0"/>
              <a:t> = </a:t>
            </a:r>
            <a:r>
              <a:rPr lang="en-US" dirty="0" err="1"/>
              <a:t>all_rows</a:t>
            </a:r>
            <a:endParaRPr lang="en-US" dirty="0"/>
          </a:p>
          <a:p>
            <a:r>
              <a:rPr lang="en-US" dirty="0" err="1"/>
              <a:t>optimizer_mode</a:t>
            </a:r>
            <a:r>
              <a:rPr lang="en-US" dirty="0"/>
              <a:t> = </a:t>
            </a:r>
            <a:r>
              <a:rPr lang="en-US" dirty="0" err="1"/>
              <a:t>first_rows</a:t>
            </a:r>
            <a:endParaRPr lang="en-US" dirty="0"/>
          </a:p>
          <a:p>
            <a:r>
              <a:rPr lang="en-US" dirty="0" err="1"/>
              <a:t>optimizer_mode</a:t>
            </a:r>
            <a:r>
              <a:rPr lang="en-US" dirty="0"/>
              <a:t> = </a:t>
            </a:r>
            <a:r>
              <a:rPr lang="en-US" i="1" dirty="0"/>
              <a:t>choose</a:t>
            </a:r>
          </a:p>
          <a:p>
            <a:r>
              <a:rPr lang="en-US" dirty="0" err="1"/>
              <a:t>optimizer_mode</a:t>
            </a:r>
            <a:r>
              <a:rPr lang="en-US" dirty="0"/>
              <a:t> = </a:t>
            </a:r>
            <a:r>
              <a:rPr lang="en-US" dirty="0" err="1"/>
              <a:t>first_rows_n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476878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2D3F51-B6AA-4EFA-830C-CDBE2731A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Причины</a:t>
            </a:r>
            <a:r>
              <a:rPr lang="ru-RU" dirty="0"/>
              <a:t> ресурсоемкости запроса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E588D44-E0A1-4322-A657-1872B44D75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ru-RU" b="1" dirty="0"/>
              <a:t>плохая статистика</a:t>
            </a:r>
            <a:r>
              <a:rPr lang="ru-RU" dirty="0"/>
              <a:t> по таблицам и индексам запроса;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b="1" dirty="0"/>
              <a:t>проблемы с индексами в запросе</a:t>
            </a:r>
            <a:r>
              <a:rPr lang="ru-RU" dirty="0"/>
              <a:t>;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b="1" dirty="0"/>
              <a:t>проблемы с </a:t>
            </a:r>
            <a:r>
              <a:rPr lang="ru-RU" b="1" dirty="0" err="1"/>
              <a:t>хинтами</a:t>
            </a:r>
            <a:r>
              <a:rPr lang="ru-RU" b="1" dirty="0"/>
              <a:t> в запросе</a:t>
            </a:r>
            <a:r>
              <a:rPr lang="ru-RU" dirty="0"/>
              <a:t>;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b="1" dirty="0"/>
              <a:t>неэффективно построенный запрос</a:t>
            </a:r>
            <a:r>
              <a:rPr lang="ru-RU" dirty="0"/>
              <a:t>;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b="1" dirty="0"/>
              <a:t>неправильно настроены параметры инициализации базы данных</a:t>
            </a:r>
            <a:r>
              <a:rPr lang="ru-RU" dirty="0"/>
              <a:t>, отвечающие за производительность запросов.</a:t>
            </a:r>
          </a:p>
          <a:p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39575592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60B997-2B74-4E0C-8916-59FC540DF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Неэффективная статистика. </a:t>
            </a:r>
            <a:br>
              <a:rPr lang="ru-RU" b="1" dirty="0"/>
            </a:b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CF7FCB4-1061-4A3A-82EC-0CBB1F1A39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/>
              <a:t>Устаревшая статистика. </a:t>
            </a:r>
            <a:endParaRPr lang="en-US" b="1" dirty="0"/>
          </a:p>
          <a:p>
            <a:r>
              <a:rPr lang="ru-RU" b="1" dirty="0"/>
              <a:t>Отсутствие статистики хотя бы в одной из таблиц, входящих во фразу </a:t>
            </a:r>
            <a:r>
              <a:rPr lang="ru-RU" b="1" dirty="0" err="1"/>
              <a:t>From</a:t>
            </a:r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37332676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theme/theme1.xml><?xml version="1.0" encoding="utf-8"?>
<a:theme xmlns:a="http://schemas.openxmlformats.org/drawingml/2006/main" name="Натуральные материалы">
  <a:themeElements>
    <a:clrScheme name="Натуральные материалы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Натуральные материалы">
      <a:majorFont>
        <a:latin typeface="Garamond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Натуральные материалы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963</TotalTime>
  <Words>1808</Words>
  <Application>Microsoft Office PowerPoint</Application>
  <PresentationFormat>Произвольный</PresentationFormat>
  <Paragraphs>184</Paragraphs>
  <Slides>31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31</vt:i4>
      </vt:variant>
    </vt:vector>
  </HeadingPairs>
  <TitlesOfParts>
    <vt:vector size="36" baseType="lpstr">
      <vt:lpstr>Arial</vt:lpstr>
      <vt:lpstr>Garamond</vt:lpstr>
      <vt:lpstr>Helvetica Neue</vt:lpstr>
      <vt:lpstr>Times New Roman</vt:lpstr>
      <vt:lpstr>Натуральные материалы</vt:lpstr>
      <vt:lpstr>СУБД</vt:lpstr>
      <vt:lpstr>Выполнение запроса (SQL-92)</vt:lpstr>
      <vt:lpstr>Выполнение запроса</vt:lpstr>
      <vt:lpstr>Презентация PowerPoint</vt:lpstr>
      <vt:lpstr>Функции оптимизатора</vt:lpstr>
      <vt:lpstr>Режимы работы оптимизатора</vt:lpstr>
      <vt:lpstr>Cost Based Optimisation</vt:lpstr>
      <vt:lpstr>Причины ресурсоемкости запроса</vt:lpstr>
      <vt:lpstr>Неэффективная статистика.  </vt:lpstr>
      <vt:lpstr>Презентация PowerPoint</vt:lpstr>
      <vt:lpstr>Презентация PowerPoint</vt:lpstr>
      <vt:lpstr>Статистика по таблицам</vt:lpstr>
      <vt:lpstr>Статистика по индексам</vt:lpstr>
      <vt:lpstr>Статистика по столбцам</vt:lpstr>
      <vt:lpstr>Проблемы с индексами</vt:lpstr>
      <vt:lpstr>Проблемы с хинтами в запросе</vt:lpstr>
      <vt:lpstr>Подсказки оптимизатору</vt:lpstr>
      <vt:lpstr>Подсказки, определяющие общие цели и подходы для оптимизации плана выполнения запроса, включая правила и методы доступа к данным.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Неэффективно написанный запрос.</vt:lpstr>
      <vt:lpstr>Получение плана запросов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СУБД</dc:title>
  <dc:creator>Проволоцкий В.Е.</dc:creator>
  <cp:lastModifiedBy>Вячеслав Проволоцкий</cp:lastModifiedBy>
  <cp:revision>85</cp:revision>
  <dcterms:modified xsi:type="dcterms:W3CDTF">2020-11-18T14:50:21Z</dcterms:modified>
</cp:coreProperties>
</file>