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xml.rels" ContentType="application/vnd.openxmlformats-package.relationships+xml"/>
  <Override PartName="/ppt/notesSlides/notesSlide4.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5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Garamond"/>
              </a:rPr>
              <a:t>Для перемещения страницы щёлкните мышью</a:t>
            </a:r>
            <a:endParaRPr b="0" lang="en-US" sz="1800" spc="-1" strike="noStrike">
              <a:solidFill>
                <a:srgbClr val="000000"/>
              </a:solidFill>
              <a:latin typeface="Garamond"/>
            </a:endParaRPr>
          </a:p>
        </p:txBody>
      </p:sp>
      <p:sp>
        <p:nvSpPr>
          <p:cNvPr id="10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Для правки формата примечаний щёлкните мышью</a:t>
            </a:r>
            <a:endParaRPr b="0" lang="ru-RU" sz="2000" spc="-1" strike="noStrike">
              <a:solidFill>
                <a:srgbClr val="000000"/>
              </a:solidFill>
              <a:latin typeface="Arial"/>
            </a:endParaRPr>
          </a:p>
        </p:txBody>
      </p:sp>
      <p:sp>
        <p:nvSpPr>
          <p:cNvPr id="10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ru-RU" sz="1400" spc="-1" strike="noStrike">
                <a:solidFill>
                  <a:srgbClr val="000000"/>
                </a:solidFill>
                <a:latin typeface="Times New Roman"/>
              </a:rPr>
              <a:t>&lt;верхний колонтитул&gt;</a:t>
            </a:r>
            <a:endParaRPr b="0" lang="ru-RU" sz="1400" spc="-1" strike="noStrike">
              <a:solidFill>
                <a:srgbClr val="000000"/>
              </a:solidFill>
              <a:latin typeface="Times New Roman"/>
            </a:endParaRPr>
          </a:p>
        </p:txBody>
      </p:sp>
      <p:sp>
        <p:nvSpPr>
          <p:cNvPr id="102"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Times New Roman"/>
              </a:defRPr>
            </a:lvl1pPr>
          </a:lstStyle>
          <a:p>
            <a:pPr indent="0" algn="r">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
        <p:nvSpPr>
          <p:cNvPr id="103"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104"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ru-RU" sz="1400" spc="-1" strike="noStrike">
                <a:solidFill>
                  <a:srgbClr val="000000"/>
                </a:solidFill>
                <a:latin typeface="Times New Roman"/>
              </a:defRPr>
            </a:lvl1pPr>
          </a:lstStyle>
          <a:p>
            <a:pPr indent="0" algn="r">
              <a:buNone/>
            </a:pPr>
            <a:fld id="{8120B10D-3D55-4756-A678-6DC4085739C0}"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685800" y="1143000"/>
            <a:ext cx="5486040" cy="3085920"/>
          </a:xfrm>
          <a:prstGeom prst="rect">
            <a:avLst/>
          </a:prstGeom>
          <a:ln w="0">
            <a:noFill/>
          </a:ln>
        </p:spPr>
      </p:sp>
      <p:sp>
        <p:nvSpPr>
          <p:cNvPr id="21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ru-RU" sz="2000" spc="-1" strike="noStrike">
                <a:solidFill>
                  <a:srgbClr val="000000"/>
                </a:solidFill>
                <a:latin typeface="Arial"/>
              </a:rPr>
              <a:t>Как правило одна таблица с очень большой избыточностью</a:t>
            </a:r>
            <a:endParaRPr b="0" lang="ru-RU" sz="2000" spc="-1" strike="noStrike">
              <a:solidFill>
                <a:srgbClr val="000000"/>
              </a:solidFill>
              <a:latin typeface="Arial"/>
            </a:endParaRPr>
          </a:p>
        </p:txBody>
      </p:sp>
      <p:sp>
        <p:nvSpPr>
          <p:cNvPr id="217"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ru-RU" sz="1200" spc="-1" strike="noStrike">
                <a:solidFill>
                  <a:srgbClr val="000000"/>
                </a:solidFill>
                <a:latin typeface="+mn-lt"/>
                <a:ea typeface="+mn-ea"/>
              </a:defRPr>
            </a:lvl1pPr>
          </a:lstStyle>
          <a:p>
            <a:pPr indent="0" algn="r">
              <a:lnSpc>
                <a:spcPct val="100000"/>
              </a:lnSpc>
              <a:buNone/>
            </a:pPr>
            <a:fld id="{C7055806-40E7-497B-B15A-C8C85A0AFC5C}" type="slidenum">
              <a:rPr b="0" lang="ru-RU" sz="1200" spc="-1" strike="noStrike">
                <a:solidFill>
                  <a:srgbClr val="000000"/>
                </a:solidFill>
                <a:latin typeface="+mn-lt"/>
                <a:ea typeface="+mn-ea"/>
              </a:rPr>
              <a:t>&lt;номер&gt;</a:t>
            </a:fld>
            <a:endParaRPr b="0" lang="ru-RU"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AFC7E30-1337-400B-A621-DA4E49E7727C}" type="slidenum">
              <a:t>&lt;#&gt;</a:t>
            </a:fld>
          </a:p>
        </p:txBody>
      </p:sp>
      <p:sp>
        <p:nvSpPr>
          <p:cNvPr id="4" name="PlaceHolder 3"/>
          <p:cNvSpPr>
            <a:spLocks noGrp="1"/>
          </p:cNvSpPr>
          <p:nvPr>
            <p:ph type="dt" idx="1"/>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38" name="PlaceHolder 2"/>
          <p:cNvSpPr>
            <a:spLocks noGrp="1"/>
          </p:cNvSpPr>
          <p:nvPr>
            <p:ph/>
          </p:nvPr>
        </p:nvSpPr>
        <p:spPr>
          <a:xfrm>
            <a:off x="1295280" y="2557080"/>
            <a:ext cx="96008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39" name="PlaceHolder 3"/>
          <p:cNvSpPr>
            <a:spLocks noGrp="1"/>
          </p:cNvSpPr>
          <p:nvPr>
            <p:ph/>
          </p:nvPr>
        </p:nvSpPr>
        <p:spPr>
          <a:xfrm>
            <a:off x="1295280" y="4290480"/>
            <a:ext cx="96008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9527BD8-F30D-44D3-878C-8FFF00BC0510}"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41"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42"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43" name="PlaceHolder 4"/>
          <p:cNvSpPr>
            <a:spLocks noGrp="1"/>
          </p:cNvSpPr>
          <p:nvPr>
            <p:ph/>
          </p:nvPr>
        </p:nvSpPr>
        <p:spPr>
          <a:xfrm>
            <a:off x="1295280" y="42904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44" name="PlaceHolder 5"/>
          <p:cNvSpPr>
            <a:spLocks noGrp="1"/>
          </p:cNvSpPr>
          <p:nvPr>
            <p:ph/>
          </p:nvPr>
        </p:nvSpPr>
        <p:spPr>
          <a:xfrm>
            <a:off x="6215040" y="42904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1B3FFE6-ADCE-4714-ACF6-B19727AF1B7D}" type="slidenum">
              <a:t>&lt;#&gt;</a:t>
            </a:fld>
          </a:p>
        </p:txBody>
      </p:sp>
      <p:sp>
        <p:nvSpPr>
          <p:cNvPr id="9" name="PlaceHolder 8"/>
          <p:cNvSpPr>
            <a:spLocks noGrp="1"/>
          </p:cNvSpPr>
          <p:nvPr>
            <p:ph type="dt" idx="1"/>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46" name="PlaceHolder 2"/>
          <p:cNvSpPr>
            <a:spLocks noGrp="1"/>
          </p:cNvSpPr>
          <p:nvPr>
            <p:ph/>
          </p:nvPr>
        </p:nvSpPr>
        <p:spPr>
          <a:xfrm>
            <a:off x="1295280" y="25570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47" name="PlaceHolder 3"/>
          <p:cNvSpPr>
            <a:spLocks noGrp="1"/>
          </p:cNvSpPr>
          <p:nvPr>
            <p:ph/>
          </p:nvPr>
        </p:nvSpPr>
        <p:spPr>
          <a:xfrm>
            <a:off x="4541400" y="25570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48" name="PlaceHolder 4"/>
          <p:cNvSpPr>
            <a:spLocks noGrp="1"/>
          </p:cNvSpPr>
          <p:nvPr>
            <p:ph/>
          </p:nvPr>
        </p:nvSpPr>
        <p:spPr>
          <a:xfrm>
            <a:off x="7787880" y="25570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49" name="PlaceHolder 5"/>
          <p:cNvSpPr>
            <a:spLocks noGrp="1"/>
          </p:cNvSpPr>
          <p:nvPr>
            <p:ph/>
          </p:nvPr>
        </p:nvSpPr>
        <p:spPr>
          <a:xfrm>
            <a:off x="1295280" y="42904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50" name="PlaceHolder 6"/>
          <p:cNvSpPr>
            <a:spLocks noGrp="1"/>
          </p:cNvSpPr>
          <p:nvPr>
            <p:ph/>
          </p:nvPr>
        </p:nvSpPr>
        <p:spPr>
          <a:xfrm>
            <a:off x="4541400" y="42904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51" name="PlaceHolder 7"/>
          <p:cNvSpPr>
            <a:spLocks noGrp="1"/>
          </p:cNvSpPr>
          <p:nvPr>
            <p:ph/>
          </p:nvPr>
        </p:nvSpPr>
        <p:spPr>
          <a:xfrm>
            <a:off x="7787880" y="42904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6211F62-4F65-4A32-94F2-F87A24AD3C05}" type="slidenum">
              <a:t>&lt;#&gt;</a:t>
            </a:fld>
          </a:p>
        </p:txBody>
      </p:sp>
      <p:sp>
        <p:nvSpPr>
          <p:cNvPr id="11" name="PlaceHolder 10"/>
          <p:cNvSpPr>
            <a:spLocks noGrp="1"/>
          </p:cNvSpPr>
          <p:nvPr>
            <p:ph type="dt" idx="1"/>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1F4CBF3-4E53-40FA-8DFF-0588AF6D8007}" type="slidenum">
              <a:t>&lt;#&gt;</a:t>
            </a:fld>
          </a:p>
        </p:txBody>
      </p:sp>
      <p:sp>
        <p:nvSpPr>
          <p:cNvPr id="4" name="PlaceHolder 3"/>
          <p:cNvSpPr>
            <a:spLocks noGrp="1"/>
          </p:cNvSpPr>
          <p:nvPr>
            <p:ph type="dt" idx="4"/>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64" name="PlaceHolder 2"/>
          <p:cNvSpPr>
            <a:spLocks noGrp="1"/>
          </p:cNvSpPr>
          <p:nvPr>
            <p:ph type="subTitle"/>
          </p:nvPr>
        </p:nvSpPr>
        <p:spPr>
          <a:xfrm>
            <a:off x="1295280" y="2557080"/>
            <a:ext cx="9600840" cy="33184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225408C-7F64-4CE0-BF5C-A3E95C6902E4}"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66" name="PlaceHolder 2"/>
          <p:cNvSpPr>
            <a:spLocks noGrp="1"/>
          </p:cNvSpPr>
          <p:nvPr>
            <p:ph/>
          </p:nvPr>
        </p:nvSpPr>
        <p:spPr>
          <a:xfrm>
            <a:off x="1295280" y="2557080"/>
            <a:ext cx="96008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A9518C8-2F4E-437B-81C1-A522874F697F}"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68" name="PlaceHolder 2"/>
          <p:cNvSpPr>
            <a:spLocks noGrp="1"/>
          </p:cNvSpPr>
          <p:nvPr>
            <p:ph/>
          </p:nvPr>
        </p:nvSpPr>
        <p:spPr>
          <a:xfrm>
            <a:off x="1295280" y="2557080"/>
            <a:ext cx="46850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69" name="PlaceHolder 3"/>
          <p:cNvSpPr>
            <a:spLocks noGrp="1"/>
          </p:cNvSpPr>
          <p:nvPr>
            <p:ph/>
          </p:nvPr>
        </p:nvSpPr>
        <p:spPr>
          <a:xfrm>
            <a:off x="6215040" y="2557080"/>
            <a:ext cx="46850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B3EB572-7924-4061-8CC4-C976BB570D9D}"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3026D5E-94B9-4CB0-BE8F-7F5E21B2FF0A}"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295280" y="982080"/>
            <a:ext cx="9600840" cy="604368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F21A91F-6197-41D5-9491-C4337C2ED71B}"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73"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74" name="PlaceHolder 3"/>
          <p:cNvSpPr>
            <a:spLocks noGrp="1"/>
          </p:cNvSpPr>
          <p:nvPr>
            <p:ph/>
          </p:nvPr>
        </p:nvSpPr>
        <p:spPr>
          <a:xfrm>
            <a:off x="6215040" y="2557080"/>
            <a:ext cx="46850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75" name="PlaceHolder 4"/>
          <p:cNvSpPr>
            <a:spLocks noGrp="1"/>
          </p:cNvSpPr>
          <p:nvPr>
            <p:ph/>
          </p:nvPr>
        </p:nvSpPr>
        <p:spPr>
          <a:xfrm>
            <a:off x="1295280" y="42904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A895D1F-8B3D-4265-9601-7E295C0672A0}"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17" name="PlaceHolder 2"/>
          <p:cNvSpPr>
            <a:spLocks noGrp="1"/>
          </p:cNvSpPr>
          <p:nvPr>
            <p:ph type="subTitle"/>
          </p:nvPr>
        </p:nvSpPr>
        <p:spPr>
          <a:xfrm>
            <a:off x="1295280" y="2557080"/>
            <a:ext cx="9600840" cy="33184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83E4F93-E14E-4084-A8DB-9ED18246122B}"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77" name="PlaceHolder 2"/>
          <p:cNvSpPr>
            <a:spLocks noGrp="1"/>
          </p:cNvSpPr>
          <p:nvPr>
            <p:ph/>
          </p:nvPr>
        </p:nvSpPr>
        <p:spPr>
          <a:xfrm>
            <a:off x="1295280" y="2557080"/>
            <a:ext cx="46850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78"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79" name="PlaceHolder 4"/>
          <p:cNvSpPr>
            <a:spLocks noGrp="1"/>
          </p:cNvSpPr>
          <p:nvPr>
            <p:ph/>
          </p:nvPr>
        </p:nvSpPr>
        <p:spPr>
          <a:xfrm>
            <a:off x="6215040" y="42904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AA301DA-8E68-4A70-97A9-956344F67060}"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81"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82"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83" name="PlaceHolder 4"/>
          <p:cNvSpPr>
            <a:spLocks noGrp="1"/>
          </p:cNvSpPr>
          <p:nvPr>
            <p:ph/>
          </p:nvPr>
        </p:nvSpPr>
        <p:spPr>
          <a:xfrm>
            <a:off x="1295280" y="4290480"/>
            <a:ext cx="96008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BFB1398-D53E-4CD9-A44F-1757458A49BC}"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85" name="PlaceHolder 2"/>
          <p:cNvSpPr>
            <a:spLocks noGrp="1"/>
          </p:cNvSpPr>
          <p:nvPr>
            <p:ph/>
          </p:nvPr>
        </p:nvSpPr>
        <p:spPr>
          <a:xfrm>
            <a:off x="1295280" y="2557080"/>
            <a:ext cx="96008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86" name="PlaceHolder 3"/>
          <p:cNvSpPr>
            <a:spLocks noGrp="1"/>
          </p:cNvSpPr>
          <p:nvPr>
            <p:ph/>
          </p:nvPr>
        </p:nvSpPr>
        <p:spPr>
          <a:xfrm>
            <a:off x="1295280" y="4290480"/>
            <a:ext cx="96008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B48267E-97B6-4DAC-AE80-EBE4B33C3CC6}"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88"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89"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90" name="PlaceHolder 4"/>
          <p:cNvSpPr>
            <a:spLocks noGrp="1"/>
          </p:cNvSpPr>
          <p:nvPr>
            <p:ph/>
          </p:nvPr>
        </p:nvSpPr>
        <p:spPr>
          <a:xfrm>
            <a:off x="1295280" y="42904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91" name="PlaceHolder 5"/>
          <p:cNvSpPr>
            <a:spLocks noGrp="1"/>
          </p:cNvSpPr>
          <p:nvPr>
            <p:ph/>
          </p:nvPr>
        </p:nvSpPr>
        <p:spPr>
          <a:xfrm>
            <a:off x="6215040" y="42904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F0F990F-83F9-4535-8E36-E4CF22D41207}" type="slidenum">
              <a:t>&lt;#&gt;</a:t>
            </a:fld>
          </a:p>
        </p:txBody>
      </p:sp>
      <p:sp>
        <p:nvSpPr>
          <p:cNvPr id="9" name="PlaceHolder 8"/>
          <p:cNvSpPr>
            <a:spLocks noGrp="1"/>
          </p:cNvSpPr>
          <p:nvPr>
            <p:ph type="dt" idx="4"/>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93" name="PlaceHolder 2"/>
          <p:cNvSpPr>
            <a:spLocks noGrp="1"/>
          </p:cNvSpPr>
          <p:nvPr>
            <p:ph/>
          </p:nvPr>
        </p:nvSpPr>
        <p:spPr>
          <a:xfrm>
            <a:off x="1295280" y="25570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94" name="PlaceHolder 3"/>
          <p:cNvSpPr>
            <a:spLocks noGrp="1"/>
          </p:cNvSpPr>
          <p:nvPr>
            <p:ph/>
          </p:nvPr>
        </p:nvSpPr>
        <p:spPr>
          <a:xfrm>
            <a:off x="4541400" y="25570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95" name="PlaceHolder 4"/>
          <p:cNvSpPr>
            <a:spLocks noGrp="1"/>
          </p:cNvSpPr>
          <p:nvPr>
            <p:ph/>
          </p:nvPr>
        </p:nvSpPr>
        <p:spPr>
          <a:xfrm>
            <a:off x="7787880" y="25570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96" name="PlaceHolder 5"/>
          <p:cNvSpPr>
            <a:spLocks noGrp="1"/>
          </p:cNvSpPr>
          <p:nvPr>
            <p:ph/>
          </p:nvPr>
        </p:nvSpPr>
        <p:spPr>
          <a:xfrm>
            <a:off x="1295280" y="42904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97" name="PlaceHolder 6"/>
          <p:cNvSpPr>
            <a:spLocks noGrp="1"/>
          </p:cNvSpPr>
          <p:nvPr>
            <p:ph/>
          </p:nvPr>
        </p:nvSpPr>
        <p:spPr>
          <a:xfrm>
            <a:off x="4541400" y="42904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98" name="PlaceHolder 7"/>
          <p:cNvSpPr>
            <a:spLocks noGrp="1"/>
          </p:cNvSpPr>
          <p:nvPr>
            <p:ph/>
          </p:nvPr>
        </p:nvSpPr>
        <p:spPr>
          <a:xfrm>
            <a:off x="7787880" y="4290480"/>
            <a:ext cx="309132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59D5CC7-4AE4-48FC-9FC1-241F7D8D08D9}" type="slidenum">
              <a:t>&lt;#&gt;</a:t>
            </a:fld>
          </a:p>
        </p:txBody>
      </p:sp>
      <p:sp>
        <p:nvSpPr>
          <p:cNvPr id="11" name="PlaceHolder 10"/>
          <p:cNvSpPr>
            <a:spLocks noGrp="1"/>
          </p:cNvSpPr>
          <p:nvPr>
            <p:ph type="dt" idx="4"/>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19" name="PlaceHolder 2"/>
          <p:cNvSpPr>
            <a:spLocks noGrp="1"/>
          </p:cNvSpPr>
          <p:nvPr>
            <p:ph/>
          </p:nvPr>
        </p:nvSpPr>
        <p:spPr>
          <a:xfrm>
            <a:off x="1295280" y="2557080"/>
            <a:ext cx="96008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3B5A156-4902-424A-8821-D3934F1AFB09}"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21" name="PlaceHolder 2"/>
          <p:cNvSpPr>
            <a:spLocks noGrp="1"/>
          </p:cNvSpPr>
          <p:nvPr>
            <p:ph/>
          </p:nvPr>
        </p:nvSpPr>
        <p:spPr>
          <a:xfrm>
            <a:off x="1295280" y="2557080"/>
            <a:ext cx="46850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22" name="PlaceHolder 3"/>
          <p:cNvSpPr>
            <a:spLocks noGrp="1"/>
          </p:cNvSpPr>
          <p:nvPr>
            <p:ph/>
          </p:nvPr>
        </p:nvSpPr>
        <p:spPr>
          <a:xfrm>
            <a:off x="6215040" y="2557080"/>
            <a:ext cx="46850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D5F2CE5-785A-426C-BDFE-8AEDC5CCDE7D}"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C6C9BEE-B63D-4C58-B41A-DB2364557993}"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295280" y="982080"/>
            <a:ext cx="9600840" cy="604368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70A5D79-3893-4CCA-AB4E-D3C517BCA55A}"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26"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27" name="PlaceHolder 3"/>
          <p:cNvSpPr>
            <a:spLocks noGrp="1"/>
          </p:cNvSpPr>
          <p:nvPr>
            <p:ph/>
          </p:nvPr>
        </p:nvSpPr>
        <p:spPr>
          <a:xfrm>
            <a:off x="6215040" y="2557080"/>
            <a:ext cx="46850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28" name="PlaceHolder 4"/>
          <p:cNvSpPr>
            <a:spLocks noGrp="1"/>
          </p:cNvSpPr>
          <p:nvPr>
            <p:ph/>
          </p:nvPr>
        </p:nvSpPr>
        <p:spPr>
          <a:xfrm>
            <a:off x="1295280" y="42904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2DBC4BE-6909-4A84-AB60-4DBF0CBC8EF4}"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30" name="PlaceHolder 2"/>
          <p:cNvSpPr>
            <a:spLocks noGrp="1"/>
          </p:cNvSpPr>
          <p:nvPr>
            <p:ph/>
          </p:nvPr>
        </p:nvSpPr>
        <p:spPr>
          <a:xfrm>
            <a:off x="1295280" y="2557080"/>
            <a:ext cx="4685040" cy="33184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31"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32" name="PlaceHolder 4"/>
          <p:cNvSpPr>
            <a:spLocks noGrp="1"/>
          </p:cNvSpPr>
          <p:nvPr>
            <p:ph/>
          </p:nvPr>
        </p:nvSpPr>
        <p:spPr>
          <a:xfrm>
            <a:off x="6215040" y="42904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240322B-3907-4B26-9D3E-6A3EF346204E}"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Garamond"/>
            </a:endParaRPr>
          </a:p>
        </p:txBody>
      </p:sp>
      <p:sp>
        <p:nvSpPr>
          <p:cNvPr id="34"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35"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36" name="PlaceHolder 4"/>
          <p:cNvSpPr>
            <a:spLocks noGrp="1"/>
          </p:cNvSpPr>
          <p:nvPr>
            <p:ph/>
          </p:nvPr>
        </p:nvSpPr>
        <p:spPr>
          <a:xfrm>
            <a:off x="1295280" y="4290480"/>
            <a:ext cx="9600840" cy="1582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62626"/>
              </a:solidFill>
              <a:latin typeface="Garamon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8D95C98-BE5E-45E4-AC19-8520C644B8A0}" type="slidenum">
              <a:t>&lt;#&gt;</a:t>
            </a:fld>
          </a:p>
        </p:txBody>
      </p:sp>
      <p:sp>
        <p:nvSpPr>
          <p:cNvPr id="8" name="PlaceHolder 7"/>
          <p:cNvSpPr>
            <a:spLocks noGrp="1"/>
          </p:cNvSpPr>
          <p:nvPr>
            <p:ph type="dt" idx="1"/>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840" y="0"/>
            <a:ext cx="12229560" cy="6855840"/>
            <a:chOff x="-15840" y="0"/>
            <a:chExt cx="12229560" cy="6855840"/>
          </a:xfrm>
        </p:grpSpPr>
        <p:pic>
          <p:nvPicPr>
            <p:cNvPr id="1" name="Picture 7" descr="HD-PanelContent.png"/>
            <p:cNvPicPr/>
            <p:nvPr/>
          </p:nvPicPr>
          <p:blipFill>
            <a:blip r:embed="rId3"/>
            <a:stretch/>
          </p:blipFill>
          <p:spPr>
            <a:xfrm>
              <a:off x="0" y="0"/>
              <a:ext cx="12188520" cy="6855840"/>
            </a:xfrm>
            <a:prstGeom prst="rect">
              <a:avLst/>
            </a:prstGeom>
            <a:ln w="0">
              <a:noFill/>
            </a:ln>
          </p:spPr>
        </p:pic>
        <p:sp>
          <p:nvSpPr>
            <p:cNvPr id="2" name="Rectangle 8"/>
            <p:cNvSpPr/>
            <p:nvPr/>
          </p:nvSpPr>
          <p:spPr>
            <a:xfrm>
              <a:off x="608040" y="609480"/>
              <a:ext cx="10972440" cy="563832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ru-RU" sz="1800" spc="-1" strike="noStrike">
                <a:solidFill>
                  <a:srgbClr val="000000"/>
                </a:solidFill>
                <a:latin typeface="Arial"/>
              </a:endParaRPr>
            </a:p>
          </p:txBody>
        </p:sp>
        <p:pic>
          <p:nvPicPr>
            <p:cNvPr id="3" name="Picture 9" descr="HDRibbonContent-UniformTrim.png"/>
            <p:cNvPicPr/>
            <p:nvPr/>
          </p:nvPicPr>
          <p:blipFill>
            <a:blip r:embed="rId4"/>
            <a:stretch/>
          </p:blipFill>
          <p:spPr>
            <a:xfrm>
              <a:off x="-15840" y="3153960"/>
              <a:ext cx="776880" cy="606240"/>
            </a:xfrm>
            <a:prstGeom prst="rect">
              <a:avLst/>
            </a:prstGeom>
            <a:ln w="0">
              <a:noFill/>
            </a:ln>
          </p:spPr>
        </p:pic>
        <p:pic>
          <p:nvPicPr>
            <p:cNvPr id="4" name="Picture 10" descr="HDRibbonContent-UniformTrim.png"/>
            <p:cNvPicPr/>
            <p:nvPr/>
          </p:nvPicPr>
          <p:blipFill>
            <a:blip r:embed="rId5"/>
            <a:stretch/>
          </p:blipFill>
          <p:spPr>
            <a:xfrm>
              <a:off x="11436840" y="3153960"/>
              <a:ext cx="776880" cy="606240"/>
            </a:xfrm>
            <a:prstGeom prst="rect">
              <a:avLst/>
            </a:prstGeom>
            <a:ln w="0">
              <a:noFill/>
            </a:ln>
          </p:spPr>
        </p:pic>
      </p:grpSp>
      <p:grpSp>
        <p:nvGrpSpPr>
          <p:cNvPr id="5" name="Group 6"/>
          <p:cNvGrpSpPr/>
          <p:nvPr/>
        </p:nvGrpSpPr>
        <p:grpSpPr>
          <a:xfrm>
            <a:off x="-16920" y="0"/>
            <a:ext cx="12230640" cy="6855840"/>
            <a:chOff x="-16920" y="0"/>
            <a:chExt cx="12230640" cy="6855840"/>
          </a:xfrm>
        </p:grpSpPr>
        <p:pic>
          <p:nvPicPr>
            <p:cNvPr id="6" name="Picture 15" descr="HD-PanelTitleR1.png"/>
            <p:cNvPicPr/>
            <p:nvPr/>
          </p:nvPicPr>
          <p:blipFill>
            <a:blip r:embed="rId6"/>
            <a:stretch/>
          </p:blipFill>
          <p:spPr>
            <a:xfrm>
              <a:off x="0" y="0"/>
              <a:ext cx="12188520" cy="6855840"/>
            </a:xfrm>
            <a:prstGeom prst="rect">
              <a:avLst/>
            </a:prstGeom>
            <a:ln w="0">
              <a:noFill/>
            </a:ln>
          </p:spPr>
        </p:pic>
        <p:sp>
          <p:nvSpPr>
            <p:cNvPr id="7" name="Rectangle 25"/>
            <p:cNvSpPr/>
            <p:nvPr/>
          </p:nvSpPr>
          <p:spPr>
            <a:xfrm>
              <a:off x="2328480" y="1540800"/>
              <a:ext cx="7543440" cy="383508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ru-RU" sz="1800" spc="-1" strike="noStrike">
                <a:solidFill>
                  <a:srgbClr val="000000"/>
                </a:solidFill>
                <a:latin typeface="Arial"/>
              </a:endParaRPr>
            </a:p>
          </p:txBody>
        </p:sp>
        <p:pic>
          <p:nvPicPr>
            <p:cNvPr id="8" name="Picture 16" descr="HDRibbonTitle-UniformTrim.png"/>
            <p:cNvPicPr/>
            <p:nvPr/>
          </p:nvPicPr>
          <p:blipFill>
            <a:blip r:embed="rId7"/>
            <a:stretch/>
          </p:blipFill>
          <p:spPr>
            <a:xfrm>
              <a:off x="-16920" y="3147480"/>
              <a:ext cx="2477520" cy="612360"/>
            </a:xfrm>
            <a:prstGeom prst="rect">
              <a:avLst/>
            </a:prstGeom>
            <a:ln w="0">
              <a:noFill/>
            </a:ln>
          </p:spPr>
        </p:pic>
        <p:pic>
          <p:nvPicPr>
            <p:cNvPr id="9" name="Picture 19" descr="HDRibbonTitle-UniformTrim.png"/>
            <p:cNvPicPr/>
            <p:nvPr/>
          </p:nvPicPr>
          <p:blipFill>
            <a:blip r:embed="rId8"/>
            <a:stretch/>
          </p:blipFill>
          <p:spPr>
            <a:xfrm>
              <a:off x="9736200" y="3147480"/>
              <a:ext cx="2477520" cy="612360"/>
            </a:xfrm>
            <a:prstGeom prst="rect">
              <a:avLst/>
            </a:prstGeom>
            <a:ln w="0">
              <a:noFill/>
            </a:ln>
          </p:spPr>
        </p:pic>
      </p:grpSp>
      <p:sp>
        <p:nvSpPr>
          <p:cNvPr id="10" name="PlaceHolder 1"/>
          <p:cNvSpPr>
            <a:spLocks noGrp="1"/>
          </p:cNvSpPr>
          <p:nvPr>
            <p:ph type="title"/>
          </p:nvPr>
        </p:nvSpPr>
        <p:spPr>
          <a:xfrm>
            <a:off x="2692440" y="1871280"/>
            <a:ext cx="6815160" cy="1515240"/>
          </a:xfrm>
          <a:prstGeom prst="rect">
            <a:avLst/>
          </a:prstGeom>
          <a:noFill/>
          <a:ln w="0">
            <a:noFill/>
          </a:ln>
        </p:spPr>
        <p:txBody>
          <a:bodyPr anchor="b">
            <a:noAutofit/>
          </a:bodyPr>
          <a:p>
            <a:pPr indent="0" algn="ctr">
              <a:lnSpc>
                <a:spcPct val="100000"/>
              </a:lnSpc>
              <a:buNone/>
            </a:pPr>
            <a:r>
              <a:rPr b="0" lang="ru-RU" sz="5400" spc="-1" strike="noStrike">
                <a:solidFill>
                  <a:srgbClr val="262626"/>
                </a:solidFill>
                <a:latin typeface="Garamond"/>
              </a:rPr>
              <a:t>Образец заголовка</a:t>
            </a:r>
            <a:endParaRPr b="0" lang="en-US" sz="5400" spc="-1" strike="noStrike">
              <a:solidFill>
                <a:srgbClr val="000000"/>
              </a:solidFill>
              <a:latin typeface="Garamond"/>
            </a:endParaRPr>
          </a:p>
        </p:txBody>
      </p:sp>
      <p:sp>
        <p:nvSpPr>
          <p:cNvPr id="11" name="PlaceHolder 2"/>
          <p:cNvSpPr>
            <a:spLocks noGrp="1"/>
          </p:cNvSpPr>
          <p:nvPr>
            <p:ph type="dt" idx="1"/>
          </p:nvPr>
        </p:nvSpPr>
        <p:spPr>
          <a:xfrm>
            <a:off x="7983360" y="5037840"/>
            <a:ext cx="897120" cy="279000"/>
          </a:xfrm>
          <a:prstGeom prst="rect">
            <a:avLst/>
          </a:prstGeom>
          <a:noFill/>
          <a:ln w="0">
            <a:noFill/>
          </a:ln>
        </p:spPr>
        <p:txBody>
          <a:bodyPr anchor="ctr">
            <a:noAutofit/>
          </a:bodyPr>
          <a:lstStyle>
            <a:lvl1pPr indent="0" algn="r">
              <a:lnSpc>
                <a:spcPct val="100000"/>
              </a:lnSpc>
              <a:buNone/>
              <a:defRPr b="0" lang="en-US" sz="1000" spc="-1" strike="noStrike">
                <a:solidFill>
                  <a:srgbClr val="000000"/>
                </a:solidFill>
                <a:latin typeface="Garamond"/>
              </a:defRPr>
            </a:lvl1pPr>
          </a:lstStyle>
          <a:p>
            <a:pPr indent="0" algn="r">
              <a:lnSpc>
                <a:spcPct val="100000"/>
              </a:lnSpc>
              <a:buNone/>
            </a:pPr>
            <a:r>
              <a:rPr b="0" lang="en-US" sz="1000" spc="-1" strike="noStrike">
                <a:solidFill>
                  <a:srgbClr val="000000"/>
                </a:solidFill>
                <a:latin typeface="Garamond"/>
              </a:rPr>
              <a:t>&lt;дата/время&gt;</a:t>
            </a:r>
            <a:endParaRPr b="0" lang="ru-RU" sz="1000" spc="-1" strike="noStrike">
              <a:solidFill>
                <a:srgbClr val="000000"/>
              </a:solidFill>
              <a:latin typeface="Times New Roman"/>
            </a:endParaRPr>
          </a:p>
        </p:txBody>
      </p:sp>
      <p:sp>
        <p:nvSpPr>
          <p:cNvPr id="12" name="PlaceHolder 3"/>
          <p:cNvSpPr>
            <a:spLocks noGrp="1"/>
          </p:cNvSpPr>
          <p:nvPr>
            <p:ph type="ftr" idx="2"/>
          </p:nvPr>
        </p:nvSpPr>
        <p:spPr>
          <a:xfrm>
            <a:off x="2692440" y="5037840"/>
            <a:ext cx="5214240" cy="279000"/>
          </a:xfrm>
          <a:prstGeom prst="rect">
            <a:avLst/>
          </a:prstGeom>
          <a:noFill/>
          <a:ln w="0">
            <a:noFill/>
          </a:ln>
        </p:spPr>
        <p:txBody>
          <a:bodyPr anchor="ctr">
            <a:noAutofit/>
          </a:bodyPr>
          <a:lstStyle>
            <a:lvl1pPr indent="0" algn="ctr">
              <a:buNone/>
              <a:defRPr b="0" lang="ru-RU" sz="1400" spc="-1" strike="noStrike">
                <a:solidFill>
                  <a:srgbClr val="000000"/>
                </a:solidFill>
                <a:latin typeface="Times New Roman"/>
              </a:defRPr>
            </a:lvl1pPr>
          </a:lstStyle>
          <a:p>
            <a:pPr indent="0" algn="ctr">
              <a:buNone/>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13" name="PlaceHolder 4"/>
          <p:cNvSpPr>
            <a:spLocks noGrp="1"/>
          </p:cNvSpPr>
          <p:nvPr>
            <p:ph type="sldNum" idx="3"/>
          </p:nvPr>
        </p:nvSpPr>
        <p:spPr>
          <a:xfrm>
            <a:off x="8956800" y="5037840"/>
            <a:ext cx="550800" cy="279000"/>
          </a:xfrm>
          <a:prstGeom prst="rect">
            <a:avLst/>
          </a:prstGeom>
          <a:noFill/>
          <a:ln w="0">
            <a:noFill/>
          </a:ln>
        </p:spPr>
        <p:txBody>
          <a:bodyPr anchor="ctr">
            <a:noAutofit/>
          </a:bodyPr>
          <a:lstStyle>
            <a:lvl1pPr indent="0" algn="r">
              <a:lnSpc>
                <a:spcPct val="100000"/>
              </a:lnSpc>
              <a:buNone/>
              <a:defRPr b="0" lang="en-US" sz="1000" spc="-1" strike="noStrike">
                <a:solidFill>
                  <a:srgbClr val="000000"/>
                </a:solidFill>
                <a:latin typeface="Garamond"/>
              </a:defRPr>
            </a:lvl1pPr>
          </a:lstStyle>
          <a:p>
            <a:pPr indent="0" algn="r">
              <a:lnSpc>
                <a:spcPct val="100000"/>
              </a:lnSpc>
              <a:buNone/>
            </a:pPr>
            <a:fld id="{0D54BCC1-EAA8-4D51-8D05-BF6A33FB8BBC}" type="slidenum">
              <a:rPr b="0" lang="en-US" sz="1000" spc="-1" strike="noStrike">
                <a:solidFill>
                  <a:srgbClr val="000000"/>
                </a:solidFill>
                <a:latin typeface="Garamond"/>
              </a:rPr>
              <a:t>&lt;номер&gt;</a:t>
            </a:fld>
            <a:endParaRPr b="0" lang="ru-RU" sz="1000" spc="-1" strike="noStrike">
              <a:solidFill>
                <a:srgbClr val="000000"/>
              </a:solidFill>
              <a:latin typeface="Times New Roman"/>
            </a:endParaRPr>
          </a:p>
        </p:txBody>
      </p:sp>
      <p:cxnSp>
        <p:nvCxnSpPr>
          <p:cNvPr id="14" name="Straight Connector 14"/>
          <p:cNvCxnSpPr/>
          <p:nvPr/>
        </p:nvCxnSpPr>
        <p:spPr>
          <a:xfrm>
            <a:off x="2692080" y="3521880"/>
            <a:ext cx="6816240" cy="360"/>
          </a:xfrm>
          <a:prstGeom prst="straightConnector1">
            <a:avLst/>
          </a:prstGeom>
          <a:ln>
            <a:solidFill>
              <a:srgbClr val="83992a"/>
            </a:solidFill>
            <a:round/>
          </a:ln>
        </p:spPr>
      </p:cxnSp>
      <p:sp>
        <p:nvSpPr>
          <p:cNvPr id="1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Для правки структуры щёлкните мышью</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Второй уровень структуры</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Третий уровень структуры</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Четвёртый уровень структуры</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Пятый уровень структуры</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Шестой уровень структуры</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Седьмой уровень структуры</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2" name="Group 6"/>
          <p:cNvGrpSpPr/>
          <p:nvPr/>
        </p:nvGrpSpPr>
        <p:grpSpPr>
          <a:xfrm>
            <a:off x="-15840" y="0"/>
            <a:ext cx="12229560" cy="6855840"/>
            <a:chOff x="-15840" y="0"/>
            <a:chExt cx="12229560" cy="6855840"/>
          </a:xfrm>
        </p:grpSpPr>
        <p:pic>
          <p:nvPicPr>
            <p:cNvPr id="53" name="Picture 7" descr="HD-PanelContent.png"/>
            <p:cNvPicPr/>
            <p:nvPr/>
          </p:nvPicPr>
          <p:blipFill>
            <a:blip r:embed="rId3"/>
            <a:stretch/>
          </p:blipFill>
          <p:spPr>
            <a:xfrm>
              <a:off x="0" y="0"/>
              <a:ext cx="12188520" cy="6855840"/>
            </a:xfrm>
            <a:prstGeom prst="rect">
              <a:avLst/>
            </a:prstGeom>
            <a:ln w="0">
              <a:noFill/>
            </a:ln>
          </p:spPr>
        </p:pic>
        <p:sp>
          <p:nvSpPr>
            <p:cNvPr id="54" name="Rectangle 8"/>
            <p:cNvSpPr/>
            <p:nvPr/>
          </p:nvSpPr>
          <p:spPr>
            <a:xfrm>
              <a:off x="608040" y="609480"/>
              <a:ext cx="10972440" cy="563832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ru-RU" sz="1800" spc="-1" strike="noStrike">
                <a:solidFill>
                  <a:srgbClr val="000000"/>
                </a:solidFill>
                <a:latin typeface="Arial"/>
              </a:endParaRPr>
            </a:p>
          </p:txBody>
        </p:sp>
        <p:pic>
          <p:nvPicPr>
            <p:cNvPr id="55" name="Picture 9" descr="HDRibbonContent-UniformTrim.png"/>
            <p:cNvPicPr/>
            <p:nvPr/>
          </p:nvPicPr>
          <p:blipFill>
            <a:blip r:embed="rId4"/>
            <a:stretch/>
          </p:blipFill>
          <p:spPr>
            <a:xfrm>
              <a:off x="-15840" y="3153960"/>
              <a:ext cx="776880" cy="606240"/>
            </a:xfrm>
            <a:prstGeom prst="rect">
              <a:avLst/>
            </a:prstGeom>
            <a:ln w="0">
              <a:noFill/>
            </a:ln>
          </p:spPr>
        </p:pic>
        <p:pic>
          <p:nvPicPr>
            <p:cNvPr id="56" name="Picture 10" descr="HDRibbonContent-UniformTrim.png"/>
            <p:cNvPicPr/>
            <p:nvPr/>
          </p:nvPicPr>
          <p:blipFill>
            <a:blip r:embed="rId5"/>
            <a:stretch/>
          </p:blipFill>
          <p:spPr>
            <a:xfrm>
              <a:off x="11436840" y="3153960"/>
              <a:ext cx="776880" cy="606240"/>
            </a:xfrm>
            <a:prstGeom prst="rect">
              <a:avLst/>
            </a:prstGeom>
            <a:ln w="0">
              <a:noFill/>
            </a:ln>
          </p:spPr>
        </p:pic>
      </p:grpSp>
      <p:cxnSp>
        <p:nvCxnSpPr>
          <p:cNvPr id="57" name="Straight Connector 6"/>
          <p:cNvCxnSpPr/>
          <p:nvPr/>
        </p:nvCxnSpPr>
        <p:spPr>
          <a:xfrm>
            <a:off x="1396080" y="2421360"/>
            <a:ext cx="9407520" cy="360"/>
          </a:xfrm>
          <a:prstGeom prst="straightConnector1">
            <a:avLst/>
          </a:prstGeom>
          <a:ln>
            <a:solidFill>
              <a:srgbClr val="83992a"/>
            </a:solidFill>
            <a:round/>
          </a:ln>
        </p:spPr>
      </p:cxnSp>
      <p:sp>
        <p:nvSpPr>
          <p:cNvPr id="58"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Образец заголовка</a:t>
            </a:r>
            <a:endParaRPr b="0" lang="en-US" sz="4400" spc="-1" strike="noStrike">
              <a:solidFill>
                <a:srgbClr val="000000"/>
              </a:solidFill>
              <a:latin typeface="Garamond"/>
            </a:endParaRPr>
          </a:p>
        </p:txBody>
      </p:sp>
      <p:sp>
        <p:nvSpPr>
          <p:cNvPr id="59" name="PlaceHolder 2"/>
          <p:cNvSpPr>
            <a:spLocks noGrp="1"/>
          </p:cNvSpPr>
          <p:nvPr>
            <p:ph type="body"/>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Образец текста</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ru-RU" sz="2000" spc="-1" strike="noStrike">
                <a:solidFill>
                  <a:srgbClr val="262626"/>
                </a:solidFill>
                <a:latin typeface="Garamond"/>
              </a:rPr>
              <a:t>Второй уровень</a:t>
            </a:r>
            <a:endParaRPr b="0" lang="en-US" sz="2000" spc="-1" strike="noStrike">
              <a:solidFill>
                <a:srgbClr val="262626"/>
              </a:solidFill>
              <a:latin typeface="Garamond"/>
            </a:endParaRPr>
          </a:p>
          <a:p>
            <a:pPr lvl="2" marL="1200240" indent="-285840">
              <a:lnSpc>
                <a:spcPct val="100000"/>
              </a:lnSpc>
              <a:spcBef>
                <a:spcPts val="360"/>
              </a:spcBef>
              <a:spcAft>
                <a:spcPts val="601"/>
              </a:spcAft>
              <a:buClr>
                <a:srgbClr val="83992a"/>
              </a:buClr>
              <a:buSzPct val="115000"/>
              <a:buFont typeface="Arial"/>
              <a:buChar char="•"/>
            </a:pPr>
            <a:r>
              <a:rPr b="0" lang="ru-RU" sz="1800" spc="-1" strike="noStrike">
                <a:solidFill>
                  <a:srgbClr val="262626"/>
                </a:solidFill>
                <a:latin typeface="Garamond"/>
              </a:rPr>
              <a:t>Третий уровень</a:t>
            </a:r>
            <a:endParaRPr b="0" lang="en-US" sz="1800" spc="-1" strike="noStrike">
              <a:solidFill>
                <a:srgbClr val="262626"/>
              </a:solidFill>
              <a:latin typeface="Garamond"/>
            </a:endParaRPr>
          </a:p>
          <a:p>
            <a:pPr lvl="3" marL="1542960" indent="-171360">
              <a:lnSpc>
                <a:spcPct val="100000"/>
              </a:lnSpc>
              <a:spcBef>
                <a:spcPts val="320"/>
              </a:spcBef>
              <a:spcAft>
                <a:spcPts val="601"/>
              </a:spcAft>
              <a:buClr>
                <a:srgbClr val="83992a"/>
              </a:buClr>
              <a:buSzPct val="115000"/>
              <a:buFont typeface="Arial"/>
              <a:buChar char="•"/>
            </a:pPr>
            <a:r>
              <a:rPr b="0" lang="ru-RU" sz="1600" spc="-1" strike="noStrike">
                <a:solidFill>
                  <a:srgbClr val="262626"/>
                </a:solidFill>
                <a:latin typeface="Garamond"/>
              </a:rPr>
              <a:t>Четвертый уровень</a:t>
            </a:r>
            <a:endParaRPr b="0" lang="en-US" sz="1600" spc="-1" strike="noStrike">
              <a:solidFill>
                <a:srgbClr val="262626"/>
              </a:solidFill>
              <a:latin typeface="Garamond"/>
            </a:endParaRPr>
          </a:p>
          <a:p>
            <a:pPr lvl="4" marL="2000160" indent="-171360">
              <a:lnSpc>
                <a:spcPct val="100000"/>
              </a:lnSpc>
              <a:spcBef>
                <a:spcPts val="281"/>
              </a:spcBef>
              <a:spcAft>
                <a:spcPts val="601"/>
              </a:spcAft>
              <a:buClr>
                <a:srgbClr val="83992a"/>
              </a:buClr>
              <a:buSzPct val="115000"/>
              <a:buFont typeface="Arial"/>
              <a:buChar char="•"/>
            </a:pPr>
            <a:r>
              <a:rPr b="0" lang="ru-RU" sz="1400" spc="-1" strike="noStrike">
                <a:solidFill>
                  <a:srgbClr val="262626"/>
                </a:solidFill>
                <a:latin typeface="Garamond"/>
              </a:rPr>
              <a:t>Пятый уровень</a:t>
            </a:r>
            <a:endParaRPr b="0" lang="en-US" sz="1400" spc="-1" strike="noStrike">
              <a:solidFill>
                <a:srgbClr val="262626"/>
              </a:solidFill>
              <a:latin typeface="Garamond"/>
            </a:endParaRPr>
          </a:p>
        </p:txBody>
      </p:sp>
      <p:sp>
        <p:nvSpPr>
          <p:cNvPr id="60" name="PlaceHolder 3"/>
          <p:cNvSpPr>
            <a:spLocks noGrp="1"/>
          </p:cNvSpPr>
          <p:nvPr>
            <p:ph type="dt" idx="4"/>
          </p:nvPr>
        </p:nvSpPr>
        <p:spPr>
          <a:xfrm>
            <a:off x="8677440" y="5969160"/>
            <a:ext cx="1599840" cy="279000"/>
          </a:xfrm>
          <a:prstGeom prst="rect">
            <a:avLst/>
          </a:prstGeom>
          <a:noFill/>
          <a:ln w="0">
            <a:noFill/>
          </a:ln>
        </p:spPr>
        <p:txBody>
          <a:bodyPr anchor="ctr">
            <a:noAutofit/>
          </a:bodyPr>
          <a:lstStyle>
            <a:lvl1pPr indent="0" algn="r">
              <a:lnSpc>
                <a:spcPct val="100000"/>
              </a:lnSpc>
              <a:buNone/>
              <a:defRPr b="0" lang="en-US" sz="1000" spc="-1" strike="noStrike">
                <a:solidFill>
                  <a:srgbClr val="000000"/>
                </a:solidFill>
                <a:latin typeface="Garamond"/>
              </a:defRPr>
            </a:lvl1pPr>
          </a:lstStyle>
          <a:p>
            <a:pPr indent="0" algn="r">
              <a:lnSpc>
                <a:spcPct val="100000"/>
              </a:lnSpc>
              <a:buNone/>
            </a:pPr>
            <a:r>
              <a:rPr b="0" lang="en-US" sz="1000" spc="-1" strike="noStrike">
                <a:solidFill>
                  <a:srgbClr val="000000"/>
                </a:solidFill>
                <a:latin typeface="Garamond"/>
              </a:rPr>
              <a:t>&lt;дата/время&gt;</a:t>
            </a:r>
            <a:endParaRPr b="0" lang="ru-RU" sz="1000" spc="-1" strike="noStrike">
              <a:solidFill>
                <a:srgbClr val="000000"/>
              </a:solidFill>
              <a:latin typeface="Times New Roman"/>
            </a:endParaRPr>
          </a:p>
        </p:txBody>
      </p:sp>
      <p:sp>
        <p:nvSpPr>
          <p:cNvPr id="61" name="PlaceHolder 4"/>
          <p:cNvSpPr>
            <a:spLocks noGrp="1"/>
          </p:cNvSpPr>
          <p:nvPr>
            <p:ph type="ftr" idx="5"/>
          </p:nvPr>
        </p:nvSpPr>
        <p:spPr>
          <a:xfrm>
            <a:off x="1295280" y="5969160"/>
            <a:ext cx="7305480" cy="279000"/>
          </a:xfrm>
          <a:prstGeom prst="rect">
            <a:avLst/>
          </a:prstGeom>
          <a:noFill/>
          <a:ln w="0">
            <a:noFill/>
          </a:ln>
        </p:spPr>
        <p:txBody>
          <a:bodyPr anchor="ctr">
            <a:noAutofit/>
          </a:bodyPr>
          <a:lstStyle>
            <a:lvl1pPr indent="0" algn="ctr">
              <a:buNone/>
              <a:defRPr b="0" lang="ru-RU" sz="1400" spc="-1" strike="noStrike">
                <a:solidFill>
                  <a:srgbClr val="000000"/>
                </a:solidFill>
                <a:latin typeface="Times New Roman"/>
              </a:defRPr>
            </a:lvl1pPr>
          </a:lstStyle>
          <a:p>
            <a:pPr indent="0" algn="ctr">
              <a:buNone/>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62" name="PlaceHolder 5"/>
          <p:cNvSpPr>
            <a:spLocks noGrp="1"/>
          </p:cNvSpPr>
          <p:nvPr>
            <p:ph type="sldNum" idx="6"/>
          </p:nvPr>
        </p:nvSpPr>
        <p:spPr>
          <a:xfrm>
            <a:off x="10353960" y="5969160"/>
            <a:ext cx="542160" cy="279000"/>
          </a:xfrm>
          <a:prstGeom prst="rect">
            <a:avLst/>
          </a:prstGeom>
          <a:noFill/>
          <a:ln w="0">
            <a:noFill/>
          </a:ln>
        </p:spPr>
        <p:txBody>
          <a:bodyPr anchor="ctr">
            <a:noAutofit/>
          </a:bodyPr>
          <a:lstStyle>
            <a:lvl1pPr indent="0" algn="r">
              <a:lnSpc>
                <a:spcPct val="100000"/>
              </a:lnSpc>
              <a:buNone/>
              <a:defRPr b="0" lang="en-US" sz="1000" spc="-1" strike="noStrike">
                <a:solidFill>
                  <a:srgbClr val="000000"/>
                </a:solidFill>
                <a:latin typeface="Garamond"/>
              </a:defRPr>
            </a:lvl1pPr>
          </a:lstStyle>
          <a:p>
            <a:pPr indent="0" algn="r">
              <a:lnSpc>
                <a:spcPct val="100000"/>
              </a:lnSpc>
              <a:buNone/>
            </a:pPr>
            <a:fld id="{9E4709F6-80CC-4AE9-B9DF-D7B6BA29B8F8}" type="slidenum">
              <a:rPr b="0" lang="en-US" sz="1000" spc="-1" strike="noStrike">
                <a:solidFill>
                  <a:srgbClr val="000000"/>
                </a:solidFill>
                <a:latin typeface="Garamond"/>
              </a:rPr>
              <a:t>&lt;номер&gt;</a:t>
            </a:fld>
            <a:endParaRPr b="0" lang="ru-RU"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ru.wikipedia.org/wiki/&#1058;&#1086;&#1075;&#1076;&#1072;_&#1080;_&#1090;&#1086;&#1083;&#1100;&#1082;&#1086;_&#1090;&#1086;&#1075;&#1076;&#1072;" TargetMode="External"/><Relationship Id="rId2" Type="http://schemas.openxmlformats.org/officeDocument/2006/relationships/hyperlink" Target="http://ru.wikipedia.org/wiki/&#1050;&#1086;&#1088;&#1090;&#1077;&#1078;_(&#1080;&#1085;&#1092;&#1086;&#1088;&#1084;&#1072;&#1090;&#1080;&#1082;&#1072;)" TargetMode="External"/><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692440" y="1871280"/>
            <a:ext cx="6815160" cy="1515240"/>
          </a:xfrm>
          <a:prstGeom prst="rect">
            <a:avLst/>
          </a:prstGeom>
          <a:noFill/>
          <a:ln w="0">
            <a:noFill/>
          </a:ln>
        </p:spPr>
        <p:txBody>
          <a:bodyPr anchor="b">
            <a:noAutofit/>
          </a:bodyPr>
          <a:p>
            <a:pPr indent="0" algn="ctr">
              <a:lnSpc>
                <a:spcPct val="100000"/>
              </a:lnSpc>
              <a:buNone/>
            </a:pPr>
            <a:r>
              <a:rPr b="0" lang="ru-RU" sz="5400" spc="-1" strike="noStrike">
                <a:solidFill>
                  <a:srgbClr val="262626"/>
                </a:solidFill>
                <a:latin typeface="Garamond"/>
              </a:rPr>
              <a:t>СУБД</a:t>
            </a:r>
            <a:endParaRPr b="0" lang="en-US" sz="5400" spc="-1" strike="noStrike">
              <a:solidFill>
                <a:srgbClr val="000000"/>
              </a:solidFill>
              <a:latin typeface="Garamond"/>
            </a:endParaRPr>
          </a:p>
        </p:txBody>
      </p:sp>
      <p:sp>
        <p:nvSpPr>
          <p:cNvPr id="106" name="PlaceHolder 2"/>
          <p:cNvSpPr>
            <a:spLocks noGrp="1"/>
          </p:cNvSpPr>
          <p:nvPr>
            <p:ph type="subTitle"/>
          </p:nvPr>
        </p:nvSpPr>
        <p:spPr>
          <a:xfrm>
            <a:off x="2692440" y="3657600"/>
            <a:ext cx="6815160" cy="1320480"/>
          </a:xfrm>
          <a:prstGeom prst="rect">
            <a:avLst/>
          </a:prstGeom>
          <a:noFill/>
          <a:ln w="0">
            <a:noFill/>
          </a:ln>
        </p:spPr>
        <p:txBody>
          <a:bodyPr anchor="t">
            <a:noAutofit/>
          </a:bodyPr>
          <a:p>
            <a:pPr indent="0" algn="ctr">
              <a:lnSpc>
                <a:spcPct val="100000"/>
              </a:lnSpc>
              <a:spcBef>
                <a:spcPts val="420"/>
              </a:spcBef>
              <a:spcAft>
                <a:spcPts val="601"/>
              </a:spcAft>
              <a:buNone/>
              <a:tabLst>
                <a:tab algn="l" pos="0"/>
              </a:tabLst>
            </a:pPr>
            <a:r>
              <a:rPr b="0" lang="ru-RU" sz="2100" spc="-1" strike="noStrike">
                <a:solidFill>
                  <a:srgbClr val="000000"/>
                </a:solidFill>
                <a:latin typeface="Garamond"/>
              </a:rPr>
              <a:t>Лекция </a:t>
            </a:r>
            <a:r>
              <a:rPr b="0" lang="en-US" sz="2100" spc="-1" strike="noStrike">
                <a:solidFill>
                  <a:srgbClr val="000000"/>
                </a:solidFill>
                <a:latin typeface="Garamond"/>
              </a:rPr>
              <a:t>2</a:t>
            </a:r>
            <a:r>
              <a:rPr b="0" lang="ru-RU" sz="2100" spc="-1" strike="noStrike">
                <a:solidFill>
                  <a:srgbClr val="000000"/>
                </a:solidFill>
                <a:latin typeface="Garamond"/>
              </a:rPr>
              <a:t>.</a:t>
            </a:r>
            <a:endParaRPr b="0" lang="ru-RU"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Пример 2НФ</a:t>
            </a:r>
            <a:endParaRPr b="0" lang="en-US" sz="4400" spc="-1" strike="noStrike">
              <a:solidFill>
                <a:srgbClr val="000000"/>
              </a:solidFill>
              <a:latin typeface="Garamond"/>
            </a:endParaRPr>
          </a:p>
        </p:txBody>
      </p:sp>
      <p:graphicFrame>
        <p:nvGraphicFramePr>
          <p:cNvPr id="124" name="Объект 3"/>
          <p:cNvGraphicFramePr/>
          <p:nvPr/>
        </p:nvGraphicFramePr>
        <p:xfrm>
          <a:off x="1295280" y="2557440"/>
          <a:ext cx="4698720" cy="3769200"/>
        </p:xfrm>
        <a:graphic>
          <a:graphicData uri="http://schemas.openxmlformats.org/drawingml/2006/table">
            <a:tbl>
              <a:tblPr/>
              <a:tblGrid>
                <a:gridCol w="1566000"/>
                <a:gridCol w="1566000"/>
                <a:gridCol w="1566000"/>
              </a:tblGrid>
              <a:tr h="370800">
                <a:tc>
                  <a:txBody>
                    <a:bodyPr anchor="t">
                      <a:noAutofit/>
                    </a:bodyPr>
                    <a:p>
                      <a:pPr>
                        <a:lnSpc>
                          <a:spcPct val="100000"/>
                        </a:lnSpc>
                      </a:pPr>
                      <a:r>
                        <a:rPr b="1" lang="ru-RU" sz="1800" spc="-1" strike="noStrike">
                          <a:solidFill>
                            <a:schemeClr val="lt1"/>
                          </a:solidFill>
                          <a:latin typeface="Garamond"/>
                        </a:rPr>
                        <a:t>Фамилия И.О.</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rgbClr val="000000"/>
                          </a:solidFill>
                          <a:latin typeface="Garamond"/>
                        </a:rPr>
                        <a:t>Отдел</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chemeClr val="lt1"/>
                          </a:solidFill>
                          <a:latin typeface="Garamond"/>
                        </a:rPr>
                        <a:t>Проект</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anchor="t">
                      <a:noAutofit/>
                    </a:bodyPr>
                    <a:p>
                      <a:pPr>
                        <a:lnSpc>
                          <a:spcPct val="100000"/>
                        </a:lnSpc>
                      </a:pPr>
                      <a:r>
                        <a:rPr b="1" lang="ru-RU" sz="1800" spc="-1" strike="noStrike">
                          <a:solidFill>
                            <a:schemeClr val="dk1"/>
                          </a:solidFill>
                          <a:latin typeface="Garamond"/>
                        </a:rPr>
                        <a:t>Иванов И.И.</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rgbClr val="000000"/>
                          </a:solidFill>
                          <a:latin typeface="Garamond"/>
                        </a:rPr>
                        <a:t>Продаж </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Сверхсковородка</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pPr>
                      <a:r>
                        <a:rPr b="1" lang="ru-RU" sz="1800" spc="-1" strike="noStrike">
                          <a:solidFill>
                            <a:schemeClr val="dk1"/>
                          </a:solidFill>
                          <a:latin typeface="Garamond"/>
                        </a:rPr>
                        <a:t>Иванов И.И.</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rgbClr val="000000"/>
                          </a:solidFill>
                          <a:latin typeface="Garamond"/>
                        </a:rPr>
                        <a:t>Продаж</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chemeClr val="dk1"/>
                          </a:solidFill>
                          <a:latin typeface="Garamond"/>
                        </a:rPr>
                        <a:t>БАД – не </a:t>
                      </a:r>
                      <a:r>
                        <a:rPr b="1" lang="en-US" sz="1800" spc="-1" strike="noStrike">
                          <a:solidFill>
                            <a:schemeClr val="dk1"/>
                          </a:solidFill>
                          <a:latin typeface="Garamond"/>
                        </a:rPr>
                        <a:t>bad</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anchor="t">
                      <a:noAutofit/>
                    </a:bodyPr>
                    <a:p>
                      <a:pPr>
                        <a:lnSpc>
                          <a:spcPct val="100000"/>
                        </a:lnSpc>
                      </a:pPr>
                      <a:r>
                        <a:rPr b="1" lang="ru-RU" sz="1800" spc="-1" strike="noStrike">
                          <a:solidFill>
                            <a:schemeClr val="dk1"/>
                          </a:solidFill>
                          <a:latin typeface="Garamond"/>
                        </a:rPr>
                        <a:t>Петров П.П.</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rgbClr val="000000"/>
                          </a:solidFill>
                          <a:latin typeface="Garamond"/>
                        </a:rPr>
                        <a:t>Сбыта </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Сверхсковородка</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pPr>
                      <a:r>
                        <a:rPr b="1" lang="ru-RU" sz="1800" spc="-1" strike="noStrike">
                          <a:solidFill>
                            <a:schemeClr val="dk1"/>
                          </a:solidFill>
                          <a:latin typeface="Garamond"/>
                        </a:rPr>
                        <a:t>Сидоров С.С.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rgbClr val="000000"/>
                          </a:solidFill>
                          <a:latin typeface="Garamond"/>
                        </a:rPr>
                        <a:t>Финансовый</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chemeClr val="dk1"/>
                          </a:solidFill>
                          <a:latin typeface="Garamond"/>
                        </a:rPr>
                        <a:t>Сверхсковородка</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anchor="t">
                      <a:noAutofit/>
                    </a:bodyPr>
                    <a:p>
                      <a:pPr>
                        <a:lnSpc>
                          <a:spcPct val="100000"/>
                        </a:lnSpc>
                      </a:pPr>
                      <a:r>
                        <a:rPr b="1" lang="ru-RU" sz="1800" spc="-1" strike="noStrike">
                          <a:solidFill>
                            <a:schemeClr val="dk1"/>
                          </a:solidFill>
                          <a:latin typeface="Garamond"/>
                        </a:rPr>
                        <a:t>Сидоров С.С.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rgbClr val="000000"/>
                          </a:solidFill>
                          <a:latin typeface="Garamond"/>
                        </a:rPr>
                        <a:t>Финансовый</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БАД – не </a:t>
                      </a:r>
                      <a:r>
                        <a:rPr b="1" lang="en-US" sz="1800" spc="-1" strike="noStrike">
                          <a:solidFill>
                            <a:schemeClr val="dk1"/>
                          </a:solidFill>
                          <a:latin typeface="Garamond"/>
                        </a:rPr>
                        <a:t>bad</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graphicFrame>
        <p:nvGraphicFramePr>
          <p:cNvPr id="125" name="Объект 3"/>
          <p:cNvGraphicFramePr/>
          <p:nvPr/>
        </p:nvGraphicFramePr>
        <p:xfrm>
          <a:off x="6072120" y="3147840"/>
          <a:ext cx="5760360" cy="1986480"/>
        </p:xfrm>
        <a:graphic>
          <a:graphicData uri="http://schemas.openxmlformats.org/drawingml/2006/table">
            <a:tbl>
              <a:tblPr/>
              <a:tblGrid>
                <a:gridCol w="1920240"/>
                <a:gridCol w="1920240"/>
                <a:gridCol w="1920240"/>
              </a:tblGrid>
              <a:tr h="370800">
                <a:tc>
                  <a:txBody>
                    <a:bodyPr anchor="t">
                      <a:noAutofit/>
                    </a:bodyPr>
                    <a:p>
                      <a:pPr>
                        <a:lnSpc>
                          <a:spcPct val="100000"/>
                        </a:lnSpc>
                      </a:pPr>
                      <a:r>
                        <a:rPr b="1" lang="ru-RU" sz="1800" spc="-1" strike="noStrike">
                          <a:solidFill>
                            <a:srgbClr val="000000"/>
                          </a:solidFill>
                          <a:latin typeface="Garamond"/>
                        </a:rPr>
                        <a:t>Отдел</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rgbClr val="000000"/>
                          </a:solidFill>
                          <a:latin typeface="Garamond"/>
                        </a:rPr>
                        <a:t>Адрес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tabLst>
                          <a:tab algn="l" pos="0"/>
                        </a:tabLst>
                      </a:pPr>
                      <a:r>
                        <a:rPr b="1" lang="ru-RU" sz="1800" spc="-1" strike="noStrike">
                          <a:solidFill>
                            <a:srgbClr val="000000"/>
                          </a:solidFill>
                          <a:latin typeface="Garamond"/>
                        </a:rPr>
                        <a:t>Телефон</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anchor="t">
                      <a:noAutofit/>
                    </a:bodyPr>
                    <a:p>
                      <a:pPr>
                        <a:lnSpc>
                          <a:spcPct val="100000"/>
                        </a:lnSpc>
                      </a:pPr>
                      <a:r>
                        <a:rPr b="1" lang="ru-RU" sz="1800" spc="-1" strike="noStrike">
                          <a:solidFill>
                            <a:srgbClr val="000000"/>
                          </a:solidFill>
                          <a:latin typeface="Garamond"/>
                        </a:rPr>
                        <a:t>Продаж</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tabLst>
                          <a:tab algn="l" pos="0"/>
                        </a:tabLst>
                      </a:pPr>
                      <a:r>
                        <a:rPr b="0" lang="ru-RU" sz="1800" spc="-1" strike="noStrike">
                          <a:solidFill>
                            <a:srgbClr val="00000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en-US" sz="1800" spc="-1" strike="noStrike">
                          <a:solidFill>
                            <a:srgbClr val="000000"/>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pPr>
                      <a:r>
                        <a:rPr b="1" lang="ru-RU" sz="1800" spc="-1" strike="noStrike">
                          <a:solidFill>
                            <a:srgbClr val="000000"/>
                          </a:solidFill>
                          <a:latin typeface="Garamond"/>
                        </a:rPr>
                        <a:t>Сбыта </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tabLst>
                          <a:tab algn="l" pos="0"/>
                        </a:tabLst>
                      </a:pPr>
                      <a:r>
                        <a:rPr b="0" lang="ru-RU" sz="1800" spc="-1" strike="noStrike">
                          <a:solidFill>
                            <a:srgbClr val="000000"/>
                          </a:solidFill>
                          <a:latin typeface="Garamond"/>
                        </a:rPr>
                        <a:t>Бровки 6</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0" lang="ru-RU" sz="1800" spc="-1" strike="noStrike">
                          <a:solidFill>
                            <a:srgbClr val="000000"/>
                          </a:solidFill>
                          <a:latin typeface="Garamond"/>
                        </a:rPr>
                        <a:t>222-222-22</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anchor="t">
                      <a:noAutofit/>
                    </a:bodyPr>
                    <a:p>
                      <a:pPr>
                        <a:lnSpc>
                          <a:spcPct val="100000"/>
                        </a:lnSpc>
                      </a:pPr>
                      <a:r>
                        <a:rPr b="1" lang="ru-RU" sz="1800" spc="-1" strike="noStrike">
                          <a:solidFill>
                            <a:srgbClr val="000000"/>
                          </a:solidFill>
                          <a:latin typeface="Garamond"/>
                        </a:rPr>
                        <a:t>Финансовый</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rgbClr val="00000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rgbClr val="000000"/>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Третья нормальная форма</a:t>
            </a:r>
            <a:endParaRPr b="0" lang="en-US" sz="4400" spc="-1" strike="noStrike">
              <a:solidFill>
                <a:srgbClr val="000000"/>
              </a:solidFill>
              <a:latin typeface="Garamond"/>
            </a:endParaRPr>
          </a:p>
        </p:txBody>
      </p:sp>
      <p:sp>
        <p:nvSpPr>
          <p:cNvPr id="127"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Отношение  находится в третьей нормальной форме (3НФ) тогда и только тогда, когда отношение находится в 2НФ и все неключевые атрибуты взаимно независимы</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buNone/>
            </a:pPr>
            <a:endParaRPr b="0" lang="en-US" sz="4400" spc="-1" strike="noStrike">
              <a:solidFill>
                <a:srgbClr val="262626"/>
              </a:solidFill>
              <a:latin typeface="Garamond"/>
            </a:endParaRPr>
          </a:p>
        </p:txBody>
      </p:sp>
      <p:graphicFrame>
        <p:nvGraphicFramePr>
          <p:cNvPr id="129" name="Объект 3"/>
          <p:cNvGraphicFramePr/>
          <p:nvPr/>
        </p:nvGraphicFramePr>
        <p:xfrm>
          <a:off x="1295280" y="2557440"/>
          <a:ext cx="4637880" cy="2501280"/>
        </p:xfrm>
        <a:graphic>
          <a:graphicData uri="http://schemas.openxmlformats.org/drawingml/2006/table">
            <a:tbl>
              <a:tblPr/>
              <a:tblGrid>
                <a:gridCol w="1670040"/>
                <a:gridCol w="1736640"/>
                <a:gridCol w="1231200"/>
              </a:tblGrid>
              <a:tr h="370800">
                <a:tc>
                  <a:txBody>
                    <a:bodyPr anchor="t">
                      <a:noAutofit/>
                    </a:bodyPr>
                    <a:p>
                      <a:pPr>
                        <a:lnSpc>
                          <a:spcPct val="100000"/>
                        </a:lnSpc>
                      </a:pPr>
                      <a:r>
                        <a:rPr b="1" lang="ru-RU" sz="1800" spc="-1" strike="noStrike">
                          <a:solidFill>
                            <a:srgbClr val="000000"/>
                          </a:solidFill>
                          <a:latin typeface="Garamond"/>
                        </a:rPr>
                        <a:t>Отдел</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rgbClr val="ff0000"/>
                          </a:solidFill>
                          <a:latin typeface="Garamond"/>
                        </a:rPr>
                        <a:t>Адрес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tabLst>
                          <a:tab algn="l" pos="0"/>
                        </a:tabLst>
                      </a:pPr>
                      <a:r>
                        <a:rPr b="1" lang="ru-RU" sz="1800" spc="-1" strike="noStrike">
                          <a:solidFill>
                            <a:schemeClr val="accent1">
                              <a:lumMod val="75000"/>
                            </a:schemeClr>
                          </a:solidFill>
                          <a:latin typeface="Garamond"/>
                        </a:rPr>
                        <a:t>Телефон</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anchor="t">
                      <a:noAutofit/>
                    </a:bodyPr>
                    <a:p>
                      <a:pPr>
                        <a:lnSpc>
                          <a:spcPct val="100000"/>
                        </a:lnSpc>
                      </a:pPr>
                      <a:r>
                        <a:rPr b="1" lang="ru-RU" sz="1800" spc="-1" strike="noStrike">
                          <a:solidFill>
                            <a:srgbClr val="000000"/>
                          </a:solidFill>
                          <a:latin typeface="Garamond"/>
                        </a:rPr>
                        <a:t>Продаж</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tabLst>
                          <a:tab algn="l" pos="0"/>
                        </a:tabLst>
                      </a:pPr>
                      <a:r>
                        <a:rPr b="0" lang="ru-RU" sz="1800" spc="-1" strike="noStrike">
                          <a:solidFill>
                            <a:srgbClr val="ff000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en-US" sz="1800" spc="-1" strike="noStrike">
                          <a:solidFill>
                            <a:schemeClr val="accent1">
                              <a:lumMod val="75000"/>
                            </a:schemeClr>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pPr>
                      <a:r>
                        <a:rPr b="1" lang="ru-RU" sz="1800" spc="-1" strike="noStrike">
                          <a:solidFill>
                            <a:srgbClr val="000000"/>
                          </a:solidFill>
                          <a:latin typeface="Garamond"/>
                        </a:rPr>
                        <a:t>Сбыта </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tabLst>
                          <a:tab algn="l" pos="0"/>
                        </a:tabLst>
                      </a:pPr>
                      <a:r>
                        <a:rPr b="0" lang="ru-RU" sz="1800" spc="-1" strike="noStrike">
                          <a:solidFill>
                            <a:srgbClr val="ff0000"/>
                          </a:solidFill>
                          <a:latin typeface="Garamond"/>
                        </a:rPr>
                        <a:t>Бровки 6</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0" lang="ru-RU" sz="1800" spc="-1" strike="noStrike">
                          <a:solidFill>
                            <a:schemeClr val="accent1">
                              <a:lumMod val="75000"/>
                            </a:schemeClr>
                          </a:solidFill>
                          <a:latin typeface="Garamond"/>
                        </a:rPr>
                        <a:t>222-222-22</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anchor="t">
                      <a:noAutofit/>
                    </a:bodyPr>
                    <a:p>
                      <a:pPr>
                        <a:lnSpc>
                          <a:spcPct val="100000"/>
                        </a:lnSpc>
                      </a:pPr>
                      <a:r>
                        <a:rPr b="1" lang="ru-RU" sz="1800" spc="-1" strike="noStrike">
                          <a:solidFill>
                            <a:srgbClr val="000000"/>
                          </a:solidFill>
                          <a:latin typeface="Garamond"/>
                        </a:rPr>
                        <a:t>Финансовый</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rgbClr val="ff000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chemeClr val="accent1">
                              <a:lumMod val="75000"/>
                            </a:schemeClr>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Приведение к 3НФ</a:t>
            </a:r>
            <a:endParaRPr b="0" lang="en-US" sz="4400" spc="-1" strike="noStrike">
              <a:solidFill>
                <a:srgbClr val="000000"/>
              </a:solidFill>
              <a:latin typeface="Garamond"/>
            </a:endParaRPr>
          </a:p>
        </p:txBody>
      </p:sp>
      <p:sp>
        <p:nvSpPr>
          <p:cNvPr id="131"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Удаление полей не зависящих от ключа</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Пример 3НФ</a:t>
            </a:r>
            <a:endParaRPr b="0" lang="en-US" sz="4400" spc="-1" strike="noStrike">
              <a:solidFill>
                <a:srgbClr val="000000"/>
              </a:solidFill>
              <a:latin typeface="Garamond"/>
            </a:endParaRPr>
          </a:p>
        </p:txBody>
      </p:sp>
      <p:graphicFrame>
        <p:nvGraphicFramePr>
          <p:cNvPr id="133" name="Объект 3"/>
          <p:cNvGraphicFramePr/>
          <p:nvPr/>
        </p:nvGraphicFramePr>
        <p:xfrm>
          <a:off x="1295280" y="2557440"/>
          <a:ext cx="6400440" cy="1483200"/>
        </p:xfrm>
        <a:graphic>
          <a:graphicData uri="http://schemas.openxmlformats.org/drawingml/2006/table">
            <a:tbl>
              <a:tblPr/>
              <a:tblGrid>
                <a:gridCol w="3200400"/>
                <a:gridCol w="3200400"/>
              </a:tblGrid>
              <a:tr h="370800">
                <a:tc>
                  <a:txBody>
                    <a:bodyPr anchor="t">
                      <a:noAutofit/>
                    </a:bodyPr>
                    <a:p>
                      <a:pPr>
                        <a:lnSpc>
                          <a:spcPct val="100000"/>
                        </a:lnSpc>
                      </a:pPr>
                      <a:r>
                        <a:rPr b="1" lang="ru-RU" sz="1800" spc="-1" strike="noStrike">
                          <a:solidFill>
                            <a:srgbClr val="000000"/>
                          </a:solidFill>
                          <a:latin typeface="Garamond"/>
                        </a:rPr>
                        <a:t>Отдел</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rgbClr val="ff0000"/>
                          </a:solidFill>
                          <a:latin typeface="Garamond"/>
                        </a:rPr>
                        <a:t>Адрес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anchor="t">
                      <a:noAutofit/>
                    </a:bodyPr>
                    <a:p>
                      <a:pPr>
                        <a:lnSpc>
                          <a:spcPct val="100000"/>
                        </a:lnSpc>
                      </a:pPr>
                      <a:r>
                        <a:rPr b="1" lang="ru-RU" sz="1800" spc="-1" strike="noStrike">
                          <a:solidFill>
                            <a:srgbClr val="000000"/>
                          </a:solidFill>
                          <a:latin typeface="Garamond"/>
                        </a:rPr>
                        <a:t>Продаж</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tabLst>
                          <a:tab algn="l" pos="0"/>
                        </a:tabLst>
                      </a:pPr>
                      <a:r>
                        <a:rPr b="0" lang="ru-RU" sz="1800" spc="-1" strike="noStrike">
                          <a:solidFill>
                            <a:srgbClr val="ff000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pPr>
                      <a:r>
                        <a:rPr b="1" lang="ru-RU" sz="1800" spc="-1" strike="noStrike">
                          <a:solidFill>
                            <a:srgbClr val="000000"/>
                          </a:solidFill>
                          <a:latin typeface="Garamond"/>
                        </a:rPr>
                        <a:t>Сбыта </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tabLst>
                          <a:tab algn="l" pos="0"/>
                        </a:tabLst>
                      </a:pPr>
                      <a:r>
                        <a:rPr b="0" lang="ru-RU" sz="1800" spc="-1" strike="noStrike">
                          <a:solidFill>
                            <a:srgbClr val="ff0000"/>
                          </a:solidFill>
                          <a:latin typeface="Garamond"/>
                        </a:rPr>
                        <a:t>Бровки 6</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anchor="t">
                      <a:noAutofit/>
                    </a:bodyPr>
                    <a:p>
                      <a:pPr>
                        <a:lnSpc>
                          <a:spcPct val="100000"/>
                        </a:lnSpc>
                      </a:pPr>
                      <a:r>
                        <a:rPr b="1" lang="ru-RU" sz="1800" spc="-1" strike="noStrike">
                          <a:solidFill>
                            <a:srgbClr val="000000"/>
                          </a:solidFill>
                          <a:latin typeface="Garamond"/>
                        </a:rPr>
                        <a:t>Финансовый</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rgbClr val="ff000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graphicFrame>
        <p:nvGraphicFramePr>
          <p:cNvPr id="134" name="Объект 3"/>
          <p:cNvGraphicFramePr/>
          <p:nvPr/>
        </p:nvGraphicFramePr>
        <p:xfrm>
          <a:off x="1295280" y="4141080"/>
          <a:ext cx="6400440" cy="1112400"/>
        </p:xfrm>
        <a:graphic>
          <a:graphicData uri="http://schemas.openxmlformats.org/drawingml/2006/table">
            <a:tbl>
              <a:tblPr/>
              <a:tblGrid>
                <a:gridCol w="3200400"/>
                <a:gridCol w="3200400"/>
              </a:tblGrid>
              <a:tr h="370800">
                <a:tc>
                  <a:txBody>
                    <a:bodyPr anchor="t">
                      <a:noAutofit/>
                    </a:bodyPr>
                    <a:p>
                      <a:pPr>
                        <a:lnSpc>
                          <a:spcPct val="100000"/>
                        </a:lnSpc>
                      </a:pPr>
                      <a:r>
                        <a:rPr b="1" lang="ru-RU" sz="1800" spc="-1" strike="noStrike">
                          <a:solidFill>
                            <a:srgbClr val="ff0000"/>
                          </a:solidFill>
                          <a:latin typeface="Garamond"/>
                        </a:rPr>
                        <a:t>Адрес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tabLst>
                          <a:tab algn="l" pos="0"/>
                        </a:tabLst>
                      </a:pPr>
                      <a:r>
                        <a:rPr b="1" lang="ru-RU" sz="1800" spc="-1" strike="noStrike">
                          <a:solidFill>
                            <a:schemeClr val="accent1">
                              <a:lumMod val="75000"/>
                            </a:schemeClr>
                          </a:solidFill>
                          <a:latin typeface="Garamond"/>
                        </a:rPr>
                        <a:t>Телефон</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anchor="t">
                      <a:noAutofit/>
                    </a:bodyPr>
                    <a:p>
                      <a:pPr>
                        <a:lnSpc>
                          <a:spcPct val="100000"/>
                        </a:lnSpc>
                        <a:tabLst>
                          <a:tab algn="l" pos="0"/>
                        </a:tabLst>
                      </a:pPr>
                      <a:r>
                        <a:rPr b="0" lang="ru-RU" sz="1800" spc="-1" strike="noStrike">
                          <a:solidFill>
                            <a:srgbClr val="ff000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en-US" sz="1800" spc="-1" strike="noStrike">
                          <a:solidFill>
                            <a:schemeClr val="accent1">
                              <a:lumMod val="75000"/>
                            </a:schemeClr>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tabLst>
                          <a:tab algn="l" pos="0"/>
                        </a:tabLst>
                      </a:pPr>
                      <a:r>
                        <a:rPr b="0" lang="ru-RU" sz="1800" spc="-1" strike="noStrike">
                          <a:solidFill>
                            <a:srgbClr val="ff0000"/>
                          </a:solidFill>
                          <a:latin typeface="Garamond"/>
                        </a:rPr>
                        <a:t>Бровки 6</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0" lang="ru-RU" sz="1800" spc="-1" strike="noStrike">
                          <a:solidFill>
                            <a:schemeClr val="accent1">
                              <a:lumMod val="75000"/>
                            </a:schemeClr>
                          </a:solidFill>
                          <a:latin typeface="Garamond"/>
                        </a:rPr>
                        <a:t>222-222-22</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295280" y="982080"/>
            <a:ext cx="9600840" cy="1303560"/>
          </a:xfrm>
          <a:prstGeom prst="rect">
            <a:avLst/>
          </a:prstGeom>
          <a:noFill/>
          <a:ln w="0">
            <a:noFill/>
          </a:ln>
        </p:spPr>
        <p:txBody>
          <a:bodyPr anchor="ctr">
            <a:normAutofit fontScale="90000"/>
          </a:bodyPr>
          <a:p>
            <a:pPr indent="0" algn="ctr">
              <a:lnSpc>
                <a:spcPct val="100000"/>
              </a:lnSpc>
              <a:buNone/>
            </a:pPr>
            <a:r>
              <a:rPr b="0" lang="ru-RU" sz="4400" spc="-1" strike="noStrike">
                <a:solidFill>
                  <a:srgbClr val="262626"/>
                </a:solidFill>
                <a:latin typeface="Garamond"/>
              </a:rPr>
              <a:t>Сравнение слабо и сильно нормализованных моделей</a:t>
            </a:r>
            <a:endParaRPr b="0" lang="en-US" sz="4400" spc="-1" strike="noStrike">
              <a:solidFill>
                <a:srgbClr val="000000"/>
              </a:solidFill>
              <a:latin typeface="Garamond"/>
            </a:endParaRPr>
          </a:p>
        </p:txBody>
      </p:sp>
      <p:graphicFrame>
        <p:nvGraphicFramePr>
          <p:cNvPr id="136" name="Объект 3"/>
          <p:cNvGraphicFramePr/>
          <p:nvPr/>
        </p:nvGraphicFramePr>
        <p:xfrm>
          <a:off x="1295280" y="2557440"/>
          <a:ext cx="9600840" cy="1928520"/>
        </p:xfrm>
        <a:graphic>
          <a:graphicData uri="http://schemas.openxmlformats.org/drawingml/2006/table">
            <a:tbl>
              <a:tblPr/>
              <a:tblGrid>
                <a:gridCol w="3200400"/>
                <a:gridCol w="3200400"/>
                <a:gridCol w="3200400"/>
              </a:tblGrid>
              <a:tr h="370800">
                <a:tc>
                  <a:txBody>
                    <a:bodyPr lIns="28440" rIns="28440" tIns="28440" bIns="28440" anchor="t">
                      <a:noAutofit/>
                    </a:bodyPr>
                    <a:p>
                      <a:pPr algn="ctr">
                        <a:lnSpc>
                          <a:spcPct val="100000"/>
                        </a:lnSpc>
                      </a:pPr>
                      <a:r>
                        <a:rPr b="1" lang="ru-RU" sz="1200" spc="-1" strike="noStrike">
                          <a:solidFill>
                            <a:srgbClr val="000000"/>
                          </a:solidFill>
                          <a:latin typeface="Times New Roman"/>
                          <a:ea typeface="Times New Roman"/>
                        </a:rPr>
                        <a:t>Критерий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rgbClr val="000000"/>
                          </a:solidFill>
                          <a:latin typeface="Times New Roman"/>
                          <a:ea typeface="Times New Roman"/>
                        </a:rPr>
                        <a:t>Отношения слабо нормализованы</a:t>
                      </a:r>
                      <a:br>
                        <a:rPr sz="1200"/>
                      </a:br>
                      <a:r>
                        <a:rPr b="1" lang="ru-RU" sz="1200" spc="-1" strike="noStrike">
                          <a:solidFill>
                            <a:srgbClr val="000000"/>
                          </a:solidFill>
                          <a:latin typeface="Times New Roman"/>
                          <a:ea typeface="Times New Roman"/>
                        </a:rPr>
                        <a:t>(1НФ, 2НФ)</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rgbClr val="000000"/>
                          </a:solidFill>
                          <a:latin typeface="Times New Roman"/>
                          <a:ea typeface="Times New Roman"/>
                        </a:rPr>
                        <a:t>Отношения сильно нормализованы</a:t>
                      </a:r>
                      <a:br>
                        <a:rPr sz="1200"/>
                      </a:br>
                      <a:r>
                        <a:rPr b="1" lang="ru-RU" sz="1200" spc="-1" strike="noStrike">
                          <a:solidFill>
                            <a:srgbClr val="000000"/>
                          </a:solidFill>
                          <a:latin typeface="Times New Roman"/>
                          <a:ea typeface="Times New Roman"/>
                        </a:rPr>
                        <a:t>(3НФ)</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lIns="28440" rIns="28440" tIns="28440" bIns="28440" anchor="t">
                      <a:noAutofit/>
                    </a:bodyPr>
                    <a:p>
                      <a:pPr>
                        <a:lnSpc>
                          <a:spcPct val="100000"/>
                        </a:lnSpc>
                      </a:pPr>
                      <a:r>
                        <a:rPr b="0" lang="ru-RU" sz="1200" spc="-1" strike="noStrike">
                          <a:solidFill>
                            <a:srgbClr val="000000"/>
                          </a:solidFill>
                          <a:latin typeface="Times New Roman"/>
                          <a:ea typeface="Times New Roman"/>
                        </a:rPr>
                        <a:t>Адекватность базы данных предметной области</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rgbClr val="000000"/>
                          </a:solidFill>
                          <a:latin typeface="Times New Roman"/>
                          <a:ea typeface="Times New Roman"/>
                        </a:rPr>
                        <a:t>ХУЖЕ (-)</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rgbClr val="000000"/>
                          </a:solidFill>
                          <a:latin typeface="Times New Roman"/>
                          <a:ea typeface="Times New Roman"/>
                        </a:rPr>
                        <a:t>ЛУЧШЕ (+)</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nSpc>
                          <a:spcPct val="100000"/>
                        </a:lnSpc>
                      </a:pPr>
                      <a:r>
                        <a:rPr b="0" lang="ru-RU" sz="1200" spc="-1" strike="noStrike">
                          <a:solidFill>
                            <a:srgbClr val="000000"/>
                          </a:solidFill>
                          <a:latin typeface="Times New Roman"/>
                          <a:ea typeface="Times New Roman"/>
                        </a:rPr>
                        <a:t>Легкость разработки и сопровождения базы данных</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rgbClr val="000000"/>
                          </a:solidFill>
                          <a:latin typeface="Times New Roman"/>
                          <a:ea typeface="Times New Roman"/>
                        </a:rPr>
                        <a:t>СЛОЖНЕЕ (-)</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rgbClr val="000000"/>
                          </a:solidFill>
                          <a:latin typeface="Times New Roman"/>
                          <a:ea typeface="Times New Roman"/>
                        </a:rPr>
                        <a:t>ЛЕГЧЕ (+)</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nSpc>
                          <a:spcPct val="100000"/>
                        </a:lnSpc>
                      </a:pPr>
                      <a:r>
                        <a:rPr b="0" lang="ru-RU" sz="1200" spc="-1" strike="noStrike">
                          <a:solidFill>
                            <a:srgbClr val="000000"/>
                          </a:solidFill>
                          <a:latin typeface="Times New Roman"/>
                          <a:ea typeface="Times New Roman"/>
                        </a:rPr>
                        <a:t>Скорость выполнения вставки, обновления, удаления</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rgbClr val="000000"/>
                          </a:solidFill>
                          <a:latin typeface="Times New Roman"/>
                          <a:ea typeface="Times New Roman"/>
                        </a:rPr>
                        <a:t>МЕДЛЕННЕЕ (-)</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rgbClr val="000000"/>
                          </a:solidFill>
                          <a:latin typeface="Times New Roman"/>
                          <a:ea typeface="Times New Roman"/>
                        </a:rPr>
                        <a:t>БЫСТРЕЕ (+)</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nSpc>
                          <a:spcPct val="100000"/>
                        </a:lnSpc>
                      </a:pPr>
                      <a:r>
                        <a:rPr b="0" lang="ru-RU" sz="1200" spc="-1" strike="noStrike">
                          <a:solidFill>
                            <a:srgbClr val="000000"/>
                          </a:solidFill>
                          <a:latin typeface="Times New Roman"/>
                          <a:ea typeface="Times New Roman"/>
                        </a:rPr>
                        <a:t>Скорость выполнения выборки данных</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rgbClr val="000000"/>
                          </a:solidFill>
                          <a:latin typeface="Times New Roman"/>
                          <a:ea typeface="Times New Roman"/>
                        </a:rPr>
                        <a:t>БЫСТРЕЕ (+)</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rgbClr val="000000"/>
                          </a:solidFill>
                          <a:latin typeface="Times New Roman"/>
                          <a:ea typeface="Times New Roman"/>
                        </a:rPr>
                        <a:t>МЕДЛЕННЕЕ (-)</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Нормальная форма  Бойса-Кодда</a:t>
            </a:r>
            <a:endParaRPr b="0" lang="en-US" sz="4400" spc="-1" strike="noStrike">
              <a:solidFill>
                <a:srgbClr val="000000"/>
              </a:solidFill>
              <a:latin typeface="Garamond"/>
            </a:endParaRPr>
          </a:p>
        </p:txBody>
      </p:sp>
      <p:sp>
        <p:nvSpPr>
          <p:cNvPr id="138"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Отношение находится в нормальной форме Бойса-Кодда если оно находится в 3НФ и в отношении есть только один потенциальный первичный ключ</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buNone/>
            </a:pPr>
            <a:endParaRPr b="0" lang="en-US" sz="4400" spc="-1" strike="noStrike">
              <a:solidFill>
                <a:srgbClr val="262626"/>
              </a:solidFill>
              <a:latin typeface="Garamond"/>
            </a:endParaRPr>
          </a:p>
        </p:txBody>
      </p:sp>
      <p:graphicFrame>
        <p:nvGraphicFramePr>
          <p:cNvPr id="140" name="Объект 3"/>
          <p:cNvGraphicFramePr/>
          <p:nvPr/>
        </p:nvGraphicFramePr>
        <p:xfrm>
          <a:off x="1295280" y="2557440"/>
          <a:ext cx="9600840" cy="2620440"/>
        </p:xfrm>
        <a:graphic>
          <a:graphicData uri="http://schemas.openxmlformats.org/drawingml/2006/table">
            <a:tbl>
              <a:tblPr/>
              <a:tblGrid>
                <a:gridCol w="2400120"/>
                <a:gridCol w="2400120"/>
                <a:gridCol w="2400120"/>
                <a:gridCol w="2400120"/>
              </a:tblGrid>
              <a:tr h="370800">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Номер поставщика</a:t>
                      </a:r>
                      <a:br>
                        <a:rPr sz="1200"/>
                      </a:br>
                      <a:r>
                        <a:rPr b="1" lang="ru-RU" sz="1200" spc="-1" strike="noStrike">
                          <a:solidFill>
                            <a:schemeClr val="lt1"/>
                          </a:solidFill>
                          <a:latin typeface="Times New Roman"/>
                          <a:ea typeface="Times New Roman"/>
                        </a:rPr>
                        <a:t>PNUM</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Наименование поставщика</a:t>
                      </a:r>
                      <a:br>
                        <a:rPr sz="1200"/>
                      </a:br>
                      <a:r>
                        <a:rPr b="1" lang="ru-RU" sz="1200" spc="-1" strike="noStrike">
                          <a:solidFill>
                            <a:schemeClr val="lt1"/>
                          </a:solidFill>
                          <a:latin typeface="Times New Roman"/>
                          <a:ea typeface="Times New Roman"/>
                        </a:rPr>
                        <a:t>PNAME</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Номер детали</a:t>
                      </a:r>
                      <a:br>
                        <a:rPr sz="1200"/>
                      </a:br>
                      <a:r>
                        <a:rPr b="1" lang="ru-RU" sz="1200" spc="-1" strike="noStrike">
                          <a:solidFill>
                            <a:schemeClr val="lt1"/>
                          </a:solidFill>
                          <a:latin typeface="Times New Roman"/>
                          <a:ea typeface="Times New Roman"/>
                        </a:rPr>
                        <a:t>DNUM</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Поставляемое количество</a:t>
                      </a:r>
                      <a:br>
                        <a:rPr sz="1200"/>
                      </a:br>
                      <a:r>
                        <a:rPr b="1" lang="ru-RU" sz="1200" spc="-1" strike="noStrike">
                          <a:solidFill>
                            <a:schemeClr val="lt1"/>
                          </a:solidFill>
                          <a:latin typeface="Times New Roman"/>
                          <a:ea typeface="Times New Roman"/>
                        </a:rPr>
                        <a:t>VOLUME</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Фирма 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100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Фирма 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200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Фирма 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3</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300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Фирма 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150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Фирма 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250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3</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Фирма 3</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1000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Метод приведения к НФБК</a:t>
            </a:r>
            <a:endParaRPr b="0" lang="en-US" sz="4400" spc="-1" strike="noStrike">
              <a:solidFill>
                <a:srgbClr val="000000"/>
              </a:solidFill>
              <a:latin typeface="Garamond"/>
            </a:endParaRPr>
          </a:p>
        </p:txBody>
      </p:sp>
      <p:sp>
        <p:nvSpPr>
          <p:cNvPr id="142"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Вынести в отдельную таблицу потенциальные первичные ключи</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Пример НФБК</a:t>
            </a:r>
            <a:endParaRPr b="0" lang="en-US" sz="4400" spc="-1" strike="noStrike">
              <a:solidFill>
                <a:srgbClr val="000000"/>
              </a:solidFill>
              <a:latin typeface="Garamond"/>
            </a:endParaRPr>
          </a:p>
        </p:txBody>
      </p:sp>
      <p:graphicFrame>
        <p:nvGraphicFramePr>
          <p:cNvPr id="144" name="Объект 3"/>
          <p:cNvGraphicFramePr/>
          <p:nvPr/>
        </p:nvGraphicFramePr>
        <p:xfrm>
          <a:off x="1295280" y="2557440"/>
          <a:ext cx="3840120" cy="1677240"/>
        </p:xfrm>
        <a:graphic>
          <a:graphicData uri="http://schemas.openxmlformats.org/drawingml/2006/table">
            <a:tbl>
              <a:tblPr/>
              <a:tblGrid>
                <a:gridCol w="1920240"/>
                <a:gridCol w="1920240"/>
              </a:tblGrid>
              <a:tr h="370800">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Номер поставщика</a:t>
                      </a:r>
                      <a:br>
                        <a:rPr sz="1200"/>
                      </a:br>
                      <a:r>
                        <a:rPr b="1" lang="ru-RU" sz="1200" spc="-1" strike="noStrike">
                          <a:solidFill>
                            <a:schemeClr val="lt1"/>
                          </a:solidFill>
                          <a:latin typeface="Times New Roman"/>
                          <a:ea typeface="Times New Roman"/>
                        </a:rPr>
                        <a:t>PNUM</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Наименование поставщика</a:t>
                      </a:r>
                      <a:br>
                        <a:rPr sz="1200"/>
                      </a:br>
                      <a:r>
                        <a:rPr b="1" lang="ru-RU" sz="1200" spc="-1" strike="noStrike">
                          <a:solidFill>
                            <a:schemeClr val="lt1"/>
                          </a:solidFill>
                          <a:latin typeface="Times New Roman"/>
                          <a:ea typeface="Times New Roman"/>
                        </a:rPr>
                        <a:t>PNAME</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lIns="28440" rIns="28440" tIns="28440" bIns="28440" anchor="t">
                      <a:noAutofit/>
                    </a:bodyPr>
                    <a:p>
                      <a:pPr algn="ctr">
                        <a:lnSpc>
                          <a:spcPct val="100000"/>
                        </a:lnSpc>
                      </a:pPr>
                      <a:r>
                        <a:rPr b="1"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1" lang="ru-RU" sz="1200" spc="-1" strike="noStrike">
                          <a:solidFill>
                            <a:schemeClr val="dk1"/>
                          </a:solidFill>
                          <a:latin typeface="Times New Roman"/>
                          <a:ea typeface="Times New Roman"/>
                        </a:rPr>
                        <a:t>Фирма 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1" lang="ru-RU" sz="1200" spc="-1" strike="noStrike">
                          <a:solidFill>
                            <a:schemeClr val="dk1"/>
                          </a:solidFill>
                          <a:latin typeface="Times New Roman"/>
                          <a:ea typeface="Times New Roman"/>
                        </a:rPr>
                        <a:t>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1" lang="ru-RU" sz="1200" spc="-1" strike="noStrike">
                          <a:solidFill>
                            <a:schemeClr val="dk1"/>
                          </a:solidFill>
                          <a:latin typeface="Times New Roman"/>
                          <a:ea typeface="Times New Roman"/>
                        </a:rPr>
                        <a:t>Фирма 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gn="ctr">
                        <a:lnSpc>
                          <a:spcPct val="100000"/>
                        </a:lnSpc>
                      </a:pPr>
                      <a:r>
                        <a:rPr b="1" lang="ru-RU" sz="1200" spc="-1" strike="noStrike">
                          <a:solidFill>
                            <a:schemeClr val="dk1"/>
                          </a:solidFill>
                          <a:latin typeface="Times New Roman"/>
                          <a:ea typeface="Times New Roman"/>
                        </a:rPr>
                        <a:t>3</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1" lang="ru-RU" sz="1200" spc="-1" strike="noStrike">
                          <a:solidFill>
                            <a:schemeClr val="dk1"/>
                          </a:solidFill>
                          <a:latin typeface="Times New Roman"/>
                          <a:ea typeface="Times New Roman"/>
                        </a:rPr>
                        <a:t>Фирма 3</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graphicFrame>
        <p:nvGraphicFramePr>
          <p:cNvPr id="145" name="Объект 3"/>
          <p:cNvGraphicFramePr/>
          <p:nvPr/>
        </p:nvGraphicFramePr>
        <p:xfrm>
          <a:off x="5688360" y="2660040"/>
          <a:ext cx="5760360" cy="2620440"/>
        </p:xfrm>
        <a:graphic>
          <a:graphicData uri="http://schemas.openxmlformats.org/drawingml/2006/table">
            <a:tbl>
              <a:tblPr/>
              <a:tblGrid>
                <a:gridCol w="1920240"/>
                <a:gridCol w="1920240"/>
                <a:gridCol w="1920240"/>
              </a:tblGrid>
              <a:tr h="370800">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Номер поставщика</a:t>
                      </a:r>
                      <a:br>
                        <a:rPr sz="1200"/>
                      </a:br>
                      <a:r>
                        <a:rPr b="1" lang="ru-RU" sz="1200" spc="-1" strike="noStrike">
                          <a:solidFill>
                            <a:schemeClr val="lt1"/>
                          </a:solidFill>
                          <a:latin typeface="Times New Roman"/>
                          <a:ea typeface="Times New Roman"/>
                        </a:rPr>
                        <a:t>PNUM</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Номер детали</a:t>
                      </a:r>
                      <a:br>
                        <a:rPr sz="1200"/>
                      </a:br>
                      <a:r>
                        <a:rPr b="1" lang="ru-RU" sz="1200" spc="-1" strike="noStrike">
                          <a:solidFill>
                            <a:schemeClr val="lt1"/>
                          </a:solidFill>
                          <a:latin typeface="Times New Roman"/>
                          <a:ea typeface="Times New Roman"/>
                        </a:rPr>
                        <a:t>DNUM</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Поставляемое количество</a:t>
                      </a:r>
                      <a:br>
                        <a:rPr sz="1200"/>
                      </a:br>
                      <a:r>
                        <a:rPr b="1" lang="ru-RU" sz="1200" spc="-1" strike="noStrike">
                          <a:solidFill>
                            <a:schemeClr val="lt1"/>
                          </a:solidFill>
                          <a:latin typeface="Times New Roman"/>
                          <a:ea typeface="Times New Roman"/>
                        </a:rPr>
                        <a:t>VOLUME</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100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200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3</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300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150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250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3</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1000</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692440" y="1871280"/>
            <a:ext cx="6815160" cy="1515240"/>
          </a:xfrm>
          <a:prstGeom prst="rect">
            <a:avLst/>
          </a:prstGeom>
          <a:noFill/>
          <a:ln w="0">
            <a:noFill/>
          </a:ln>
        </p:spPr>
        <p:txBody>
          <a:bodyPr anchor="b">
            <a:noAutofit/>
          </a:bodyPr>
          <a:p>
            <a:pPr indent="0" algn="ctr">
              <a:lnSpc>
                <a:spcPct val="100000"/>
              </a:lnSpc>
              <a:buNone/>
            </a:pPr>
            <a:r>
              <a:rPr b="0" lang="ru-RU" sz="5400" spc="-1" strike="noStrike">
                <a:solidFill>
                  <a:srgbClr val="262626"/>
                </a:solidFill>
                <a:latin typeface="Garamond"/>
              </a:rPr>
              <a:t>Нормализация отношений</a:t>
            </a:r>
            <a:endParaRPr b="0" lang="en-US" sz="5400" spc="-1" strike="noStrike">
              <a:solidFill>
                <a:srgbClr val="000000"/>
              </a:solidFill>
              <a:latin typeface="Garamond"/>
            </a:endParaRPr>
          </a:p>
        </p:txBody>
      </p:sp>
      <p:sp>
        <p:nvSpPr>
          <p:cNvPr id="108" name="PlaceHolder 2"/>
          <p:cNvSpPr>
            <a:spLocks noGrp="1"/>
          </p:cNvSpPr>
          <p:nvPr>
            <p:ph type="subTitle"/>
          </p:nvPr>
        </p:nvSpPr>
        <p:spPr>
          <a:xfrm>
            <a:off x="2692440" y="3657600"/>
            <a:ext cx="6815160" cy="1320480"/>
          </a:xfrm>
          <a:prstGeom prst="rect">
            <a:avLst/>
          </a:prstGeom>
          <a:noFill/>
          <a:ln w="0">
            <a:noFill/>
          </a:ln>
        </p:spPr>
        <p:txBody>
          <a:bodyPr anchor="t">
            <a:noAutofit/>
          </a:bodyPr>
          <a:p>
            <a:pPr indent="0" algn="ctr">
              <a:buNone/>
            </a:pPr>
            <a:endParaRPr b="0" lang="ru-RU" sz="2100" spc="-1" strike="noStrike">
              <a:solidFill>
                <a:srgbClr val="000000"/>
              </a:solidFill>
              <a:latin typeface="Garamond"/>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Четвертая нормальная форма</a:t>
            </a:r>
            <a:endParaRPr b="0" lang="en-US" sz="4400" spc="-1" strike="noStrike">
              <a:solidFill>
                <a:srgbClr val="000000"/>
              </a:solidFill>
              <a:latin typeface="Garamond"/>
            </a:endParaRPr>
          </a:p>
        </p:txBody>
      </p:sp>
      <p:sp>
        <p:nvSpPr>
          <p:cNvPr id="147"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Отношение  находится в четвертой нормальной форме (4НФ) тогда и только тогда, когда отношение находится в НФБК и не содержит нетривиальных многозначных зависимостей. </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buNone/>
            </a:pPr>
            <a:endParaRPr b="0" lang="en-US" sz="4400" spc="-1" strike="noStrike">
              <a:solidFill>
                <a:srgbClr val="262626"/>
              </a:solidFill>
              <a:latin typeface="Garamond"/>
            </a:endParaRPr>
          </a:p>
        </p:txBody>
      </p:sp>
      <p:graphicFrame>
        <p:nvGraphicFramePr>
          <p:cNvPr id="149" name="Объект 3"/>
          <p:cNvGraphicFramePr/>
          <p:nvPr/>
        </p:nvGraphicFramePr>
        <p:xfrm>
          <a:off x="1295280" y="2557440"/>
          <a:ext cx="9600840" cy="2595600"/>
        </p:xfrm>
        <a:graphic>
          <a:graphicData uri="http://schemas.openxmlformats.org/drawingml/2006/table">
            <a:tbl>
              <a:tblPr/>
              <a:tblGrid>
                <a:gridCol w="3200400"/>
                <a:gridCol w="3200400"/>
                <a:gridCol w="3200400"/>
              </a:tblGrid>
              <a:tr h="370800">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Абитуриент</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Факультет</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Предмет</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Иванов</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Иванов</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Информатика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Иванов</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Физический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Иванов</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Физический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Физика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Петров</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Петров</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Информатика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bl>
          </a:graphicData>
        </a:graphic>
      </p:graphicFrame>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Пример 4НФ</a:t>
            </a:r>
            <a:endParaRPr b="0" lang="en-US" sz="4400" spc="-1" strike="noStrike">
              <a:solidFill>
                <a:srgbClr val="000000"/>
              </a:solidFill>
              <a:latin typeface="Garamond"/>
            </a:endParaRPr>
          </a:p>
        </p:txBody>
      </p:sp>
      <p:graphicFrame>
        <p:nvGraphicFramePr>
          <p:cNvPr id="151" name="Объект 3"/>
          <p:cNvGraphicFramePr/>
          <p:nvPr/>
        </p:nvGraphicFramePr>
        <p:xfrm>
          <a:off x="1195920" y="2607120"/>
          <a:ext cx="3840120" cy="1483200"/>
        </p:xfrm>
        <a:graphic>
          <a:graphicData uri="http://schemas.openxmlformats.org/drawingml/2006/table">
            <a:tbl>
              <a:tblPr/>
              <a:tblGrid>
                <a:gridCol w="1920240"/>
                <a:gridCol w="1920240"/>
              </a:tblGrid>
              <a:tr h="370800">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Факультет</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Абитуриент</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Иванов</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Физический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Иванов</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Петров</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graphicFrame>
        <p:nvGraphicFramePr>
          <p:cNvPr id="152" name="Объект 3"/>
          <p:cNvGraphicFramePr/>
          <p:nvPr/>
        </p:nvGraphicFramePr>
        <p:xfrm>
          <a:off x="6602760" y="2600640"/>
          <a:ext cx="3840120" cy="1854000"/>
        </p:xfrm>
        <a:graphic>
          <a:graphicData uri="http://schemas.openxmlformats.org/drawingml/2006/table">
            <a:tbl>
              <a:tblPr/>
              <a:tblGrid>
                <a:gridCol w="1920240"/>
                <a:gridCol w="1920240"/>
              </a:tblGrid>
              <a:tr h="370800">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Факультет</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28440" rIns="28440" tIns="28440" bIns="28440" anchor="t">
                      <a:noAutofit/>
                    </a:bodyPr>
                    <a:p>
                      <a:pPr algn="ctr">
                        <a:lnSpc>
                          <a:spcPct val="100000"/>
                        </a:lnSpc>
                      </a:pPr>
                      <a:r>
                        <a:rPr b="1" lang="ru-RU" sz="1200" spc="-1" strike="noStrike">
                          <a:solidFill>
                            <a:schemeClr val="lt1"/>
                          </a:solidFill>
                          <a:latin typeface="Times New Roman"/>
                          <a:ea typeface="Times New Roman"/>
                        </a:rPr>
                        <a:t>Предмет</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Информатика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Физический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Математика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Физический</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28440" rIns="28440" tIns="28440" bIns="28440" anchor="t">
                      <a:noAutofit/>
                    </a:bodyPr>
                    <a:p>
                      <a:pPr algn="ctr">
                        <a:lnSpc>
                          <a:spcPct val="100000"/>
                        </a:lnSpc>
                      </a:pPr>
                      <a:r>
                        <a:rPr b="0" lang="ru-RU" sz="1200" spc="-1" strike="noStrike">
                          <a:solidFill>
                            <a:schemeClr val="dk1"/>
                          </a:solidFill>
                          <a:latin typeface="Times New Roman"/>
                          <a:ea typeface="Times New Roman"/>
                        </a:rPr>
                        <a:t>Физика</a:t>
                      </a:r>
                      <a:endParaRPr b="0" lang="ru-RU" sz="1200" spc="-1" strike="noStrike">
                        <a:solidFill>
                          <a:srgbClr val="000000"/>
                        </a:solidFill>
                        <a:latin typeface="Arial"/>
                      </a:endParaRPr>
                    </a:p>
                  </a:txBody>
                  <a:tcPr anchor="t" marL="28440" marR="28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Требования к нормализации</a:t>
            </a:r>
            <a:endParaRPr b="0" lang="en-US" sz="4400" spc="-1" strike="noStrike">
              <a:solidFill>
                <a:srgbClr val="000000"/>
              </a:solidFill>
              <a:latin typeface="Garamond"/>
            </a:endParaRPr>
          </a:p>
        </p:txBody>
      </p:sp>
      <p:sp>
        <p:nvSpPr>
          <p:cNvPr id="154" name="PlaceHolder 2"/>
          <p:cNvSpPr>
            <a:spLocks noGrp="1"/>
          </p:cNvSpPr>
          <p:nvPr>
            <p:ph/>
          </p:nvPr>
        </p:nvSpPr>
        <p:spPr>
          <a:xfrm>
            <a:off x="1295280" y="2557080"/>
            <a:ext cx="9600840" cy="3318480"/>
          </a:xfrm>
          <a:prstGeom prst="rect">
            <a:avLst/>
          </a:prstGeom>
          <a:noFill/>
          <a:ln w="0">
            <a:noFill/>
          </a:ln>
        </p:spPr>
        <p:txBody>
          <a:bodyPr anchor="t">
            <a:normAutofit fontScale="51000"/>
          </a:bodyPr>
          <a:p>
            <a:pPr marL="264600" indent="-26460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1. Первичные ключи отношений должны быть минимальными (</a:t>
            </a:r>
            <a:r>
              <a:rPr b="0" i="1" lang="ru-RU" sz="2400" spc="-1" strike="noStrike">
                <a:solidFill>
                  <a:srgbClr val="262626"/>
                </a:solidFill>
                <a:latin typeface="Garamond"/>
              </a:rPr>
              <a:t>требование минимальности первичных ключей</a:t>
            </a:r>
            <a:r>
              <a:rPr b="0" lang="ru-RU" sz="2400" spc="-1" strike="noStrike">
                <a:solidFill>
                  <a:srgbClr val="262626"/>
                </a:solidFill>
                <a:latin typeface="Garamond"/>
              </a:rPr>
              <a:t>).</a:t>
            </a:r>
            <a:endParaRPr b="0" lang="en-US" sz="2400" spc="-1" strike="noStrike">
              <a:solidFill>
                <a:srgbClr val="262626"/>
              </a:solidFill>
              <a:latin typeface="Garamond"/>
            </a:endParaRPr>
          </a:p>
          <a:p>
            <a:pPr marL="264600" indent="-264600">
              <a:lnSpc>
                <a:spcPct val="100000"/>
              </a:lnSpc>
              <a:spcBef>
                <a:spcPts val="479"/>
              </a:spcBef>
              <a:spcAft>
                <a:spcPts val="601"/>
              </a:spcAft>
              <a:buClr>
                <a:srgbClr val="83992a"/>
              </a:buClr>
              <a:buSzPct val="115000"/>
              <a:buFont typeface="Arial"/>
              <a:buChar char="•"/>
            </a:pPr>
            <a:r>
              <a:rPr b="1" lang="ru-RU" sz="2400" spc="-1" strike="noStrike">
                <a:solidFill>
                  <a:srgbClr val="262626"/>
                </a:solidFill>
                <a:latin typeface="Garamond"/>
              </a:rPr>
              <a:t>2.</a:t>
            </a:r>
            <a:r>
              <a:rPr b="0" lang="ru-RU" sz="2400" spc="-1" strike="noStrike">
                <a:solidFill>
                  <a:srgbClr val="262626"/>
                </a:solidFill>
                <a:latin typeface="Garamond"/>
              </a:rPr>
              <a:t> Число отношений базы данных должно по возможности давать наименьшую избыточность данных (</a:t>
            </a:r>
            <a:r>
              <a:rPr b="0" i="1" lang="ru-RU" sz="2400" spc="-1" strike="noStrike">
                <a:solidFill>
                  <a:srgbClr val="262626"/>
                </a:solidFill>
                <a:latin typeface="Garamond"/>
              </a:rPr>
              <a:t>требование надёжности данных</a:t>
            </a:r>
            <a:r>
              <a:rPr b="0" lang="ru-RU" sz="2400" spc="-1" strike="noStrike">
                <a:solidFill>
                  <a:srgbClr val="262626"/>
                </a:solidFill>
                <a:latin typeface="Garamond"/>
              </a:rPr>
              <a:t>).</a:t>
            </a:r>
            <a:endParaRPr b="0" lang="en-US" sz="2400" spc="-1" strike="noStrike">
              <a:solidFill>
                <a:srgbClr val="262626"/>
              </a:solidFill>
              <a:latin typeface="Garamond"/>
            </a:endParaRPr>
          </a:p>
          <a:p>
            <a:pPr marL="264600" indent="-264600">
              <a:lnSpc>
                <a:spcPct val="100000"/>
              </a:lnSpc>
              <a:spcBef>
                <a:spcPts val="479"/>
              </a:spcBef>
              <a:spcAft>
                <a:spcPts val="601"/>
              </a:spcAft>
              <a:buClr>
                <a:srgbClr val="83992a"/>
              </a:buClr>
              <a:buSzPct val="115000"/>
              <a:buFont typeface="Arial"/>
              <a:buChar char="•"/>
            </a:pPr>
            <a:r>
              <a:rPr b="1" lang="ru-RU" sz="2400" spc="-1" strike="noStrike">
                <a:solidFill>
                  <a:srgbClr val="262626"/>
                </a:solidFill>
                <a:latin typeface="Garamond"/>
              </a:rPr>
              <a:t>3.</a:t>
            </a:r>
            <a:r>
              <a:rPr b="0" lang="ru-RU" sz="2400" spc="-1" strike="noStrike">
                <a:solidFill>
                  <a:srgbClr val="262626"/>
                </a:solidFill>
                <a:latin typeface="Garamond"/>
              </a:rPr>
              <a:t> Число отношений базы данных не должно приводить к потере производительности системы (</a:t>
            </a:r>
            <a:r>
              <a:rPr b="0" i="1" lang="ru-RU" sz="2400" spc="-1" strike="noStrike">
                <a:solidFill>
                  <a:srgbClr val="262626"/>
                </a:solidFill>
                <a:latin typeface="Garamond"/>
              </a:rPr>
              <a:t>требование производительности системы</a:t>
            </a:r>
            <a:r>
              <a:rPr b="0" lang="ru-RU" sz="2400" spc="-1" strike="noStrike">
                <a:solidFill>
                  <a:srgbClr val="262626"/>
                </a:solidFill>
                <a:latin typeface="Garamond"/>
              </a:rPr>
              <a:t>).</a:t>
            </a:r>
            <a:endParaRPr b="0" lang="en-US" sz="2400" spc="-1" strike="noStrike">
              <a:solidFill>
                <a:srgbClr val="262626"/>
              </a:solidFill>
              <a:latin typeface="Garamond"/>
            </a:endParaRPr>
          </a:p>
          <a:p>
            <a:pPr marL="264600" indent="-264600">
              <a:lnSpc>
                <a:spcPct val="100000"/>
              </a:lnSpc>
              <a:spcBef>
                <a:spcPts val="479"/>
              </a:spcBef>
              <a:spcAft>
                <a:spcPts val="601"/>
              </a:spcAft>
              <a:buClr>
                <a:srgbClr val="83992a"/>
              </a:buClr>
              <a:buSzPct val="115000"/>
              <a:buFont typeface="Arial"/>
              <a:buChar char="•"/>
            </a:pPr>
            <a:r>
              <a:rPr b="1" lang="ru-RU" sz="2400" spc="-1" strike="noStrike">
                <a:solidFill>
                  <a:srgbClr val="262626"/>
                </a:solidFill>
                <a:latin typeface="Garamond"/>
              </a:rPr>
              <a:t>4.</a:t>
            </a:r>
            <a:r>
              <a:rPr b="0" lang="ru-RU" sz="2400" spc="-1" strike="noStrike">
                <a:solidFill>
                  <a:srgbClr val="262626"/>
                </a:solidFill>
                <a:latin typeface="Garamond"/>
              </a:rPr>
              <a:t> Данные не должны быть противоречивыми, т.е. при выполнении операций включения, удаления и обновления данных их потенциальная противоречивость должна быть сведена к минимуму (</a:t>
            </a:r>
            <a:r>
              <a:rPr b="0" i="1" lang="ru-RU" sz="2400" spc="-1" strike="noStrike">
                <a:solidFill>
                  <a:srgbClr val="262626"/>
                </a:solidFill>
                <a:latin typeface="Garamond"/>
              </a:rPr>
              <a:t>требования непротиворечивости данных</a:t>
            </a:r>
            <a:r>
              <a:rPr b="0" lang="ru-RU" sz="2400" spc="-1" strike="noStrike">
                <a:solidFill>
                  <a:srgbClr val="262626"/>
                </a:solidFill>
                <a:latin typeface="Garamond"/>
              </a:rPr>
              <a:t>).</a:t>
            </a:r>
            <a:endParaRPr b="0" lang="en-US" sz="2400" spc="-1" strike="noStrike">
              <a:solidFill>
                <a:srgbClr val="262626"/>
              </a:solidFill>
              <a:latin typeface="Garamond"/>
            </a:endParaRPr>
          </a:p>
          <a:p>
            <a:pPr marL="264600" indent="-264600">
              <a:lnSpc>
                <a:spcPct val="100000"/>
              </a:lnSpc>
              <a:spcBef>
                <a:spcPts val="479"/>
              </a:spcBef>
              <a:spcAft>
                <a:spcPts val="601"/>
              </a:spcAft>
              <a:buClr>
                <a:srgbClr val="83992a"/>
              </a:buClr>
              <a:buSzPct val="115000"/>
              <a:buFont typeface="Arial"/>
              <a:buChar char="•"/>
            </a:pPr>
            <a:r>
              <a:rPr b="1" lang="ru-RU" sz="2400" spc="-1" strike="noStrike">
                <a:solidFill>
                  <a:srgbClr val="262626"/>
                </a:solidFill>
                <a:latin typeface="Garamond"/>
              </a:rPr>
              <a:t>5.</a:t>
            </a:r>
            <a:r>
              <a:rPr b="0" lang="ru-RU" sz="2400" spc="-1" strike="noStrike">
                <a:solidFill>
                  <a:srgbClr val="262626"/>
                </a:solidFill>
                <a:latin typeface="Garamond"/>
              </a:rPr>
              <a:t> Схема отношений базы данных должна быть устойчивой, способной адаптироваться к изменениям при её расширении дополнительными атрибутами (</a:t>
            </a:r>
            <a:r>
              <a:rPr b="0" i="1" lang="ru-RU" sz="2400" spc="-1" strike="noStrike">
                <a:solidFill>
                  <a:srgbClr val="262626"/>
                </a:solidFill>
                <a:latin typeface="Garamond"/>
              </a:rPr>
              <a:t>требование гибкости структуры базы данных</a:t>
            </a:r>
            <a:r>
              <a:rPr b="0" lang="ru-RU" sz="2400" spc="-1" strike="noStrike">
                <a:solidFill>
                  <a:srgbClr val="262626"/>
                </a:solidFill>
                <a:latin typeface="Garamond"/>
              </a:rPr>
              <a:t>).</a:t>
            </a:r>
            <a:endParaRPr b="0" lang="en-US" sz="2400" spc="-1" strike="noStrike">
              <a:solidFill>
                <a:srgbClr val="262626"/>
              </a:solidFill>
              <a:latin typeface="Garamond"/>
            </a:endParaRPr>
          </a:p>
          <a:p>
            <a:pPr marL="264600" indent="-264600">
              <a:lnSpc>
                <a:spcPct val="100000"/>
              </a:lnSpc>
              <a:spcBef>
                <a:spcPts val="479"/>
              </a:spcBef>
              <a:spcAft>
                <a:spcPts val="601"/>
              </a:spcAft>
              <a:buClr>
                <a:srgbClr val="83992a"/>
              </a:buClr>
              <a:buSzPct val="115000"/>
              <a:buFont typeface="Arial"/>
              <a:buChar char="•"/>
            </a:pPr>
            <a:r>
              <a:rPr b="1" lang="ru-RU" sz="2400" spc="-1" strike="noStrike">
                <a:solidFill>
                  <a:srgbClr val="262626"/>
                </a:solidFill>
                <a:latin typeface="Garamond"/>
              </a:rPr>
              <a:t>6.</a:t>
            </a:r>
            <a:r>
              <a:rPr b="0" lang="ru-RU" sz="2400" spc="-1" strike="noStrike">
                <a:solidFill>
                  <a:srgbClr val="262626"/>
                </a:solidFill>
                <a:latin typeface="Garamond"/>
              </a:rPr>
              <a:t> Разброс времени реакции на различные запросы к базе данных не должен быть большим (</a:t>
            </a:r>
            <a:r>
              <a:rPr b="0" i="1" lang="ru-RU" sz="2400" spc="-1" strike="noStrike">
                <a:solidFill>
                  <a:srgbClr val="262626"/>
                </a:solidFill>
                <a:latin typeface="Garamond"/>
              </a:rPr>
              <a:t>требование производительности базы данных</a:t>
            </a:r>
            <a:r>
              <a:rPr b="0" lang="ru-RU" sz="2400" spc="-1" strike="noStrike">
                <a:solidFill>
                  <a:srgbClr val="262626"/>
                </a:solidFill>
                <a:latin typeface="Garamond"/>
              </a:rPr>
              <a:t>).</a:t>
            </a:r>
            <a:endParaRPr b="0" lang="en-US" sz="2400" spc="-1" strike="noStrike">
              <a:solidFill>
                <a:srgbClr val="262626"/>
              </a:solidFill>
              <a:latin typeface="Garamond"/>
            </a:endParaRPr>
          </a:p>
          <a:p>
            <a:pPr marL="264600" indent="-264600">
              <a:lnSpc>
                <a:spcPct val="100000"/>
              </a:lnSpc>
              <a:spcBef>
                <a:spcPts val="479"/>
              </a:spcBef>
              <a:spcAft>
                <a:spcPts val="601"/>
              </a:spcAft>
              <a:buClr>
                <a:srgbClr val="83992a"/>
              </a:buClr>
              <a:buSzPct val="115000"/>
              <a:buFont typeface="Arial"/>
              <a:buChar char="•"/>
            </a:pPr>
            <a:r>
              <a:rPr b="1" lang="ru-RU" sz="2400" spc="-1" strike="noStrike">
                <a:solidFill>
                  <a:srgbClr val="262626"/>
                </a:solidFill>
                <a:latin typeface="Garamond"/>
              </a:rPr>
              <a:t>7.</a:t>
            </a:r>
            <a:r>
              <a:rPr b="0" lang="ru-RU" sz="2400" spc="-1" strike="noStrike">
                <a:solidFill>
                  <a:srgbClr val="262626"/>
                </a:solidFill>
                <a:latin typeface="Garamond"/>
              </a:rPr>
              <a:t> Данные должны правильно отражать состояние предметной области базы данных в каждый конкретный момент времени (</a:t>
            </a:r>
            <a:r>
              <a:rPr b="0" i="1" lang="ru-RU" sz="2400" spc="-1" strike="noStrike">
                <a:solidFill>
                  <a:srgbClr val="262626"/>
                </a:solidFill>
                <a:latin typeface="Garamond"/>
              </a:rPr>
              <a:t>требование актуальности данных</a:t>
            </a:r>
            <a:r>
              <a:rPr b="0" lang="ru-RU" sz="2400" spc="-1" strike="noStrike">
                <a:solidFill>
                  <a:srgbClr val="262626"/>
                </a:solidFill>
                <a:latin typeface="Garamond"/>
              </a:rPr>
              <a:t>).</a:t>
            </a:r>
            <a:endParaRPr b="0" lang="en-US" sz="2400" spc="-1" strike="noStrike">
              <a:solidFill>
                <a:srgbClr val="262626"/>
              </a:solidFill>
              <a:latin typeface="Garamond"/>
            </a:endParaRPr>
          </a:p>
          <a:p>
            <a:pPr indent="0">
              <a:lnSpc>
                <a:spcPct val="100000"/>
              </a:lnSpc>
              <a:spcBef>
                <a:spcPts val="479"/>
              </a:spcBef>
              <a:spcAft>
                <a:spcPts val="601"/>
              </a:spcAft>
              <a:buNone/>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2692440" y="1871280"/>
            <a:ext cx="6815160" cy="1515240"/>
          </a:xfrm>
          <a:prstGeom prst="rect">
            <a:avLst/>
          </a:prstGeom>
          <a:noFill/>
          <a:ln w="0">
            <a:noFill/>
          </a:ln>
        </p:spPr>
        <p:txBody>
          <a:bodyPr anchor="b">
            <a:noAutofit/>
          </a:bodyPr>
          <a:p>
            <a:pPr indent="0" algn="ctr">
              <a:lnSpc>
                <a:spcPct val="100000"/>
              </a:lnSpc>
              <a:buNone/>
            </a:pPr>
            <a:r>
              <a:rPr b="0" lang="en-US" sz="5400" spc="-1" strike="noStrike">
                <a:solidFill>
                  <a:srgbClr val="262626"/>
                </a:solidFill>
                <a:latin typeface="Garamond"/>
              </a:rPr>
              <a:t>SQL</a:t>
            </a:r>
            <a:endParaRPr b="0" lang="en-US" sz="5400" spc="-1" strike="noStrike">
              <a:solidFill>
                <a:srgbClr val="000000"/>
              </a:solidFill>
              <a:latin typeface="Garamond"/>
            </a:endParaRPr>
          </a:p>
        </p:txBody>
      </p:sp>
      <p:sp>
        <p:nvSpPr>
          <p:cNvPr id="156" name="PlaceHolder 2"/>
          <p:cNvSpPr>
            <a:spLocks noGrp="1"/>
          </p:cNvSpPr>
          <p:nvPr>
            <p:ph type="subTitle"/>
          </p:nvPr>
        </p:nvSpPr>
        <p:spPr>
          <a:xfrm>
            <a:off x="2692440" y="3657600"/>
            <a:ext cx="6815160" cy="1320480"/>
          </a:xfrm>
          <a:prstGeom prst="rect">
            <a:avLst/>
          </a:prstGeom>
          <a:noFill/>
          <a:ln w="0">
            <a:noFill/>
          </a:ln>
        </p:spPr>
        <p:txBody>
          <a:bodyPr anchor="t">
            <a:noAutofit/>
          </a:bodyPr>
          <a:p>
            <a:pPr indent="0" algn="ctr">
              <a:buNone/>
            </a:pPr>
            <a:endParaRPr b="0" lang="ru-RU" sz="2100" spc="-1" strike="noStrike">
              <a:solidFill>
                <a:srgbClr val="000000"/>
              </a:solidFill>
              <a:latin typeface="Garamond"/>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en-US" sz="4400" spc="-1" strike="noStrike">
                <a:solidFill>
                  <a:srgbClr val="262626"/>
                </a:solidFill>
                <a:latin typeface="Garamond"/>
              </a:rPr>
              <a:t>Типы операторов</a:t>
            </a:r>
            <a:endParaRPr b="0" lang="en-US" sz="4400" spc="-1" strike="noStrike">
              <a:solidFill>
                <a:srgbClr val="000000"/>
              </a:solidFill>
              <a:latin typeface="Garamond"/>
            </a:endParaRPr>
          </a:p>
        </p:txBody>
      </p:sp>
      <p:sp>
        <p:nvSpPr>
          <p:cNvPr id="158" name="PlaceHolder 2"/>
          <p:cNvSpPr>
            <a:spLocks noGrp="1"/>
          </p:cNvSpPr>
          <p:nvPr>
            <p:ph/>
          </p:nvPr>
        </p:nvSpPr>
        <p:spPr>
          <a:xfrm>
            <a:off x="1295280" y="2419920"/>
            <a:ext cx="9669240" cy="366084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Операторы запросов (select)</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Операторы языка манипулирования данными DML(insert, update,delete)</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Операторы языкв определения данных DDL(  create,alter,drop, rename)</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Операторы  управления транзакциями ( transaction control TC) (commit, rollback, savepoint)</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Операторы языка управления данными DCL(grant, revoke)</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295280" y="982080"/>
            <a:ext cx="9600840" cy="1303560"/>
          </a:xfrm>
          <a:prstGeom prst="rect">
            <a:avLst/>
          </a:prstGeom>
          <a:noFill/>
          <a:ln w="0">
            <a:noFill/>
          </a:ln>
        </p:spPr>
        <p:txBody>
          <a:bodyPr anchor="ctr">
            <a:normAutofit fontScale="90000"/>
          </a:bodyPr>
          <a:p>
            <a:pPr indent="0" algn="ctr">
              <a:lnSpc>
                <a:spcPct val="100000"/>
              </a:lnSpc>
              <a:buNone/>
            </a:pPr>
            <a:r>
              <a:rPr b="1" lang="ru-RU" sz="4400" spc="-1" strike="noStrike">
                <a:solidFill>
                  <a:srgbClr val="262626"/>
                </a:solidFill>
                <a:latin typeface="Garamond"/>
              </a:rPr>
              <a:t>Операторы DDL (Data Definition Language) </a:t>
            </a:r>
            <a:endParaRPr b="0" lang="en-US" sz="4400" spc="-1" strike="noStrike">
              <a:solidFill>
                <a:srgbClr val="000000"/>
              </a:solidFill>
              <a:latin typeface="Garamond"/>
            </a:endParaRPr>
          </a:p>
        </p:txBody>
      </p:sp>
      <p:sp>
        <p:nvSpPr>
          <p:cNvPr id="160" name="PlaceHolder 2"/>
          <p:cNvSpPr>
            <a:spLocks noGrp="1"/>
          </p:cNvSpPr>
          <p:nvPr>
            <p:ph/>
          </p:nvPr>
        </p:nvSpPr>
        <p:spPr>
          <a:xfrm>
            <a:off x="1295280" y="2557080"/>
            <a:ext cx="9600840" cy="3318480"/>
          </a:xfrm>
          <a:prstGeom prst="rect">
            <a:avLst/>
          </a:prstGeom>
          <a:noFill/>
          <a:ln w="0">
            <a:noFill/>
          </a:ln>
        </p:spPr>
        <p:txBody>
          <a:bodyPr anchor="t">
            <a:normAutofit fontScale="54000"/>
          </a:bodyPr>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CREATE SCHEMA - создать схему базы данных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DROP SHEMA - удалить схему базы данных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CREATE TABLE - создать таблицу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ALTER TABLE - изменить таблицу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DROP TABLE - удалить таблицу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CREATE DOMAIN - создать домен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ALTER DOMAIN - изменить домен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DROP DOMAIN - удалить домен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CREATE COLLATION - создать последовательность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DROP COLLATION - удалить последовательность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CREATE VIEW - создать представление </a:t>
            </a:r>
            <a:endParaRPr b="0" lang="en-US" sz="2400" spc="-1" strike="noStrike">
              <a:solidFill>
                <a:srgbClr val="262626"/>
              </a:solidFill>
              <a:latin typeface="Garamond"/>
            </a:endParaRPr>
          </a:p>
          <a:p>
            <a:pPr marL="280440" indent="-2804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DROP VIEW - удалить представление </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Создание таблиц</a:t>
            </a:r>
            <a:endParaRPr b="0" lang="en-US" sz="4400" spc="-1" strike="noStrike">
              <a:solidFill>
                <a:srgbClr val="000000"/>
              </a:solidFill>
              <a:latin typeface="Garamond"/>
            </a:endParaRPr>
          </a:p>
        </p:txBody>
      </p:sp>
      <p:sp>
        <p:nvSpPr>
          <p:cNvPr id="162" name="PlaceHolder 2"/>
          <p:cNvSpPr>
            <a:spLocks noGrp="1"/>
          </p:cNvSpPr>
          <p:nvPr>
            <p:ph/>
          </p:nvPr>
        </p:nvSpPr>
        <p:spPr>
          <a:xfrm>
            <a:off x="1295280" y="2557080"/>
            <a:ext cx="9600840" cy="3318480"/>
          </a:xfrm>
          <a:prstGeom prst="rect">
            <a:avLst/>
          </a:prstGeom>
          <a:noFill/>
          <a:ln w="0">
            <a:noFill/>
          </a:ln>
        </p:spPr>
        <p:txBody>
          <a:bodyPr anchor="t">
            <a:normAutofit fontScale="58000"/>
          </a:bodyPr>
          <a:p>
            <a:pPr marL="264960" indent="-26496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CREATE [TEMPORARY] TABLE [IF NOT EXISTS] </a:t>
            </a:r>
            <a:r>
              <a:rPr b="1" i="1" lang="en-US" sz="2400" spc="-1" strike="noStrike">
                <a:solidFill>
                  <a:srgbClr val="262626"/>
                </a:solidFill>
                <a:latin typeface="Garamond"/>
              </a:rPr>
              <a:t>tbl_name</a:t>
            </a:r>
            <a:r>
              <a:rPr b="0" lang="en-US" sz="2400" spc="-1" strike="noStrike">
                <a:solidFill>
                  <a:srgbClr val="262626"/>
                </a:solidFill>
                <a:latin typeface="Garamond"/>
              </a:rPr>
              <a:t> </a:t>
            </a:r>
            <a:endParaRPr b="0" lang="en-US" sz="2400" spc="-1" strike="noStrike">
              <a:solidFill>
                <a:srgbClr val="262626"/>
              </a:solidFill>
              <a:latin typeface="Garamond"/>
            </a:endParaRPr>
          </a:p>
          <a:p>
            <a:pPr marL="264960" indent="-264960">
              <a:lnSpc>
                <a:spcPct val="100000"/>
              </a:lnSpc>
              <a:spcBef>
                <a:spcPts val="479"/>
              </a:spcBef>
              <a:spcAft>
                <a:spcPts val="601"/>
              </a:spcAft>
              <a:buClr>
                <a:srgbClr val="83992a"/>
              </a:buClr>
              <a:buSzPct val="115000"/>
              <a:buFont typeface="Arial"/>
              <a:buChar char="•"/>
            </a:pPr>
            <a:r>
              <a:rPr b="1" i="1" lang="en-US" sz="2400" spc="-1" strike="noStrike">
                <a:solidFill>
                  <a:srgbClr val="262626"/>
                </a:solidFill>
                <a:latin typeface="Garamond"/>
              </a:rPr>
              <a:t>create_definition</a:t>
            </a:r>
            <a:r>
              <a:rPr b="0" lang="en-US" sz="2400" spc="-1" strike="noStrike">
                <a:solidFill>
                  <a:srgbClr val="262626"/>
                </a:solidFill>
                <a:latin typeface="Garamond"/>
              </a:rPr>
              <a:t>: </a:t>
            </a:r>
            <a:endParaRPr b="0" lang="en-US" sz="2400" spc="-1" strike="noStrike">
              <a:solidFill>
                <a:srgbClr val="262626"/>
              </a:solidFill>
              <a:latin typeface="Garamond"/>
            </a:endParaRPr>
          </a:p>
          <a:p>
            <a:pPr marL="264960" indent="-264960">
              <a:lnSpc>
                <a:spcPct val="100000"/>
              </a:lnSpc>
              <a:spcBef>
                <a:spcPts val="479"/>
              </a:spcBef>
              <a:spcAft>
                <a:spcPts val="601"/>
              </a:spcAft>
              <a:buClr>
                <a:srgbClr val="83992a"/>
              </a:buClr>
              <a:buSzPct val="115000"/>
              <a:buFont typeface="Arial"/>
              <a:buChar char="•"/>
            </a:pPr>
            <a:r>
              <a:rPr b="1" i="1" lang="en-US" sz="2400" spc="-1" strike="noStrike">
                <a:solidFill>
                  <a:srgbClr val="262626"/>
                </a:solidFill>
                <a:latin typeface="Garamond"/>
              </a:rPr>
              <a:t>col_name</a:t>
            </a:r>
            <a:r>
              <a:rPr b="0" lang="en-US" sz="2400" spc="-1" strike="noStrike">
                <a:solidFill>
                  <a:srgbClr val="262626"/>
                </a:solidFill>
                <a:latin typeface="Garamond"/>
              </a:rPr>
              <a:t> </a:t>
            </a:r>
            <a:r>
              <a:rPr b="1" i="1" lang="en-US" sz="2400" spc="-1" strike="noStrike">
                <a:solidFill>
                  <a:srgbClr val="262626"/>
                </a:solidFill>
                <a:latin typeface="Garamond"/>
              </a:rPr>
              <a:t>column_definition</a:t>
            </a:r>
            <a:r>
              <a:rPr b="0" lang="en-US" sz="2400" spc="-1" strike="noStrike">
                <a:solidFill>
                  <a:srgbClr val="262626"/>
                </a:solidFill>
                <a:latin typeface="Garamond"/>
              </a:rPr>
              <a:t> </a:t>
            </a:r>
            <a:endParaRPr b="0" lang="en-US" sz="2400" spc="-1" strike="noStrike">
              <a:solidFill>
                <a:srgbClr val="262626"/>
              </a:solidFill>
              <a:latin typeface="Garamond"/>
            </a:endParaRPr>
          </a:p>
          <a:p>
            <a:pPr marL="264960" indent="-26496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[CONSTRAINT [</a:t>
            </a:r>
            <a:r>
              <a:rPr b="1" i="1" lang="en-US" sz="2400" spc="-1" strike="noStrike">
                <a:solidFill>
                  <a:srgbClr val="262626"/>
                </a:solidFill>
                <a:latin typeface="Garamond"/>
              </a:rPr>
              <a:t>symbol</a:t>
            </a:r>
            <a:r>
              <a:rPr b="0" lang="en-US" sz="2400" spc="-1" strike="noStrike">
                <a:solidFill>
                  <a:srgbClr val="262626"/>
                </a:solidFill>
                <a:latin typeface="Garamond"/>
              </a:rPr>
              <a:t>]] PRIMARY KEY [</a:t>
            </a:r>
            <a:r>
              <a:rPr b="1" i="1" lang="en-US" sz="2400" spc="-1" strike="noStrike">
                <a:solidFill>
                  <a:srgbClr val="262626"/>
                </a:solidFill>
                <a:latin typeface="Garamond"/>
              </a:rPr>
              <a:t>index_type</a:t>
            </a:r>
            <a:r>
              <a:rPr b="0" lang="en-US" sz="2400" spc="-1" strike="noStrike">
                <a:solidFill>
                  <a:srgbClr val="262626"/>
                </a:solidFill>
                <a:latin typeface="Garamond"/>
              </a:rPr>
              <a:t>] (</a:t>
            </a:r>
            <a:r>
              <a:rPr b="1" i="1" lang="en-US" sz="2400" spc="-1" strike="noStrike">
                <a:solidFill>
                  <a:srgbClr val="262626"/>
                </a:solidFill>
                <a:latin typeface="Garamond"/>
              </a:rPr>
              <a:t>index_col_name</a:t>
            </a:r>
            <a:r>
              <a:rPr b="0" lang="en-US" sz="2400" spc="-1" strike="noStrike">
                <a:solidFill>
                  <a:srgbClr val="262626"/>
                </a:solidFill>
                <a:latin typeface="Garamond"/>
              </a:rPr>
              <a:t>,...) [</a:t>
            </a:r>
            <a:r>
              <a:rPr b="1" i="1" lang="en-US" sz="2400" spc="-1" strike="noStrike">
                <a:solidFill>
                  <a:srgbClr val="262626"/>
                </a:solidFill>
                <a:latin typeface="Garamond"/>
              </a:rPr>
              <a:t>index_option</a:t>
            </a:r>
            <a:r>
              <a:rPr b="0" lang="en-US" sz="2400" spc="-1" strike="noStrike">
                <a:solidFill>
                  <a:srgbClr val="262626"/>
                </a:solidFill>
                <a:latin typeface="Garamond"/>
              </a:rPr>
              <a:t>] ... </a:t>
            </a:r>
            <a:endParaRPr b="0" lang="en-US" sz="2400" spc="-1" strike="noStrike">
              <a:solidFill>
                <a:srgbClr val="262626"/>
              </a:solidFill>
              <a:latin typeface="Garamond"/>
            </a:endParaRPr>
          </a:p>
          <a:p>
            <a:pPr marL="264960" indent="-26496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{INDEX|KEY} [</a:t>
            </a:r>
            <a:r>
              <a:rPr b="1" i="1" lang="en-US" sz="2400" spc="-1" strike="noStrike">
                <a:solidFill>
                  <a:srgbClr val="262626"/>
                </a:solidFill>
                <a:latin typeface="Garamond"/>
              </a:rPr>
              <a:t>index_name</a:t>
            </a:r>
            <a:r>
              <a:rPr b="0" lang="en-US" sz="2400" spc="-1" strike="noStrike">
                <a:solidFill>
                  <a:srgbClr val="262626"/>
                </a:solidFill>
                <a:latin typeface="Garamond"/>
              </a:rPr>
              <a:t>] [</a:t>
            </a:r>
            <a:r>
              <a:rPr b="1" i="1" lang="en-US" sz="2400" spc="-1" strike="noStrike">
                <a:solidFill>
                  <a:srgbClr val="262626"/>
                </a:solidFill>
                <a:latin typeface="Garamond"/>
              </a:rPr>
              <a:t>index_type</a:t>
            </a:r>
            <a:r>
              <a:rPr b="0" lang="en-US" sz="2400" spc="-1" strike="noStrike">
                <a:solidFill>
                  <a:srgbClr val="262626"/>
                </a:solidFill>
                <a:latin typeface="Garamond"/>
              </a:rPr>
              <a:t>] (</a:t>
            </a:r>
            <a:r>
              <a:rPr b="1" i="1" lang="en-US" sz="2400" spc="-1" strike="noStrike">
                <a:solidFill>
                  <a:srgbClr val="262626"/>
                </a:solidFill>
                <a:latin typeface="Garamond"/>
              </a:rPr>
              <a:t>index_col_name</a:t>
            </a:r>
            <a:r>
              <a:rPr b="0" lang="en-US" sz="2400" spc="-1" strike="noStrike">
                <a:solidFill>
                  <a:srgbClr val="262626"/>
                </a:solidFill>
                <a:latin typeface="Garamond"/>
              </a:rPr>
              <a:t>,...) [</a:t>
            </a:r>
            <a:r>
              <a:rPr b="1" i="1" lang="en-US" sz="2400" spc="-1" strike="noStrike">
                <a:solidFill>
                  <a:srgbClr val="262626"/>
                </a:solidFill>
                <a:latin typeface="Garamond"/>
              </a:rPr>
              <a:t>index_option</a:t>
            </a:r>
            <a:r>
              <a:rPr b="0" lang="en-US" sz="2400" spc="-1" strike="noStrike">
                <a:solidFill>
                  <a:srgbClr val="262626"/>
                </a:solidFill>
                <a:latin typeface="Garamond"/>
              </a:rPr>
              <a:t>] ... </a:t>
            </a:r>
            <a:endParaRPr b="0" lang="en-US" sz="2400" spc="-1" strike="noStrike">
              <a:solidFill>
                <a:srgbClr val="262626"/>
              </a:solidFill>
              <a:latin typeface="Garamond"/>
            </a:endParaRPr>
          </a:p>
          <a:p>
            <a:pPr marL="264960" indent="-26496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[CONSTRAINT [</a:t>
            </a:r>
            <a:r>
              <a:rPr b="1" i="1" lang="en-US" sz="2400" spc="-1" strike="noStrike">
                <a:solidFill>
                  <a:srgbClr val="262626"/>
                </a:solidFill>
                <a:latin typeface="Garamond"/>
              </a:rPr>
              <a:t>symbol</a:t>
            </a:r>
            <a:r>
              <a:rPr b="0" lang="en-US" sz="2400" spc="-1" strike="noStrike">
                <a:solidFill>
                  <a:srgbClr val="262626"/>
                </a:solidFill>
                <a:latin typeface="Garamond"/>
              </a:rPr>
              <a:t>]] UNIQUE [INDEX|KEY] [</a:t>
            </a:r>
            <a:r>
              <a:rPr b="1" i="1" lang="en-US" sz="2400" spc="-1" strike="noStrike">
                <a:solidFill>
                  <a:srgbClr val="262626"/>
                </a:solidFill>
                <a:latin typeface="Garamond"/>
              </a:rPr>
              <a:t>index_name</a:t>
            </a:r>
            <a:r>
              <a:rPr b="0" lang="en-US" sz="2400" spc="-1" strike="noStrike">
                <a:solidFill>
                  <a:srgbClr val="262626"/>
                </a:solidFill>
                <a:latin typeface="Garamond"/>
              </a:rPr>
              <a:t>] [</a:t>
            </a:r>
            <a:r>
              <a:rPr b="1" i="1" lang="en-US" sz="2400" spc="-1" strike="noStrike">
                <a:solidFill>
                  <a:srgbClr val="262626"/>
                </a:solidFill>
                <a:latin typeface="Garamond"/>
              </a:rPr>
              <a:t>index_type</a:t>
            </a:r>
            <a:r>
              <a:rPr b="0" lang="en-US" sz="2400" spc="-1" strike="noStrike">
                <a:solidFill>
                  <a:srgbClr val="262626"/>
                </a:solidFill>
                <a:latin typeface="Garamond"/>
              </a:rPr>
              <a:t>] (</a:t>
            </a:r>
            <a:r>
              <a:rPr b="1" i="1" lang="en-US" sz="2400" spc="-1" strike="noStrike">
                <a:solidFill>
                  <a:srgbClr val="262626"/>
                </a:solidFill>
                <a:latin typeface="Garamond"/>
              </a:rPr>
              <a:t>index_col_name</a:t>
            </a:r>
            <a:r>
              <a:rPr b="0" lang="en-US" sz="2400" spc="-1" strike="noStrike">
                <a:solidFill>
                  <a:srgbClr val="262626"/>
                </a:solidFill>
                <a:latin typeface="Garamond"/>
              </a:rPr>
              <a:t>,...) [</a:t>
            </a:r>
            <a:r>
              <a:rPr b="1" i="1" lang="en-US" sz="2400" spc="-1" strike="noStrike">
                <a:solidFill>
                  <a:srgbClr val="262626"/>
                </a:solidFill>
                <a:latin typeface="Garamond"/>
              </a:rPr>
              <a:t>index_option</a:t>
            </a:r>
            <a:r>
              <a:rPr b="0" lang="en-US" sz="2400" spc="-1" strike="noStrike">
                <a:solidFill>
                  <a:srgbClr val="262626"/>
                </a:solidFill>
                <a:latin typeface="Garamond"/>
              </a:rPr>
              <a:t>] ... </a:t>
            </a:r>
            <a:endParaRPr b="0" lang="en-US" sz="2400" spc="-1" strike="noStrike">
              <a:solidFill>
                <a:srgbClr val="262626"/>
              </a:solidFill>
              <a:latin typeface="Garamond"/>
            </a:endParaRPr>
          </a:p>
          <a:p>
            <a:pPr marL="264960" indent="-26496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{FULLTEXT|SPATIAL} [INDEX|KEY] [</a:t>
            </a:r>
            <a:r>
              <a:rPr b="1" i="1" lang="en-US" sz="2400" spc="-1" strike="noStrike">
                <a:solidFill>
                  <a:srgbClr val="262626"/>
                </a:solidFill>
                <a:latin typeface="Garamond"/>
              </a:rPr>
              <a:t>index_name</a:t>
            </a:r>
            <a:r>
              <a:rPr b="0" lang="en-US" sz="2400" spc="-1" strike="noStrike">
                <a:solidFill>
                  <a:srgbClr val="262626"/>
                </a:solidFill>
                <a:latin typeface="Garamond"/>
              </a:rPr>
              <a:t>] (</a:t>
            </a:r>
            <a:r>
              <a:rPr b="1" i="1" lang="en-US" sz="2400" spc="-1" strike="noStrike">
                <a:solidFill>
                  <a:srgbClr val="262626"/>
                </a:solidFill>
                <a:latin typeface="Garamond"/>
              </a:rPr>
              <a:t>index_col_name</a:t>
            </a:r>
            <a:r>
              <a:rPr b="0" lang="en-US" sz="2400" spc="-1" strike="noStrike">
                <a:solidFill>
                  <a:srgbClr val="262626"/>
                </a:solidFill>
                <a:latin typeface="Garamond"/>
              </a:rPr>
              <a:t>,...) [</a:t>
            </a:r>
            <a:r>
              <a:rPr b="1" i="1" lang="en-US" sz="2400" spc="-1" strike="noStrike">
                <a:solidFill>
                  <a:srgbClr val="262626"/>
                </a:solidFill>
                <a:latin typeface="Garamond"/>
              </a:rPr>
              <a:t>index_option</a:t>
            </a:r>
            <a:r>
              <a:rPr b="0" lang="en-US" sz="2400" spc="-1" strike="noStrike">
                <a:solidFill>
                  <a:srgbClr val="262626"/>
                </a:solidFill>
                <a:latin typeface="Garamond"/>
              </a:rPr>
              <a:t>] ... </a:t>
            </a:r>
            <a:endParaRPr b="0" lang="en-US" sz="2400" spc="-1" strike="noStrike">
              <a:solidFill>
                <a:srgbClr val="262626"/>
              </a:solidFill>
              <a:latin typeface="Garamond"/>
            </a:endParaRPr>
          </a:p>
          <a:p>
            <a:pPr marL="264960" indent="-26496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[CONSTRAINT [</a:t>
            </a:r>
            <a:r>
              <a:rPr b="1" i="1" lang="en-US" sz="2400" spc="-1" strike="noStrike">
                <a:solidFill>
                  <a:srgbClr val="262626"/>
                </a:solidFill>
                <a:latin typeface="Garamond"/>
              </a:rPr>
              <a:t>symbol</a:t>
            </a:r>
            <a:r>
              <a:rPr b="0" lang="en-US" sz="2400" spc="-1" strike="noStrike">
                <a:solidFill>
                  <a:srgbClr val="262626"/>
                </a:solidFill>
                <a:latin typeface="Garamond"/>
              </a:rPr>
              <a:t>]] FOREIGN KEY [</a:t>
            </a:r>
            <a:r>
              <a:rPr b="1" i="1" lang="en-US" sz="2400" spc="-1" strike="noStrike">
                <a:solidFill>
                  <a:srgbClr val="262626"/>
                </a:solidFill>
                <a:latin typeface="Garamond"/>
              </a:rPr>
              <a:t>index_name</a:t>
            </a:r>
            <a:r>
              <a:rPr b="0" lang="en-US" sz="2400" spc="-1" strike="noStrike">
                <a:solidFill>
                  <a:srgbClr val="262626"/>
                </a:solidFill>
                <a:latin typeface="Garamond"/>
              </a:rPr>
              <a:t>] (</a:t>
            </a:r>
            <a:r>
              <a:rPr b="1" i="1" lang="en-US" sz="2400" spc="-1" strike="noStrike">
                <a:solidFill>
                  <a:srgbClr val="262626"/>
                </a:solidFill>
                <a:latin typeface="Garamond"/>
              </a:rPr>
              <a:t>index_col_name</a:t>
            </a:r>
            <a:r>
              <a:rPr b="0" lang="en-US" sz="2400" spc="-1" strike="noStrike">
                <a:solidFill>
                  <a:srgbClr val="262626"/>
                </a:solidFill>
                <a:latin typeface="Garamond"/>
              </a:rPr>
              <a:t>,...) </a:t>
            </a:r>
            <a:r>
              <a:rPr b="1" i="1" lang="en-US" sz="2400" spc="-1" strike="noStrike">
                <a:solidFill>
                  <a:srgbClr val="262626"/>
                </a:solidFill>
                <a:latin typeface="Garamond"/>
              </a:rPr>
              <a:t>reference_definition</a:t>
            </a:r>
            <a:r>
              <a:rPr b="0" lang="en-US" sz="2400" spc="-1" strike="noStrike">
                <a:solidFill>
                  <a:srgbClr val="262626"/>
                </a:solidFill>
                <a:latin typeface="Garamond"/>
              </a:rPr>
              <a:t> </a:t>
            </a:r>
            <a:endParaRPr b="0" lang="en-US" sz="2400" spc="-1" strike="noStrike">
              <a:solidFill>
                <a:srgbClr val="262626"/>
              </a:solidFill>
              <a:latin typeface="Garamond"/>
            </a:endParaRPr>
          </a:p>
          <a:p>
            <a:pPr marL="264960" indent="-26496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CHECK (</a:t>
            </a:r>
            <a:r>
              <a:rPr b="1" i="1" lang="en-US" sz="2400" spc="-1" strike="noStrike">
                <a:solidFill>
                  <a:srgbClr val="262626"/>
                </a:solidFill>
                <a:latin typeface="Garamond"/>
              </a:rPr>
              <a:t>expr</a:t>
            </a:r>
            <a:r>
              <a:rPr b="0" lang="en-US" sz="2400" spc="-1" strike="noStrike">
                <a:solidFill>
                  <a:srgbClr val="262626"/>
                </a:solidFill>
                <a:latin typeface="Garamond"/>
              </a:rPr>
              <a:t>) </a:t>
            </a:r>
            <a:br>
              <a:rPr sz="2400"/>
            </a:br>
            <a:r>
              <a:rPr b="0" lang="ru-RU" sz="2400" spc="-1" strike="noStrike">
                <a:solidFill>
                  <a:srgbClr val="262626"/>
                </a:solidFill>
                <a:latin typeface="Garamond"/>
              </a:rPr>
              <a:t> </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Описание полей</a:t>
            </a:r>
            <a:endParaRPr b="0" lang="en-US" sz="4400" spc="-1" strike="noStrike">
              <a:solidFill>
                <a:srgbClr val="000000"/>
              </a:solidFill>
              <a:latin typeface="Garamond"/>
            </a:endParaRPr>
          </a:p>
        </p:txBody>
      </p:sp>
      <p:sp>
        <p:nvSpPr>
          <p:cNvPr id="164"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1" i="1" lang="en-US" sz="2400" spc="-1" strike="noStrike">
                <a:solidFill>
                  <a:srgbClr val="262626"/>
                </a:solidFill>
                <a:latin typeface="Garamond"/>
              </a:rPr>
              <a:t>column_definition</a:t>
            </a:r>
            <a:r>
              <a:rPr b="0" lang="en-US" sz="2400" spc="-1" strike="noStrike">
                <a:solidFill>
                  <a:srgbClr val="262626"/>
                </a:solidFill>
                <a:latin typeface="Garamond"/>
              </a:rPr>
              <a:t>: </a:t>
            </a:r>
            <a:r>
              <a:rPr b="1" i="1" lang="en-US" sz="2400" spc="-1" strike="noStrike">
                <a:solidFill>
                  <a:srgbClr val="262626"/>
                </a:solidFill>
                <a:latin typeface="Garamond"/>
              </a:rPr>
              <a:t>data_type</a:t>
            </a:r>
            <a:r>
              <a:rPr b="0" lang="en-US" sz="2400" spc="-1" strike="noStrike">
                <a:solidFill>
                  <a:srgbClr val="262626"/>
                </a:solidFill>
                <a:latin typeface="Garamond"/>
              </a:rPr>
              <a:t> [NOT NULL | NULL] [DEFAULT </a:t>
            </a:r>
            <a:r>
              <a:rPr b="1" i="1" lang="en-US" sz="2400" spc="-1" strike="noStrike">
                <a:solidFill>
                  <a:srgbClr val="262626"/>
                </a:solidFill>
                <a:latin typeface="Garamond"/>
              </a:rPr>
              <a:t>default_value</a:t>
            </a:r>
            <a:r>
              <a:rPr b="0" lang="en-US" sz="2400" spc="-1" strike="noStrike">
                <a:solidFill>
                  <a:srgbClr val="262626"/>
                </a:solidFill>
                <a:latin typeface="Garamond"/>
              </a:rPr>
              <a:t>] [AUTO_INCREMENT] [UNIQUE [KEY] | [PRIMARY] KEY] [COMMENT '</a:t>
            </a:r>
            <a:r>
              <a:rPr b="1" i="1" lang="en-US" sz="2400" spc="-1" strike="noStrike">
                <a:solidFill>
                  <a:srgbClr val="262626"/>
                </a:solidFill>
                <a:latin typeface="Garamond"/>
              </a:rPr>
              <a:t>string</a:t>
            </a:r>
            <a:r>
              <a:rPr b="0" lang="en-US" sz="2400" spc="-1" strike="noStrike">
                <a:solidFill>
                  <a:srgbClr val="262626"/>
                </a:solidFill>
                <a:latin typeface="Garamond"/>
              </a:rPr>
              <a:t>'] [COLUMN_FORMAT {FIXED|DYNAMIC|DEFAULT}] [STORAGE {DISK|MEMORY|DEFAULT}] [</a:t>
            </a:r>
            <a:r>
              <a:rPr b="1" i="1" lang="en-US" sz="2400" spc="-1" strike="noStrike">
                <a:solidFill>
                  <a:srgbClr val="262626"/>
                </a:solidFill>
                <a:latin typeface="Garamond"/>
              </a:rPr>
              <a:t>reference_definition</a:t>
            </a:r>
            <a:r>
              <a:rPr b="0" lang="en-US" sz="2400" spc="-1" strike="noStrike">
                <a:solidFill>
                  <a:srgbClr val="262626"/>
                </a:solidFill>
                <a:latin typeface="Garamond"/>
              </a:rPr>
              <a:t>]</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buNone/>
            </a:pPr>
            <a:endParaRPr b="0" lang="en-US" sz="4400" spc="-1" strike="noStrike">
              <a:solidFill>
                <a:srgbClr val="262626"/>
              </a:solidFill>
              <a:latin typeface="Garamond"/>
            </a:endParaRPr>
          </a:p>
        </p:txBody>
      </p:sp>
      <p:sp>
        <p:nvSpPr>
          <p:cNvPr id="166"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CREATE TABLE person</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(person_id int unsigned not null auto_increment primary key,</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f_name varchar(20),</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l_name varchar(20)</a:t>
            </a:r>
            <a:r>
              <a:rPr b="0" lang="ru-RU" sz="2400" spc="-1" strike="noStrike">
                <a:solidFill>
                  <a:srgbClr val="262626"/>
                </a:solidFill>
                <a:latin typeface="Garamond"/>
              </a:rPr>
              <a:t>);</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Первая нормальная форма</a:t>
            </a:r>
            <a:endParaRPr b="0" lang="en-US" sz="4400" spc="-1" strike="noStrike">
              <a:solidFill>
                <a:srgbClr val="000000"/>
              </a:solidFill>
              <a:latin typeface="Garamond"/>
            </a:endParaRPr>
          </a:p>
        </p:txBody>
      </p:sp>
      <p:sp>
        <p:nvSpPr>
          <p:cNvPr id="110" name="PlaceHolder 2"/>
          <p:cNvSpPr>
            <a:spLocks noGrp="1"/>
          </p:cNvSpPr>
          <p:nvPr>
            <p:ph/>
          </p:nvPr>
        </p:nvSpPr>
        <p:spPr>
          <a:xfrm>
            <a:off x="1295280" y="2557080"/>
            <a:ext cx="9600840" cy="3318480"/>
          </a:xfrm>
          <a:prstGeom prst="rect">
            <a:avLst/>
          </a:prstGeom>
          <a:noFill/>
          <a:ln w="0">
            <a:noFill/>
          </a:ln>
        </p:spPr>
        <p:txBody>
          <a:bodyPr anchor="t">
            <a:norm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Переменная отношения находится в первой нормальной форме (1НФ) </a:t>
            </a:r>
            <a:r>
              <a:rPr b="0" lang="ru-RU" sz="2400" spc="-1" strike="noStrike" u="sng">
                <a:solidFill>
                  <a:srgbClr val="b5c968"/>
                </a:solidFill>
                <a:uFillTx/>
                <a:latin typeface="Garamond"/>
                <a:hlinkClick r:id="rId1"/>
              </a:rPr>
              <a:t>тогда и только тогда</a:t>
            </a:r>
            <a:r>
              <a:rPr b="0" lang="ru-RU" sz="2400" spc="-1" strike="noStrike">
                <a:solidFill>
                  <a:srgbClr val="262626"/>
                </a:solidFill>
                <a:latin typeface="Garamond"/>
              </a:rPr>
              <a:t>, когда в любом допустимом значении отношения каждый его </a:t>
            </a:r>
            <a:r>
              <a:rPr b="0" lang="ru-RU" sz="2400" spc="-1" strike="noStrike" u="sng">
                <a:solidFill>
                  <a:srgbClr val="b5c968"/>
                </a:solidFill>
                <a:uFillTx/>
                <a:latin typeface="Garamond"/>
                <a:hlinkClick r:id="rId2"/>
              </a:rPr>
              <a:t>кортеж</a:t>
            </a:r>
            <a:r>
              <a:rPr b="0" lang="ru-RU" sz="2400" spc="-1" strike="noStrike">
                <a:solidFill>
                  <a:srgbClr val="262626"/>
                </a:solidFill>
                <a:latin typeface="Garamond"/>
              </a:rPr>
              <a:t> содержит только одно значение для каждого из атрибутов.</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buNone/>
            </a:pPr>
            <a:endParaRPr b="0" lang="en-US" sz="4400" spc="-1" strike="noStrike">
              <a:solidFill>
                <a:srgbClr val="262626"/>
              </a:solidFill>
              <a:latin typeface="Garamond"/>
            </a:endParaRPr>
          </a:p>
        </p:txBody>
      </p:sp>
      <p:sp>
        <p:nvSpPr>
          <p:cNvPr id="168" name="PlaceHolder 2"/>
          <p:cNvSpPr>
            <a:spLocks noGrp="1"/>
          </p:cNvSpPr>
          <p:nvPr>
            <p:ph/>
          </p:nvPr>
        </p:nvSpPr>
        <p:spPr>
          <a:xfrm>
            <a:off x="1295280" y="2557080"/>
            <a:ext cx="9600840" cy="3318480"/>
          </a:xfrm>
          <a:prstGeom prst="rect">
            <a:avLst/>
          </a:prstGeom>
          <a:noFill/>
          <a:ln w="0">
            <a:noFill/>
          </a:ln>
        </p:spPr>
        <p:txBody>
          <a:bodyPr anchor="t">
            <a:normAutofit fontScale="75000"/>
          </a:bodyPr>
          <a:p>
            <a:pPr marL="252000" indent="-25200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int: определяет тип столбца как целое число.</a:t>
            </a:r>
            <a:endParaRPr b="0" lang="en-US" sz="2400" spc="-1" strike="noStrike">
              <a:solidFill>
                <a:srgbClr val="262626"/>
              </a:solidFill>
              <a:latin typeface="Garamond"/>
            </a:endParaRPr>
          </a:p>
          <a:p>
            <a:pPr marL="252000" indent="-25200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unsigned: определяет, что число будет без знака (положительное целое).</a:t>
            </a:r>
            <a:endParaRPr b="0" lang="en-US" sz="2400" spc="-1" strike="noStrike">
              <a:solidFill>
                <a:srgbClr val="262626"/>
              </a:solidFill>
              <a:latin typeface="Garamond"/>
            </a:endParaRPr>
          </a:p>
          <a:p>
            <a:pPr marL="252000" indent="-25200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not null: определяет, что значение не может быть null (пустым); то есть каждая строка в этом столбце должна иметь значение.</a:t>
            </a:r>
            <a:endParaRPr b="0" lang="en-US" sz="2400" spc="-1" strike="noStrike">
              <a:solidFill>
                <a:srgbClr val="262626"/>
              </a:solidFill>
              <a:latin typeface="Garamond"/>
            </a:endParaRPr>
          </a:p>
          <a:p>
            <a:pPr marL="252000" indent="-25200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auto_increment: когда </a:t>
            </a:r>
            <a:r>
              <a:rPr b="1" lang="ru-RU" sz="2400" spc="-1" strike="noStrike">
                <a:solidFill>
                  <a:srgbClr val="262626"/>
                </a:solidFill>
                <a:latin typeface="Garamond"/>
              </a:rPr>
              <a:t>MySql</a:t>
            </a:r>
            <a:r>
              <a:rPr b="0" lang="ru-RU" sz="2400" spc="-1" strike="noStrike">
                <a:solidFill>
                  <a:srgbClr val="262626"/>
                </a:solidFill>
                <a:latin typeface="Garamond"/>
              </a:rPr>
              <a:t> встречается со столбцом с атрибутом auto_increment, то генерируется новое значение, которое на единицу больше чем наибольшее значение в столбце. </a:t>
            </a:r>
            <a:endParaRPr b="0" lang="en-US" sz="2400" spc="-1" strike="noStrike">
              <a:solidFill>
                <a:srgbClr val="262626"/>
              </a:solidFill>
              <a:latin typeface="Garamond"/>
            </a:endParaRPr>
          </a:p>
          <a:p>
            <a:pPr marL="252000" indent="-25200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primary key: помогает при индексировании столбца, что ускоряет поиск значений. Каждое значение должно быть уникально. Ключевой столбец необходим для того, чтобы исключить возможность совпадения данных. </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Удаление таблиц</a:t>
            </a:r>
            <a:endParaRPr b="0" lang="en-US" sz="4400" spc="-1" strike="noStrike">
              <a:solidFill>
                <a:srgbClr val="000000"/>
              </a:solidFill>
              <a:latin typeface="Garamond"/>
            </a:endParaRPr>
          </a:p>
        </p:txBody>
      </p:sp>
      <p:sp>
        <p:nvSpPr>
          <p:cNvPr id="170"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DROP TABLE [IF EXISTS] </a:t>
            </a:r>
            <a:r>
              <a:rPr b="0" lang="ru-RU" sz="2400" spc="-1" strike="noStrike">
                <a:solidFill>
                  <a:srgbClr val="262626"/>
                </a:solidFill>
                <a:latin typeface="Garamond"/>
              </a:rPr>
              <a:t>таблица</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Изменения в таблицах</a:t>
            </a:r>
            <a:endParaRPr b="0" lang="en-US" sz="4400" spc="-1" strike="noStrike">
              <a:solidFill>
                <a:srgbClr val="000000"/>
              </a:solidFill>
              <a:latin typeface="Garamond"/>
            </a:endParaRPr>
          </a:p>
        </p:txBody>
      </p:sp>
      <p:sp>
        <p:nvSpPr>
          <p:cNvPr id="172"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Alter table </a:t>
            </a:r>
            <a:r>
              <a:rPr b="0" lang="ru-RU" sz="2400" spc="-1" strike="noStrike">
                <a:solidFill>
                  <a:srgbClr val="262626"/>
                </a:solidFill>
                <a:latin typeface="Garamond"/>
              </a:rPr>
              <a:t>имя_таблицы</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Add column….</a:t>
            </a:r>
            <a:endParaRPr b="0" lang="en-US" sz="20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Add primary key</a:t>
            </a:r>
            <a:endParaRPr b="0" lang="en-US" sz="20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Add constraint</a:t>
            </a:r>
            <a:endParaRPr b="0" lang="en-US" sz="20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Drop column</a:t>
            </a:r>
            <a:endParaRPr b="0" lang="en-US" sz="20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Drop primary key</a:t>
            </a:r>
            <a:endParaRPr b="0" lang="en-US" sz="20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Drop constraint</a:t>
            </a:r>
            <a:endParaRPr b="0" lang="en-US" sz="20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Первичный ключ</a:t>
            </a:r>
            <a:endParaRPr b="0" lang="en-US" sz="4400" spc="-1" strike="noStrike">
              <a:solidFill>
                <a:srgbClr val="000000"/>
              </a:solidFill>
              <a:latin typeface="Garamond"/>
            </a:endParaRPr>
          </a:p>
        </p:txBody>
      </p:sp>
      <p:sp>
        <p:nvSpPr>
          <p:cNvPr id="174"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Add primary key(</a:t>
            </a:r>
            <a:r>
              <a:rPr b="0" lang="ru-RU" sz="2400" spc="-1" strike="noStrike">
                <a:solidFill>
                  <a:srgbClr val="262626"/>
                </a:solidFill>
                <a:latin typeface="Garamond"/>
              </a:rPr>
              <a:t>имя_поля)</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Внешний ключ</a:t>
            </a:r>
            <a:endParaRPr b="0" lang="en-US" sz="4400" spc="-1" strike="noStrike">
              <a:solidFill>
                <a:srgbClr val="000000"/>
              </a:solidFill>
              <a:latin typeface="Garamond"/>
            </a:endParaRPr>
          </a:p>
        </p:txBody>
      </p:sp>
      <p:sp>
        <p:nvSpPr>
          <p:cNvPr id="176"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[CONSTRAINT FOREIGN KEY [</a:t>
            </a:r>
            <a:r>
              <a:rPr b="1" i="1" lang="en-US" sz="2400" spc="-1" strike="noStrike">
                <a:solidFill>
                  <a:srgbClr val="262626"/>
                </a:solidFill>
                <a:latin typeface="Garamond"/>
              </a:rPr>
              <a:t>index_name</a:t>
            </a:r>
            <a:r>
              <a:rPr b="0" lang="en-US" sz="2400" spc="-1" strike="noStrike">
                <a:solidFill>
                  <a:srgbClr val="262626"/>
                </a:solidFill>
                <a:latin typeface="Garamond"/>
              </a:rPr>
              <a:t>] (</a:t>
            </a:r>
            <a:r>
              <a:rPr b="1" i="1" lang="en-US" sz="2400" spc="-1" strike="noStrike">
                <a:solidFill>
                  <a:srgbClr val="262626"/>
                </a:solidFill>
                <a:latin typeface="Garamond"/>
              </a:rPr>
              <a:t>index_col_name</a:t>
            </a:r>
            <a:r>
              <a:rPr b="0" lang="en-US" sz="2400" spc="-1" strike="noStrike">
                <a:solidFill>
                  <a:srgbClr val="262626"/>
                </a:solidFill>
                <a:latin typeface="Garamond"/>
              </a:rPr>
              <a:t>, ...) REFERENCES </a:t>
            </a:r>
            <a:r>
              <a:rPr b="1" i="1" lang="en-US" sz="2400" spc="-1" strike="noStrike">
                <a:solidFill>
                  <a:srgbClr val="262626"/>
                </a:solidFill>
                <a:latin typeface="Garamond"/>
              </a:rPr>
              <a:t>tbl_name</a:t>
            </a:r>
            <a:r>
              <a:rPr b="0" lang="en-US" sz="2400" spc="-1" strike="noStrike">
                <a:solidFill>
                  <a:srgbClr val="262626"/>
                </a:solidFill>
                <a:latin typeface="Garamond"/>
              </a:rPr>
              <a:t> (</a:t>
            </a:r>
            <a:r>
              <a:rPr b="1" i="1" lang="en-US" sz="2400" spc="-1" strike="noStrike">
                <a:solidFill>
                  <a:srgbClr val="262626"/>
                </a:solidFill>
                <a:latin typeface="Garamond"/>
              </a:rPr>
              <a:t>index_col_name</a:t>
            </a:r>
            <a:r>
              <a:rPr b="0" lang="en-US" sz="2400" spc="-1" strike="noStrike">
                <a:solidFill>
                  <a:srgbClr val="262626"/>
                </a:solidFill>
                <a:latin typeface="Garamond"/>
              </a:rPr>
              <a:t>,...) [ON DELETE </a:t>
            </a:r>
            <a:r>
              <a:rPr b="1" i="1" lang="en-US" sz="2400" spc="-1" strike="noStrike">
                <a:solidFill>
                  <a:srgbClr val="262626"/>
                </a:solidFill>
                <a:latin typeface="Garamond"/>
              </a:rPr>
              <a:t>reference_option</a:t>
            </a:r>
            <a:r>
              <a:rPr b="0" lang="en-US" sz="2400" spc="-1" strike="noStrike">
                <a:solidFill>
                  <a:srgbClr val="262626"/>
                </a:solidFill>
                <a:latin typeface="Garamond"/>
              </a:rPr>
              <a:t>] [ON UPDATE </a:t>
            </a:r>
            <a:r>
              <a:rPr b="1" i="1" lang="en-US" sz="2400" spc="-1" strike="noStrike">
                <a:solidFill>
                  <a:srgbClr val="262626"/>
                </a:solidFill>
                <a:latin typeface="Garamond"/>
              </a:rPr>
              <a:t>reference_option</a:t>
            </a:r>
            <a:r>
              <a:rPr b="0" lang="en-US" sz="2400" spc="-1" strike="noStrike">
                <a:solidFill>
                  <a:srgbClr val="262626"/>
                </a:solidFill>
                <a:latin typeface="Garamond"/>
              </a:rPr>
              <a:t>] </a:t>
            </a:r>
            <a:br>
              <a:rPr sz="2400"/>
            </a:br>
            <a:r>
              <a:rPr b="0" lang="ru-RU" sz="2400" spc="-1" strike="noStrike">
                <a:solidFill>
                  <a:srgbClr val="262626"/>
                </a:solidFill>
                <a:latin typeface="Garamond"/>
              </a:rPr>
              <a:t>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1" i="1" lang="en-US" sz="2400" spc="-1" strike="noStrike">
                <a:solidFill>
                  <a:srgbClr val="262626"/>
                </a:solidFill>
                <a:latin typeface="Garamond"/>
              </a:rPr>
              <a:t>reference_option</a:t>
            </a:r>
            <a:r>
              <a:rPr b="0" lang="en-US" sz="2400" spc="-1" strike="noStrike">
                <a:solidFill>
                  <a:srgbClr val="262626"/>
                </a:solidFill>
                <a:latin typeface="Garamond"/>
              </a:rPr>
              <a:t>: RESTRICT | CASCADE | SET NULL | NO ACTION</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Специальное значение </a:t>
            </a:r>
            <a:r>
              <a:rPr b="0" lang="en-US" sz="4400" spc="-1" strike="noStrike">
                <a:solidFill>
                  <a:srgbClr val="262626"/>
                </a:solidFill>
                <a:latin typeface="Garamond"/>
              </a:rPr>
              <a:t>Null</a:t>
            </a:r>
            <a:endParaRPr b="0" lang="en-US" sz="4400" spc="-1" strike="noStrike">
              <a:solidFill>
                <a:srgbClr val="000000"/>
              </a:solidFill>
              <a:latin typeface="Garamond"/>
            </a:endParaRPr>
          </a:p>
        </p:txBody>
      </p:sp>
      <p:sp>
        <p:nvSpPr>
          <p:cNvPr id="178" name="PlaceHolder 2"/>
          <p:cNvSpPr>
            <a:spLocks noGrp="1"/>
          </p:cNvSpPr>
          <p:nvPr>
            <p:ph/>
          </p:nvPr>
        </p:nvSpPr>
        <p:spPr>
          <a:xfrm>
            <a:off x="1295280" y="2557080"/>
            <a:ext cx="9600840" cy="3318480"/>
          </a:xfrm>
          <a:prstGeom prst="rect">
            <a:avLst/>
          </a:prstGeom>
          <a:noFill/>
          <a:ln w="0">
            <a:noFill/>
          </a:ln>
        </p:spPr>
        <p:txBody>
          <a:bodyPr anchor="t">
            <a:noAutofit/>
          </a:bodyPr>
          <a:p>
            <a:pPr indent="0">
              <a:spcBef>
                <a:spcPts val="1417"/>
              </a:spcBef>
              <a:buNone/>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Типы данных</a:t>
            </a:r>
            <a:endParaRPr b="0" lang="en-US" sz="4400" spc="-1" strike="noStrike">
              <a:solidFill>
                <a:srgbClr val="000000"/>
              </a:solidFill>
              <a:latin typeface="Garamond"/>
            </a:endParaRPr>
          </a:p>
        </p:txBody>
      </p:sp>
      <p:sp>
        <p:nvSpPr>
          <p:cNvPr id="180"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Числовые</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Дата-время</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Текстовые</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295280" y="982080"/>
            <a:ext cx="9600840" cy="1303560"/>
          </a:xfrm>
          <a:prstGeom prst="rect">
            <a:avLst/>
          </a:prstGeom>
          <a:noFill/>
          <a:ln w="0">
            <a:noFill/>
          </a:ln>
        </p:spPr>
        <p:txBody>
          <a:bodyPr anchor="ctr">
            <a:normAutofit fontScale="90000"/>
          </a:bodyPr>
          <a:p>
            <a:pPr indent="0" algn="ctr">
              <a:lnSpc>
                <a:spcPct val="100000"/>
              </a:lnSpc>
              <a:buNone/>
            </a:pPr>
            <a:r>
              <a:rPr b="0" lang="ru-RU" sz="4400" spc="-1" strike="noStrike">
                <a:solidFill>
                  <a:srgbClr val="262626"/>
                </a:solidFill>
                <a:latin typeface="Garamond"/>
              </a:rPr>
              <a:t>Наиболее часто используемые  числовые типы</a:t>
            </a:r>
            <a:endParaRPr b="0" lang="en-US" sz="4400" spc="-1" strike="noStrike">
              <a:solidFill>
                <a:srgbClr val="000000"/>
              </a:solidFill>
              <a:latin typeface="Garamond"/>
            </a:endParaRPr>
          </a:p>
        </p:txBody>
      </p:sp>
      <p:graphicFrame>
        <p:nvGraphicFramePr>
          <p:cNvPr id="182" name="Объект 3"/>
          <p:cNvGraphicFramePr/>
          <p:nvPr/>
        </p:nvGraphicFramePr>
        <p:xfrm>
          <a:off x="2070720" y="2192760"/>
          <a:ext cx="8245800" cy="4547880"/>
        </p:xfrm>
        <a:graphic>
          <a:graphicData uri="http://schemas.openxmlformats.org/drawingml/2006/table">
            <a:tbl>
              <a:tblPr/>
              <a:tblGrid>
                <a:gridCol w="2061360"/>
                <a:gridCol w="2061360"/>
                <a:gridCol w="2061360"/>
                <a:gridCol w="2061360"/>
              </a:tblGrid>
              <a:tr h="790560">
                <a:tc>
                  <a:txBody>
                    <a:bodyPr lIns="0" rIns="0" tIns="18720" bIns="18720" anchor="ctr">
                      <a:noAutofit/>
                    </a:bodyPr>
                    <a:p>
                      <a:pPr algn="ctr">
                        <a:lnSpc>
                          <a:spcPct val="115000"/>
                        </a:lnSpc>
                        <a:spcAft>
                          <a:spcPts val="1001"/>
                        </a:spcAft>
                      </a:pPr>
                      <a:r>
                        <a:rPr b="1" lang="ru-RU" sz="2000" spc="-1" strike="noStrike">
                          <a:solidFill>
                            <a:schemeClr val="lt1"/>
                          </a:solidFill>
                          <a:latin typeface="Garamond"/>
                        </a:rPr>
                        <a:t>Тип</a:t>
                      </a:r>
                      <a:endParaRPr b="0" lang="ru-RU" sz="200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0" rIns="0" tIns="18720" bIns="18720" anchor="ctr">
                      <a:noAutofit/>
                    </a:bodyPr>
                    <a:p>
                      <a:pPr algn="ctr">
                        <a:lnSpc>
                          <a:spcPct val="115000"/>
                        </a:lnSpc>
                        <a:spcAft>
                          <a:spcPts val="1001"/>
                        </a:spcAft>
                      </a:pPr>
                      <a:r>
                        <a:rPr b="1" lang="ru-RU" sz="2000" spc="-1" strike="noStrike">
                          <a:solidFill>
                            <a:schemeClr val="lt1"/>
                          </a:solidFill>
                          <a:latin typeface="Garamond"/>
                        </a:rPr>
                        <a:t>Байт</a:t>
                      </a:r>
                      <a:endParaRPr b="0" lang="ru-RU" sz="200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0" rIns="0" tIns="18720" bIns="18720" anchor="ctr">
                      <a:noAutofit/>
                    </a:bodyPr>
                    <a:p>
                      <a:pPr algn="ctr">
                        <a:lnSpc>
                          <a:spcPct val="115000"/>
                        </a:lnSpc>
                        <a:spcAft>
                          <a:spcPts val="1001"/>
                        </a:spcAft>
                      </a:pPr>
                      <a:r>
                        <a:rPr b="1" lang="ru-RU" sz="2000" spc="-1" strike="noStrike">
                          <a:solidFill>
                            <a:schemeClr val="lt1"/>
                          </a:solidFill>
                          <a:latin typeface="Garamond"/>
                        </a:rPr>
                        <a:t>От</a:t>
                      </a:r>
                      <a:endParaRPr b="0" lang="ru-RU" sz="200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0" rIns="0" tIns="18720" bIns="18720" anchor="ctr">
                      <a:noAutofit/>
                    </a:bodyPr>
                    <a:p>
                      <a:pPr algn="ctr">
                        <a:lnSpc>
                          <a:spcPct val="115000"/>
                        </a:lnSpc>
                        <a:spcAft>
                          <a:spcPts val="1001"/>
                        </a:spcAft>
                      </a:pPr>
                      <a:r>
                        <a:rPr b="1" lang="ru-RU" sz="2000" spc="-1" strike="noStrike">
                          <a:solidFill>
                            <a:schemeClr val="lt1"/>
                          </a:solidFill>
                          <a:latin typeface="Garamond"/>
                        </a:rPr>
                        <a:t>До</a:t>
                      </a:r>
                      <a:endParaRPr b="0" lang="ru-RU" sz="200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675000">
                <a:tc>
                  <a:txBody>
                    <a:bodyPr lIns="18720" rIns="18720" tIns="18720" bIns="18720" anchor="t">
                      <a:noAutofit/>
                    </a:bodyPr>
                    <a:p>
                      <a:pPr>
                        <a:lnSpc>
                          <a:spcPct val="115000"/>
                        </a:lnSpc>
                        <a:spcAft>
                          <a:spcPts val="1001"/>
                        </a:spcAft>
                      </a:pPr>
                      <a:r>
                        <a:rPr b="1" lang="ru-RU" sz="2000" spc="-1" strike="noStrike">
                          <a:solidFill>
                            <a:schemeClr val="lt1"/>
                          </a:solidFill>
                          <a:latin typeface="Garamond"/>
                        </a:rPr>
                        <a:t>TINYINT</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1</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-128</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127</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675000">
                <a:tc>
                  <a:txBody>
                    <a:bodyPr lIns="18720" rIns="18720" tIns="18720" bIns="18720" anchor="t">
                      <a:noAutofit/>
                    </a:bodyPr>
                    <a:p>
                      <a:pPr>
                        <a:lnSpc>
                          <a:spcPct val="115000"/>
                        </a:lnSpc>
                        <a:spcAft>
                          <a:spcPts val="1001"/>
                        </a:spcAft>
                      </a:pPr>
                      <a:r>
                        <a:rPr b="1" lang="ru-RU" sz="2000" spc="-1" strike="noStrike">
                          <a:solidFill>
                            <a:schemeClr val="lt1"/>
                          </a:solidFill>
                          <a:latin typeface="Garamond"/>
                        </a:rPr>
                        <a:t>SMALLINT</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2</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-32768</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32767</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675000">
                <a:tc>
                  <a:txBody>
                    <a:bodyPr lIns="18720" rIns="18720" tIns="18720" bIns="18720" anchor="t">
                      <a:noAutofit/>
                    </a:bodyPr>
                    <a:p>
                      <a:pPr>
                        <a:lnSpc>
                          <a:spcPct val="115000"/>
                        </a:lnSpc>
                        <a:spcAft>
                          <a:spcPts val="1001"/>
                        </a:spcAft>
                      </a:pPr>
                      <a:r>
                        <a:rPr b="1" lang="ru-RU" sz="2000" spc="-1" strike="noStrike">
                          <a:solidFill>
                            <a:schemeClr val="lt1"/>
                          </a:solidFill>
                          <a:latin typeface="Garamond"/>
                        </a:rPr>
                        <a:t>MEDIUMINT</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3</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-8388608</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8388607</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675000">
                <a:tc>
                  <a:txBody>
                    <a:bodyPr lIns="18720" rIns="18720" tIns="18720" bIns="18720" anchor="t">
                      <a:noAutofit/>
                    </a:bodyPr>
                    <a:p>
                      <a:pPr>
                        <a:lnSpc>
                          <a:spcPct val="115000"/>
                        </a:lnSpc>
                        <a:spcAft>
                          <a:spcPts val="1001"/>
                        </a:spcAft>
                      </a:pPr>
                      <a:r>
                        <a:rPr b="1" lang="ru-RU" sz="2000" spc="-1" strike="noStrike">
                          <a:solidFill>
                            <a:schemeClr val="lt1"/>
                          </a:solidFill>
                          <a:latin typeface="Garamond"/>
                        </a:rPr>
                        <a:t>INT</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4</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-2147483648</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2147483647</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984600">
                <a:tc>
                  <a:txBody>
                    <a:bodyPr lIns="18720" rIns="18720" tIns="18720" bIns="18720" anchor="t">
                      <a:noAutofit/>
                    </a:bodyPr>
                    <a:p>
                      <a:pPr>
                        <a:lnSpc>
                          <a:spcPct val="115000"/>
                        </a:lnSpc>
                        <a:spcAft>
                          <a:spcPts val="1001"/>
                        </a:spcAft>
                      </a:pPr>
                      <a:r>
                        <a:rPr b="1" lang="ru-RU" sz="2000" spc="-1" strike="noStrike">
                          <a:solidFill>
                            <a:schemeClr val="lt1"/>
                          </a:solidFill>
                          <a:latin typeface="Garamond"/>
                        </a:rPr>
                        <a:t>BIGINT</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8</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-9223372036854775808</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2000" spc="-1" strike="noStrike">
                          <a:solidFill>
                            <a:schemeClr val="dk1"/>
                          </a:solidFill>
                          <a:latin typeface="Garamond"/>
                        </a:rPr>
                        <a:t>9223372036854775807</a:t>
                      </a:r>
                      <a:endParaRPr b="0" lang="ru-RU" sz="20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295280" y="982080"/>
            <a:ext cx="9600840" cy="1303560"/>
          </a:xfrm>
          <a:prstGeom prst="rect">
            <a:avLst/>
          </a:prstGeom>
          <a:noFill/>
          <a:ln w="0">
            <a:noFill/>
          </a:ln>
        </p:spPr>
        <p:txBody>
          <a:bodyPr anchor="ctr">
            <a:normAutofit fontScale="90000"/>
          </a:bodyPr>
          <a:p>
            <a:pPr indent="0" algn="ctr">
              <a:lnSpc>
                <a:spcPct val="100000"/>
              </a:lnSpc>
              <a:buNone/>
            </a:pPr>
            <a:r>
              <a:rPr b="0" lang="ru-RU" sz="4400" spc="-1" strike="noStrike">
                <a:solidFill>
                  <a:srgbClr val="262626"/>
                </a:solidFill>
                <a:latin typeface="Garamond"/>
              </a:rPr>
              <a:t>Наиболее часто используемые  типы даты-времени</a:t>
            </a:r>
            <a:endParaRPr b="0" lang="en-US" sz="4400" spc="-1" strike="noStrike">
              <a:solidFill>
                <a:srgbClr val="000000"/>
              </a:solidFill>
              <a:latin typeface="Garamond"/>
            </a:endParaRPr>
          </a:p>
        </p:txBody>
      </p:sp>
      <p:graphicFrame>
        <p:nvGraphicFramePr>
          <p:cNvPr id="184" name="Объект 3"/>
          <p:cNvGraphicFramePr/>
          <p:nvPr/>
        </p:nvGraphicFramePr>
        <p:xfrm>
          <a:off x="2135520" y="1628640"/>
          <a:ext cx="8229240" cy="4334760"/>
        </p:xfrm>
        <a:graphic>
          <a:graphicData uri="http://schemas.openxmlformats.org/drawingml/2006/table">
            <a:tbl>
              <a:tblPr/>
              <a:tblGrid>
                <a:gridCol w="4114800"/>
                <a:gridCol w="4114800"/>
              </a:tblGrid>
              <a:tr h="612720">
                <a:tc>
                  <a:txBody>
                    <a:bodyPr lIns="18720" rIns="18720" tIns="18720" bIns="18720" anchor="t">
                      <a:noAutofit/>
                    </a:bodyPr>
                    <a:p>
                      <a:pPr>
                        <a:lnSpc>
                          <a:spcPct val="115000"/>
                        </a:lnSpc>
                        <a:spcAft>
                          <a:spcPts val="1001"/>
                        </a:spcAft>
                      </a:pPr>
                      <a:r>
                        <a:rPr b="1" lang="ru-RU" sz="1400" spc="-1" strike="noStrike">
                          <a:solidFill>
                            <a:schemeClr val="lt1"/>
                          </a:solidFill>
                          <a:latin typeface="Garamond"/>
                        </a:rPr>
                        <a:t>DATE</a:t>
                      </a:r>
                      <a:endParaRPr b="0" lang="ru-RU" sz="1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18720" rIns="18720" tIns="18720" bIns="18720" anchor="t">
                      <a:noAutofit/>
                    </a:bodyPr>
                    <a:p>
                      <a:pPr>
                        <a:lnSpc>
                          <a:spcPct val="115000"/>
                        </a:lnSpc>
                        <a:spcAft>
                          <a:spcPts val="1001"/>
                        </a:spcAft>
                      </a:pPr>
                      <a:r>
                        <a:rPr b="1" lang="ru-RU" sz="1400" spc="-1" strike="noStrike">
                          <a:solidFill>
                            <a:schemeClr val="lt1"/>
                          </a:solidFill>
                          <a:latin typeface="Garamond"/>
                        </a:rPr>
                        <a:t>Дата. Поддерживается интервал от '1000-01-01' до '9999-12-31'. </a:t>
                      </a:r>
                      <a:endParaRPr b="0" lang="ru-RU" sz="1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1150560">
                <a:tc>
                  <a:txBody>
                    <a:bodyPr lIns="18720" rIns="18720" tIns="18720" bIns="18720" anchor="t">
                      <a:noAutofit/>
                    </a:bodyPr>
                    <a:p>
                      <a:pPr>
                        <a:lnSpc>
                          <a:spcPct val="115000"/>
                        </a:lnSpc>
                        <a:spcAft>
                          <a:spcPts val="1001"/>
                        </a:spcAft>
                      </a:pPr>
                      <a:r>
                        <a:rPr b="1" lang="ru-RU" sz="1400" spc="-1" strike="noStrike">
                          <a:solidFill>
                            <a:schemeClr val="lt1"/>
                          </a:solidFill>
                          <a:latin typeface="Garamond"/>
                        </a:rPr>
                        <a:t>DATETIME</a:t>
                      </a:r>
                      <a:endParaRPr b="0" lang="ru-RU" sz="1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400" spc="-1" strike="noStrike">
                          <a:solidFill>
                            <a:schemeClr val="dk1"/>
                          </a:solidFill>
                          <a:latin typeface="Garamond"/>
                        </a:rPr>
                        <a:t>Комбинация даты и времени. Поддерживается интервал от '1000-01-01 00:00:00' до '9999-12-31 23:59:59'. </a:t>
                      </a:r>
                      <a:endParaRPr b="0" lang="ru-RU" sz="1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612720">
                <a:tc>
                  <a:txBody>
                    <a:bodyPr lIns="18720" rIns="18720" tIns="18720" bIns="18720" anchor="t">
                      <a:noAutofit/>
                    </a:bodyPr>
                    <a:p>
                      <a:pPr>
                        <a:lnSpc>
                          <a:spcPct val="115000"/>
                        </a:lnSpc>
                        <a:spcAft>
                          <a:spcPts val="1001"/>
                        </a:spcAft>
                      </a:pPr>
                      <a:r>
                        <a:rPr b="1" lang="ru-RU" sz="1400" spc="-1" strike="noStrike">
                          <a:solidFill>
                            <a:schemeClr val="lt1"/>
                          </a:solidFill>
                          <a:latin typeface="Calibri"/>
                          <a:ea typeface="Calibri"/>
                        </a:rPr>
                        <a:t>TIME</a:t>
                      </a:r>
                      <a:endParaRPr b="0" lang="ru-RU" sz="1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400" spc="-1" strike="noStrike">
                          <a:solidFill>
                            <a:schemeClr val="dk1"/>
                          </a:solidFill>
                          <a:latin typeface="Calibri"/>
                          <a:ea typeface="Calibri"/>
                        </a:rPr>
                        <a:t>Время. Интервал от '-838:59:59' до '838:59:59'. </a:t>
                      </a:r>
                      <a:endParaRPr b="0" lang="ru-RU" sz="1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612720">
                <a:tc>
                  <a:txBody>
                    <a:bodyPr lIns="18720" rIns="18720" tIns="18720" bIns="18720" anchor="t">
                      <a:noAutofit/>
                    </a:bodyPr>
                    <a:p>
                      <a:pPr>
                        <a:lnSpc>
                          <a:spcPct val="115000"/>
                        </a:lnSpc>
                        <a:spcAft>
                          <a:spcPts val="1001"/>
                        </a:spcAft>
                      </a:pPr>
                      <a:r>
                        <a:rPr b="1" lang="ru-RU" sz="1400" spc="-1" strike="noStrike">
                          <a:solidFill>
                            <a:schemeClr val="lt1"/>
                          </a:solidFill>
                          <a:latin typeface="Calibri"/>
                          <a:ea typeface="Calibri"/>
                        </a:rPr>
                        <a:t>TIMESTAMP[(M)]</a:t>
                      </a:r>
                      <a:endParaRPr b="0" lang="ru-RU" sz="1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400" spc="-1" strike="noStrike">
                          <a:solidFill>
                            <a:schemeClr val="dk1"/>
                          </a:solidFill>
                          <a:latin typeface="Calibri"/>
                          <a:ea typeface="Calibri"/>
                        </a:rPr>
                        <a:t>Временная метка. Интервал от '1970-01-01 00:00:00' до некоторого значения времени в 2037 году. </a:t>
                      </a:r>
                      <a:r>
                        <a:rPr b="1" lang="ru-RU" sz="1400" spc="-1" strike="noStrike">
                          <a:solidFill>
                            <a:schemeClr val="dk1"/>
                          </a:solidFill>
                          <a:latin typeface="Calibri"/>
                          <a:ea typeface="Calibri"/>
                        </a:rPr>
                        <a:t>MySql</a:t>
                      </a:r>
                      <a:r>
                        <a:rPr b="0" lang="ru-RU" sz="1400" spc="-1" strike="noStrike">
                          <a:solidFill>
                            <a:schemeClr val="dk1"/>
                          </a:solidFill>
                          <a:latin typeface="Calibri"/>
                          <a:ea typeface="Calibri"/>
                        </a:rPr>
                        <a:t> выводит значения TIMESTAMP в форматах YYYYMMDDHHMMSS, YYMMDDHHMMSS, YYYYMMDD или YYMMDD в зависимости от значений M: 14 (или отсутствующее), 12, 8, или 6;</a:t>
                      </a:r>
                      <a:endParaRPr b="0" lang="ru-RU" sz="1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1295280" y="982080"/>
            <a:ext cx="9600840" cy="1303560"/>
          </a:xfrm>
          <a:prstGeom prst="rect">
            <a:avLst/>
          </a:prstGeom>
          <a:noFill/>
          <a:ln w="0">
            <a:noFill/>
          </a:ln>
        </p:spPr>
        <p:txBody>
          <a:bodyPr anchor="ctr">
            <a:normAutofit fontScale="90000"/>
          </a:bodyPr>
          <a:p>
            <a:pPr indent="0" algn="ctr">
              <a:lnSpc>
                <a:spcPct val="100000"/>
              </a:lnSpc>
              <a:buNone/>
            </a:pPr>
            <a:r>
              <a:rPr b="0" lang="ru-RU" sz="4400" spc="-1" strike="noStrike">
                <a:solidFill>
                  <a:srgbClr val="262626"/>
                </a:solidFill>
                <a:latin typeface="Garamond"/>
              </a:rPr>
              <a:t>Нулевые значения для типов данных даты и времени</a:t>
            </a:r>
            <a:endParaRPr b="0" lang="en-US" sz="4400" spc="-1" strike="noStrike">
              <a:solidFill>
                <a:srgbClr val="000000"/>
              </a:solidFill>
              <a:latin typeface="Garamond"/>
            </a:endParaRPr>
          </a:p>
        </p:txBody>
      </p:sp>
      <p:graphicFrame>
        <p:nvGraphicFramePr>
          <p:cNvPr id="186" name="Объект 3"/>
          <p:cNvGraphicFramePr/>
          <p:nvPr/>
        </p:nvGraphicFramePr>
        <p:xfrm>
          <a:off x="2170080" y="2207880"/>
          <a:ext cx="8229240" cy="3888000"/>
        </p:xfrm>
        <a:graphic>
          <a:graphicData uri="http://schemas.openxmlformats.org/drawingml/2006/table">
            <a:tbl>
              <a:tblPr/>
              <a:tblGrid>
                <a:gridCol w="4114800"/>
                <a:gridCol w="4114800"/>
              </a:tblGrid>
              <a:tr h="645840">
                <a:tc>
                  <a:txBody>
                    <a:bodyPr lIns="0" rIns="0" tIns="18720" bIns="18720" anchor="ctr">
                      <a:noAutofit/>
                    </a:bodyPr>
                    <a:p>
                      <a:pPr algn="ctr">
                        <a:lnSpc>
                          <a:spcPct val="115000"/>
                        </a:lnSpc>
                        <a:spcAft>
                          <a:spcPts val="1001"/>
                        </a:spcAft>
                      </a:pPr>
                      <a:r>
                        <a:rPr b="1" lang="ru-RU" sz="850" spc="-1" strike="noStrike">
                          <a:solidFill>
                            <a:schemeClr val="lt1"/>
                          </a:solidFill>
                          <a:latin typeface="Garamond"/>
                        </a:rPr>
                        <a:t>Тип столбца</a:t>
                      </a:r>
                      <a:endParaRPr b="0" lang="ru-RU" sz="85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0" rIns="0" tIns="18720" bIns="18720" anchor="ctr">
                      <a:noAutofit/>
                    </a:bodyPr>
                    <a:p>
                      <a:pPr algn="ctr">
                        <a:lnSpc>
                          <a:spcPct val="115000"/>
                        </a:lnSpc>
                        <a:spcAft>
                          <a:spcPts val="1001"/>
                        </a:spcAft>
                      </a:pPr>
                      <a:r>
                        <a:rPr b="1" lang="ru-RU" sz="850" spc="-1" strike="noStrike">
                          <a:solidFill>
                            <a:schemeClr val="lt1"/>
                          </a:solidFill>
                          <a:latin typeface="Garamond"/>
                        </a:rPr>
                        <a:t>Значение "Ноль"</a:t>
                      </a:r>
                      <a:endParaRPr b="0" lang="ru-RU" sz="85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55152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DATETIME</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'0000-00-00 00:00:00'</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55152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DATE</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'0000-00-00'</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103572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TIMESTAMP</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00000000000000 (длина зависит от количества выводимых символов)</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55152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TIME</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'00:00:00'</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55152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YEAR</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0000</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Кортеж находится в 1НФ, если</a:t>
            </a:r>
            <a:endParaRPr b="0" lang="en-US" sz="4400" spc="-1" strike="noStrike">
              <a:solidFill>
                <a:srgbClr val="000000"/>
              </a:solidFill>
              <a:latin typeface="Garamond"/>
            </a:endParaRPr>
          </a:p>
        </p:txBody>
      </p:sp>
      <p:sp>
        <p:nvSpPr>
          <p:cNvPr id="112"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В отношении нет одинаковых кортежей.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Кортежи не упорядочены.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Атрибуты не упорядочены и различаются по наименованию.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Все значения атрибутов атомарны. </a:t>
            </a:r>
            <a:endParaRPr b="0" lang="en-US" sz="2400" spc="-1" strike="noStrike">
              <a:solidFill>
                <a:srgbClr val="262626"/>
              </a:solidFill>
              <a:latin typeface="Garamond"/>
            </a:endParaRPr>
          </a:p>
          <a:p>
            <a:pPr indent="0">
              <a:lnSpc>
                <a:spcPct val="100000"/>
              </a:lnSpc>
              <a:spcBef>
                <a:spcPts val="479"/>
              </a:spcBef>
              <a:spcAft>
                <a:spcPts val="601"/>
              </a:spcAft>
              <a:buNone/>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295280" y="982080"/>
            <a:ext cx="9600840" cy="1303560"/>
          </a:xfrm>
          <a:prstGeom prst="rect">
            <a:avLst/>
          </a:prstGeom>
          <a:noFill/>
          <a:ln w="0">
            <a:noFill/>
          </a:ln>
        </p:spPr>
        <p:txBody>
          <a:bodyPr anchor="ctr">
            <a:normAutofit fontScale="90000"/>
          </a:bodyPr>
          <a:p>
            <a:pPr indent="0" algn="ctr">
              <a:lnSpc>
                <a:spcPct val="100000"/>
              </a:lnSpc>
              <a:buNone/>
            </a:pPr>
            <a:r>
              <a:rPr b="0" lang="ru-RU" sz="4400" spc="-1" strike="noStrike">
                <a:solidFill>
                  <a:srgbClr val="262626"/>
                </a:solidFill>
                <a:latin typeface="Garamond"/>
              </a:rPr>
              <a:t>Наиболее часто используемые  строковые типы</a:t>
            </a:r>
            <a:endParaRPr b="0" lang="en-US" sz="4400" spc="-1" strike="noStrike">
              <a:solidFill>
                <a:srgbClr val="000000"/>
              </a:solidFill>
              <a:latin typeface="Garamond"/>
            </a:endParaRPr>
          </a:p>
        </p:txBody>
      </p:sp>
      <p:graphicFrame>
        <p:nvGraphicFramePr>
          <p:cNvPr id="188" name="Объект 3"/>
          <p:cNvGraphicFramePr/>
          <p:nvPr/>
        </p:nvGraphicFramePr>
        <p:xfrm>
          <a:off x="1981080" y="1700640"/>
          <a:ext cx="8229240" cy="3597120"/>
        </p:xfrm>
        <a:graphic>
          <a:graphicData uri="http://schemas.openxmlformats.org/drawingml/2006/table">
            <a:tbl>
              <a:tblPr/>
              <a:tblGrid>
                <a:gridCol w="4114800"/>
                <a:gridCol w="4114800"/>
              </a:tblGrid>
              <a:tr h="43488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CHAR</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18720" rIns="18720" tIns="18720" bIns="18720" anchor="t">
                      <a:noAutofit/>
                    </a:bodyPr>
                    <a:p>
                      <a:pPr>
                        <a:lnSpc>
                          <a:spcPct val="115000"/>
                        </a:lnSpc>
                        <a:spcAft>
                          <a:spcPts val="1001"/>
                        </a:spcAft>
                      </a:pPr>
                      <a:r>
                        <a:rPr b="1" lang="ru-RU" sz="1100" spc="-1" strike="noStrike">
                          <a:solidFill>
                            <a:schemeClr val="lt1"/>
                          </a:solidFill>
                          <a:latin typeface="Calibri"/>
                          <a:ea typeface="Calibri"/>
                        </a:rPr>
                        <a:t>Один символ</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2345040">
                <a:tc>
                  <a:txBody>
                    <a:bodyPr lIns="18720" rIns="18720" tIns="18720" bIns="18720" anchor="t">
                      <a:noAutofit/>
                    </a:bodyPr>
                    <a:p>
                      <a:pPr>
                        <a:lnSpc>
                          <a:spcPct val="115000"/>
                        </a:lnSpc>
                        <a:spcAft>
                          <a:spcPts val="1001"/>
                        </a:spcAft>
                      </a:pPr>
                      <a:r>
                        <a:rPr b="1" lang="ru-RU" sz="2400" spc="-1" strike="noStrike">
                          <a:solidFill>
                            <a:schemeClr val="lt1"/>
                          </a:solidFill>
                          <a:latin typeface="Garamond"/>
                        </a:rPr>
                        <a:t>[NATIONAL] VARCHAR(M) [BINARY]</a:t>
                      </a:r>
                      <a:endParaRPr b="0" lang="ru-RU" sz="2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Строка переменной длины. Примечание: концевые пробелы удаляются при сохранении значения (в этом заключается отличие от спецификации ANSI SQL). Диапазон аргумента M составляет от 0 до 255 символов. Если не задан атрибут чувствительности к регистру BINARY, то величины VARCHAR сортируются и сравниваются как независимые от регистра.</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816840">
                <a:tc>
                  <a:txBody>
                    <a:bodyPr lIns="18720" rIns="18720" tIns="18720" bIns="18720" anchor="t">
                      <a:noAutofit/>
                    </a:bodyPr>
                    <a:p>
                      <a:pPr>
                        <a:lnSpc>
                          <a:spcPct val="115000"/>
                        </a:lnSpc>
                        <a:spcAft>
                          <a:spcPts val="1001"/>
                        </a:spcAft>
                      </a:pPr>
                      <a:r>
                        <a:rPr b="1" lang="ru-RU" sz="2400" spc="-1" strike="noStrike">
                          <a:solidFill>
                            <a:schemeClr val="lt1"/>
                          </a:solidFill>
                          <a:latin typeface="Garamond"/>
                        </a:rPr>
                        <a:t>BLOB, TEXT</a:t>
                      </a:r>
                      <a:endParaRPr b="0" lang="ru-RU" sz="24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Столбец типа BLOB или TEXT с максимальной длиной 65535 символов.</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bl>
          </a:graphicData>
        </a:graphic>
      </p:graphicFrame>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295280" y="982080"/>
            <a:ext cx="9600840" cy="1303560"/>
          </a:xfrm>
          <a:prstGeom prst="rect">
            <a:avLst/>
          </a:prstGeom>
          <a:noFill/>
          <a:ln w="0">
            <a:noFill/>
          </a:ln>
        </p:spPr>
        <p:txBody>
          <a:bodyPr anchor="ctr">
            <a:normAutofit fontScale="83000"/>
          </a:bodyPr>
          <a:p>
            <a:pPr indent="0" algn="ctr">
              <a:lnSpc>
                <a:spcPct val="100000"/>
              </a:lnSpc>
              <a:buNone/>
            </a:pPr>
            <a:r>
              <a:rPr b="0" lang="ru-RU" sz="4400" spc="-1" strike="noStrike">
                <a:solidFill>
                  <a:srgbClr val="262626"/>
                </a:solidFill>
                <a:latin typeface="Garamond"/>
              </a:rPr>
              <a:t>Результат хранения величин с разной длиной строки типов Char и Varchar</a:t>
            </a:r>
            <a:endParaRPr b="0" lang="en-US" sz="4400" spc="-1" strike="noStrike">
              <a:solidFill>
                <a:srgbClr val="000000"/>
              </a:solidFill>
              <a:latin typeface="Garamond"/>
            </a:endParaRPr>
          </a:p>
        </p:txBody>
      </p:sp>
      <p:graphicFrame>
        <p:nvGraphicFramePr>
          <p:cNvPr id="190" name="Объект 3"/>
          <p:cNvGraphicFramePr/>
          <p:nvPr/>
        </p:nvGraphicFramePr>
        <p:xfrm>
          <a:off x="2030760" y="2286000"/>
          <a:ext cx="8229240" cy="3456000"/>
        </p:xfrm>
        <a:graphic>
          <a:graphicData uri="http://schemas.openxmlformats.org/drawingml/2006/table">
            <a:tbl>
              <a:tblPr/>
              <a:tblGrid>
                <a:gridCol w="1645920"/>
                <a:gridCol w="1645920"/>
                <a:gridCol w="1645920"/>
                <a:gridCol w="1645920"/>
                <a:gridCol w="1645920"/>
              </a:tblGrid>
              <a:tr h="2201400">
                <a:tc>
                  <a:txBody>
                    <a:bodyPr lIns="0" rIns="0" tIns="18720" bIns="18720" anchor="ctr">
                      <a:noAutofit/>
                    </a:bodyPr>
                    <a:p>
                      <a:pPr algn="ctr">
                        <a:lnSpc>
                          <a:spcPct val="115000"/>
                        </a:lnSpc>
                        <a:spcAft>
                          <a:spcPts val="1001"/>
                        </a:spcAft>
                      </a:pPr>
                      <a:r>
                        <a:rPr b="1" lang="ru-RU" sz="850" spc="-1" strike="noStrike">
                          <a:solidFill>
                            <a:schemeClr val="lt1"/>
                          </a:solidFill>
                          <a:latin typeface="Garamond"/>
                        </a:rPr>
                        <a:t>Величина</a:t>
                      </a:r>
                      <a:endParaRPr b="0" lang="ru-RU" sz="85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0" rIns="0" tIns="18720" bIns="18720" anchor="ctr">
                      <a:noAutofit/>
                    </a:bodyPr>
                    <a:p>
                      <a:pPr algn="ctr">
                        <a:lnSpc>
                          <a:spcPct val="115000"/>
                        </a:lnSpc>
                        <a:spcAft>
                          <a:spcPts val="1001"/>
                        </a:spcAft>
                      </a:pPr>
                      <a:r>
                        <a:rPr b="1" lang="ru-RU" sz="850" spc="-1" strike="noStrike">
                          <a:solidFill>
                            <a:schemeClr val="lt1"/>
                          </a:solidFill>
                          <a:latin typeface="Garamond"/>
                        </a:rPr>
                        <a:t>CHAR(4)</a:t>
                      </a:r>
                      <a:endParaRPr b="0" lang="ru-RU" sz="85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0" rIns="0" tIns="18720" bIns="18720" anchor="ctr">
                      <a:noAutofit/>
                    </a:bodyPr>
                    <a:p>
                      <a:pPr algn="ctr">
                        <a:lnSpc>
                          <a:spcPct val="115000"/>
                        </a:lnSpc>
                        <a:spcAft>
                          <a:spcPts val="1001"/>
                        </a:spcAft>
                      </a:pPr>
                      <a:r>
                        <a:rPr b="1" lang="ru-RU" sz="850" spc="-1" strike="noStrike">
                          <a:solidFill>
                            <a:schemeClr val="lt1"/>
                          </a:solidFill>
                          <a:latin typeface="Garamond"/>
                        </a:rPr>
                        <a:t>Требуемая память</a:t>
                      </a:r>
                      <a:endParaRPr b="0" lang="ru-RU" sz="85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0" rIns="0" tIns="18720" bIns="18720" anchor="ctr">
                      <a:noAutofit/>
                    </a:bodyPr>
                    <a:p>
                      <a:pPr algn="ctr">
                        <a:lnSpc>
                          <a:spcPct val="115000"/>
                        </a:lnSpc>
                        <a:spcAft>
                          <a:spcPts val="1001"/>
                        </a:spcAft>
                      </a:pPr>
                      <a:r>
                        <a:rPr b="1" lang="ru-RU" sz="850" spc="-1" strike="noStrike">
                          <a:solidFill>
                            <a:schemeClr val="lt1"/>
                          </a:solidFill>
                          <a:latin typeface="Garamond"/>
                        </a:rPr>
                        <a:t>VARCHAR(4)</a:t>
                      </a:r>
                      <a:endParaRPr b="0" lang="ru-RU" sz="85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0" rIns="0" tIns="18720" bIns="18720" anchor="ctr">
                      <a:noAutofit/>
                    </a:bodyPr>
                    <a:p>
                      <a:pPr algn="ctr">
                        <a:lnSpc>
                          <a:spcPct val="115000"/>
                        </a:lnSpc>
                        <a:spcAft>
                          <a:spcPts val="1001"/>
                        </a:spcAft>
                      </a:pPr>
                      <a:r>
                        <a:rPr b="1" lang="ru-RU" sz="850" spc="-1" strike="noStrike">
                          <a:solidFill>
                            <a:schemeClr val="lt1"/>
                          </a:solidFill>
                          <a:latin typeface="Garamond"/>
                        </a:rPr>
                        <a:t>Требуемая память</a:t>
                      </a:r>
                      <a:endParaRPr b="0" lang="ru-RU" sz="850" spc="-1" strike="noStrike">
                        <a:solidFill>
                          <a:srgbClr val="000000"/>
                        </a:solidFill>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1356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 '</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4 байта</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1 байт</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1356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'ab'</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'ab '</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4 байта</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'ab'</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3 байта</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1356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'abcd'</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'abcd'</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4 байта</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'abcd'</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5 байтов</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1356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'abcdefgh'</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'abcd'</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4 байта</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'abcd'</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5 байтов</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bl>
          </a:graphicData>
        </a:graphic>
      </p:graphicFrame>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Пользовательские типы данных</a:t>
            </a:r>
            <a:endParaRPr b="0" lang="en-US" sz="4400" spc="-1" strike="noStrike">
              <a:solidFill>
                <a:srgbClr val="000000"/>
              </a:solidFill>
              <a:latin typeface="Garamond"/>
            </a:endParaRPr>
          </a:p>
        </p:txBody>
      </p:sp>
      <p:graphicFrame>
        <p:nvGraphicFramePr>
          <p:cNvPr id="192" name="Объект 3"/>
          <p:cNvGraphicFramePr/>
          <p:nvPr/>
        </p:nvGraphicFramePr>
        <p:xfrm>
          <a:off x="1981080" y="1340640"/>
          <a:ext cx="8229240" cy="4680360"/>
        </p:xfrm>
        <a:graphic>
          <a:graphicData uri="http://schemas.openxmlformats.org/drawingml/2006/table">
            <a:tbl>
              <a:tblPr/>
              <a:tblGrid>
                <a:gridCol w="4114800"/>
                <a:gridCol w="4114800"/>
              </a:tblGrid>
              <a:tr h="259236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ENUM('значение1','значение2',...)</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Перечисляемый тип данных. Объект строки может иметь только одно значение, выбранное из заданного списка величин 'значение1', 'значение2', ..., NULL или специальная величина ошибки "". Список ENUM может содержать максимум 65535 различных величин</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2088000">
                <a:tc>
                  <a:txBody>
                    <a:bodyPr lIns="18720" rIns="18720" tIns="18720" bIns="18720" anchor="t">
                      <a:noAutofit/>
                    </a:bodyPr>
                    <a:p>
                      <a:pPr>
                        <a:lnSpc>
                          <a:spcPct val="115000"/>
                        </a:lnSpc>
                        <a:spcAft>
                          <a:spcPts val="1001"/>
                        </a:spcAft>
                      </a:pPr>
                      <a:r>
                        <a:rPr b="1" lang="ru-RU" sz="1100" spc="-1" strike="noStrike">
                          <a:solidFill>
                            <a:schemeClr val="lt1"/>
                          </a:solidFill>
                          <a:latin typeface="Garamond"/>
                        </a:rPr>
                        <a:t>SET('значение1','значение2',...)</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18720" rIns="18720" tIns="18720" bIns="18720" anchor="t">
                      <a:noAutofit/>
                    </a:bodyPr>
                    <a:p>
                      <a:pPr>
                        <a:lnSpc>
                          <a:spcPct val="115000"/>
                        </a:lnSpc>
                        <a:spcAft>
                          <a:spcPts val="1001"/>
                        </a:spcAft>
                      </a:pPr>
                      <a:r>
                        <a:rPr b="0" lang="ru-RU" sz="1100" spc="-1" strike="noStrike">
                          <a:solidFill>
                            <a:schemeClr val="dk1"/>
                          </a:solidFill>
                          <a:latin typeface="Garamond"/>
                        </a:rPr>
                        <a:t>Набор. Объект строки может иметь ноль или более значений, каждое из которых должно быть выбрано из заданного списка величин 'значение1', 'значение2', ... Список SET может содержать максимум 64 элемента.</a:t>
                      </a:r>
                      <a:endParaRPr b="0" lang="ru-RU" sz="1100" spc="-1" strike="noStrike">
                        <a:solidFill>
                          <a:srgbClr val="000000"/>
                        </a:solidFill>
                        <a:latin typeface="Arial"/>
                      </a:endParaRPr>
                    </a:p>
                  </a:txBody>
                  <a:tcPr anchor="t" marL="18720" marR="1872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295280" y="982080"/>
            <a:ext cx="9600840" cy="1303560"/>
          </a:xfrm>
          <a:prstGeom prst="rect">
            <a:avLst/>
          </a:prstGeom>
          <a:noFill/>
          <a:ln w="0">
            <a:noFill/>
          </a:ln>
        </p:spPr>
        <p:txBody>
          <a:bodyPr anchor="ctr">
            <a:normAutofit fontScale="90000"/>
          </a:bodyPr>
          <a:p>
            <a:pPr indent="0" algn="ctr">
              <a:lnSpc>
                <a:spcPct val="100000"/>
              </a:lnSpc>
              <a:buNone/>
            </a:pPr>
            <a:r>
              <a:rPr b="1" lang="ru-RU" sz="4400" spc="-1" strike="noStrike">
                <a:solidFill>
                  <a:srgbClr val="262626"/>
                </a:solidFill>
                <a:latin typeface="Garamond"/>
              </a:rPr>
              <a:t>Операторы защиты и управления данными</a:t>
            </a:r>
            <a:endParaRPr b="0" lang="en-US" sz="4400" spc="-1" strike="noStrike">
              <a:solidFill>
                <a:srgbClr val="000000"/>
              </a:solidFill>
              <a:latin typeface="Garamond"/>
            </a:endParaRPr>
          </a:p>
        </p:txBody>
      </p:sp>
      <p:sp>
        <p:nvSpPr>
          <p:cNvPr id="194"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CREATE ASSERTION - создать ограничение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DROP ASSERTION - удалить ограничение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GRANT - предоставить привилегии пользователю или приложению на манипулирование объектами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REVOKE - отменить привилегии пользователя или приложения </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1295280" y="982080"/>
            <a:ext cx="9600840" cy="1303560"/>
          </a:xfrm>
          <a:prstGeom prst="rect">
            <a:avLst/>
          </a:prstGeom>
          <a:noFill/>
          <a:ln w="0">
            <a:noFill/>
          </a:ln>
        </p:spPr>
        <p:txBody>
          <a:bodyPr anchor="ctr">
            <a:normAutofit fontScale="61000"/>
          </a:bodyPr>
          <a:p>
            <a:pPr indent="0" algn="ctr">
              <a:lnSpc>
                <a:spcPct val="100000"/>
              </a:lnSpc>
              <a:buNone/>
            </a:pPr>
            <a:r>
              <a:rPr b="1" lang="ru-RU" sz="4400" spc="-1" strike="noStrike">
                <a:solidFill>
                  <a:srgbClr val="262626"/>
                </a:solidFill>
                <a:latin typeface="Garamond"/>
              </a:rPr>
              <a:t>Операторы DML (Data Manipulation Language) - операторы манипулирования данными</a:t>
            </a:r>
            <a:endParaRPr b="0" lang="en-US" sz="4400" spc="-1" strike="noStrike">
              <a:solidFill>
                <a:srgbClr val="000000"/>
              </a:solidFill>
              <a:latin typeface="Garamond"/>
            </a:endParaRPr>
          </a:p>
        </p:txBody>
      </p:sp>
      <p:sp>
        <p:nvSpPr>
          <p:cNvPr id="196"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SELECT - отобрать строки из таблиц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INSERT - добавить строки в таблицу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UPDATE - изменить строки в таблице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DELETE - удалить строки в таблице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COMMIT - зафиксировать внесенные изменения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ROLLBACK - откатить внесенные изменения </a:t>
            </a:r>
            <a:endParaRPr b="0" lang="en-US" sz="2400" spc="-1" strike="noStrike">
              <a:solidFill>
                <a:srgbClr val="262626"/>
              </a:solidFill>
              <a:latin typeface="Garamond"/>
            </a:endParaRPr>
          </a:p>
          <a:p>
            <a:pPr indent="0">
              <a:lnSpc>
                <a:spcPct val="100000"/>
              </a:lnSpc>
              <a:spcBef>
                <a:spcPts val="479"/>
              </a:spcBef>
              <a:spcAft>
                <a:spcPts val="601"/>
              </a:spcAft>
              <a:buNone/>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en-US" sz="4400" spc="-1" strike="noStrike">
                <a:solidFill>
                  <a:srgbClr val="262626"/>
                </a:solidFill>
                <a:latin typeface="Garamond"/>
              </a:rPr>
              <a:t>Insert </a:t>
            </a:r>
            <a:endParaRPr b="0" lang="en-US" sz="4400" spc="-1" strike="noStrike">
              <a:solidFill>
                <a:srgbClr val="000000"/>
              </a:solidFill>
              <a:latin typeface="Garamond"/>
            </a:endParaRPr>
          </a:p>
        </p:txBody>
      </p:sp>
      <p:sp>
        <p:nvSpPr>
          <p:cNvPr id="198" name="PlaceHolder 2"/>
          <p:cNvSpPr>
            <a:spLocks noGrp="1"/>
          </p:cNvSpPr>
          <p:nvPr>
            <p:ph/>
          </p:nvPr>
        </p:nvSpPr>
        <p:spPr>
          <a:xfrm>
            <a:off x="1295280" y="2557080"/>
            <a:ext cx="9600840" cy="3318480"/>
          </a:xfrm>
          <a:prstGeom prst="rect">
            <a:avLst/>
          </a:prstGeom>
          <a:noFill/>
          <a:ln w="0">
            <a:noFill/>
          </a:ln>
        </p:spPr>
        <p:txBody>
          <a:bodyPr anchor="t">
            <a:normAutofit fontScale="73000"/>
          </a:bodyPr>
          <a:p>
            <a:pPr indent="0">
              <a:lnSpc>
                <a:spcPct val="100000"/>
              </a:lnSpc>
              <a:spcBef>
                <a:spcPts val="479"/>
              </a:spcBef>
              <a:spcAft>
                <a:spcPts val="601"/>
              </a:spcAft>
              <a:buNone/>
              <a:tabLst>
                <a:tab algn="l" pos="0"/>
              </a:tabLst>
            </a:pPr>
            <a:r>
              <a:rPr b="0" lang="en-US" sz="2400" spc="-1" strike="noStrike">
                <a:solidFill>
                  <a:srgbClr val="262626"/>
                </a:solidFill>
                <a:latin typeface="Garamond"/>
              </a:rPr>
              <a:t>INSERT [LOW_PRIORITY | DELAYED] [IGNORE]</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[INTO] tbl_name [(col_name,...)]</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VALUES (expression,...),(...),...</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ru-RU" sz="2400" spc="-1" strike="noStrike">
                <a:solidFill>
                  <a:srgbClr val="262626"/>
                </a:solidFill>
                <a:latin typeface="Garamond"/>
              </a:rPr>
              <a:t>или </a:t>
            </a:r>
            <a:r>
              <a:rPr b="0" lang="en-US" sz="2400" spc="-1" strike="noStrike">
                <a:solidFill>
                  <a:srgbClr val="262626"/>
                </a:solidFill>
                <a:latin typeface="Garamond"/>
              </a:rPr>
              <a:t>INSERT [LOW_PRIORITY | DELAYED] [IGNORE]</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[INTO] tbl_name [(col_name,...)]</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SELECT ...</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ru-RU" sz="2400" spc="-1" strike="noStrike">
                <a:solidFill>
                  <a:srgbClr val="262626"/>
                </a:solidFill>
                <a:latin typeface="Garamond"/>
              </a:rPr>
              <a:t>или </a:t>
            </a:r>
            <a:r>
              <a:rPr b="0" lang="en-US" sz="2400" spc="-1" strike="noStrike">
                <a:solidFill>
                  <a:srgbClr val="262626"/>
                </a:solidFill>
                <a:latin typeface="Garamond"/>
              </a:rPr>
              <a:t>INSERT [LOW_PRIORITY | DELAYED] [IGNORE]</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[INTO] tbl_name</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SET col_name=expression, col_name=expression, ...</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Ограничения</a:t>
            </a:r>
            <a:endParaRPr b="0" lang="en-US" sz="4400" spc="-1" strike="noStrike">
              <a:solidFill>
                <a:srgbClr val="000000"/>
              </a:solidFill>
              <a:latin typeface="Garamond"/>
            </a:endParaRPr>
          </a:p>
        </p:txBody>
      </p:sp>
      <p:sp>
        <p:nvSpPr>
          <p:cNvPr id="200" name="PlaceHolder 2"/>
          <p:cNvSpPr>
            <a:spLocks noGrp="1"/>
          </p:cNvSpPr>
          <p:nvPr>
            <p:ph/>
          </p:nvPr>
        </p:nvSpPr>
        <p:spPr>
          <a:xfrm>
            <a:off x="1295280" y="2557080"/>
            <a:ext cx="9600840" cy="3318480"/>
          </a:xfrm>
          <a:prstGeom prst="rect">
            <a:avLst/>
          </a:prstGeom>
          <a:noFill/>
          <a:ln w="0">
            <a:noFill/>
          </a:ln>
        </p:spPr>
        <p:txBody>
          <a:bodyPr anchor="t">
            <a:normAutofit fontScale="48000"/>
          </a:bodyPr>
          <a:p>
            <a:pPr marL="249120" indent="-24912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Если не указан список столбцов для INSERT ... VALUES или INSERT ... SELECT, то величины для всех столбцов должны быть определены в списке VALUES() или в результате работы SELECT.</a:t>
            </a:r>
            <a:endParaRPr b="0" lang="en-US" sz="2400" spc="-1" strike="noStrike">
              <a:solidFill>
                <a:srgbClr val="262626"/>
              </a:solidFill>
              <a:latin typeface="Garamond"/>
            </a:endParaRPr>
          </a:p>
          <a:p>
            <a:pPr marL="249120" indent="-24912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Любой столбец, для которого явно не указано значение, будет установлен в свое значение по умолчанию. </a:t>
            </a:r>
            <a:endParaRPr b="0" lang="en-US" sz="2400" spc="-1" strike="noStrike">
              <a:solidFill>
                <a:srgbClr val="262626"/>
              </a:solidFill>
              <a:latin typeface="Garamond"/>
            </a:endParaRPr>
          </a:p>
          <a:p>
            <a:pPr marL="249120" indent="-24912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Выражение expression может относится к любому столбцу, который ранее был внесен в список значений. Например, можно указать следующее:</a:t>
            </a:r>
            <a:endParaRPr b="0" lang="en-US" sz="2400" spc="-1" strike="noStrike">
              <a:solidFill>
                <a:srgbClr val="262626"/>
              </a:solidFill>
              <a:latin typeface="Garamond"/>
            </a:endParaRPr>
          </a:p>
          <a:p>
            <a:pPr lvl="1" marL="648000" indent="-249120">
              <a:lnSpc>
                <a:spcPct val="100000"/>
              </a:lnSpc>
              <a:spcBef>
                <a:spcPts val="400"/>
              </a:spcBef>
              <a:spcAft>
                <a:spcPts val="601"/>
              </a:spcAft>
              <a:buClr>
                <a:srgbClr val="83992a"/>
              </a:buClr>
              <a:buSzPct val="115000"/>
              <a:buFont typeface="Arial"/>
              <a:buChar char="•"/>
            </a:pPr>
            <a:r>
              <a:rPr b="0" lang="ru-RU" sz="2000" spc="-1" strike="noStrike">
                <a:solidFill>
                  <a:srgbClr val="262626"/>
                </a:solidFill>
                <a:latin typeface="Garamond"/>
              </a:rPr>
              <a:t>mysql&gt; INSERT INTO tbl_name (col1,col2) VALUES(15,col1*2);</a:t>
            </a:r>
            <a:endParaRPr b="0" lang="en-US" sz="2000" spc="-1" strike="noStrike">
              <a:solidFill>
                <a:srgbClr val="262626"/>
              </a:solidFill>
              <a:latin typeface="Garamond"/>
            </a:endParaRPr>
          </a:p>
          <a:p>
            <a:pPr lvl="1" marL="648000" indent="-249120">
              <a:lnSpc>
                <a:spcPct val="100000"/>
              </a:lnSpc>
              <a:spcBef>
                <a:spcPts val="400"/>
              </a:spcBef>
              <a:spcAft>
                <a:spcPts val="601"/>
              </a:spcAft>
              <a:buClr>
                <a:srgbClr val="83992a"/>
              </a:buClr>
              <a:buSzPct val="115000"/>
              <a:buFont typeface="Arial"/>
              <a:buChar char="•"/>
            </a:pPr>
            <a:r>
              <a:rPr b="0" lang="ru-RU" sz="2000" spc="-1" strike="noStrike">
                <a:solidFill>
                  <a:srgbClr val="262626"/>
                </a:solidFill>
                <a:latin typeface="Garamond"/>
              </a:rPr>
              <a:t>Но нельзя указать:</a:t>
            </a:r>
            <a:endParaRPr b="0" lang="en-US" sz="2000" spc="-1" strike="noStrike">
              <a:solidFill>
                <a:srgbClr val="262626"/>
              </a:solidFill>
              <a:latin typeface="Garamond"/>
            </a:endParaRPr>
          </a:p>
          <a:p>
            <a:pPr lvl="1" marL="648000" indent="-249120">
              <a:lnSpc>
                <a:spcPct val="100000"/>
              </a:lnSpc>
              <a:spcBef>
                <a:spcPts val="400"/>
              </a:spcBef>
              <a:spcAft>
                <a:spcPts val="601"/>
              </a:spcAft>
              <a:buClr>
                <a:srgbClr val="83992a"/>
              </a:buClr>
              <a:buSzPct val="115000"/>
              <a:buFont typeface="Arial"/>
              <a:buChar char="•"/>
            </a:pPr>
            <a:r>
              <a:rPr b="0" lang="ru-RU" sz="2000" spc="-1" strike="noStrike">
                <a:solidFill>
                  <a:srgbClr val="262626"/>
                </a:solidFill>
                <a:latin typeface="Garamond"/>
              </a:rPr>
              <a:t>mysql&gt; INSERT INTO tbl_name (col1,col2) VALUES(col2*2,15);</a:t>
            </a:r>
            <a:endParaRPr b="0" lang="en-US" sz="2000" spc="-1" strike="noStrike">
              <a:solidFill>
                <a:srgbClr val="262626"/>
              </a:solidFill>
              <a:latin typeface="Garamond"/>
            </a:endParaRPr>
          </a:p>
          <a:p>
            <a:pPr marL="249120" indent="-24912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Если указывается ключевое слово LOW_PRIORITY, то выполнение данной команды INSERT будет задержано до тех пор, пока другие клиенты не завершат чтение этой таблицы. В противоположность этому команда INSERT DELAYED позволяет данному клиенту продолжать операцию сразу же.</a:t>
            </a:r>
            <a:endParaRPr b="0" lang="en-US" sz="2400" spc="-1" strike="noStrike">
              <a:solidFill>
                <a:srgbClr val="262626"/>
              </a:solidFill>
              <a:latin typeface="Garamond"/>
            </a:endParaRPr>
          </a:p>
          <a:p>
            <a:pPr marL="249120" indent="-24912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Если в команде INSERT со строками, имеющими много значений, указывается ключевое слово IGNORE, то все строки, имеющие дублирующиеся ключи PRIMARY или UNIQUE в этой таблице, будут проигнорированы и не будут внесены. Если не указывать IGNORE, то данная операция вставки прекращается при обнаружении строки, имеющей дублирующееся значение существующего ключа. Количество строк, внесенных в данную таблицу, можно определить при помощи функции C API mysql_info().</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Синтаксис оператора </a:t>
            </a:r>
            <a:r>
              <a:rPr b="0" lang="en-US" sz="4400" spc="-1" strike="noStrike">
                <a:solidFill>
                  <a:srgbClr val="262626"/>
                </a:solidFill>
                <a:latin typeface="Garamond"/>
              </a:rPr>
              <a:t>UPDATE</a:t>
            </a:r>
            <a:endParaRPr b="0" lang="en-US" sz="4400" spc="-1" strike="noStrike">
              <a:solidFill>
                <a:srgbClr val="000000"/>
              </a:solidFill>
              <a:latin typeface="Garamond"/>
            </a:endParaRPr>
          </a:p>
        </p:txBody>
      </p:sp>
      <p:sp>
        <p:nvSpPr>
          <p:cNvPr id="202" name="PlaceHolder 2"/>
          <p:cNvSpPr>
            <a:spLocks noGrp="1"/>
          </p:cNvSpPr>
          <p:nvPr>
            <p:ph/>
          </p:nvPr>
        </p:nvSpPr>
        <p:spPr>
          <a:xfrm>
            <a:off x="1295280" y="2557080"/>
            <a:ext cx="9600840" cy="3318480"/>
          </a:xfrm>
          <a:prstGeom prst="rect">
            <a:avLst/>
          </a:prstGeom>
          <a:noFill/>
          <a:ln w="0">
            <a:noFill/>
          </a:ln>
        </p:spPr>
        <p:txBody>
          <a:bodyPr anchor="t">
            <a:noAutofit/>
          </a:bodyPr>
          <a:p>
            <a:pPr indent="0">
              <a:lnSpc>
                <a:spcPct val="100000"/>
              </a:lnSpc>
              <a:spcBef>
                <a:spcPts val="479"/>
              </a:spcBef>
              <a:spcAft>
                <a:spcPts val="601"/>
              </a:spcAft>
              <a:buNone/>
              <a:tabLst>
                <a:tab algn="l" pos="0"/>
              </a:tabLst>
            </a:pPr>
            <a:r>
              <a:rPr b="0" lang="en-US" sz="2400" spc="-1" strike="noStrike">
                <a:solidFill>
                  <a:srgbClr val="262626"/>
                </a:solidFill>
                <a:latin typeface="Garamond"/>
              </a:rPr>
              <a:t>UPDATE [LOW_PRIORITY] [IGNORE] tbl_name</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SET col_name1=expr1 [, col_name2=expr2, ...]</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[WHERE where_definition]</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[LIMIT #]</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Синтаксис оператора </a:t>
            </a:r>
            <a:r>
              <a:rPr b="0" lang="en-US" sz="4400" spc="-1" strike="noStrike">
                <a:solidFill>
                  <a:srgbClr val="262626"/>
                </a:solidFill>
                <a:latin typeface="Garamond"/>
              </a:rPr>
              <a:t>DELETE</a:t>
            </a:r>
            <a:endParaRPr b="0" lang="en-US" sz="4400" spc="-1" strike="noStrike">
              <a:solidFill>
                <a:srgbClr val="000000"/>
              </a:solidFill>
              <a:latin typeface="Garamond"/>
            </a:endParaRPr>
          </a:p>
        </p:txBody>
      </p:sp>
      <p:sp>
        <p:nvSpPr>
          <p:cNvPr id="204" name="PlaceHolder 2"/>
          <p:cNvSpPr>
            <a:spLocks noGrp="1"/>
          </p:cNvSpPr>
          <p:nvPr>
            <p:ph/>
          </p:nvPr>
        </p:nvSpPr>
        <p:spPr>
          <a:xfrm>
            <a:off x="1295280" y="2557080"/>
            <a:ext cx="9600840" cy="3318480"/>
          </a:xfrm>
          <a:prstGeom prst="rect">
            <a:avLst/>
          </a:prstGeom>
          <a:noFill/>
          <a:ln w="0">
            <a:noFill/>
          </a:ln>
        </p:spPr>
        <p:txBody>
          <a:bodyPr anchor="t">
            <a:normAutofit fontScale="50000"/>
          </a:bodyPr>
          <a:p>
            <a:pPr indent="0">
              <a:lnSpc>
                <a:spcPct val="100000"/>
              </a:lnSpc>
              <a:spcBef>
                <a:spcPts val="479"/>
              </a:spcBef>
              <a:spcAft>
                <a:spcPts val="601"/>
              </a:spcAft>
              <a:buNone/>
              <a:tabLst>
                <a:tab algn="l" pos="0"/>
              </a:tabLst>
            </a:pPr>
            <a:r>
              <a:rPr b="0" lang="en-US" sz="2400" spc="-1" strike="noStrike">
                <a:solidFill>
                  <a:srgbClr val="262626"/>
                </a:solidFill>
                <a:latin typeface="Garamond"/>
              </a:rPr>
              <a:t>DELETE [LOW_PRIORITY | QUICK] FROM table_name</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[WHERE where_definition]</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[ORDER BY ...]</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[LIMIT rows]</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ru-RU" sz="2400" spc="-1" strike="noStrike">
                <a:solidFill>
                  <a:srgbClr val="262626"/>
                </a:solidFill>
                <a:latin typeface="Garamond"/>
              </a:rPr>
              <a:t>И</a:t>
            </a:r>
            <a:r>
              <a:rPr b="0" lang="en-US" sz="2400" spc="-1" strike="noStrike">
                <a:solidFill>
                  <a:srgbClr val="262626"/>
                </a:solidFill>
                <a:latin typeface="Garamond"/>
              </a:rPr>
              <a:t>ли</a:t>
            </a:r>
            <a:r>
              <a:rPr b="0" lang="ru-RU" sz="2400" spc="-1" strike="noStrike">
                <a:solidFill>
                  <a:srgbClr val="262626"/>
                </a:solidFill>
                <a:latin typeface="Garamond"/>
              </a:rPr>
              <a:t>   </a:t>
            </a:r>
            <a:r>
              <a:rPr b="0" lang="en-US" sz="2400" spc="-1" strike="noStrike">
                <a:solidFill>
                  <a:srgbClr val="262626"/>
                </a:solidFill>
                <a:latin typeface="Garamond"/>
              </a:rPr>
              <a:t>DELETE [LOW_PRIORITY | QUICK] table_name[.*] [,table_name[.*] ...]</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FROM table-references</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[WHERE where_definition]</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ru-RU" sz="2400" spc="-1" strike="noStrike">
                <a:solidFill>
                  <a:srgbClr val="262626"/>
                </a:solidFill>
                <a:latin typeface="Garamond"/>
              </a:rPr>
              <a:t>И</a:t>
            </a:r>
            <a:r>
              <a:rPr b="0" lang="en-US" sz="2400" spc="-1" strike="noStrike">
                <a:solidFill>
                  <a:srgbClr val="262626"/>
                </a:solidFill>
                <a:latin typeface="Garamond"/>
              </a:rPr>
              <a:t>ли</a:t>
            </a:r>
            <a:r>
              <a:rPr b="0" lang="ru-RU" sz="2400" spc="-1" strike="noStrike">
                <a:solidFill>
                  <a:srgbClr val="262626"/>
                </a:solidFill>
                <a:latin typeface="Garamond"/>
              </a:rPr>
              <a:t>  </a:t>
            </a:r>
            <a:r>
              <a:rPr b="0" lang="en-US" sz="2400" spc="-1" strike="noStrike">
                <a:solidFill>
                  <a:srgbClr val="262626"/>
                </a:solidFill>
                <a:latin typeface="Garamond"/>
              </a:rPr>
              <a:t>DELETE [LOW_PRIORITY | QUICK]</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FROM table_name[.*], [table_name[.*] ...]</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USING table-references</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[WHERE where_definition]</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Синтаксис оператора </a:t>
            </a:r>
            <a:r>
              <a:rPr b="0" lang="en-US" sz="4400" spc="-1" strike="noStrike">
                <a:solidFill>
                  <a:srgbClr val="262626"/>
                </a:solidFill>
                <a:latin typeface="Garamond"/>
              </a:rPr>
              <a:t>TRUNCATE</a:t>
            </a:r>
            <a:endParaRPr b="0" lang="en-US" sz="4400" spc="-1" strike="noStrike">
              <a:solidFill>
                <a:srgbClr val="000000"/>
              </a:solidFill>
              <a:latin typeface="Garamond"/>
            </a:endParaRPr>
          </a:p>
        </p:txBody>
      </p:sp>
      <p:sp>
        <p:nvSpPr>
          <p:cNvPr id="206"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TRUNCATE TABLE table_name</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Приведение к 1НФ</a:t>
            </a:r>
            <a:endParaRPr b="0" lang="en-US" sz="4400" spc="-1" strike="noStrike">
              <a:solidFill>
                <a:srgbClr val="000000"/>
              </a:solidFill>
              <a:latin typeface="Garamond"/>
            </a:endParaRPr>
          </a:p>
        </p:txBody>
      </p:sp>
      <p:sp>
        <p:nvSpPr>
          <p:cNvPr id="114"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Устраните повторяющиеся кортежи в отношениях (одинаковые строки).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Создайте отдельную отношение для каждого набора связанных данных.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Идентифицируйте каждый кортеж связанных данных с помощью первичного ключа</a:t>
            </a:r>
            <a:br>
              <a:rPr sz="2400"/>
            </a:br>
            <a:br>
              <a:rPr sz="2400"/>
            </a:br>
            <a:r>
              <a:rPr b="0" lang="ru-RU" sz="2400" spc="-1" strike="noStrike">
                <a:solidFill>
                  <a:srgbClr val="262626"/>
                </a:solidFill>
                <a:latin typeface="Garamond"/>
              </a:rPr>
              <a:t> </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Оператор </a:t>
            </a:r>
            <a:r>
              <a:rPr b="0" lang="en-US" sz="4400" spc="-1" strike="noStrike">
                <a:solidFill>
                  <a:srgbClr val="262626"/>
                </a:solidFill>
                <a:latin typeface="Garamond"/>
              </a:rPr>
              <a:t>SELECT</a:t>
            </a:r>
            <a:endParaRPr b="0" lang="en-US" sz="4400" spc="-1" strike="noStrike">
              <a:solidFill>
                <a:srgbClr val="000000"/>
              </a:solidFill>
              <a:latin typeface="Garamond"/>
            </a:endParaRPr>
          </a:p>
        </p:txBody>
      </p:sp>
      <p:sp>
        <p:nvSpPr>
          <p:cNvPr id="208" name="PlaceHolder 2"/>
          <p:cNvSpPr>
            <a:spLocks noGrp="1"/>
          </p:cNvSpPr>
          <p:nvPr>
            <p:ph/>
          </p:nvPr>
        </p:nvSpPr>
        <p:spPr>
          <a:xfrm>
            <a:off x="1295280" y="2557080"/>
            <a:ext cx="9600840" cy="3318480"/>
          </a:xfrm>
          <a:prstGeom prst="rect">
            <a:avLst/>
          </a:prstGeom>
          <a:noFill/>
          <a:ln w="0">
            <a:noFill/>
          </a:ln>
        </p:spPr>
        <p:txBody>
          <a:bodyPr anchor="t">
            <a:normAutofit fontScale="46000"/>
          </a:bodyPr>
          <a:p>
            <a:pPr indent="0">
              <a:lnSpc>
                <a:spcPct val="100000"/>
              </a:lnSpc>
              <a:spcBef>
                <a:spcPts val="479"/>
              </a:spcBef>
              <a:spcAft>
                <a:spcPts val="601"/>
              </a:spcAft>
              <a:buNone/>
              <a:tabLst>
                <a:tab algn="l" pos="0"/>
              </a:tabLst>
            </a:pPr>
            <a:r>
              <a:rPr b="0" lang="en-US" sz="2400" spc="-1" strike="noStrike">
                <a:solidFill>
                  <a:srgbClr val="262626"/>
                </a:solidFill>
                <a:latin typeface="Garamond"/>
              </a:rPr>
              <a:t>SELECT [STRAIGHT_JOIN]</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[SQL_SMALL_RESULT] [SQL_BIG_RESULT] [SQL_BUFFER_RESULT]</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[SQL_CACHE | SQL_NO_CACHE] [SQL_CALC_FOUND_ROWS] [HIGH_PRIORITY]</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[DISTINCT | DISTINCTROW | ALL]</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select_expression,...</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[INTO {OUTFILE | DUMPFILE} 'file_name' export_options]</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[FROM table_references</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[WHERE where_definition]</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[GROUP BY {unsigned_integer | col_name | formula} [ASC | DESC], ...]</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[HAVING where_definition]</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[ORDER BY {unsigned_integer | col_name | formula} [ASC | DESC], ...]</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[LIMIT [offset,] rows]</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[PROCEDURE procedure_name]</a:t>
            </a:r>
            <a:endParaRPr b="0" lang="en-US" sz="2400" spc="-1" strike="noStrike">
              <a:solidFill>
                <a:srgbClr val="262626"/>
              </a:solidFill>
              <a:latin typeface="Garamond"/>
            </a:endParaRPr>
          </a:p>
          <a:p>
            <a:pPr indent="0">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[FOR UPDATE | LOCK IN SHARE MODE]]</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Выбор всех полей из таблицы</a:t>
            </a:r>
            <a:endParaRPr b="0" lang="en-US" sz="4400" spc="-1" strike="noStrike">
              <a:solidFill>
                <a:srgbClr val="000000"/>
              </a:solidFill>
              <a:latin typeface="Garamond"/>
            </a:endParaRPr>
          </a:p>
        </p:txBody>
      </p:sp>
      <p:sp>
        <p:nvSpPr>
          <p:cNvPr id="210"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Select  col1, col2, …colN ftom tbl_name</a:t>
            </a:r>
            <a:r>
              <a:rPr b="0" lang="ru-RU" sz="2400" spc="-1" strike="noStrike">
                <a:solidFill>
                  <a:srgbClr val="262626"/>
                </a:solidFill>
                <a:latin typeface="Garamond"/>
              </a:rPr>
              <a:t>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Select * from tbl_name</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Выбор определенных полей из таблицы</a:t>
            </a:r>
            <a:endParaRPr b="0" lang="en-US" sz="4400" spc="-1" strike="noStrike">
              <a:solidFill>
                <a:srgbClr val="000000"/>
              </a:solidFill>
              <a:latin typeface="Garamond"/>
            </a:endParaRPr>
          </a:p>
        </p:txBody>
      </p:sp>
      <p:sp>
        <p:nvSpPr>
          <p:cNvPr id="212"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Select col1, col3 from tbl_name</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1295280" y="982080"/>
            <a:ext cx="9600840" cy="1303560"/>
          </a:xfrm>
          <a:prstGeom prst="rect">
            <a:avLst/>
          </a:prstGeom>
          <a:noFill/>
          <a:ln w="0">
            <a:noFill/>
          </a:ln>
        </p:spPr>
        <p:txBody>
          <a:bodyPr anchor="ctr">
            <a:normAutofit fontScale="90000"/>
          </a:bodyPr>
          <a:p>
            <a:pPr indent="0" algn="ctr">
              <a:lnSpc>
                <a:spcPct val="100000"/>
              </a:lnSpc>
              <a:buNone/>
            </a:pPr>
            <a:r>
              <a:rPr b="0" lang="ru-RU" sz="4400" spc="-1" strike="noStrike">
                <a:solidFill>
                  <a:srgbClr val="262626"/>
                </a:solidFill>
                <a:latin typeface="Garamond"/>
              </a:rPr>
              <a:t>Выбор строк удовлетворяющих условию</a:t>
            </a:r>
            <a:endParaRPr b="0" lang="en-US" sz="4400" spc="-1" strike="noStrike">
              <a:solidFill>
                <a:srgbClr val="000000"/>
              </a:solidFill>
              <a:latin typeface="Garamond"/>
            </a:endParaRPr>
          </a:p>
        </p:txBody>
      </p:sp>
      <p:sp>
        <p:nvSpPr>
          <p:cNvPr id="214"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Select * from tbl_name Where </a:t>
            </a:r>
            <a:r>
              <a:rPr b="0" lang="ru-RU" sz="2400" spc="-1" strike="noStrike">
                <a:solidFill>
                  <a:srgbClr val="262626"/>
                </a:solidFill>
                <a:latin typeface="Garamond"/>
              </a:rPr>
              <a:t>условие</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Пример 1НФ</a:t>
            </a:r>
            <a:endParaRPr b="0" lang="en-US" sz="4400" spc="-1" strike="noStrike">
              <a:solidFill>
                <a:srgbClr val="000000"/>
              </a:solidFill>
              <a:latin typeface="Garamond"/>
            </a:endParaRPr>
          </a:p>
        </p:txBody>
      </p:sp>
      <p:graphicFrame>
        <p:nvGraphicFramePr>
          <p:cNvPr id="116" name="Объект 3"/>
          <p:cNvGraphicFramePr/>
          <p:nvPr/>
        </p:nvGraphicFramePr>
        <p:xfrm>
          <a:off x="1295280" y="2557440"/>
          <a:ext cx="9600840" cy="3757680"/>
        </p:xfrm>
        <a:graphic>
          <a:graphicData uri="http://schemas.openxmlformats.org/drawingml/2006/table">
            <a:tbl>
              <a:tblPr/>
              <a:tblGrid>
                <a:gridCol w="1920240"/>
                <a:gridCol w="1920240"/>
                <a:gridCol w="2149200"/>
                <a:gridCol w="1690920"/>
                <a:gridCol w="1920240"/>
              </a:tblGrid>
              <a:tr h="370800">
                <a:tc>
                  <a:txBody>
                    <a:bodyPr anchor="t">
                      <a:noAutofit/>
                    </a:bodyPr>
                    <a:p>
                      <a:pPr>
                        <a:lnSpc>
                          <a:spcPct val="100000"/>
                        </a:lnSpc>
                      </a:pPr>
                      <a:r>
                        <a:rPr b="1" lang="ru-RU" sz="1800" spc="-1" strike="noStrike">
                          <a:solidFill>
                            <a:schemeClr val="lt1"/>
                          </a:solidFill>
                          <a:latin typeface="Garamond"/>
                        </a:rPr>
                        <a:t>Фамилия И.О.</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chemeClr val="lt1"/>
                          </a:solidFill>
                          <a:latin typeface="Garamond"/>
                        </a:rPr>
                        <a:t>Отдел</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chemeClr val="lt1"/>
                          </a:solidFill>
                          <a:latin typeface="Garamond"/>
                        </a:rPr>
                        <a:t>Проект</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chemeClr val="lt1"/>
                          </a:solidFill>
                          <a:latin typeface="Garamond"/>
                        </a:rPr>
                        <a:t>Адрес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tabLst>
                          <a:tab algn="l" pos="0"/>
                        </a:tabLst>
                      </a:pPr>
                      <a:r>
                        <a:rPr b="1" lang="ru-RU" sz="1800" spc="-1" strike="noStrike">
                          <a:solidFill>
                            <a:schemeClr val="lt1"/>
                          </a:solidFill>
                          <a:latin typeface="Garamond"/>
                        </a:rPr>
                        <a:t>Телефон</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anchor="t">
                      <a:noAutofit/>
                    </a:bodyPr>
                    <a:p>
                      <a:pPr>
                        <a:lnSpc>
                          <a:spcPct val="100000"/>
                        </a:lnSpc>
                      </a:pPr>
                      <a:r>
                        <a:rPr b="1" lang="ru-RU" sz="1800" spc="-1" strike="noStrike">
                          <a:solidFill>
                            <a:schemeClr val="dk1"/>
                          </a:solidFill>
                          <a:latin typeface="Garamond"/>
                        </a:rPr>
                        <a:t>Иванов И.И.</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Продаж </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Сверхсковородка</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chemeClr val="dk1"/>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chemeClr val="dk1"/>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pPr>
                      <a:r>
                        <a:rPr b="1" lang="ru-RU" sz="1800" spc="-1" strike="noStrike">
                          <a:solidFill>
                            <a:schemeClr val="dk1"/>
                          </a:solidFill>
                          <a:latin typeface="Garamond"/>
                        </a:rPr>
                        <a:t>Иванов И.И.</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chemeClr val="dk1"/>
                          </a:solidFill>
                          <a:latin typeface="Garamond"/>
                        </a:rPr>
                        <a:t>Продаж</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chemeClr val="dk1"/>
                          </a:solidFill>
                          <a:latin typeface="Garamond"/>
                        </a:rPr>
                        <a:t>БАД – не </a:t>
                      </a:r>
                      <a:r>
                        <a:rPr b="1" lang="en-US" sz="1800" spc="-1" strike="noStrike">
                          <a:solidFill>
                            <a:schemeClr val="dk1"/>
                          </a:solidFill>
                          <a:latin typeface="Garamond"/>
                        </a:rPr>
                        <a:t>bad</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tabLst>
                          <a:tab algn="l" pos="0"/>
                        </a:tabLst>
                      </a:pPr>
                      <a:r>
                        <a:rPr b="0" lang="ru-RU" sz="1800" spc="-1" strike="noStrike">
                          <a:solidFill>
                            <a:schemeClr val="dk1"/>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0" lang="en-US" sz="1800" spc="-1" strike="noStrike">
                          <a:solidFill>
                            <a:schemeClr val="dk1"/>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anchor="t">
                      <a:noAutofit/>
                    </a:bodyPr>
                    <a:p>
                      <a:pPr>
                        <a:lnSpc>
                          <a:spcPct val="100000"/>
                        </a:lnSpc>
                      </a:pPr>
                      <a:r>
                        <a:rPr b="1" lang="ru-RU" sz="1800" spc="-1" strike="noStrike">
                          <a:solidFill>
                            <a:schemeClr val="dk1"/>
                          </a:solidFill>
                          <a:latin typeface="Garamond"/>
                        </a:rPr>
                        <a:t>Петров П.П.</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Сбыта </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Сверхсковородка</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tabLst>
                          <a:tab algn="l" pos="0"/>
                        </a:tabLst>
                      </a:pPr>
                      <a:r>
                        <a:rPr b="0" lang="ru-RU" sz="1800" spc="-1" strike="noStrike">
                          <a:solidFill>
                            <a:schemeClr val="dk1"/>
                          </a:solidFill>
                          <a:latin typeface="Garamond"/>
                        </a:rPr>
                        <a:t>Бровки 6</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chemeClr val="dk1"/>
                          </a:solidFill>
                          <a:latin typeface="Garamond"/>
                        </a:rPr>
                        <a:t>222-222-22</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pPr>
                      <a:r>
                        <a:rPr b="1" lang="ru-RU" sz="1800" spc="-1" strike="noStrike">
                          <a:solidFill>
                            <a:schemeClr val="dk1"/>
                          </a:solidFill>
                          <a:latin typeface="Garamond"/>
                        </a:rPr>
                        <a:t>Сидоров С.С.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chemeClr val="dk1"/>
                          </a:solidFill>
                          <a:latin typeface="Garamond"/>
                        </a:rPr>
                        <a:t>Финансовый</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chemeClr val="dk1"/>
                          </a:solidFill>
                          <a:latin typeface="Garamond"/>
                        </a:rPr>
                        <a:t>Сверхсковородка</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0" lang="ru-RU" sz="1800" spc="-1" strike="noStrike">
                          <a:solidFill>
                            <a:schemeClr val="dk1"/>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0" lang="ru-RU" sz="1800" spc="-1" strike="noStrike">
                          <a:solidFill>
                            <a:schemeClr val="dk1"/>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anchor="t">
                      <a:noAutofit/>
                    </a:bodyPr>
                    <a:p>
                      <a:pPr>
                        <a:lnSpc>
                          <a:spcPct val="100000"/>
                        </a:lnSpc>
                      </a:pPr>
                      <a:r>
                        <a:rPr b="1" lang="ru-RU" sz="1800" spc="-1" strike="noStrike">
                          <a:solidFill>
                            <a:schemeClr val="dk1"/>
                          </a:solidFill>
                          <a:latin typeface="Garamond"/>
                        </a:rPr>
                        <a:t>Сидоров С.С.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Финансовый</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БАД – не </a:t>
                      </a:r>
                      <a:r>
                        <a:rPr b="1" lang="en-US" sz="1800" spc="-1" strike="noStrike">
                          <a:solidFill>
                            <a:schemeClr val="dk1"/>
                          </a:solidFill>
                          <a:latin typeface="Garamond"/>
                        </a:rPr>
                        <a:t>bad</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chemeClr val="dk1"/>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chemeClr val="dk1"/>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Вторая нормальная форма</a:t>
            </a:r>
            <a:endParaRPr b="0" lang="en-US" sz="4400" spc="-1" strike="noStrike">
              <a:solidFill>
                <a:srgbClr val="000000"/>
              </a:solidFill>
              <a:latin typeface="Garamond"/>
            </a:endParaRPr>
          </a:p>
        </p:txBody>
      </p:sp>
      <p:sp>
        <p:nvSpPr>
          <p:cNvPr id="118"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Отношение  находится во второй нормальной форме (2НФ) тогда и только тогда, когда отношение находится в 1НФ и нет неключевых атрибутов, зависящих от части сложного ключа. </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buNone/>
            </a:pPr>
            <a:endParaRPr b="0" lang="en-US" sz="4400" spc="-1" strike="noStrike">
              <a:solidFill>
                <a:srgbClr val="262626"/>
              </a:solidFill>
              <a:latin typeface="Garamond"/>
            </a:endParaRPr>
          </a:p>
        </p:txBody>
      </p:sp>
      <p:graphicFrame>
        <p:nvGraphicFramePr>
          <p:cNvPr id="120" name="Объект 4"/>
          <p:cNvGraphicFramePr/>
          <p:nvPr/>
        </p:nvGraphicFramePr>
        <p:xfrm>
          <a:off x="1295280" y="2557440"/>
          <a:ext cx="9600840" cy="3757680"/>
        </p:xfrm>
        <a:graphic>
          <a:graphicData uri="http://schemas.openxmlformats.org/drawingml/2006/table">
            <a:tbl>
              <a:tblPr/>
              <a:tblGrid>
                <a:gridCol w="1920240"/>
                <a:gridCol w="1920240"/>
                <a:gridCol w="2089800"/>
                <a:gridCol w="1750320"/>
                <a:gridCol w="1920240"/>
              </a:tblGrid>
              <a:tr h="370800">
                <a:tc>
                  <a:txBody>
                    <a:bodyPr anchor="t">
                      <a:noAutofit/>
                    </a:bodyPr>
                    <a:p>
                      <a:pPr>
                        <a:lnSpc>
                          <a:spcPct val="100000"/>
                        </a:lnSpc>
                      </a:pPr>
                      <a:r>
                        <a:rPr b="1" lang="ru-RU" sz="1800" spc="-1" strike="noStrike">
                          <a:solidFill>
                            <a:schemeClr val="lt1"/>
                          </a:solidFill>
                          <a:latin typeface="Garamond"/>
                        </a:rPr>
                        <a:t>Фамилия И.О.</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rgbClr val="ff0000"/>
                          </a:solidFill>
                          <a:latin typeface="Garamond"/>
                        </a:rPr>
                        <a:t>Отдел</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chemeClr val="lt1"/>
                          </a:solidFill>
                          <a:latin typeface="Garamond"/>
                        </a:rPr>
                        <a:t>Проект</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ru-RU" sz="1800" spc="-1" strike="noStrike">
                          <a:solidFill>
                            <a:srgbClr val="00b050"/>
                          </a:solidFill>
                          <a:latin typeface="Garamond"/>
                        </a:rPr>
                        <a:t>Адрес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tabLst>
                          <a:tab algn="l" pos="0"/>
                        </a:tabLst>
                      </a:pPr>
                      <a:r>
                        <a:rPr b="1" lang="ru-RU" sz="1800" spc="-1" strike="noStrike">
                          <a:solidFill>
                            <a:srgbClr val="00b050"/>
                          </a:solidFill>
                          <a:latin typeface="Garamond"/>
                        </a:rPr>
                        <a:t>Телефон</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anchor="t">
                      <a:noAutofit/>
                    </a:bodyPr>
                    <a:p>
                      <a:pPr>
                        <a:lnSpc>
                          <a:spcPct val="100000"/>
                        </a:lnSpc>
                      </a:pPr>
                      <a:r>
                        <a:rPr b="1" lang="ru-RU" sz="1800" spc="-1" strike="noStrike">
                          <a:solidFill>
                            <a:schemeClr val="dk1"/>
                          </a:solidFill>
                          <a:latin typeface="Garamond"/>
                        </a:rPr>
                        <a:t>Иванов И.И.</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rgbClr val="ff0000"/>
                          </a:solidFill>
                          <a:latin typeface="Garamond"/>
                        </a:rPr>
                        <a:t>Продаж </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Сверхсковородка</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rgbClr val="00b05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rgbClr val="00b050"/>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pPr>
                      <a:r>
                        <a:rPr b="1" lang="ru-RU" sz="1800" spc="-1" strike="noStrike">
                          <a:solidFill>
                            <a:schemeClr val="dk1"/>
                          </a:solidFill>
                          <a:latin typeface="Garamond"/>
                        </a:rPr>
                        <a:t>Иванов И.И.</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rgbClr val="ff0000"/>
                          </a:solidFill>
                          <a:latin typeface="Garamond"/>
                        </a:rPr>
                        <a:t>Продаж</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chemeClr val="dk1"/>
                          </a:solidFill>
                          <a:latin typeface="Garamond"/>
                        </a:rPr>
                        <a:t>БАД – не </a:t>
                      </a:r>
                      <a:r>
                        <a:rPr b="1" lang="en-US" sz="1800" spc="-1" strike="noStrike">
                          <a:solidFill>
                            <a:schemeClr val="dk1"/>
                          </a:solidFill>
                          <a:latin typeface="Garamond"/>
                        </a:rPr>
                        <a:t>bad</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tabLst>
                          <a:tab algn="l" pos="0"/>
                        </a:tabLst>
                      </a:pPr>
                      <a:r>
                        <a:rPr b="0" lang="ru-RU" sz="1800" spc="-1" strike="noStrike">
                          <a:solidFill>
                            <a:srgbClr val="00b05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0" lang="en-US" sz="1800" spc="-1" strike="noStrike">
                          <a:solidFill>
                            <a:srgbClr val="00b050"/>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anchor="t">
                      <a:noAutofit/>
                    </a:bodyPr>
                    <a:p>
                      <a:pPr>
                        <a:lnSpc>
                          <a:spcPct val="100000"/>
                        </a:lnSpc>
                      </a:pPr>
                      <a:r>
                        <a:rPr b="1" lang="ru-RU" sz="1800" spc="-1" strike="noStrike">
                          <a:solidFill>
                            <a:schemeClr val="dk1"/>
                          </a:solidFill>
                          <a:latin typeface="Garamond"/>
                        </a:rPr>
                        <a:t>Петров П.П.</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rgbClr val="ff0000"/>
                          </a:solidFill>
                          <a:latin typeface="Garamond"/>
                        </a:rPr>
                        <a:t>Сбыта </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Сверхсковородка</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tabLst>
                          <a:tab algn="l" pos="0"/>
                        </a:tabLst>
                      </a:pPr>
                      <a:r>
                        <a:rPr b="0" lang="ru-RU" sz="1800" spc="-1" strike="noStrike">
                          <a:solidFill>
                            <a:srgbClr val="00b050"/>
                          </a:solidFill>
                          <a:latin typeface="Garamond"/>
                        </a:rPr>
                        <a:t>Бровки 6</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rgbClr val="00b050"/>
                          </a:solidFill>
                          <a:latin typeface="Garamond"/>
                        </a:rPr>
                        <a:t>222-222-22</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70800">
                <a:tc>
                  <a:txBody>
                    <a:bodyPr anchor="t">
                      <a:noAutofit/>
                    </a:bodyPr>
                    <a:p>
                      <a:pPr>
                        <a:lnSpc>
                          <a:spcPct val="100000"/>
                        </a:lnSpc>
                      </a:pPr>
                      <a:r>
                        <a:rPr b="1" lang="ru-RU" sz="1800" spc="-1" strike="noStrike">
                          <a:solidFill>
                            <a:schemeClr val="dk1"/>
                          </a:solidFill>
                          <a:latin typeface="Garamond"/>
                        </a:rPr>
                        <a:t>Сидоров С.С.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rgbClr val="ff0000"/>
                          </a:solidFill>
                          <a:latin typeface="Garamond"/>
                        </a:rPr>
                        <a:t>Финансовый</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1" lang="ru-RU" sz="1800" spc="-1" strike="noStrike">
                          <a:solidFill>
                            <a:schemeClr val="dk1"/>
                          </a:solidFill>
                          <a:latin typeface="Garamond"/>
                        </a:rPr>
                        <a:t>Сверхсковородка</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0" lang="ru-RU" sz="1800" spc="-1" strike="noStrike">
                          <a:solidFill>
                            <a:srgbClr val="00b05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nchor="t">
                      <a:noAutofit/>
                    </a:bodyPr>
                    <a:p>
                      <a:pPr>
                        <a:lnSpc>
                          <a:spcPct val="100000"/>
                        </a:lnSpc>
                      </a:pPr>
                      <a:r>
                        <a:rPr b="0" lang="ru-RU" sz="1800" spc="-1" strike="noStrike">
                          <a:solidFill>
                            <a:srgbClr val="00b050"/>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70800">
                <a:tc>
                  <a:txBody>
                    <a:bodyPr anchor="t">
                      <a:noAutofit/>
                    </a:bodyPr>
                    <a:p>
                      <a:pPr>
                        <a:lnSpc>
                          <a:spcPct val="100000"/>
                        </a:lnSpc>
                      </a:pPr>
                      <a:r>
                        <a:rPr b="1" lang="ru-RU" sz="1800" spc="-1" strike="noStrike">
                          <a:solidFill>
                            <a:schemeClr val="dk1"/>
                          </a:solidFill>
                          <a:latin typeface="Garamond"/>
                        </a:rPr>
                        <a:t>Сидоров С.С.</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rgbClr val="ff0000"/>
                          </a:solidFill>
                          <a:latin typeface="Garamond"/>
                        </a:rPr>
                        <a:t>Финансовый</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1" lang="ru-RU" sz="1800" spc="-1" strike="noStrike">
                          <a:solidFill>
                            <a:schemeClr val="dk1"/>
                          </a:solidFill>
                          <a:latin typeface="Garamond"/>
                        </a:rPr>
                        <a:t>БАД – не </a:t>
                      </a:r>
                      <a:r>
                        <a:rPr b="1" lang="en-US" sz="1800" spc="-1" strike="noStrike">
                          <a:solidFill>
                            <a:schemeClr val="dk1"/>
                          </a:solidFill>
                          <a:latin typeface="Garamond"/>
                        </a:rPr>
                        <a:t>bad</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rgbClr val="00b050"/>
                          </a:solidFill>
                          <a:latin typeface="Garamond"/>
                        </a:rPr>
                        <a:t>Ул. Козлова 28</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nchor="t">
                      <a:noAutofit/>
                    </a:bodyPr>
                    <a:p>
                      <a:pPr>
                        <a:lnSpc>
                          <a:spcPct val="100000"/>
                        </a:lnSpc>
                      </a:pPr>
                      <a:r>
                        <a:rPr b="0" lang="ru-RU" sz="1800" spc="-1" strike="noStrike">
                          <a:solidFill>
                            <a:srgbClr val="00b050"/>
                          </a:solidFill>
                          <a:latin typeface="Garamond"/>
                        </a:rPr>
                        <a:t>111-111-11</a:t>
                      </a:r>
                      <a:endParaRPr b="0" lang="ru-RU"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295280" y="982080"/>
            <a:ext cx="9600840" cy="1303560"/>
          </a:xfrm>
          <a:prstGeom prst="rect">
            <a:avLst/>
          </a:prstGeom>
          <a:noFill/>
          <a:ln w="0">
            <a:noFill/>
          </a:ln>
        </p:spPr>
        <p:txBody>
          <a:bodyPr anchor="ctr">
            <a:noAutofit/>
          </a:bodyPr>
          <a:p>
            <a:pPr indent="0" algn="ctr">
              <a:lnSpc>
                <a:spcPct val="100000"/>
              </a:lnSpc>
              <a:buNone/>
            </a:pPr>
            <a:r>
              <a:rPr b="0" lang="ru-RU" sz="4400" spc="-1" strike="noStrike">
                <a:solidFill>
                  <a:srgbClr val="262626"/>
                </a:solidFill>
                <a:latin typeface="Garamond"/>
              </a:rPr>
              <a:t>Приведение к 2НФ</a:t>
            </a:r>
            <a:endParaRPr b="0" lang="en-US" sz="4400" spc="-1" strike="noStrike">
              <a:solidFill>
                <a:srgbClr val="000000"/>
              </a:solidFill>
              <a:latin typeface="Garamond"/>
            </a:endParaRPr>
          </a:p>
        </p:txBody>
      </p:sp>
      <p:sp>
        <p:nvSpPr>
          <p:cNvPr id="122" name="PlaceHolder 2"/>
          <p:cNvSpPr>
            <a:spLocks noGrp="1"/>
          </p:cNvSpPr>
          <p:nvPr>
            <p:ph/>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Создайте отдельные таблицы для наборов значений, относящихся к нескольким записям.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ru-RU" sz="2400" spc="-1" strike="noStrike">
                <a:solidFill>
                  <a:srgbClr val="262626"/>
                </a:solidFill>
                <a:latin typeface="Garamond"/>
              </a:rPr>
              <a:t>Свяжите эти таблицы с помощью внешнего ключа.</a:t>
            </a:r>
            <a:br>
              <a:rPr sz="2400"/>
            </a:br>
            <a:br>
              <a:rPr sz="2400"/>
            </a:br>
            <a:r>
              <a:rPr b="0" lang="ru-RU" sz="2400" spc="-1" strike="noStrike">
                <a:solidFill>
                  <a:srgbClr val="262626"/>
                </a:solidFill>
                <a:latin typeface="Garamond"/>
              </a:rPr>
              <a:t> </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Натуральные материалы">
  <a:themeElements>
    <a:clrScheme name="Натуральные материалы">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Натуральные материалы">
  <a:themeElements>
    <a:clrScheme name="Натуральные материалы">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280</TotalTime>
  <Application>LibreOffice/7.4.7.2$Linux_X86_64 LibreOffice_project/40$Build-2</Application>
  <AppVersion>15.0000</AppVersion>
  <Words>2027</Words>
  <Paragraphs>486</Paragraphs>
  <Company>SPecialiST RePack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2014-06-05T12:44:22Z</dcterms:created>
  <dc:creator>Проволоцкий В.Е.</dc:creator>
  <dc:description/>
  <dc:language>ru-RU</dc:language>
  <cp:lastModifiedBy>Проволоцкий В.Е.</cp:lastModifiedBy>
  <dcterms:modified xsi:type="dcterms:W3CDTF">2014-06-30T14:49:54Z</dcterms:modified>
  <cp:revision>27</cp:revision>
  <dc:subject/>
  <dc:title>СУБД</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Широкоэкранный</vt:lpwstr>
  </property>
  <property fmtid="{D5CDD505-2E9C-101B-9397-08002B2CF9AE}" pid="4" name="Slides">
    <vt:i4>52</vt:i4>
  </property>
</Properties>
</file>