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tif" ContentType="image/tiff"/>
  <Override PartName="/ppt/media/image5.tif" ContentType="image/tiff"/>
  <Override PartName="/ppt/media/image6.png" ContentType="image/png"/>
  <Override PartName="/ppt/media/image7.gif" ContentType="image/gif"/>
  <Override PartName="/ppt/media/image8.gif" ContentType="image/gi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3004800" cy="9753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94280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21232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67364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94280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21232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FD409-DBEB-46AA-8091-74B00D0CDA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43846-56EB-4A6C-A9EF-AA2AB98E90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F5C297-B02A-4269-9F6D-7FA65F213B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DFB4E3-DD33-4B20-A970-A4799475E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5218FE-D9D1-48FC-B18B-A395A0F34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673640" y="1301760"/>
            <a:ext cx="9668880" cy="85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7255D-4A15-43A6-85B8-ED009A4D5B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255760-8C9E-444B-94C9-F1535E480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3CD9CD-1B59-4539-81CE-078990B916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F5B166-7947-43D1-923E-EC0A3220E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981E6A-CD62-4BFD-A2A5-9D4949D206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C1B73F-7893-4D34-8408-8696553AAE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94280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212320" y="354168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167364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94280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212320" y="6100920"/>
            <a:ext cx="31132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0BAA1-61A5-42FB-BCCE-7F183717BF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73640" y="1301760"/>
            <a:ext cx="9668880" cy="85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48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27960" y="610092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27960" y="3541680"/>
            <a:ext cx="471816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673640" y="6100920"/>
            <a:ext cx="9668880" cy="233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0"/>
            <a:ext cx="13016520" cy="9753120"/>
            <a:chOff x="0" y="0"/>
            <a:chExt cx="13016520" cy="9753120"/>
          </a:xfrm>
        </p:grpSpPr>
        <p:pic>
          <p:nvPicPr>
            <p:cNvPr id="1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3004280" cy="975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787680" y="771840"/>
              <a:ext cx="11433960" cy="81864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1204164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Текст заголовка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1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2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3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4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Уровень текста 5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0"/>
            <a:ext cx="13016520" cy="9753120"/>
            <a:chOff x="0" y="0"/>
            <a:chExt cx="13016520" cy="9753120"/>
          </a:xfrm>
        </p:grpSpPr>
        <p:pic>
          <p:nvPicPr>
            <p:cNvPr id="44" name="Picture 7" descr="S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3004280" cy="9753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" name="Rectangle 8"/>
            <p:cNvSpPr/>
            <p:nvPr/>
          </p:nvSpPr>
          <p:spPr>
            <a:xfrm>
              <a:off x="787680" y="771840"/>
              <a:ext cx="11433960" cy="81864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6" name="Picture 9" descr="HDRibbonContent-UniformTrim.png"/>
            <p:cNvPicPr/>
            <p:nvPr/>
          </p:nvPicPr>
          <p:blipFill>
            <a:blip r:embed="rId4"/>
            <a:srcRect l="0" t="0" r="14236" b="0"/>
            <a:stretch/>
          </p:blipFill>
          <p:spPr>
            <a:xfrm>
              <a:off x="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10" descr="HDRibbonContent-UniformTrim.png"/>
            <p:cNvPicPr/>
            <p:nvPr/>
          </p:nvPicPr>
          <p:blipFill>
            <a:blip r:embed="rId5"/>
            <a:srcRect l="0" t="0" r="14236" b="0"/>
            <a:stretch/>
          </p:blipFill>
          <p:spPr>
            <a:xfrm>
              <a:off x="12041640" y="4449240"/>
              <a:ext cx="974880" cy="86220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48" name="Straight Connector 6"/>
          <p:cNvCxnSpPr/>
          <p:nvPr/>
        </p:nvCxnSpPr>
        <p:spPr>
          <a:xfrm>
            <a:off x="1818000" y="3350880"/>
            <a:ext cx="9380880" cy="360"/>
          </a:xfrm>
          <a:prstGeom prst="straightConnector1">
            <a:avLst/>
          </a:prstGeom>
          <a:ln cap="rnd">
            <a:solidFill>
              <a:srgbClr val="83992a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Образец заголовка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Образец текста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1056600" indent="-406440">
              <a:lnSpc>
                <a:spcPct val="100000"/>
              </a:lnSpc>
              <a:spcBef>
                <a:spcPts val="567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2850" spc="-1" strike="noStrike">
                <a:solidFill>
                  <a:srgbClr val="262626"/>
                </a:solidFill>
                <a:latin typeface="Garamond"/>
              </a:rPr>
              <a:t>Второй уровень</a:t>
            </a:r>
            <a:endParaRPr b="0" lang="ru-RU" sz="2850" spc="-1" strike="noStrike">
              <a:solidFill>
                <a:srgbClr val="262626"/>
              </a:solidFill>
              <a:latin typeface="Garamond"/>
            </a:endParaRPr>
          </a:p>
          <a:p>
            <a:pPr lvl="2" marL="1706760" indent="-406440">
              <a:lnSpc>
                <a:spcPct val="100000"/>
              </a:lnSpc>
              <a:spcBef>
                <a:spcPts val="51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2560" spc="-1" strike="noStrike">
                <a:solidFill>
                  <a:srgbClr val="262626"/>
                </a:solidFill>
                <a:latin typeface="Garamond"/>
              </a:rPr>
              <a:t>Третий уровень</a:t>
            </a:r>
            <a:endParaRPr b="0" lang="ru-RU" sz="2560" spc="-1" strike="noStrike">
              <a:solidFill>
                <a:srgbClr val="262626"/>
              </a:solidFill>
              <a:latin typeface="Garamond"/>
            </a:endParaRPr>
          </a:p>
          <a:p>
            <a:pPr lvl="3" marL="2194560" indent="-243720">
              <a:lnSpc>
                <a:spcPct val="100000"/>
              </a:lnSpc>
              <a:spcBef>
                <a:spcPts val="456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2280" spc="-1" strike="noStrike">
                <a:solidFill>
                  <a:srgbClr val="262626"/>
                </a:solidFill>
                <a:latin typeface="Garamond"/>
              </a:rPr>
              <a:t>Четвертый уровень</a:t>
            </a:r>
            <a:endParaRPr b="0" lang="ru-RU" sz="2280" spc="-1" strike="noStrike">
              <a:solidFill>
                <a:srgbClr val="262626"/>
              </a:solidFill>
              <a:latin typeface="Garamond"/>
            </a:endParaRPr>
          </a:p>
          <a:p>
            <a:pPr lvl="4" marL="2844720" indent="-243720">
              <a:lnSpc>
                <a:spcPct val="100000"/>
              </a:lnSpc>
              <a:spcBef>
                <a:spcPts val="397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1990" spc="-1" strike="noStrike">
                <a:solidFill>
                  <a:srgbClr val="262626"/>
                </a:solidFill>
                <a:latin typeface="Garamond"/>
              </a:rPr>
              <a:t>Пятый уровень</a:t>
            </a:r>
            <a:endParaRPr b="0" lang="ru-RU" sz="19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1"/>
          </p:nvPr>
        </p:nvSpPr>
        <p:spPr>
          <a:xfrm>
            <a:off x="9040680" y="8477280"/>
            <a:ext cx="1632600" cy="39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2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420" spc="-1" strike="noStrike">
                <a:solidFill>
                  <a:srgbClr val="000000"/>
                </a:solidFill>
                <a:latin typeface="Garamond"/>
              </a:rPr>
              <a:t>&lt;дата/время&gt;</a:t>
            </a:r>
            <a:endParaRPr b="0" lang="ru-RU" sz="14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2"/>
          </p:nvPr>
        </p:nvSpPr>
        <p:spPr>
          <a:xfrm>
            <a:off x="1673640" y="8477280"/>
            <a:ext cx="7259760" cy="39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3"/>
          </p:nvPr>
        </p:nvSpPr>
        <p:spPr>
          <a:xfrm>
            <a:off x="10780560" y="8477280"/>
            <a:ext cx="562320" cy="397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20" spc="-1" strike="noStrike">
                <a:solidFill>
                  <a:srgbClr val="000000"/>
                </a:solidFill>
                <a:latin typeface="Garamond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F762FD-75F6-4B71-9284-FB9E9B2E634C}" type="slidenum">
              <a:rPr b="0" lang="en-US" sz="1420" spc="-1" strike="noStrike">
                <a:solidFill>
                  <a:srgbClr val="000000"/>
                </a:solidFill>
                <a:latin typeface="Garamond"/>
              </a:rPr>
              <a:t>&lt;номер&gt;</a:t>
            </a:fld>
            <a:endParaRPr b="0" lang="ru-RU" sz="14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СУБД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62626"/>
                </a:solidFill>
                <a:latin typeface="Garamond"/>
              </a:rPr>
              <a:t>Лекция 3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7600" spc="-1" strike="noStrike">
                <a:solidFill>
                  <a:srgbClr val="262626"/>
                </a:solidFill>
                <a:latin typeface="Garamond"/>
              </a:rPr>
              <a:t>Типы данных дата-время</a:t>
            </a:r>
            <a:endParaRPr b="0" lang="ru-RU" sz="76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11" name="Table 58"/>
          <p:cNvGraphicFramePr/>
          <p:nvPr/>
        </p:nvGraphicFramePr>
        <p:xfrm>
          <a:off x="1574640" y="2895480"/>
          <a:ext cx="10731240" cy="4572000"/>
        </p:xfrm>
        <a:graphic>
          <a:graphicData uri="http://schemas.openxmlformats.org/drawingml/2006/table">
            <a:tbl>
              <a:tblPr/>
              <a:tblGrid>
                <a:gridCol w="5365440"/>
                <a:gridCol w="5365440"/>
              </a:tblGrid>
              <a:tr h="11430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1" lang="en-US" sz="2600" spc="-1" strike="noStrike">
                        <a:solidFill>
                          <a:srgbClr val="ffffff"/>
                        </a:solidFill>
                        <a:latin typeface="Garamond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1" lang="en-US" sz="2600" spc="-1" strike="noStrike">
                        <a:solidFill>
                          <a:srgbClr val="ffffff"/>
                        </a:solidFill>
                        <a:latin typeface="Garamond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0365c0"/>
                    </a:solidFill>
                  </a:tcPr>
                </a:tc>
              </a:tr>
              <a:tr h="11430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TIMESTAMP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26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INTERVAL YEAR TO MONTH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26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11430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INTERVAR DAY TO SECOND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2600" spc="-1" strike="noStrike">
                        <a:solidFill>
                          <a:srgbClr val="000000"/>
                        </a:solidFill>
                        <a:latin typeface="Garamond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Внутренние </a:t>
            </a: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LOB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BLOB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CLOB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NCLOB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Внешние </a:t>
            </a: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LOB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BFILE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18" name="Picture 4" descr="BLOB data stored out-of-row, requiring a LOB index"/>
          <p:cNvPicPr/>
          <p:nvPr/>
        </p:nvPicPr>
        <p:blipFill>
          <a:blip r:embed="rId1"/>
          <a:stretch/>
        </p:blipFill>
        <p:spPr>
          <a:xfrm>
            <a:off x="826200" y="2151720"/>
            <a:ext cx="11220840" cy="616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6719" spc="-1" strike="noStrike">
                <a:solidFill>
                  <a:srgbClr val="262626"/>
                </a:solidFill>
                <a:latin typeface="Garamond"/>
              </a:rPr>
              <a:t>Значения по умолчанию</a:t>
            </a:r>
            <a:endParaRPr b="0" lang="ru-RU" sz="6719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Определяют значения по умолчанию для колонки 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  <a:p>
            <a:pPr lvl="1" marL="105660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login_date DATE DEFAULT SYSDATE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Ограничения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NOT NULL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UNIQUE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PRIMARY KEY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FOREIGN KEY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CHECK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68"/>
          <p:cNvSpPr/>
          <p:nvPr/>
        </p:nvSpPr>
        <p:spPr>
          <a:xfrm>
            <a:off x="1565280" y="4105080"/>
            <a:ext cx="10352520" cy="182952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noFill/>
          </a:ln>
          <a:effectLst>
            <a:outerShdw blurRad="3816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CREATE TABLE tab1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(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ID NUMBER </a:t>
            </a:r>
            <a:r>
              <a:rPr b="0" lang="ru-RU" sz="2400" spc="-1" strike="noStrike">
                <a:solidFill>
                  <a:srgbClr val="c82506"/>
                </a:solidFill>
                <a:latin typeface="Garamond"/>
              </a:rPr>
              <a:t>CONSTRAINT tab1_id_pk PRIMARY KEY</a:t>
            </a: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NAME VARCHAR2(32)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Ограничения 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73640" y="3156120"/>
            <a:ext cx="9668880" cy="528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91320" indent="-391320">
              <a:lnSpc>
                <a:spcPct val="100000"/>
              </a:lnSpc>
              <a:spcBef>
                <a:spcPts val="360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170" spc="-1" strike="noStrike">
                <a:solidFill>
                  <a:srgbClr val="262626"/>
                </a:solidFill>
                <a:latin typeface="Garamond"/>
              </a:rPr>
              <a:t>ограничение на уровне столбца</a:t>
            </a:r>
            <a:endParaRPr b="0" lang="ru-RU" sz="31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3600"/>
              </a:spcBef>
              <a:spcAft>
                <a:spcPts val="853"/>
              </a:spcAft>
              <a:buNone/>
            </a:pPr>
            <a:endParaRPr b="0" lang="ru-RU" sz="31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3600"/>
              </a:spcBef>
              <a:spcAft>
                <a:spcPts val="853"/>
              </a:spcAft>
              <a:buNone/>
            </a:pPr>
            <a:endParaRPr b="0" lang="ru-RU" sz="3170" spc="-1" strike="noStrike">
              <a:solidFill>
                <a:srgbClr val="262626"/>
              </a:solidFill>
              <a:latin typeface="Garamond"/>
            </a:endParaRPr>
          </a:p>
          <a:p>
            <a:pPr marL="391320" indent="-391320">
              <a:lnSpc>
                <a:spcPct val="100000"/>
              </a:lnSpc>
              <a:spcBef>
                <a:spcPts val="360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170" spc="-1" strike="noStrike">
                <a:solidFill>
                  <a:srgbClr val="262626"/>
                </a:solidFill>
                <a:latin typeface="Garamond"/>
              </a:rPr>
              <a:t>ограничение на уровне таблицы</a:t>
            </a:r>
            <a:endParaRPr b="0" lang="ru-RU" sz="31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3600"/>
              </a:spcBef>
              <a:spcAft>
                <a:spcPts val="853"/>
              </a:spcAft>
              <a:buNone/>
            </a:pPr>
            <a:endParaRPr b="0" lang="ru-RU" sz="31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3600"/>
              </a:spcBef>
              <a:spcAft>
                <a:spcPts val="853"/>
              </a:spcAft>
              <a:buNone/>
            </a:pPr>
            <a:endParaRPr b="0" lang="ru-RU" sz="317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26" name="Shape 69"/>
          <p:cNvSpPr/>
          <p:nvPr/>
        </p:nvSpPr>
        <p:spPr>
          <a:xfrm>
            <a:off x="1058400" y="6942240"/>
            <a:ext cx="11366640" cy="219528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noFill/>
          </a:ln>
          <a:effectLst>
            <a:outerShdw blurRad="38160" dir="5400000" dist="2556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CREATE TABLE tab1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(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ID NUMBER,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NAME VARCHAR2(32),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   </a:t>
            </a:r>
            <a:r>
              <a:rPr b="0" lang="ru-RU" sz="2400" spc="-1" strike="noStrike">
                <a:solidFill>
                  <a:srgbClr val="c82506"/>
                </a:solidFill>
                <a:latin typeface="Garamond"/>
              </a:rPr>
              <a:t>CONSTRAINT tab1_id_pk PRIMARY KEY(ID)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Garamond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28" name="Picture 2" descr="Description of inline_constraint.gif follows"/>
          <p:cNvPicPr/>
          <p:nvPr/>
        </p:nvPicPr>
        <p:blipFill>
          <a:blip r:embed="rId1"/>
          <a:stretch/>
        </p:blipFill>
        <p:spPr>
          <a:xfrm>
            <a:off x="1673640" y="4205880"/>
            <a:ext cx="10218240" cy="27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130" name="Picture 2" descr="Description of out_of_line_constraint.gif follows"/>
          <p:cNvPicPr/>
          <p:nvPr/>
        </p:nvPicPr>
        <p:blipFill>
          <a:blip r:embed="rId1"/>
          <a:stretch/>
        </p:blipFill>
        <p:spPr>
          <a:xfrm>
            <a:off x="1157760" y="3753000"/>
            <a:ext cx="10700640" cy="27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NOT NULL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CONSTRAINT имя_ограничения NOT NULL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Основные объекты базы данных</a:t>
            </a:r>
            <a:br>
              <a:rPr sz="5690"/>
            </a:b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94" name="Table 37"/>
          <p:cNvGraphicFramePr/>
          <p:nvPr/>
        </p:nvGraphicFramePr>
        <p:xfrm>
          <a:off x="1384200" y="2889360"/>
          <a:ext cx="9727920" cy="6701400"/>
        </p:xfrm>
        <a:graphic>
          <a:graphicData uri="http://schemas.openxmlformats.org/drawingml/2006/table">
            <a:tbl>
              <a:tblPr/>
              <a:tblGrid>
                <a:gridCol w="4863960"/>
                <a:gridCol w="4863960"/>
              </a:tblGrid>
              <a:tr h="9522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Объект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Описание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0365c0"/>
                    </a:solidFill>
                  </a:tcPr>
                </a:tc>
              </a:tr>
              <a:tr h="9522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Таблица(Table)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Базовый модуль хранения, состоит из столбцов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522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Представление(view)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Логическое представление данных из одной или нескольких таблиц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952200">
                <a:tc>
                  <a:txBody>
                    <a:bodyPr lIns="50760" rIns="50760" tIns="50760" bIns="50760" anchor="ctr">
                      <a:noAutofit/>
                    </a:bodyPr>
                    <a:p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Последовательность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(sequence)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Генерация числовых значений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522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Индекс(Index)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Улучшение производительности отдельных запросов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3e5e8"/>
                    </a:solidFill>
                  </a:tcPr>
                </a:tc>
              </a:tr>
              <a:tr h="9522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Синоним(Synonym)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398cce"/>
                    </a:solidFill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Альтернативное название объекта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UNIQUE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720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CONSTRAINT имя_ограничения</a:t>
            </a:r>
            <a:r>
              <a:rPr b="0" lang="ru-RU" sz="360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Garamond"/>
              </a:rPr>
              <a:t>UNIQUE</a:t>
            </a:r>
            <a:endParaRPr b="0" lang="ru-RU" sz="36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PRIMARY KEY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98360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FOREIGN KEY 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38" name="Прямоугольник 3"/>
          <p:cNvSpPr/>
          <p:nvPr/>
        </p:nvSpPr>
        <p:spPr>
          <a:xfrm>
            <a:off x="1983600" y="2872800"/>
            <a:ext cx="9298800" cy="234504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menlo"/>
              </a:rPr>
              <a:t>CONSTRAINT имя_оганичения REFERENCES Таблица_на_которую ссылаемся(Столбец_на который_ссылаемся)</a:t>
            </a:r>
            <a:r>
              <a:rPr b="0" lang="ru-RU" sz="40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2"/>
          <p:cNvSpPr/>
          <p:nvPr/>
        </p:nvSpPr>
        <p:spPr>
          <a:xfrm>
            <a:off x="1983600" y="5680800"/>
            <a:ext cx="9298800" cy="3082680"/>
          </a:xfrm>
          <a:prstGeom prst="rect">
            <a:avLst/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158760" anchor="ctr">
            <a:sp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menlo"/>
              </a:rPr>
              <a:t>CONSTRAINT имя_ограничения FOREIGN KEY (столбцы) REFERENCES Таблица_на_которую ссылаемся(Столбцы_на который_ссылаемся)</a:t>
            </a:r>
            <a:r>
              <a:rPr b="0" lang="ru-RU" sz="32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menlo"/>
              </a:rPr>
              <a:t>);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Определение действий для внешних ключей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3420" spc="-1" strike="noStrike">
                <a:solidFill>
                  <a:srgbClr val="262626"/>
                </a:solidFill>
                <a:latin typeface="Garamond"/>
              </a:rPr>
              <a:t>ON DELETE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1056600" indent="-406440">
              <a:lnSpc>
                <a:spcPct val="100000"/>
              </a:lnSpc>
              <a:spcBef>
                <a:spcPts val="567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850" spc="-1" strike="noStrike">
                <a:solidFill>
                  <a:srgbClr val="262626"/>
                </a:solidFill>
                <a:latin typeface="Garamond"/>
              </a:rPr>
              <a:t>CASCADE</a:t>
            </a:r>
            <a:endParaRPr b="0" lang="ru-RU" sz="2850" spc="-1" strike="noStrike">
              <a:solidFill>
                <a:srgbClr val="262626"/>
              </a:solidFill>
              <a:latin typeface="Garamond"/>
            </a:endParaRPr>
          </a:p>
          <a:p>
            <a:pPr lvl="1" marL="1056600" indent="-406440">
              <a:lnSpc>
                <a:spcPct val="100000"/>
              </a:lnSpc>
              <a:spcBef>
                <a:spcPts val="567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850" spc="-1" strike="noStrike">
                <a:solidFill>
                  <a:srgbClr val="262626"/>
                </a:solidFill>
                <a:latin typeface="Garamond"/>
              </a:rPr>
              <a:t>SET NULL</a:t>
            </a:r>
            <a:endParaRPr b="0" lang="ru-RU" sz="285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73640" y="3128760"/>
            <a:ext cx="9810720" cy="5725080"/>
          </a:xfrm>
          <a:prstGeom prst="rect">
            <a:avLst/>
          </a:prstGeom>
          <a:solidFill>
            <a:srgbClr val="f9f9fb"/>
          </a:solidFill>
          <a:ln w="0">
            <a:noFill/>
          </a:ln>
        </p:spPr>
        <p:txBody>
          <a:bodyPr numCol="1" spcCol="0" lIns="0" rIns="0" tIns="0" bIns="1587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menlo"/>
              </a:rPr>
              <a:t>department_id NUMBER(2) CONSTRAINT fk_deptno 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menlo"/>
              </a:rPr>
              <a:t>REFERENCES departments(department_id) </a:t>
            </a:r>
            <a:endParaRPr b="0" lang="ru-RU" sz="320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menlo"/>
              </a:rPr>
              <a:t>ON DELETE CASCADE </a:t>
            </a:r>
            <a:r>
              <a:rPr b="0" lang="ru-RU" sz="900" spc="-1" strike="noStrike">
                <a:solidFill>
                  <a:srgbClr val="000000"/>
                </a:solidFill>
                <a:latin typeface="menlo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ru-RU" sz="1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CHECK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844280" y="850320"/>
            <a:ext cx="9900000" cy="5725080"/>
          </a:xfrm>
          <a:prstGeom prst="rect">
            <a:avLst/>
          </a:prstGeom>
          <a:solidFill>
            <a:srgbClr val="f9f9fb"/>
          </a:solidFill>
          <a:ln w="0">
            <a:noFill/>
          </a:ln>
        </p:spPr>
        <p:txBody>
          <a:bodyPr numCol="1" spcCol="0" lIns="0" rIns="0" tIns="0" bIns="15876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menlo"/>
              </a:rPr>
              <a:t>CONSTRAINT название_ограничения CHECK(условие ограничения)</a:t>
            </a:r>
            <a:r>
              <a:rPr b="0" lang="ru-RU" sz="2800" spc="-1" strike="noStrike">
                <a:solidFill>
                  <a:srgbClr val="000000"/>
                </a:solidFill>
                <a:latin typeface="Garamond"/>
              </a:rPr>
              <a:t> </a:t>
            </a:r>
            <a:endParaRPr b="0" lang="ru-RU" sz="28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6" name="Shape 87"/>
          <p:cNvSpPr/>
          <p:nvPr/>
        </p:nvSpPr>
        <p:spPr>
          <a:xfrm>
            <a:off x="1844280" y="4008600"/>
            <a:ext cx="9498600" cy="44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0644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262626"/>
                </a:solidFill>
                <a:latin typeface="Times New Roman"/>
              </a:rPr>
              <a:t>Можно ссылаться на любой столбец внутри таблицы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0644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262626"/>
                </a:solidFill>
                <a:latin typeface="Times New Roman"/>
              </a:rPr>
              <a:t>Нельзя ссылаться на объекты вне этой таблицы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0644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262626"/>
                </a:solidFill>
                <a:latin typeface="Times New Roman"/>
              </a:rPr>
              <a:t>Условие </a:t>
            </a: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CHECK </a:t>
            </a:r>
            <a:r>
              <a:rPr b="0" lang="ru-RU" sz="2400" spc="-1" strike="noStrike">
                <a:solidFill>
                  <a:srgbClr val="262626"/>
                </a:solidFill>
                <a:latin typeface="Times New Roman"/>
              </a:rPr>
              <a:t>не может содержать: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0644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262626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262626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262626"/>
                </a:solidFill>
                <a:latin typeface="Times New Roman"/>
              </a:rPr>
              <a:t>Запросы или запросные выражения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105660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1829" spc="-1" strike="noStrike">
                <a:solidFill>
                  <a:srgbClr val="262626"/>
                </a:solidFill>
                <a:latin typeface="Times New Roman"/>
              </a:rPr>
              <a:t>	</a:t>
            </a:r>
            <a:r>
              <a:rPr b="0" lang="ru-RU" sz="1829" spc="-1" strike="noStrike">
                <a:solidFill>
                  <a:srgbClr val="262626"/>
                </a:solidFill>
                <a:latin typeface="Times New Roman"/>
              </a:rPr>
              <a:t>Вызовы функций(</a:t>
            </a:r>
            <a:r>
              <a:rPr b="0" lang="en-US" sz="1829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CURRENT_DATE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</a:t>
            </a:r>
            <a:r>
              <a:rPr b="0" lang="en-US" sz="2230" spc="-1" strike="noStrike">
                <a:solidFill>
                  <a:srgbClr val="222222"/>
                </a:solidFill>
                <a:latin typeface="Times New Roman"/>
              </a:rPr>
              <a:t> 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CURRENT_TIMESTAMP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 </a:t>
            </a:r>
            <a:r>
              <a:rPr b="0" lang="en-US" sz="2230" spc="-1" strike="noStrike">
                <a:solidFill>
                  <a:srgbClr val="222222"/>
                </a:solidFill>
                <a:latin typeface="Times New Roman"/>
              </a:rPr>
              <a:t> 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DBTIMEZONE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 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LOCALTIMESTAMP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 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SESSIONTIMEZONE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</a:t>
            </a:r>
            <a:r>
              <a:rPr b="0" lang="en-US" sz="2230" spc="-1" strike="noStrike">
                <a:solidFill>
                  <a:srgbClr val="222222"/>
                </a:solidFill>
                <a:latin typeface="Times New Roman"/>
              </a:rPr>
              <a:t> 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SYSDATE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 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SYSTIMESTAMP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 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UID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 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USER</a:t>
            </a:r>
            <a:r>
              <a:rPr b="0" lang="ru-RU" sz="2230" spc="-1" strike="noStrike">
                <a:solidFill>
                  <a:srgbClr val="222222"/>
                </a:solidFill>
                <a:latin typeface="Times New Roman"/>
              </a:rPr>
              <a:t>,  </a:t>
            </a:r>
            <a:r>
              <a:rPr b="1" lang="ru-RU" sz="1829" spc="-1" strike="noStrike">
                <a:solidFill>
                  <a:srgbClr val="000000"/>
                </a:solidFill>
                <a:latin typeface="Times New Roman"/>
              </a:rPr>
              <a:t>USERENV</a:t>
            </a:r>
            <a:r>
              <a:rPr b="0" lang="ru-RU" sz="223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1829" spc="-1" strike="noStrike">
                <a:solidFill>
                  <a:srgbClr val="262626"/>
                </a:solidFill>
                <a:latin typeface="Times New Roman"/>
              </a:rPr>
              <a:t>)</a:t>
            </a:r>
            <a:endParaRPr b="0" lang="ru-RU" sz="1829" spc="-1" strike="noStrike">
              <a:solidFill>
                <a:srgbClr val="000000"/>
              </a:solidFill>
              <a:latin typeface="Arial"/>
            </a:endParaRPr>
          </a:p>
          <a:p>
            <a:pPr lvl="1" marL="105660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1829" spc="-1" strike="noStrike">
                <a:solidFill>
                  <a:srgbClr val="262626"/>
                </a:solidFill>
                <a:latin typeface="Times New Roman"/>
              </a:rPr>
              <a:t>Вызов пользовательских функций</a:t>
            </a:r>
            <a:endParaRPr b="0" lang="ru-RU" sz="1829" spc="-1" strike="noStrike">
              <a:solidFill>
                <a:srgbClr val="000000"/>
              </a:solidFill>
              <a:latin typeface="Arial"/>
            </a:endParaRPr>
          </a:p>
          <a:p>
            <a:pPr lvl="1" marL="1056600" indent="-406440">
              <a:lnSpc>
                <a:spcPct val="100000"/>
              </a:lnSpc>
              <a:spcAft>
                <a:spcPts val="853"/>
              </a:spcAft>
              <a:buClr>
                <a:srgbClr val="83992a"/>
              </a:buClr>
              <a:buFont typeface="Arial"/>
              <a:buChar char="•"/>
            </a:pPr>
            <a:r>
              <a:rPr b="0" lang="ru-RU" sz="1829" spc="-1" strike="noStrike">
                <a:solidFill>
                  <a:srgbClr val="262626"/>
                </a:solidFill>
                <a:latin typeface="Times New Roman"/>
              </a:rPr>
              <a:t>Использование псевдостолбцов</a:t>
            </a:r>
            <a:endParaRPr b="0" lang="ru-RU" sz="18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tabLst>
                <a:tab algn="l" pos="0"/>
              </a:tabLst>
            </a:pPr>
            <a:endParaRPr b="0" lang="ru-RU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2"/>
          <p:cNvSpPr/>
          <p:nvPr/>
        </p:nvSpPr>
        <p:spPr>
          <a:xfrm>
            <a:off x="191160" y="43920"/>
            <a:ext cx="184320" cy="3690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7040" spc="-1" strike="noStrike">
                <a:solidFill>
                  <a:srgbClr val="262626"/>
                </a:solidFill>
                <a:latin typeface="Garamond"/>
              </a:rPr>
              <a:t>Пример создания таблицы</a:t>
            </a:r>
            <a:endParaRPr b="0" lang="ru-RU" sz="704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CREATE TABLE tab1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(id NUMBER(6) CONSTRAINT tab1_id_pk PRIMARY KEY,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first_name VARCHAR2(32),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last_name VARCHAR2(32) CONSTRAINT tab1_lname_nn NOT NULL,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email VARCHAR2(20) CONSTRAINT tab1_email_nn NOT NULL CONSTRAINT tab1_email_uk UNIQUE,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create_date DATE DEFAULT SYSDATE,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20000"/>
              </a:lnSpc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2770" spc="-1" strike="noStrike">
                <a:solidFill>
                  <a:srgbClr val="262626"/>
                </a:solidFill>
                <a:latin typeface="Garamond"/>
              </a:rPr>
              <a:t>salary number(8,2) CONSTRAINT tab1_salary_ck_min CHECK (salary&gt;0));</a:t>
            </a:r>
            <a:endParaRPr b="0" lang="ru-RU" sz="277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Создание таблиц с использованием подзапросов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CREATE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	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[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перечень столбцов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]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AS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подзапрос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CREATE TABLE dep_80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AS SELECT employee_id, last_name, salary*80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From employees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Where department_id=80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ALTER TABLE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Добавление столбца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Изменение существующего столбца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Определение значений по умолчанию для нового столбца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Удаление столбца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Правила именования таблиц и столбцов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89880" indent="-38988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Должны начинаться с буквы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438840" indent="-4388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Длина от одного до тридцати символов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438840" indent="-4388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Могут включать A-Z, a-z,0-9,_,$,#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438840" indent="-4388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Не могут дублировать имя другого объекта принадлежащего тому же самому пользователю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lvl="1" marL="438840" indent="-4388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Не могут дублировать зарезервированные слова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Добавление столбца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ADD 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название_столбца тип_данных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[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значение по умолчанию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][,…])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Удаление столбца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 DROP 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название_столбцов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Изменение столбца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MODIFY 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название_столбца тип_данных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[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значение по умолчанию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][,…])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Пометить колонку как неиспользуемую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SET UNUSED(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название_столбцов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);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DROP UNUSED COLUMNS;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Добавление ограничения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ADD [CONSTRAINT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имя_ограничения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]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 тип_ограничения (столбцы_таблицы)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Удаление ограничения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 DROP CONSTRAINT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имя_ограничения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DROP PRIMARY KEYCASCADE;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Включение/отключение ограничений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DISABLE  CONSTRAINT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имя_ограничения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</a:pP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ENABLE  CONSTRAINT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имя_ограничения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Каскадное удаление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DROP COLUMN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имя_столбца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CASCADE CONSTRAINT;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ALTER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имя_таблицы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DROP (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имя_столбцов, ограничений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)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 </a:t>
            </a: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CASCADE CONSTRAINT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Удаление таблиц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Все данные в таблице будут удалены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Все транзакции будут подтверждены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Все индексы будут удалены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Все ограничения будут удалены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Откат удаления таблицы не возможен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indent="0" algn="ctr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DROP TABLE 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название_таблицы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asted-image.tif" descr=""/>
          <p:cNvPicPr/>
          <p:nvPr/>
        </p:nvPicPr>
        <p:blipFill>
          <a:blip r:embed="rId1"/>
          <a:stretch/>
        </p:blipFill>
        <p:spPr>
          <a:xfrm>
            <a:off x="1469520" y="3658680"/>
            <a:ext cx="10710720" cy="3917520"/>
          </a:xfrm>
          <a:prstGeom prst="rect">
            <a:avLst/>
          </a:prstGeom>
          <a:ln w="1270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5690" spc="-1" strike="noStrike">
                <a:solidFill>
                  <a:srgbClr val="262626"/>
                </a:solidFill>
                <a:latin typeface="Garamond"/>
              </a:rPr>
              <a:t>Создание таблицы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879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CREATE TABLE [схема.]название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  <a:p>
            <a:pPr indent="0">
              <a:lnSpc>
                <a:spcPct val="100000"/>
              </a:lnSpc>
              <a:spcBef>
                <a:spcPts val="879"/>
              </a:spcBef>
              <a:spcAft>
                <a:spcPts val="853"/>
              </a:spcAft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262626"/>
                </a:solidFill>
                <a:latin typeface="Garamond"/>
              </a:rPr>
              <a:t>(название столбца тип [предопределенные параметры][,…])</a:t>
            </a:r>
            <a:endParaRPr b="0" lang="ru-RU" sz="4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6719" spc="-1" strike="noStrike">
                <a:solidFill>
                  <a:srgbClr val="262626"/>
                </a:solidFill>
                <a:latin typeface="Garamond"/>
              </a:rPr>
              <a:t>Обращения к объектам другого пользователя</a:t>
            </a:r>
            <a:endParaRPr b="0" lang="ru-RU" sz="6719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673640" y="3541680"/>
            <a:ext cx="9668880" cy="489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E</a:t>
            </a:r>
            <a:r>
              <a:rPr b="0" lang="ru-RU" sz="3420" spc="-1" strike="noStrike">
                <a:solidFill>
                  <a:srgbClr val="262626"/>
                </a:solidFill>
                <a:latin typeface="Garamond"/>
              </a:rPr>
              <a:t>сли необходимо обратиться к объекту другого пользователя то нужно указывать имя пользователя к объекту которого обращаешься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  <a:p>
            <a:pPr marL="406440" indent="-406440">
              <a:lnSpc>
                <a:spcPct val="100000"/>
              </a:lnSpc>
              <a:spcBef>
                <a:spcPts val="683"/>
              </a:spcBef>
              <a:spcAft>
                <a:spcPts val="853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420" spc="-1" strike="noStrike">
                <a:solidFill>
                  <a:srgbClr val="262626"/>
                </a:solidFill>
                <a:latin typeface="Garamond"/>
              </a:rPr>
              <a:t>SELECT * FROM A.TAB1</a:t>
            </a:r>
            <a:endParaRPr b="0" lang="ru-RU" sz="342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asted-image.tif" descr=""/>
          <p:cNvPicPr/>
          <p:nvPr/>
        </p:nvPicPr>
        <p:blipFill>
          <a:blip r:embed="rId1"/>
          <a:stretch/>
        </p:blipFill>
        <p:spPr>
          <a:xfrm>
            <a:off x="1395000" y="4459680"/>
            <a:ext cx="10321560" cy="2529720"/>
          </a:xfrm>
          <a:prstGeom prst="rect">
            <a:avLst/>
          </a:prstGeom>
          <a:ln w="1270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Описание столбца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262626"/>
                </a:solidFill>
                <a:latin typeface="Garamond"/>
              </a:rPr>
              <a:t>Основные типы данных</a:t>
            </a:r>
            <a:endParaRPr b="0" lang="ru-RU" sz="800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06" name="Объект 2"/>
          <p:cNvGraphicFramePr/>
          <p:nvPr/>
        </p:nvGraphicFramePr>
        <p:xfrm>
          <a:off x="1673280" y="3541680"/>
          <a:ext cx="9669240" cy="3212280"/>
        </p:xfrm>
        <a:graphic>
          <a:graphicData uri="http://schemas.openxmlformats.org/drawingml/2006/table">
            <a:tbl>
              <a:tblPr/>
              <a:tblGrid>
                <a:gridCol w="4834440"/>
                <a:gridCol w="4834440"/>
              </a:tblGrid>
              <a:tr h="3708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Тип данных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Описание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VARCHAR2(длинна)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Строка переменной длинны </a:t>
                      </a: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(до 2 000 )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CHAR(длинна)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Строка фиксированной длинны</a:t>
                      </a:r>
                      <a:r>
                        <a:rPr b="0" lang="ru-RU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(до 255 )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NUMBER(p,s)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число переменной длинны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DATE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0760" rIns="50760" tIns="50760" bIns="507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Значения дата-время</a:t>
                      </a:r>
                      <a:endParaRPr b="0" lang="ru-RU" sz="2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73640" y="1301760"/>
            <a:ext cx="9668880" cy="185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5690" spc="-1" strike="noStrike">
                <a:solidFill>
                  <a:srgbClr val="262626"/>
                </a:solidFill>
                <a:latin typeface="Garamond"/>
              </a:rPr>
              <a:t>number</a:t>
            </a:r>
            <a:endParaRPr b="0" lang="ru-RU" sz="5690" spc="-1" strike="noStrike">
              <a:solidFill>
                <a:srgbClr val="262626"/>
              </a:solidFill>
              <a:latin typeface="Garamond"/>
            </a:endParaRPr>
          </a:p>
        </p:txBody>
      </p:sp>
      <p:graphicFrame>
        <p:nvGraphicFramePr>
          <p:cNvPr id="108" name="Объект 3"/>
          <p:cNvGraphicFramePr/>
          <p:nvPr/>
        </p:nvGraphicFramePr>
        <p:xfrm>
          <a:off x="1673280" y="3541680"/>
          <a:ext cx="9669240" cy="4044600"/>
        </p:xfrm>
        <a:graphic>
          <a:graphicData uri="http://schemas.openxmlformats.org/drawingml/2006/table">
            <a:tbl>
              <a:tblPr/>
              <a:tblGrid>
                <a:gridCol w="3223080"/>
                <a:gridCol w="3223080"/>
                <a:gridCol w="32230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Входные данные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тип столбца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Хранится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456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NUMBER(*,1)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7456123.9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456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NUMBER(9)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7456123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456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NUMBER(9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,2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7456123.89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456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NUMBER(9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,1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7456123.9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456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ошибка: превышена точность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456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 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123.89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NUMBER(</a:t>
                      </a: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7,-2</a:t>
                      </a:r>
                      <a:r>
                        <a:rPr b="0" lang="en-US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)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56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7456100</a:t>
                      </a:r>
                      <a:endParaRPr b="0" lang="ru-RU" sz="256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Application>LibreOffice/7.4.7.2$Linux_X86_64 LibreOffice_project/40$Build-2</Application>
  <AppVersion>15.0000</AppVersion>
  <Words>618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Проволоцкий В.Е.</dc:creator>
  <dc:description/>
  <dc:language>ru-RU</dc:language>
  <cp:lastModifiedBy>Проволоцкий В.Е.</cp:lastModifiedBy>
  <dcterms:modified xsi:type="dcterms:W3CDTF">2015-09-19T05:35:24Z</dcterms:modified>
  <cp:revision>12</cp:revision>
  <dc:subject/>
  <dc:title>СУБД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38</vt:i4>
  </property>
</Properties>
</file>