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3004800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94280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21232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7364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94280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21232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B1FA5-9E1A-40C6-B5C1-C6B9EE98A6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32DA7-012D-4EB9-9A18-175DFD623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C82EFE-E2F8-45C2-BDA0-9F04714508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DCD21-61CB-4AEF-AFEB-3BE5296D38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25D59-F0B8-48FA-802A-CF071C522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673640" y="1301760"/>
            <a:ext cx="9668880" cy="85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63709-5308-482B-98BD-EA59B33C6D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07968-10F7-4965-BC3A-9AB064C55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FA7812-3547-45EA-85A9-735F69FA65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7F65C-81B2-4451-9AA7-B7D74E029F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BEB070-71C4-48A9-8533-6D70ECC82C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CD0AC-4B34-4B88-97BE-5CA33CE6F6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94280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21232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67364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94280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21232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52B052-D288-42E9-8501-B3CD6D2505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73640" y="1301760"/>
            <a:ext cx="9668880" cy="85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0"/>
            <a:ext cx="13016520" cy="9753120"/>
            <a:chOff x="0" y="0"/>
            <a:chExt cx="13016520" cy="9753120"/>
          </a:xfrm>
        </p:grpSpPr>
        <p:pic>
          <p:nvPicPr>
            <p:cNvPr id="1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3004280" cy="975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787680" y="771840"/>
              <a:ext cx="11433960" cy="81864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1204164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Текст заголовка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1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2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3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4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5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0"/>
            <a:ext cx="13016520" cy="9753120"/>
            <a:chOff x="0" y="0"/>
            <a:chExt cx="13016520" cy="9753120"/>
          </a:xfrm>
        </p:grpSpPr>
        <p:pic>
          <p:nvPicPr>
            <p:cNvPr id="44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3004280" cy="975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" name="Rectangle 8"/>
            <p:cNvSpPr/>
            <p:nvPr/>
          </p:nvSpPr>
          <p:spPr>
            <a:xfrm>
              <a:off x="787680" y="771840"/>
              <a:ext cx="11433960" cy="81864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6" name="Picture 9" descr="HDRibbonContent-UniformTrim.png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10" descr="HDRibbonContent-UniformTrim.png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1204164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48" name="Straight Connector 6"/>
          <p:cNvCxnSpPr/>
          <p:nvPr/>
        </p:nvCxnSpPr>
        <p:spPr>
          <a:xfrm>
            <a:off x="1818000" y="3350880"/>
            <a:ext cx="9380880" cy="360"/>
          </a:xfrm>
          <a:prstGeom prst="straightConnector1">
            <a:avLst/>
          </a:prstGeom>
          <a:ln cap="rnd">
            <a:solidFill>
              <a:srgbClr val="83992a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Образец заголовка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Образец текста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1056600" indent="-406440">
              <a:lnSpc>
                <a:spcPct val="100000"/>
              </a:lnSpc>
              <a:spcBef>
                <a:spcPts val="56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850" spc="-1" strike="noStrike">
                <a:solidFill>
                  <a:srgbClr val="262626"/>
                </a:solidFill>
                <a:latin typeface="Garamond"/>
              </a:rPr>
              <a:t>Второй уровень</a:t>
            </a:r>
            <a:endParaRPr b="0" lang="ru-RU" sz="2850" spc="-1" strike="noStrike">
              <a:solidFill>
                <a:srgbClr val="262626"/>
              </a:solidFill>
              <a:latin typeface="Garamond"/>
            </a:endParaRPr>
          </a:p>
          <a:p>
            <a:pPr lvl="2" marL="1706760" indent="-406440">
              <a:lnSpc>
                <a:spcPct val="100000"/>
              </a:lnSpc>
              <a:spcBef>
                <a:spcPts val="51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560" spc="-1" strike="noStrike">
                <a:solidFill>
                  <a:srgbClr val="262626"/>
                </a:solidFill>
                <a:latin typeface="Garamond"/>
              </a:rPr>
              <a:t>Третий уровень</a:t>
            </a:r>
            <a:endParaRPr b="0" lang="ru-RU" sz="2560" spc="-1" strike="noStrike">
              <a:solidFill>
                <a:srgbClr val="262626"/>
              </a:solidFill>
              <a:latin typeface="Garamond"/>
            </a:endParaRPr>
          </a:p>
          <a:p>
            <a:pPr lvl="3" marL="2194560" indent="-243720">
              <a:lnSpc>
                <a:spcPct val="100000"/>
              </a:lnSpc>
              <a:spcBef>
                <a:spcPts val="456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280" spc="-1" strike="noStrike">
                <a:solidFill>
                  <a:srgbClr val="262626"/>
                </a:solidFill>
                <a:latin typeface="Garamond"/>
              </a:rPr>
              <a:t>Четвертый уровень</a:t>
            </a:r>
            <a:endParaRPr b="0" lang="ru-RU" sz="2280" spc="-1" strike="noStrike">
              <a:solidFill>
                <a:srgbClr val="262626"/>
              </a:solidFill>
              <a:latin typeface="Garamond"/>
            </a:endParaRPr>
          </a:p>
          <a:p>
            <a:pPr lvl="4" marL="2844720" indent="-243720">
              <a:lnSpc>
                <a:spcPct val="100000"/>
              </a:lnSpc>
              <a:spcBef>
                <a:spcPts val="39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1990" spc="-1" strike="noStrike">
                <a:solidFill>
                  <a:srgbClr val="262626"/>
                </a:solidFill>
                <a:latin typeface="Garamond"/>
              </a:rPr>
              <a:t>Пятый уровень</a:t>
            </a:r>
            <a:endParaRPr b="0" lang="ru-RU" sz="19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1"/>
          </p:nvPr>
        </p:nvSpPr>
        <p:spPr>
          <a:xfrm>
            <a:off x="9040680" y="8477280"/>
            <a:ext cx="163260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2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420" spc="-1" strike="noStrike">
                <a:solidFill>
                  <a:srgbClr val="000000"/>
                </a:solidFill>
                <a:latin typeface="Garamond"/>
              </a:rPr>
              <a:t>&lt;дата/время&gt;</a:t>
            </a:r>
            <a:endParaRPr b="0" lang="ru-RU" sz="14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"/>
          </p:nvPr>
        </p:nvSpPr>
        <p:spPr>
          <a:xfrm>
            <a:off x="1673640" y="8477280"/>
            <a:ext cx="725976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"/>
          </p:nvPr>
        </p:nvSpPr>
        <p:spPr>
          <a:xfrm>
            <a:off x="10780560" y="8477280"/>
            <a:ext cx="56232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2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3FF74F-75D2-414C-8B00-37523F1AE534}" type="slidenum">
              <a:rPr b="0" lang="en-US" sz="1420" spc="-1" strike="noStrike">
                <a:solidFill>
                  <a:srgbClr val="000000"/>
                </a:solidFill>
                <a:latin typeface="Garamond"/>
              </a:rPr>
              <a:t>&lt;номер&gt;</a:t>
            </a:fld>
            <a:endParaRPr b="0" lang="ru-RU" sz="14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СУБД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Лекция</a:t>
            </a: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 4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Операторы </a:t>
            </a: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SQL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11" name="Объект 3"/>
          <p:cNvGraphicFramePr/>
          <p:nvPr/>
        </p:nvGraphicFramePr>
        <p:xfrm>
          <a:off x="1673280" y="3541680"/>
          <a:ext cx="9669240" cy="42422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Оператор 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Описание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LIKE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Проверяет на соответствие шаблону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IN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rgbClr val="f3e6d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Проверяет на вхождение в список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rgbClr val="f3e6d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BETWEEN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Проверяет на вхождение в диапазон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IS NULL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rgbClr val="f3e6d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Проверяет на соответствие пустому значению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eb340"/>
                      </a:solidFill>
                    </a:lnL>
                    <a:lnR w="9360">
                      <a:solidFill>
                        <a:srgbClr val="deb340"/>
                      </a:solidFill>
                    </a:lnR>
                    <a:lnT w="9360">
                      <a:solidFill>
                        <a:srgbClr val="deb340"/>
                      </a:solidFill>
                    </a:lnT>
                    <a:lnB w="9360">
                      <a:solidFill>
                        <a:srgbClr val="deb340"/>
                      </a:solidFill>
                    </a:lnB>
                    <a:solidFill>
                      <a:srgbClr val="f3e6d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LIKE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_ -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один символ в определенной позиции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% - любое количество символов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color LIKE ‘_l%’ 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16" name="Объект 3"/>
          <p:cNvGraphicFramePr/>
          <p:nvPr/>
        </p:nvGraphicFramePr>
        <p:xfrm>
          <a:off x="1812600" y="4456080"/>
          <a:ext cx="9669240" cy="14126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3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Black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4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Blue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in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id IN (1,2,4)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id =1 OR id=2 OR id=4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19" name="Объект 3"/>
          <p:cNvGraphicFramePr/>
          <p:nvPr/>
        </p:nvGraphicFramePr>
        <p:xfrm>
          <a:off x="1673640" y="4269960"/>
          <a:ext cx="9669240" cy="18824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1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Brown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White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4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Blue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BETWEEN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WHEN id BETWEEN (1 and 3)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22" name="Объект 3"/>
          <p:cNvGraphicFramePr/>
          <p:nvPr/>
        </p:nvGraphicFramePr>
        <p:xfrm>
          <a:off x="1812600" y="4456080"/>
          <a:ext cx="9669240" cy="18824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1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Brown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White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3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Black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Изменение значений в таблицах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UPDATE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названия столбцов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)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= (значения)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UPDATE tab1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column2=10;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UPDATE tab1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column2 = 10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id IN(1,11,111)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UPDATE tab1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column1=10, column2= 20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UPDATE tab1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(column1, column2)=(10,20)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Удаление строк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DELETE FROM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Транзакции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Атомарность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Согласованность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Изолированность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Долговечность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Добавление строк в таблицу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93" name="Рисунок 3" descr=""/>
          <p:cNvPicPr/>
          <p:nvPr/>
        </p:nvPicPr>
        <p:blipFill>
          <a:blip r:embed="rId1"/>
          <a:stretch/>
        </p:blipFill>
        <p:spPr>
          <a:xfrm>
            <a:off x="3022200" y="3467880"/>
            <a:ext cx="8828280" cy="40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Управление транзакциями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COMMIT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ROLLBACK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SAVEPOINT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ROLLBACK TO SAVEPOINT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Параллельно выполняющиеся транзакции 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36" name="Объект 3"/>
          <p:cNvGraphicFramePr/>
          <p:nvPr/>
        </p:nvGraphicFramePr>
        <p:xfrm>
          <a:off x="1673280" y="3541680"/>
          <a:ext cx="9669240" cy="48038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Т1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Т2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Insert into customers(customer_id, color) values (5, ‘GREEN’)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Update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Set color=‘ORANGE’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Where id=2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COMMIT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Блокировка транзакций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Проблемы параллельной работы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Фантомные чтения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Неповторяющиеся чтения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Грязные чтения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Уровни изоляции транзакций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42" name="Объект 3"/>
          <p:cNvGraphicFramePr/>
          <p:nvPr/>
        </p:nvGraphicFramePr>
        <p:xfrm>
          <a:off x="1673280" y="3541680"/>
          <a:ext cx="9669240" cy="5754240"/>
        </p:xfrm>
        <a:graphic>
          <a:graphicData uri="http://schemas.openxmlformats.org/drawingml/2006/table">
            <a:tbl>
              <a:tblPr/>
              <a:tblGrid>
                <a:gridCol w="3766680"/>
                <a:gridCol w="59025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Уровень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Описание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READ UNCOMMITTED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Разрешены фантомные, неповторяющиеся и грязные чтения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READ COMMITED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Разрешены фантомные и неповторяющиеся чтения, грязные запрещены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REPEATABLE READ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Разрешены фантомные чтения, неповторяющиеся и грязные запрещены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SERIALIZABLE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Запрещены фантомные, неповторяющиеся и грязные чтения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44" name="Объект 5"/>
          <p:cNvGraphicFramePr/>
          <p:nvPr/>
        </p:nvGraphicFramePr>
        <p:xfrm>
          <a:off x="1673280" y="3541680"/>
          <a:ext cx="9669240" cy="56516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Т1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Т2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Set transaction  isolation level serializable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Insert into customers(customer_id, color) values (5, ‘GREEN’)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Update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Set color=‘ORANGE’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Where id=2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COMMIT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560" spc="-1" strike="noStrike">
                        <a:solidFill>
                          <a:schemeClr val="dk1"/>
                        </a:solidFill>
                        <a:latin typeface="Garamond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Select * from colors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Выборка данных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46" name="Picture 2" descr="Description of subquery.gif follows"/>
          <p:cNvPicPr/>
          <p:nvPr/>
        </p:nvPicPr>
        <p:blipFill>
          <a:blip r:embed="rId1"/>
          <a:stretch/>
        </p:blipFill>
        <p:spPr>
          <a:xfrm>
            <a:off x="1534320" y="2863080"/>
            <a:ext cx="10337040" cy="54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Выборка данных из одной таблицы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имена_полей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* 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Арифметические действия в запросе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column1, column1/(column1+column2)*100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tab1;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2+2 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colors;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Таблица </a:t>
            </a: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dual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INSERT INTO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(перечень столбцов)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VALUES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перечень значений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Псевдонимы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column1, column1/(column1+column2)*100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as perc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tab1 as t1;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column1, column1/(column1+column2)*100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perc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tab1 t1;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Сортировка строк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* 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colors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ORDER BY color[asc/desc]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Условие отбора строк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перечень условий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Операторы сравнения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99" name="Объект 3"/>
          <p:cNvGraphicFramePr/>
          <p:nvPr/>
        </p:nvGraphicFramePr>
        <p:xfrm>
          <a:off x="1673280" y="3541680"/>
          <a:ext cx="9669240" cy="422820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Оператор 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описание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=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Равно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&lt;&gt;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Или !=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Не равно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&lt;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Меньше чем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&gt;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Больше чем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&lt;=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Меньше либо равно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&gt;=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Больше либо равно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ANY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Для любого элемента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ALL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Для всех элементов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1" name="Объект 3"/>
          <p:cNvGraphicFramePr/>
          <p:nvPr/>
        </p:nvGraphicFramePr>
        <p:xfrm>
          <a:off x="1673280" y="3541680"/>
          <a:ext cx="9669240" cy="23522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1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Brown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2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White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3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Black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4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Blue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ANY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 id&gt;ANY(2,3,4)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4" name="Объект 3"/>
          <p:cNvGraphicFramePr/>
          <p:nvPr/>
        </p:nvGraphicFramePr>
        <p:xfrm>
          <a:off x="1673640" y="4471560"/>
          <a:ext cx="9669240" cy="14126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3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Black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4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Blue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rgbClr val="d2d9c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ALL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id&gt; ALL(2,3)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7" name="Объект 3"/>
          <p:cNvGraphicFramePr/>
          <p:nvPr/>
        </p:nvGraphicFramePr>
        <p:xfrm>
          <a:off x="1673640" y="4471560"/>
          <a:ext cx="9669240" cy="94284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id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Color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4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Blue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83992a"/>
                      </a:solidFill>
                    </a:lnL>
                    <a:lnR w="9360">
                      <a:solidFill>
                        <a:srgbClr val="83992a"/>
                      </a:solidFill>
                    </a:lnR>
                    <a:lnT w="9360">
                      <a:solidFill>
                        <a:srgbClr val="83992a"/>
                      </a:solidFill>
                    </a:lnT>
                    <a:lnB w="9360">
                      <a:solidFill>
                        <a:srgbClr val="83992a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Логические операторы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9" name="Объект 3"/>
          <p:cNvGraphicFramePr/>
          <p:nvPr/>
        </p:nvGraphicFramePr>
        <p:xfrm>
          <a:off x="1673280" y="3541680"/>
          <a:ext cx="4834440" cy="1882440"/>
        </p:xfrm>
        <a:graphic>
          <a:graphicData uri="http://schemas.openxmlformats.org/drawingml/2006/table">
            <a:tbl>
              <a:tblPr/>
              <a:tblGrid>
                <a:gridCol w="48344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560" spc="-1" strike="noStrike">
                          <a:solidFill>
                            <a:schemeClr val="lt1"/>
                          </a:solidFill>
                          <a:latin typeface="Garamond"/>
                        </a:rPr>
                        <a:t>Оператор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97828"/>
                      </a:solidFill>
                    </a:lnL>
                    <a:lnR w="9360">
                      <a:solidFill>
                        <a:srgbClr val="d97828"/>
                      </a:solidFill>
                    </a:lnR>
                    <a:lnT w="9360">
                      <a:solidFill>
                        <a:srgbClr val="d97828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NOT x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97828"/>
                      </a:solidFill>
                    </a:lnL>
                    <a:lnR w="9360">
                      <a:solidFill>
                        <a:srgbClr val="d97828"/>
                      </a:solidFill>
                    </a:lnR>
                    <a:lnT w="9360">
                      <a:solidFill>
                        <a:srgbClr val="d97828"/>
                      </a:solidFill>
                    </a:lnT>
                    <a:lnB w="9360">
                      <a:solidFill>
                        <a:srgbClr val="d97828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x AND y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97828"/>
                      </a:solidFill>
                    </a:lnL>
                    <a:lnR w="9360">
                      <a:solidFill>
                        <a:srgbClr val="d97828"/>
                      </a:solidFill>
                    </a:lnR>
                    <a:lnT w="9360">
                      <a:solidFill>
                        <a:srgbClr val="d97828"/>
                      </a:solidFill>
                    </a:lnT>
                    <a:lnB w="9360">
                      <a:solidFill>
                        <a:srgbClr val="d97828"/>
                      </a:solidFill>
                    </a:lnB>
                    <a:solidFill>
                      <a:srgbClr val="f1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chemeClr val="dk1"/>
                          </a:solidFill>
                          <a:latin typeface="Garamond"/>
                        </a:rPr>
                        <a:t>X OR y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97828"/>
                      </a:solidFill>
                    </a:lnL>
                    <a:lnR w="9360">
                      <a:solidFill>
                        <a:srgbClr val="d97828"/>
                      </a:solidFill>
                    </a:lnR>
                    <a:lnT w="9360">
                      <a:solidFill>
                        <a:srgbClr val="d97828"/>
                      </a:solidFill>
                    </a:lnT>
                    <a:lnB w="9360">
                      <a:solidFill>
                        <a:srgbClr val="d97828"/>
                      </a:solidFill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350</TotalTime>
  <Application>LibreOffice/7.4.7.2$Linux_X86_64 LibreOffice_project/40$Build-2</Application>
  <AppVersion>15.0000</AppVersion>
  <Words>541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Проволоцкий В.Е.</dc:creator>
  <dc:description/>
  <dc:language>ru-RU</dc:language>
  <cp:lastModifiedBy>Проволоцкий Вячеслав Евгеньевич</cp:lastModifiedBy>
  <dcterms:modified xsi:type="dcterms:W3CDTF">2020-09-30T15:10:44Z</dcterms:modified>
  <cp:revision>26</cp:revision>
  <dc:subject/>
  <dc:title>СУБД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31</vt:i4>
  </property>
</Properties>
</file>