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E1B813-C931-44CE-A202-69C311784A6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E7C24AD-E23E-4430-9217-E6F4991E9B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heets/about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://quality-lab.ru/wp-content/uploads/2016/11/checkl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quality-lab.ru/wp-content/uploads/2016/11/sitechco1.jpg" TargetMode="External"/><Relationship Id="rId5" Type="http://schemas.openxmlformats.org/officeDocument/2006/relationships/image" Target="../media/image7.jpeg"/><Relationship Id="rId10" Type="http://schemas.openxmlformats.org/officeDocument/2006/relationships/hyperlink" Target="http://sitechco.ru/" TargetMode="External"/><Relationship Id="rId4" Type="http://schemas.openxmlformats.org/officeDocument/2006/relationships/hyperlink" Target="http://quality-lab.ru/wp-content/uploads/2016/11/kartapamyati-instrukcii11-1.jpg" TargetMode="External"/><Relationship Id="rId9" Type="http://schemas.openxmlformats.org/officeDocument/2006/relationships/hyperlink" Target="http://www.xmind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quality-lab.ru/wp-content/uploads/2016/11/doc_keis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testlink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992888" cy="3240360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/>
              <a:t>Разработка тестовой документации. </a:t>
            </a:r>
            <a:br>
              <a:rPr lang="ru-RU" i="1" dirty="0" smtClean="0"/>
            </a:br>
            <a:r>
              <a:rPr lang="ru-RU" i="1" dirty="0" smtClean="0"/>
              <a:t>Поиск, анализ и документирование дефектов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358384"/>
            <a:ext cx="3289176" cy="14996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Выполнили</a:t>
            </a:r>
          </a:p>
          <a:p>
            <a:r>
              <a:rPr lang="ru-RU" dirty="0" smtClean="0"/>
              <a:t>Студенты группы 622401:</a:t>
            </a:r>
          </a:p>
          <a:p>
            <a:r>
              <a:rPr lang="ru-RU" dirty="0" smtClean="0"/>
              <a:t>Королик А.Ю.</a:t>
            </a:r>
          </a:p>
          <a:p>
            <a:r>
              <a:rPr lang="ru-RU" dirty="0" smtClean="0"/>
              <a:t>Кудрявцев Р.А.</a:t>
            </a:r>
          </a:p>
          <a:p>
            <a:r>
              <a:rPr lang="ru-RU" dirty="0" smtClean="0"/>
              <a:t>Прорашнев В.Л.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Жизненный цикл дефекта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4" name="Picture 4" descr="Картинки по запросу &quot;атрибуты дефекта и его жизненный цикл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5760640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Картинки по запросу &quot;priority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780928"/>
            <a:ext cx="5112568" cy="386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Приоритет дефекта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12241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Приоритет (</a:t>
            </a:r>
            <a:r>
              <a:rPr lang="ru-R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это атрибут, указывающий на очередность выполнения задачи или устранения дефекта. Проставляется руководителем или менеджером проекта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44008" y="1772816"/>
            <a:ext cx="4499992" cy="482216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AutoShape 2" descr="Картинки по запросу &quot;priorit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4" name="AutoShape 4" descr="Картинки по запросу &quot;priorit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6" name="AutoShape 6" descr="Картинки по запросу &quot;priorit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8" name="AutoShape 8" descr="Картинки по запросу &quot;priorit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23528" y="2708921"/>
            <a:ext cx="33843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Различают: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 – Высокий (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требуется исправить в первую очередь;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 – Средний (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требуется исправить во вторую очередь, когда нет дефектов с высоким приоритетом;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 – Низкий (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исправляется в последнюю очередь, когда все дефекты с более высоким приоритетом уже исправлены.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Картинки по запросу &quot;Severity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272808" cy="2857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Серьёзность дефекта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3"/>
            <a:ext cx="8712968" cy="2952327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Серьезность (Severity) – это атрибут, характеризующий влияние дефекта на работоспособность приложения. Проставляется тестировщиком или техническим специалистом, который может оценить степень влияния дефекта на работу системы.</a:t>
            </a:r>
          </a:p>
          <a:p>
            <a:pPr algn="just">
              <a:buNone/>
            </a:pP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Различают:</a:t>
            </a:r>
          </a:p>
          <a:p>
            <a:pPr lvl="0"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S1 – Блокирующий (</a:t>
            </a:r>
            <a:r>
              <a:rPr lang="ru-RU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Blocker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дефект полностью блокирует выполнение функционала, нет никакого способа его обойти. </a:t>
            </a:r>
          </a:p>
          <a:p>
            <a:pPr lvl="0"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S2 – Критический 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дефект блокирует часть функциональности, но есть альтернативный путь для его обхода. </a:t>
            </a:r>
          </a:p>
          <a:p>
            <a:pPr lvl="0"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 – Значительный (</a:t>
            </a:r>
            <a:r>
              <a:rPr lang="ru-RU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дефект, указывающий на некорректную работу части функциональности. </a:t>
            </a:r>
          </a:p>
          <a:p>
            <a:pPr lvl="0"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S4 – Незначительный (</a:t>
            </a:r>
            <a:r>
              <a:rPr lang="ru-RU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Minor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дефект, не относящийся к функциональности системы. </a:t>
            </a:r>
          </a:p>
          <a:p>
            <a:pPr lvl="0"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S5 – Тривиальный (</a:t>
            </a:r>
            <a:r>
              <a:rPr lang="ru-RU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Trivial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 дефект, не затрагивающий функциональность системы, а также оказывающий минимальное влияние на общее качество системы.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Документирование ошибок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28083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Документировать дефекты необходимо для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официального описания дефектов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None/>
            </a:pP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назначения ответственных за их исправление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0">
              <a:buNone/>
            </a:pP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мониторинга дефектов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None/>
            </a:pP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сбора отчетности по работе над проектом или отдельной его составляющей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8964488" cy="203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Картинки по запросу &quot;баг тестирования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556792"/>
            <a:ext cx="298782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Документирование ошибок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543609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составления отчета об ошибке — ее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исправление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Картинки по запросу &quot;баг тестирования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132856"/>
            <a:ext cx="5715000" cy="339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Документирование ошибок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56166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6548" y="3977680"/>
            <a:ext cx="382745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Картинки по запросу &quot;баг тестирования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700808"/>
            <a:ext cx="3384376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Ошибки при описании ошибок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28800"/>
            <a:ext cx="4536504" cy="5040560"/>
          </a:xfrm>
        </p:spPr>
        <p:txBody>
          <a:bodyPr>
            <a:normAutofit fontScale="85000" lnSpcReduction="20000"/>
          </a:bodyPr>
          <a:lstStyle/>
          <a:p>
            <a:r>
              <a:rPr lang="ru-R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Сокращение </a:t>
            </a:r>
            <a:r>
              <a:rPr lang="ru-R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инструкции по воспроизведению </a:t>
            </a:r>
            <a:r>
              <a:rPr lang="ru-R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ошибки</a:t>
            </a:r>
          </a:p>
          <a:p>
            <a:pPr>
              <a:buNone/>
            </a:pPr>
            <a:endParaRPr lang="ru-RU" sz="3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Отсутствие </a:t>
            </a:r>
            <a:r>
              <a:rPr lang="ru-R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описания ошибочного </a:t>
            </a:r>
            <a:r>
              <a:rPr lang="ru-R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обоснования ожидаемого поведения</a:t>
            </a:r>
          </a:p>
          <a:p>
            <a:pPr>
              <a:buNone/>
            </a:pPr>
            <a:endParaRPr lang="ru-RU" sz="3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</a:t>
            </a:r>
            <a:r>
              <a:rPr lang="ru-R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нечётких или неоднозначных формулировок</a:t>
            </a:r>
          </a:p>
          <a:p>
            <a:endParaRPr lang="ru-RU" dirty="0"/>
          </a:p>
        </p:txBody>
      </p:sp>
      <p:pic>
        <p:nvPicPr>
          <p:cNvPr id="27652" name="Picture 4" descr="Картинки по запросу &quot;баг тестирования шутки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16832"/>
            <a:ext cx="4176464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Рекомендации для хорошего описания ошибок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AutoShape 4" descr="Картинки по запросу &quot;баг тестировани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2" name="AutoShape 6" descr="Картинки по запросу &quot;баг тестировани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704" name="Picture 8" descr="Картинки по запросу &quot;баг тестирования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21088"/>
            <a:ext cx="8568952" cy="2448272"/>
          </a:xfrm>
          <a:prstGeom prst="rect">
            <a:avLst/>
          </a:prstGeom>
          <a:noFill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556792"/>
            <a:ext cx="884484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Картинки по запросу &quot;реглмент критичности&quot;"/>
          <p:cNvPicPr>
            <a:picLocks noChangeAspect="1" noChangeArrowheads="1"/>
          </p:cNvPicPr>
          <p:nvPr/>
        </p:nvPicPr>
        <p:blipFill>
          <a:blip r:embed="rId2" cstate="print"/>
          <a:srcRect l="6957" r="4336"/>
          <a:stretch>
            <a:fillRect/>
          </a:stretch>
        </p:blipFill>
        <p:spPr bwMode="auto">
          <a:xfrm>
            <a:off x="5364088" y="1700808"/>
            <a:ext cx="3779912" cy="273630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Критерии определения критичности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5580112" cy="5184576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«Регламент определения критичности и приоритетности дефектов» вводится для упорядочивания работы над задачами и ошибками, унификации и упрощения таких задач, как определение очерёдности, в которой должны выполняться задания, простановка критичности тестировщиками, предотвращения споров о важности и приоритетности дефектов и задач.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24" name="Picture 4" descr="Картинки по запросу &quot;баг ошибка дефект&quot;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 l="2579" t="70966" r="73797" b="2422"/>
          <a:stretch>
            <a:fillRect/>
          </a:stretch>
        </p:blipFill>
        <p:spPr bwMode="auto">
          <a:xfrm>
            <a:off x="6156176" y="4149080"/>
            <a:ext cx="230425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Критерии определения критичности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861721"/>
          </a:xfrm>
        </p:spPr>
        <p:txBody>
          <a:bodyPr>
            <a:normAutofit lnSpcReduction="10000"/>
          </a:bodyPr>
          <a:lstStyle/>
          <a:p>
            <a:pPr marL="90488" indent="28575">
              <a:buNone/>
            </a:pP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определения 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критичности используется 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следующий перечень функционала системы:</a:t>
            </a:r>
          </a:p>
          <a:p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348880"/>
            <a:ext cx="471601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48880"/>
            <a:ext cx="432423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11560" y="3573016"/>
            <a:ext cx="8064896" cy="306896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тестовой документации значительно улучшает качество продукта за счет более тесного сотрудничества, уточнению деталей при разработке плана тестирования и документации.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завершения тестирования наличие тестовой документации позволяет проверить, насколько успешно были проведены все этапы тестирования.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8" name="Picture 4" descr="Картинки по запросу &quot;разработка тестовой документации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Картинки по запросу &quot;thanks for watching&quot;"/>
          <p:cNvPicPr>
            <a:picLocks noChangeAspect="1" noChangeArrowheads="1"/>
          </p:cNvPicPr>
          <p:nvPr/>
        </p:nvPicPr>
        <p:blipFill>
          <a:blip r:embed="rId2" cstate="print"/>
          <a:srcRect l="19285" t="24300" r="15144" b="32501"/>
          <a:stretch>
            <a:fillRect/>
          </a:stretch>
        </p:blipFill>
        <p:spPr bwMode="auto">
          <a:xfrm>
            <a:off x="1835696" y="2780928"/>
            <a:ext cx="550861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49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Чек-листы</a:t>
            </a:r>
            <a:r>
              <a:rPr lang="ru-RU" sz="49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9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ru-RU" sz="49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9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Тест-кейсы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 descr="шаги втора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427984" cy="5517232"/>
          </a:xfrm>
          <a:prstGeom prst="rect">
            <a:avLst/>
          </a:prstGeom>
          <a:noFill/>
        </p:spPr>
      </p:pic>
      <p:pic>
        <p:nvPicPr>
          <p:cNvPr id="5124" name="Picture 4" descr="шаги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340768"/>
            <a:ext cx="4716016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252728"/>
          </a:xfrm>
        </p:spPr>
        <p:txBody>
          <a:bodyPr/>
          <a:lstStyle/>
          <a:p>
            <a:r>
              <a:rPr lang="ru-RU" sz="4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Чек-листы</a:t>
            </a:r>
            <a:r>
              <a:rPr lang="ru-RU" sz="48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ru-RU" sz="48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Тест-кейсы</a:t>
            </a:r>
            <a:endParaRPr lang="ru-RU" dirty="0"/>
          </a:p>
        </p:txBody>
      </p:sp>
      <p:pic>
        <p:nvPicPr>
          <p:cNvPr id="4098" name="Picture 2" descr="https://software-testing.ru/images/stories/library/test-cas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852936"/>
            <a:ext cx="3227065" cy="2708920"/>
          </a:xfrm>
          <a:prstGeom prst="rect">
            <a:avLst/>
          </a:prstGeom>
          <a:noFill/>
        </p:spPr>
      </p:pic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0" y="1484784"/>
          <a:ext cx="9144000" cy="5373216"/>
        </p:xfrm>
        <a:graphic>
          <a:graphicData uri="http://schemas.openxmlformats.org/drawingml/2006/table">
            <a:tbl>
              <a:tblPr/>
              <a:tblGrid>
                <a:gridCol w="4571522"/>
                <a:gridCol w="4572478"/>
              </a:tblGrid>
              <a:tr h="36688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+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-540385" algn="l"/>
                        </a:tabLs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непрерывное выполнение его тестировщиком: все кейсы расположены в порядке, удобном для прогона, и времени на переход к следующему кейсу не тратится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-540385" algn="l"/>
                        </a:tabLs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покрывает большое количество пользовательских сценариев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-540385" algn="l"/>
                        </a:tabLs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проверяет восстановление после ошибок и прерываний, что в случае мобильных приложений очень важно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-540385" algn="l"/>
                        </a:tabLs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длинные сессии, что повышает вероятность обнаружения утечек памяти и навигационных проблем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-540385" algn="l"/>
                        </a:tabLs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информация о требованиях поступает </a:t>
                      </a:r>
                      <a:r>
                        <a:rPr lang="ru-RU" sz="13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тестировщику</a:t>
                      </a: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последовательно, что дает лучшее понимание логики работы приложения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8484" marR="484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+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может хранить историю тестирования и отображать, что именно и как тестировалось: что та или иная функциональность обязательно была или будет проверена и затронута при тестировании.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помогает быстро включить в работу новых сотрудников: достаточно открыть сохраненный ТК и пройти его по шагам так же, как проходил другой опытный специалист, работавший в компании.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помогает увидеть как предмет разработки (программа, сайт) должен выглядеть. С имеющимися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скриншотами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 экранов, если они есть, можно будет не забыть о том, что “вон та” кнопка должна быть серой, а не красной.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</a:endParaRPr>
                    </a:p>
                  </a:txBody>
                  <a:tcPr marL="48484" marR="484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4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  <a:endParaRPr lang="ru-RU" sz="13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-540385" algn="l"/>
                        </a:tabLst>
                      </a:pPr>
                      <a:r>
                        <a:rPr lang="ru-RU" sz="13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подразумевает декомпозицию по экранам приложения и сильно завязан на дизайн</a:t>
                      </a:r>
                      <a:endParaRPr lang="ru-RU" sz="13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-540385" algn="l"/>
                        </a:tabLst>
                      </a:pPr>
                      <a:r>
                        <a:rPr lang="ru-RU" sz="13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трудности с поддержкой: кейсов в одном чек-листе может быть до двух сотен</a:t>
                      </a:r>
                      <a:endParaRPr lang="ru-RU" sz="13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-540385" algn="l"/>
                        </a:tabLst>
                      </a:pPr>
                      <a:r>
                        <a:rPr lang="ru-RU" sz="13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невозможность заменить требования для разработчиков </a:t>
                      </a:r>
                      <a:endParaRPr lang="ru-RU" sz="13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8484" marR="484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тестировщик "проверяет", а не тестирует.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следуя сценарию, упускаются важные проблемы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бездумная прогонка 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большие затраты времени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</a:rPr>
                        <a:t>часто устаревают, и их надо постоянно обновлять и поддерживать</a:t>
                      </a:r>
                      <a:endParaRPr lang="ru-RU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</a:endParaRPr>
                    </a:p>
                  </a:txBody>
                  <a:tcPr marL="48484" marR="484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Чек-листы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 descr="checkl1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412776"/>
            <a:ext cx="57241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kartapamyati-instrukcii11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3356992"/>
            <a:ext cx="572412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sitechco1">
            <a:hlinkClick r:id="rId6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5220335"/>
            <a:ext cx="5724128" cy="163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512" y="155679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Можно записать в виде:</a:t>
            </a:r>
          </a:p>
          <a:p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348880"/>
            <a:ext cx="363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таблиц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(удобно в </a:t>
            </a:r>
            <a:r>
              <a:rPr lang="ru-RU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Google Sheets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6104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интеллект-карт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(удобно в </a:t>
            </a:r>
            <a:r>
              <a:rPr lang="ru-RU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XMind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89240"/>
            <a:ext cx="363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списка проверок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(удобно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/>
              </a:rPr>
              <a:t>Sitechco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Тест-кейсы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 descr="doc_keis1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84784"/>
            <a:ext cx="601216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4847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Можно отобразить :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348880"/>
            <a:ext cx="48965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виде таблицы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текстовыми </a:t>
            </a:r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данными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86409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dirty="0" smtClean="0"/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специальном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сервисе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</a:t>
            </a: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ведения тест-кейсов </a:t>
            </a:r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в </a:t>
            </a:r>
            <a:r>
              <a:rPr lang="ru-RU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TestLink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s://2.bp.blogspot.com/-E_UcwPZmhAc/W5kzBY8c3bI/AAAAAAAAI5s/JGmzOF8WL3kLOXArjGsnZvHlbG2ET4E4gCLcBGAs/s1600/testlink.png"/>
          <p:cNvPicPr>
            <a:picLocks noChangeAspect="1" noChangeArrowheads="1"/>
          </p:cNvPicPr>
          <p:nvPr/>
        </p:nvPicPr>
        <p:blipFill>
          <a:blip r:embed="rId5" cstate="print"/>
          <a:srcRect t="10695"/>
          <a:stretch>
            <a:fillRect/>
          </a:stretch>
        </p:blipFill>
        <p:spPr bwMode="auto">
          <a:xfrm>
            <a:off x="3131840" y="3789040"/>
            <a:ext cx="6012160" cy="3068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и документирование дефектов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У багов тоже есть чувства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00300"/>
            <a:ext cx="9144000" cy="4457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512" y="1484784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 (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баг,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ошибка)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отклонение фактического результата от ожиданий пользователя, сформированных на основе требований, спецификаций, иной документации или опыта и здравого смысла.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Характеристики дефекта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2373889"/>
          </a:xfrm>
        </p:spPr>
        <p:txBody>
          <a:bodyPr>
            <a:normAutofit fontScale="92500"/>
          </a:bodyPr>
          <a:lstStyle/>
          <a:p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Headline/Summary 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суть проблемы. </a:t>
            </a:r>
            <a:endParaRPr lang="ru-R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Severity 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степень критичности (серьезности). </a:t>
            </a:r>
            <a:endParaRPr lang="ru-R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алгоритм воспроизведения. </a:t>
            </a:r>
            <a:endParaRPr lang="ru-R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— ожидаемое поведение. </a:t>
            </a:r>
            <a:endParaRPr lang="ru-R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Attachment 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прикреплённые файлы.</a:t>
            </a:r>
          </a:p>
          <a:p>
            <a:endParaRPr lang="ru-RU" dirty="0"/>
          </a:p>
        </p:txBody>
      </p:sp>
      <p:pic>
        <p:nvPicPr>
          <p:cNvPr id="22530" name="Picture 2" descr="Картинки по запросу &quot;ошибка в документировании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221088"/>
            <a:ext cx="7416824" cy="2373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437112"/>
            <a:ext cx="8964488" cy="208823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Жизненный цикл дефекта (Defect Lifecycle) – это последовательность этапов, которые проходит дефект на своём пути с момента его создания до окончательного закрытия. Для простоты восприятия изображается в виде схемы с возможными статусами и действиями, которые приводят к смене этих статусов.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6" name="Picture 2" descr="Изображение с названием стать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086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603</TotalTime>
  <Words>645</Words>
  <Application>Microsoft Office PowerPoint</Application>
  <PresentationFormat>Экран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Модульная</vt:lpstr>
      <vt:lpstr>Разработка тестовой документации.  Поиск, анализ и документирование дефектов  </vt:lpstr>
      <vt:lpstr>Слайд 2</vt:lpstr>
      <vt:lpstr>Чек-листы vs Тест-кейсы </vt:lpstr>
      <vt:lpstr>Чек-листы vs Тест-кейсы</vt:lpstr>
      <vt:lpstr>Чек-листы</vt:lpstr>
      <vt:lpstr>Тест-кейсы</vt:lpstr>
      <vt:lpstr>Поиск и документирование дефектов</vt:lpstr>
      <vt:lpstr>Характеристики дефекта</vt:lpstr>
      <vt:lpstr>Слайд 9</vt:lpstr>
      <vt:lpstr>Жизненный цикл дефекта</vt:lpstr>
      <vt:lpstr>Приоритет дефекта</vt:lpstr>
      <vt:lpstr>Серьёзность дефекта</vt:lpstr>
      <vt:lpstr>Документирование ошибок</vt:lpstr>
      <vt:lpstr>Документирование ошибок</vt:lpstr>
      <vt:lpstr>Документирование ошибок</vt:lpstr>
      <vt:lpstr>Ошибки при описании ошибок</vt:lpstr>
      <vt:lpstr>Рекомендации для хорошего описания ошибок</vt:lpstr>
      <vt:lpstr>Критерии определения критичности</vt:lpstr>
      <vt:lpstr>Критерии определения критичности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тестовой документации.  Поиск, анализ и документирование дефектов  </dc:title>
  <dc:creator>yulia</dc:creator>
  <cp:lastModifiedBy>yulia</cp:lastModifiedBy>
  <cp:revision>43</cp:revision>
  <dcterms:created xsi:type="dcterms:W3CDTF">2020-02-18T17:59:01Z</dcterms:created>
  <dcterms:modified xsi:type="dcterms:W3CDTF">2020-02-20T22:39:16Z</dcterms:modified>
</cp:coreProperties>
</file>