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82" autoAdjust="0"/>
  </p:normalViewPr>
  <p:slideViewPr>
    <p:cSldViewPr>
      <p:cViewPr varScale="1">
        <p:scale>
          <a:sx n="67" d="100"/>
          <a:sy n="67" d="100"/>
        </p:scale>
        <p:origin x="-20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11079-70FF-4B45-BC54-3F4683845F37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59F94-CFED-499B-87D9-7C1B07CC4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71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безопасности относится к одному из видов нефункциоального тестирования и имеет характерные особенности.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9F94-CFED-499B-87D9-7C1B07CC4D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7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из них, это особое внимание к «негативному» тестированию.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“Негативное” тестирование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это тестирование на данных или сценариях, которые соответствуют нештатному поведению тестируемой системы – различные сообщения об ошибках, исключительные ситуации, “запредельные” состояния и т.п.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Основной целью “негативного” тестирования является проверка устойчивости системы к воздействиям различного рода, валидация неверного набора данных, проверка обработки исключительных ситуаций (как в реализации самих программных алгоритмов, так и в логике бизнес-правил). В некоторых случах ошибки позволяют диагностировать пути для взлома.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9F94-CFED-499B-87D9-7C1B07CC4D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69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особееность заключается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том, что нужно думать как хакер.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не знаете как взломать, вы можете не защитить себя от хакеров. Поэтому нужно использовать похожие схемы, программы, исследовать код.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9F94-CFED-499B-87D9-7C1B07CC4D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25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сложно измерить качество проведения такого тестирования. 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Примеров уязвимостей и атак существует огромное количество. Можно найти 99 уязвимостей, но упустить одно, которое и окажется решающим.</a:t>
            </a: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проведя полный цикл тестирования безопасности, нельзя быть на 100% уверенным, что система по-настоящему обезопасена. Но можно быть уверенным в том, что процент несанкционированных проникновений, краж информации и потерь данных будет в разы меньше, чем у тех кто не проводил тестирования безопасности.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9F94-CFED-499B-87D9-7C1B07CC4D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3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Помимо стандартных требований к поведению (или функциональности) разрабатываемого приложения крайне важно выявлять и документировать так называемые нефункциональные требования. Именно они будут отвечать за стабильность и надежность работы приложения, что является не менее важной оценкой успешности проекта, после того как разработанное приложение позволяет выполнять основные возложенные на него функции.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Принято разделять нефункциональные требования (или атрибуты качества) на две большие категории, соответствующие структурным и поведенческим аспектам приложения. Первая категория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содержит атрибуты, имеющие значение при исполнении приложения, то есть в режиме его работы,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такие как доступность, масштабируемость, надежность.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Вторая категория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designtime)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определяет атрибуты, относящиеся к аспектам проектирования приложения. Например, переносимость, модульность, расширяемость.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9F94-CFED-499B-87D9-7C1B07CC4D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683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оценки рисков по внутренним критериям необходимо понимать, что произойдет с системой, если, к примеру, не будет работать функция, или какие есть зависимости данной функции от других внешних компонентов, конфигураций и т.д.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 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на 3 группы:</a:t>
            </a:r>
          </a:p>
          <a:p>
            <a:pPr marL="228600" indent="-228600">
              <a:buAutoNum type="arabicParenR"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качества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Основными критериями качества служат 8 характеристик качества продукта.</a:t>
            </a: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пригодность, уровень производительности, совместимость, удобство использования, надежность,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защищенность, сопровождаемость, переносимость.</a:t>
            </a: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характеристики предназначены, что максимально всесторонне покрыть требования к качеству продукта, а значит, на каждую характеристику могут ложиться определенные риски при ее невыполнении.</a:t>
            </a:r>
          </a:p>
          <a:p>
            <a:pPr marL="0" indent="0">
              <a:buNone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Общие риски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стандартная группа рисков, являющаяся универсальной для продукта независимо от его изменения. К универсальным рискам можно отнести риски, связанные с особенностями продукта, с наиболее часто используемыми процессами и так далее.</a:t>
            </a:r>
          </a:p>
          <a:p>
            <a:pPr marL="0" indent="0">
              <a:buNone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Доменные риски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риски, связанные с работоспособностью ПО. Это может быть и инсталляция приложения, и загрузка файлов, изменение настроек и другое.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9F94-CFED-499B-87D9-7C1B07CC4D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8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Важным моментом тестирования безопасности является то, что тестировать ПО</a:t>
            </a:r>
            <a:r>
              <a:rPr lang="ru-RU" baseline="0" dirty="0" smtClean="0"/>
              <a:t> необходимо методом «белого» ящика. Тестировщик должен иметь доступ к коду ПО, чтобы проверить его на уязвимости.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9F94-CFED-499B-87D9-7C1B07CC4D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84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обеспечения соответствующего качества данной услуги, особенно в рамках корпоративных структур, были разработаны специальные методологии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стандарты,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гарантирующие эффективность тестирования и перечень мероприятий проводимых в его рамках. Вот некоторые из них.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9F94-CFED-499B-87D9-7C1B07CC4D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15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OSSTMM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(Open Source Security Testing Methodology Manual) 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руководство по анализу и тестированию безопасности, созданное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Pete Herzog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фотографом и ученым, а также директором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ISECOM.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12-и страничное издание данного руководства было придумано в 2001 году. Последняя версия руководства содержит 18 глав, повествующих о том с чего начинать тестирование, какие существуют метрики и компоненты информационной системы, которые подлежат тестированию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OWASP Testing Guide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данное руководство включает детальное описание процесса тестирования защищенности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приложений. Документ рассчитан на архитекторов, разработчиков, консультантов, аудиторов. В документе приводятся примеры кода на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покрывает большое количество вопросов по безопасности, начиная с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инъекций и заканчивая современными угрозами такими как фишинг и банкинг.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Systems Security Assessment Framework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(ISSAF)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методология включает детальное описание процессов тестирования, практические приемы работы с разными утилитами. Рассматривается тестирование межсетевых экранов, антивирусных систем, беспроводных сетей, операционных систем, баз данных и т.д. Система рассчитана на непосредственных исполнителей.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800-42 Guideline on Network Security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руководстве особое внимание уделяется процессу организации тестирования в компании. Документ рассчитан на ИТ-менеджеров и непосредственных исполнителей.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 DSS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(Payment Card Industry Data Security Standard) 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 безопасности, созданный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Payment Card Industry Security Standards Council (PCI SSC),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целью помочь организациям защитить процесс платежей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использованием банковских карт от мошенничества и воровства конфиденциальной финансовой информации. Данный стандарт объединяет следующие программы безопасности: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Visa Card Information Security Program, MasterCard Site Data Protection, American Express Data Security Operating Policy, Discover Information and Compliance,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JCB Data Security Program.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 включает 12 основных требований безопасности для защиты конфиденциальных данных владельцев платежных карт, таких как: имя кардхолдера, номер счета, срок действия карты, ПИН,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CVC,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данные, записанные на магнитную полоску.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9F94-CFED-499B-87D9-7C1B07CC4D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9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384" y="1700808"/>
            <a:ext cx="7469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0070C0"/>
                </a:solidFill>
              </a:rPr>
              <a:t>Особенности тестирования </a:t>
            </a:r>
          </a:p>
          <a:p>
            <a:pPr algn="ctr"/>
            <a:r>
              <a:rPr lang="ru-RU" sz="4800" dirty="0" smtClean="0">
                <a:solidFill>
                  <a:srgbClr val="0070C0"/>
                </a:solidFill>
              </a:rPr>
              <a:t>безопасности ПО</a:t>
            </a:r>
            <a:endParaRPr lang="ru-RU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422"/>
            <a:ext cx="7333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Важность негативного тестирования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65" y="1124744"/>
            <a:ext cx="6840760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6639" y="332422"/>
            <a:ext cx="356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Думать как хакер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36" y="1556792"/>
            <a:ext cx="635648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958" y="332422"/>
            <a:ext cx="8206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Качество тестирования безопасности ПО</a:t>
            </a:r>
          </a:p>
          <a:p>
            <a:pPr algn="ctr"/>
            <a:r>
              <a:rPr lang="ru-RU" sz="3600" dirty="0" smtClean="0"/>
              <a:t> сложно измерить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51" y="2060848"/>
            <a:ext cx="6257484" cy="35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248" y="655587"/>
            <a:ext cx="844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Важность нефункциональных требований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988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Runtime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доступность, масштабируемость, </a:t>
            </a:r>
          </a:p>
          <a:p>
            <a:r>
              <a:rPr lang="ru-RU" sz="3200" dirty="0" smtClean="0"/>
              <a:t>		надежность)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00187" y="3519844"/>
            <a:ext cx="7763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</a:t>
            </a:r>
            <a:r>
              <a:rPr lang="en-US" sz="3200" dirty="0" smtClean="0"/>
              <a:t>esigntime</a:t>
            </a:r>
            <a:r>
              <a:rPr lang="ru-RU" sz="3200" dirty="0" smtClean="0"/>
              <a:t> (переносимость, модульность,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	    расширяемость)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19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23" y="655587"/>
            <a:ext cx="639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Тестирование на основе рисков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11647" y="2060848"/>
            <a:ext cx="513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Модель качества продукта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852935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Общие риски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600658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Доменные риски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154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4845" y="655587"/>
            <a:ext cx="6146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/>
              <a:t>Необходимость тестирования </a:t>
            </a:r>
          </a:p>
          <a:p>
            <a:pPr algn="ctr"/>
            <a:r>
              <a:rPr lang="ru-RU" sz="3600" dirty="0"/>
              <a:t>м</a:t>
            </a:r>
            <a:r>
              <a:rPr lang="ru-RU" sz="3600" dirty="0" smtClean="0"/>
              <a:t>етодом «белого» ящика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44" y="2276872"/>
            <a:ext cx="542773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698" y="1700808"/>
            <a:ext cx="7779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0070C0"/>
                </a:solidFill>
              </a:rPr>
              <a:t>Стандарты для тестирования</a:t>
            </a:r>
          </a:p>
          <a:p>
            <a:pPr algn="ctr"/>
            <a:r>
              <a:rPr lang="ru-RU" sz="4800" dirty="0" smtClean="0">
                <a:solidFill>
                  <a:srgbClr val="0070C0"/>
                </a:solidFill>
              </a:rPr>
              <a:t>Безопасности ПО</a:t>
            </a:r>
            <a:endParaRPr lang="ru-RU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922" y="864981"/>
            <a:ext cx="382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OSSTMM </a:t>
            </a:r>
            <a:r>
              <a:rPr lang="en-US" sz="1400" i="1" dirty="0" smtClean="0"/>
              <a:t>http://www.isecom.org</a:t>
            </a:r>
            <a:endParaRPr lang="ru-RU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95922" y="1556792"/>
            <a:ext cx="583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OWASP Testing Guide </a:t>
            </a:r>
            <a:r>
              <a:rPr lang="en-US" sz="1400" i="1" dirty="0" smtClean="0"/>
              <a:t>http://www.owasp.org</a:t>
            </a:r>
            <a:endParaRPr lang="ru-RU" sz="1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95922" y="2276872"/>
            <a:ext cx="344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ISSAF </a:t>
            </a:r>
            <a:r>
              <a:rPr lang="en-US" sz="1400" i="1" dirty="0"/>
              <a:t>http://</a:t>
            </a:r>
            <a:r>
              <a:rPr lang="en-US" sz="1400" i="1" dirty="0" smtClean="0"/>
              <a:t>www.oissg.org/issaf</a:t>
            </a:r>
            <a:endParaRPr lang="ru-RU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95922" y="2966682"/>
            <a:ext cx="8054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NIST Guideline </a:t>
            </a:r>
            <a:r>
              <a:rPr lang="en-US" sz="1400" i="1" dirty="0"/>
              <a:t>http://csrc.nist.gov/publications/nistpubs/800-42/NIST-SP800-42.pdf</a:t>
            </a:r>
            <a:endParaRPr lang="ru-RU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95922" y="3756698"/>
            <a:ext cx="459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PCI DSS </a:t>
            </a:r>
            <a:r>
              <a:rPr lang="en-US" sz="1400" i="1" dirty="0"/>
              <a:t>https://</a:t>
            </a:r>
            <a:r>
              <a:rPr lang="en-US" sz="1400" i="1" dirty="0" smtClean="0"/>
              <a:t>www.pcisecuritystandards.org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28514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414</Words>
  <Application>Microsoft Office PowerPoint</Application>
  <PresentationFormat>Экран (4:3)</PresentationFormat>
  <Paragraphs>58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2017-02-20T16:46:18Z</dcterms:created>
  <dcterms:modified xsi:type="dcterms:W3CDTF">2017-02-26T18:54:28Z</dcterms:modified>
</cp:coreProperties>
</file>