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3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61571D30-B65F-4866-A424-06E82615F49A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4"/>
            <p14:sldId id="275"/>
            <p14:sldId id="276"/>
            <p14:sldId id="273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Функциональное и нефункциональное тестирование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5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функциональных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2937"/>
            <a:ext cx="11207931" cy="41148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Пусть надо протестировать функциональность какого-либо сайта. Тогда, например, можно проверить: </a:t>
            </a:r>
          </a:p>
          <a:p>
            <a:r>
              <a:rPr lang="ru-RU" sz="2400" dirty="0" smtClean="0"/>
              <a:t>Переход </a:t>
            </a:r>
            <a:r>
              <a:rPr lang="ru-RU" sz="2400" dirty="0"/>
              <a:t>по разделам </a:t>
            </a:r>
            <a:r>
              <a:rPr lang="ru-RU" sz="2400" dirty="0" smtClean="0"/>
              <a:t>сайта.</a:t>
            </a:r>
            <a:endParaRPr lang="ru-RU" sz="2400" dirty="0"/>
          </a:p>
          <a:p>
            <a:r>
              <a:rPr lang="ru-RU" sz="2400" dirty="0"/>
              <a:t>Поиск по сайту.</a:t>
            </a:r>
          </a:p>
          <a:p>
            <a:r>
              <a:rPr lang="ru-RU" sz="2400" dirty="0"/>
              <a:t>Подписка на рассылку </a:t>
            </a:r>
            <a:r>
              <a:rPr lang="ru-RU" sz="2400" dirty="0" smtClean="0"/>
              <a:t>– приходят ли письма </a:t>
            </a:r>
            <a:r>
              <a:rPr lang="ru-RU" sz="2400" dirty="0"/>
              <a:t>с </a:t>
            </a:r>
            <a:r>
              <a:rPr lang="ru-RU" sz="2400" dirty="0" smtClean="0"/>
              <a:t>информацией.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143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46811"/>
            <a:ext cx="11220994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В отличии от </a:t>
            </a:r>
            <a:r>
              <a:rPr lang="ru-RU" sz="2800" b="1" dirty="0"/>
              <a:t>функционального</a:t>
            </a:r>
            <a:r>
              <a:rPr lang="ru-RU" sz="2800" dirty="0"/>
              <a:t> тестирования, целью которого является проверка соответствия реальных функций продукта </a:t>
            </a:r>
            <a:r>
              <a:rPr lang="ru-RU" sz="2800" dirty="0" smtClean="0"/>
              <a:t>функциональным требованиям, </a:t>
            </a:r>
            <a:r>
              <a:rPr lang="ru-RU" sz="2800" dirty="0"/>
              <a:t>целью нефункционального тестирования является проверка соответствия свойств приложения </a:t>
            </a:r>
            <a:r>
              <a:rPr lang="ru-RU" sz="2800" dirty="0" smtClean="0"/>
              <a:t>его нефункциональным требованиям.</a:t>
            </a:r>
            <a:endParaRPr lang="ru-RU" sz="2800" dirty="0"/>
          </a:p>
          <a:p>
            <a:pPr marL="0" indent="0" algn="just">
              <a:buNone/>
            </a:pPr>
            <a:r>
              <a:rPr lang="ru-RU" sz="2800" dirty="0" smtClean="0"/>
              <a:t>Соответственно,</a:t>
            </a:r>
            <a:r>
              <a:rPr lang="ru-RU" sz="2800" dirty="0"/>
              <a:t> </a:t>
            </a:r>
            <a:r>
              <a:rPr lang="ru-RU" sz="2800" b="1" dirty="0"/>
              <a:t>нефункциональное тестирование</a:t>
            </a:r>
            <a:r>
              <a:rPr lang="ru-RU" sz="2800" dirty="0"/>
              <a:t> – тестирование свойств, которые не относятся к функциональности системы. </a:t>
            </a:r>
          </a:p>
        </p:txBody>
      </p:sp>
    </p:spTree>
    <p:extLst>
      <p:ext uri="{BB962C8B-B14F-4D97-AF65-F5344CB8AC3E}">
        <p14:creationId xmlns:p14="http://schemas.microsoft.com/office/powerpoint/2010/main" xmlns="" val="6238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Задача нефункционального тестирования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326" y="2259874"/>
            <a:ext cx="11234057" cy="40625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Задача -- оценить </a:t>
            </a:r>
            <a:r>
              <a:rPr lang="ru-RU" sz="3200" dirty="0"/>
              <a:t>работу нефункциональных составляющих готового программного продукта. Наравне с функциональным тестированием, нефункциональные тесты описывают второстепенные характеристики системы и сводятся к количественным показателям работы программного обеспечения.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25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264" y="2272937"/>
            <a:ext cx="1124712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Объекты  тестирования определяются </a:t>
            </a:r>
            <a:r>
              <a:rPr lang="ru-RU" sz="2000" dirty="0"/>
              <a:t>нефункциональными требованиями, которые характеризуют продукт с таких сторон, как:</a:t>
            </a:r>
          </a:p>
          <a:p>
            <a:r>
              <a:rPr lang="ru-RU" sz="2000" b="1" dirty="0"/>
              <a:t>Надежность</a:t>
            </a:r>
            <a:r>
              <a:rPr lang="ru-RU" sz="2000" dirty="0"/>
              <a:t> (реакция системы на непредвиденные ситуации).</a:t>
            </a:r>
          </a:p>
          <a:p>
            <a:r>
              <a:rPr lang="ru-RU" sz="2000" b="1" dirty="0"/>
              <a:t>Производительность</a:t>
            </a:r>
            <a:r>
              <a:rPr lang="ru-RU" sz="2000" dirty="0"/>
              <a:t> (Работоспособность системы под разными нагрузками).</a:t>
            </a:r>
          </a:p>
          <a:p>
            <a:r>
              <a:rPr lang="ru-RU" sz="2000" b="1" dirty="0"/>
              <a:t>Удобство</a:t>
            </a:r>
            <a:r>
              <a:rPr lang="ru-RU" sz="2000" dirty="0"/>
              <a:t> (Исследование удобности работы с приложением с точки зрения пользователя).</a:t>
            </a:r>
          </a:p>
          <a:p>
            <a:r>
              <a:rPr lang="ru-RU" sz="2000" b="1" dirty="0"/>
              <a:t>Масштабируемость</a:t>
            </a:r>
            <a:r>
              <a:rPr lang="ru-RU" sz="2000" dirty="0"/>
              <a:t> (Требования к горизонтальному или вертикальному масштабированию приложения).</a:t>
            </a:r>
          </a:p>
          <a:p>
            <a:r>
              <a:rPr lang="ru-RU" sz="2000" b="1" dirty="0"/>
              <a:t>Безопасность</a:t>
            </a:r>
            <a:r>
              <a:rPr lang="ru-RU" sz="2000" dirty="0"/>
              <a:t> (Защищенность пользовательских данных).</a:t>
            </a:r>
          </a:p>
          <a:p>
            <a:r>
              <a:rPr lang="ru-RU" sz="2000" b="1" dirty="0" err="1"/>
              <a:t>Портируемость</a:t>
            </a:r>
            <a:r>
              <a:rPr lang="ru-RU" sz="2000" dirty="0"/>
              <a:t> (Переносимость приложения на различные платформы).</a:t>
            </a:r>
          </a:p>
          <a:p>
            <a:r>
              <a:rPr lang="ru-RU" sz="2000" dirty="0"/>
              <a:t>И много других качеств.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042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2937"/>
            <a:ext cx="11207931" cy="41670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i="1" dirty="0" smtClean="0"/>
              <a:t>Свойства </a:t>
            </a:r>
            <a:r>
              <a:rPr lang="ru-RU" sz="2000" i="1" dirty="0"/>
              <a:t>системы можно исследовать, используя следующие виды тестирования:</a:t>
            </a:r>
            <a:endParaRPr lang="ru-RU" sz="2000" dirty="0"/>
          </a:p>
          <a:p>
            <a:pPr algn="just"/>
            <a:r>
              <a:rPr lang="ru-RU" sz="2000" b="1" dirty="0"/>
              <a:t>Тестирование установки</a:t>
            </a:r>
            <a:r>
              <a:rPr lang="ru-RU" sz="2000" dirty="0"/>
              <a:t> (</a:t>
            </a:r>
            <a:r>
              <a:rPr lang="ru-RU" sz="2000" dirty="0" err="1"/>
              <a:t>Installation</a:t>
            </a:r>
            <a:r>
              <a:rPr lang="ru-RU" sz="2000" dirty="0"/>
              <a:t> </a:t>
            </a:r>
            <a:r>
              <a:rPr lang="ru-RU" sz="2000" dirty="0" err="1"/>
              <a:t>testing</a:t>
            </a:r>
            <a:r>
              <a:rPr lang="ru-RU" sz="2000" dirty="0"/>
              <a:t>) – проверка успешности установки приложения, его настройки и удаления. Снижает риски потери пользовательских данных, потери работоспособности приложения и пр.</a:t>
            </a:r>
          </a:p>
          <a:p>
            <a:pPr algn="just"/>
            <a:r>
              <a:rPr lang="ru-RU" sz="2000" b="1" dirty="0"/>
              <a:t>Тестирование удобства использования</a:t>
            </a:r>
            <a:r>
              <a:rPr lang="ru-RU" sz="2000" dirty="0"/>
              <a:t> (</a:t>
            </a:r>
            <a:r>
              <a:rPr lang="ru-RU" sz="2000" dirty="0" err="1"/>
              <a:t>Usability</a:t>
            </a:r>
            <a:r>
              <a:rPr lang="ru-RU" sz="2000" dirty="0"/>
              <a:t> </a:t>
            </a:r>
            <a:r>
              <a:rPr lang="ru-RU" sz="2000" dirty="0" err="1"/>
              <a:t>testing</a:t>
            </a:r>
            <a:r>
              <a:rPr lang="ru-RU" sz="2000" dirty="0"/>
              <a:t>) – характеризует систему с точки зрения удобства использования конечного пользователя.</a:t>
            </a:r>
          </a:p>
          <a:p>
            <a:pPr algn="just"/>
            <a:r>
              <a:rPr lang="ru-RU" sz="2000" b="1" dirty="0"/>
              <a:t>Конфигурационное тестирование</a:t>
            </a:r>
            <a:r>
              <a:rPr lang="ru-RU" sz="2000" dirty="0"/>
              <a:t> (или тестирование </a:t>
            </a:r>
            <a:r>
              <a:rPr lang="ru-RU" sz="2000" dirty="0" err="1"/>
              <a:t>портируемости</a:t>
            </a:r>
            <a:r>
              <a:rPr lang="ru-RU" sz="2000" dirty="0"/>
              <a:t>) – исследование работоспособности программной системы в условиях различных программных конфигураций.</a:t>
            </a:r>
          </a:p>
          <a:p>
            <a:pPr algn="just"/>
            <a:r>
              <a:rPr lang="ru-RU" sz="2000" b="1" dirty="0"/>
              <a:t>Тестирование на отказ и восстановление</a:t>
            </a:r>
            <a:r>
              <a:rPr lang="ru-RU" sz="2000" dirty="0"/>
              <a:t> (</a:t>
            </a:r>
            <a:r>
              <a:rPr lang="ru-RU" sz="2000" dirty="0" err="1"/>
              <a:t>Failover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Recovery</a:t>
            </a:r>
            <a:r>
              <a:rPr lang="ru-RU" sz="2000" dirty="0"/>
              <a:t> </a:t>
            </a:r>
            <a:r>
              <a:rPr lang="ru-RU" sz="2000" dirty="0" err="1"/>
              <a:t>Testing</a:t>
            </a:r>
            <a:r>
              <a:rPr lang="ru-RU" sz="2000" dirty="0"/>
              <a:t>) – исследование программной системы на предмет восстановления после </a:t>
            </a:r>
            <a:r>
              <a:rPr lang="ru-RU" sz="2000" dirty="0" smtClean="0"/>
              <a:t>ошибок и сбоев</a:t>
            </a:r>
            <a:r>
              <a:rPr lang="ru-RU" sz="2000" dirty="0"/>
              <a:t>. Оценивание реакции защитных свойств приложения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558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установки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326" y="2299063"/>
            <a:ext cx="11194868" cy="3984171"/>
          </a:xfrm>
        </p:spPr>
        <p:txBody>
          <a:bodyPr/>
          <a:lstStyle/>
          <a:p>
            <a:pPr marL="0" lvl="0" indent="0">
              <a:buNone/>
            </a:pPr>
            <a:r>
              <a:rPr lang="ru-RU" sz="2400" b="1" dirty="0"/>
              <a:t>Тестирование установки </a:t>
            </a:r>
            <a:r>
              <a:rPr lang="ru-RU" sz="2400" dirty="0"/>
              <a:t>(</a:t>
            </a:r>
            <a:r>
              <a:rPr lang="ru-RU" sz="2400" i="1" dirty="0" err="1"/>
              <a:t>Installation</a:t>
            </a:r>
            <a:r>
              <a:rPr lang="ru-RU" sz="2400" i="1" dirty="0"/>
              <a:t> </a:t>
            </a:r>
            <a:r>
              <a:rPr lang="ru-RU" sz="2400" i="1" dirty="0" err="1"/>
              <a:t>testing</a:t>
            </a:r>
            <a:r>
              <a:rPr lang="ru-RU" sz="2400" dirty="0"/>
              <a:t>) позволяет избежать следующих рисков: </a:t>
            </a:r>
            <a:endParaRPr lang="ru-RU" sz="3600" dirty="0"/>
          </a:p>
          <a:p>
            <a:pPr lvl="1"/>
            <a:r>
              <a:rPr lang="ru-RU" sz="2400" dirty="0"/>
              <a:t>риск потери пользовательских данных,</a:t>
            </a:r>
            <a:endParaRPr lang="ru-RU" sz="3600" dirty="0"/>
          </a:p>
          <a:p>
            <a:pPr lvl="1"/>
            <a:r>
              <a:rPr lang="ru-RU" sz="2400" dirty="0"/>
              <a:t>риск вывода операционной системы из строя,</a:t>
            </a:r>
            <a:endParaRPr lang="ru-RU" sz="3600" dirty="0"/>
          </a:p>
          <a:p>
            <a:pPr lvl="1"/>
            <a:r>
              <a:rPr lang="ru-RU" sz="2400" dirty="0"/>
              <a:t>риск неработоспособности приложения,</a:t>
            </a:r>
            <a:endParaRPr lang="ru-RU" sz="3600" dirty="0"/>
          </a:p>
          <a:p>
            <a:pPr lvl="1"/>
            <a:r>
              <a:rPr lang="ru-RU" sz="2400" dirty="0"/>
              <a:t>риск </a:t>
            </a:r>
            <a:r>
              <a:rPr lang="ru-RU" sz="2400" dirty="0" smtClean="0"/>
              <a:t>некорректной </a:t>
            </a:r>
            <a:r>
              <a:rPr lang="ru-RU" sz="2400" dirty="0"/>
              <a:t>работы приложения;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355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удобства 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452" y="2259873"/>
            <a:ext cx="11220994" cy="41017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dirty="0"/>
              <a:t>Тестирование удобства пользования </a:t>
            </a:r>
            <a:r>
              <a:rPr lang="ru-RU" sz="2400" dirty="0"/>
              <a:t>(</a:t>
            </a:r>
            <a:r>
              <a:rPr lang="ru-RU" sz="2400" i="1" dirty="0" err="1"/>
              <a:t>Usability</a:t>
            </a:r>
            <a:r>
              <a:rPr lang="ru-RU" sz="2400" i="1" dirty="0"/>
              <a:t> </a:t>
            </a:r>
            <a:r>
              <a:rPr lang="ru-RU" sz="2400" i="1" dirty="0" err="1"/>
              <a:t>Testing</a:t>
            </a:r>
            <a:r>
              <a:rPr lang="ru-RU" sz="2400" dirty="0"/>
              <a:t>) пользования дает оценку уровня удобства использования приложения по следующим пунктам:</a:t>
            </a:r>
            <a:endParaRPr lang="ru-RU" sz="3600" dirty="0"/>
          </a:p>
          <a:p>
            <a:pPr lvl="1" algn="just"/>
            <a:r>
              <a:rPr lang="ru-RU" sz="2400" dirty="0"/>
              <a:t>производительность, эффективность (</a:t>
            </a:r>
            <a:r>
              <a:rPr lang="ru-RU" sz="2400" i="1" dirty="0" err="1"/>
              <a:t>efficiency</a:t>
            </a:r>
            <a:r>
              <a:rPr lang="ru-RU" sz="2400" dirty="0"/>
              <a:t>),</a:t>
            </a:r>
            <a:endParaRPr lang="ru-RU" sz="3600" dirty="0"/>
          </a:p>
          <a:p>
            <a:pPr lvl="1" algn="just"/>
            <a:r>
              <a:rPr lang="ru-RU" sz="2400" dirty="0"/>
              <a:t>правильность (</a:t>
            </a:r>
            <a:r>
              <a:rPr lang="ru-RU" sz="2400" i="1" dirty="0" err="1"/>
              <a:t>accuracy</a:t>
            </a:r>
            <a:r>
              <a:rPr lang="ru-RU" sz="2400" dirty="0"/>
              <a:t>),</a:t>
            </a:r>
            <a:endParaRPr lang="ru-RU" sz="3600" dirty="0"/>
          </a:p>
          <a:p>
            <a:pPr lvl="1" algn="just"/>
            <a:r>
              <a:rPr lang="ru-RU" sz="2400" dirty="0" smtClean="0"/>
              <a:t>эмоциональная </a:t>
            </a:r>
            <a:r>
              <a:rPr lang="ru-RU" sz="2400" dirty="0"/>
              <a:t>реакция (</a:t>
            </a:r>
            <a:r>
              <a:rPr lang="ru-RU" sz="2400" i="1" dirty="0" err="1"/>
              <a:t>emotional</a:t>
            </a:r>
            <a:r>
              <a:rPr lang="ru-RU" sz="2400" i="1" dirty="0"/>
              <a:t> </a:t>
            </a:r>
            <a:r>
              <a:rPr lang="ru-RU" sz="2400" i="1" dirty="0" err="1"/>
              <a:t>response</a:t>
            </a:r>
            <a:r>
              <a:rPr lang="ru-RU" sz="2400" dirty="0"/>
              <a:t>);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4360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Конфигурационное 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2937"/>
            <a:ext cx="11234057" cy="415398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000" b="1" dirty="0"/>
              <a:t>Конфигурационное тестирование или тестирование </a:t>
            </a:r>
            <a:r>
              <a:rPr lang="ru-RU" sz="2000" b="1" dirty="0" err="1"/>
              <a:t>портируемости</a:t>
            </a:r>
            <a:r>
              <a:rPr lang="ru-RU" sz="2000" b="1" dirty="0"/>
              <a:t> </a:t>
            </a:r>
            <a:r>
              <a:rPr lang="ru-RU" sz="2000" dirty="0"/>
              <a:t>(</a:t>
            </a:r>
            <a:r>
              <a:rPr lang="ru-RU" sz="2000" i="1" dirty="0" err="1"/>
              <a:t>Configuration</a:t>
            </a:r>
            <a:r>
              <a:rPr lang="ru-RU" sz="2000" i="1" dirty="0"/>
              <a:t> </a:t>
            </a:r>
            <a:r>
              <a:rPr lang="ru-RU" sz="2000" i="1" dirty="0" err="1"/>
              <a:t>Testing</a:t>
            </a:r>
            <a:r>
              <a:rPr lang="ru-RU" sz="2000" dirty="0" err="1"/>
              <a:t>или</a:t>
            </a:r>
            <a:r>
              <a:rPr lang="ru-RU" sz="2000" dirty="0"/>
              <a:t> </a:t>
            </a:r>
            <a:r>
              <a:rPr lang="ru-RU" sz="2000" i="1" dirty="0" err="1"/>
              <a:t>Portability</a:t>
            </a:r>
            <a:r>
              <a:rPr lang="ru-RU" sz="2000" i="1" dirty="0"/>
              <a:t> </a:t>
            </a:r>
            <a:r>
              <a:rPr lang="ru-RU" sz="2000" i="1" dirty="0" err="1"/>
              <a:t>testing</a:t>
            </a:r>
            <a:r>
              <a:rPr lang="ru-RU" sz="2000" dirty="0"/>
              <a:t>) — тестируется взаимодействие программного обеспечения с окружением, в которое оно будет установлено (Аппаратные и Программные средства), а </a:t>
            </a:r>
            <a:r>
              <a:rPr lang="ru-RU" sz="2000" dirty="0" smtClean="0"/>
              <a:t>также </a:t>
            </a:r>
            <a:r>
              <a:rPr lang="ru-RU" sz="2000" dirty="0"/>
              <a:t>с позиции конечного пользователя и конфигурации его рабочей станции. Для этого проводится ряд тестов с различными конфигурациями рабочих станций:</a:t>
            </a:r>
            <a:endParaRPr lang="ru-RU" sz="3200" dirty="0"/>
          </a:p>
          <a:p>
            <a:pPr lvl="1" algn="just"/>
            <a:r>
              <a:rPr lang="ru-RU" sz="2000" dirty="0"/>
              <a:t>тип, версия и разрядность операционной системы,</a:t>
            </a:r>
            <a:endParaRPr lang="ru-RU" sz="3200" dirty="0"/>
          </a:p>
          <a:p>
            <a:pPr lvl="1" algn="just"/>
            <a:r>
              <a:rPr lang="ru-RU" sz="2000" dirty="0"/>
              <a:t>тип и версия </a:t>
            </a:r>
            <a:r>
              <a:rPr lang="ru-RU" sz="2000" dirty="0" err="1"/>
              <a:t>Web-барузера</a:t>
            </a:r>
            <a:r>
              <a:rPr lang="ru-RU" sz="2000" dirty="0"/>
              <a:t>, в случае если тестируется </a:t>
            </a:r>
            <a:r>
              <a:rPr lang="ru-RU" sz="2000" i="1" dirty="0" err="1"/>
              <a:t>Web</a:t>
            </a:r>
            <a:r>
              <a:rPr lang="ru-RU" sz="2000" dirty="0"/>
              <a:t>-приложение,</a:t>
            </a:r>
            <a:endParaRPr lang="ru-RU" sz="3200" dirty="0"/>
          </a:p>
          <a:p>
            <a:pPr lvl="1" algn="just"/>
            <a:r>
              <a:rPr lang="ru-RU" sz="2000" dirty="0"/>
              <a:t>тип и модель видеоадаптера,</a:t>
            </a:r>
            <a:endParaRPr lang="ru-RU" sz="3200" dirty="0"/>
          </a:p>
          <a:p>
            <a:pPr lvl="1" algn="just"/>
            <a:r>
              <a:rPr lang="ru-RU" sz="2000" dirty="0"/>
              <a:t>работа приложения при различных разрешениях экрана,</a:t>
            </a:r>
            <a:endParaRPr lang="ru-RU" sz="3200" dirty="0"/>
          </a:p>
          <a:p>
            <a:pPr lvl="1" algn="just"/>
            <a:r>
              <a:rPr lang="ru-RU" sz="2000" dirty="0"/>
              <a:t>версии драйверов, библиотек и т.д</a:t>
            </a:r>
            <a:r>
              <a:rPr lang="ru-RU" sz="2000" dirty="0" smtClean="0"/>
              <a:t>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152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Тестирование на отказ и восстановление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59873"/>
            <a:ext cx="11220994" cy="4127863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Тестирование на отказ и восстановление </a:t>
            </a:r>
            <a:r>
              <a:rPr lang="ru-RU" sz="2400" dirty="0"/>
              <a:t>(</a:t>
            </a:r>
            <a:r>
              <a:rPr lang="ru-RU" sz="2400" i="1" dirty="0" err="1"/>
              <a:t>Failover</a:t>
            </a:r>
            <a:r>
              <a:rPr lang="ru-RU" sz="2400" i="1" dirty="0"/>
              <a:t> </a:t>
            </a:r>
            <a:r>
              <a:rPr lang="ru-RU" sz="2400" i="1" dirty="0" err="1"/>
              <a:t>and</a:t>
            </a:r>
            <a:r>
              <a:rPr lang="ru-RU" sz="2400" i="1" dirty="0"/>
              <a:t> </a:t>
            </a:r>
            <a:r>
              <a:rPr lang="ru-RU" sz="2400" i="1" dirty="0" err="1"/>
              <a:t>Recovery</a:t>
            </a:r>
            <a:r>
              <a:rPr lang="ru-RU" sz="2400" i="1" dirty="0"/>
              <a:t> </a:t>
            </a:r>
            <a:r>
              <a:rPr lang="ru-RU" sz="2400" i="1" dirty="0" err="1"/>
              <a:t>Testing</a:t>
            </a:r>
            <a:r>
              <a:rPr lang="ru-RU" sz="2400" dirty="0"/>
              <a:t>) очень важно для систем, работающих по принципу «24x7». Методика тестирования заключается в симулировании различных условий сбоя и последующем изучении и оценке реакции защитных систем. В процессе подобных проверок выясняется, была ли достигнута требуемая степень восстановления системы после возникновения сбоя.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464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496390" y="404949"/>
            <a:ext cx="10972800" cy="6035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 smtClean="0"/>
              <a:t>В рамках анализа производительности любой системы ПО производятся следующие виды тестирования:</a:t>
            </a:r>
          </a:p>
          <a:p>
            <a:r>
              <a:rPr lang="ru-RU" sz="2400" dirty="0" smtClean="0"/>
              <a:t>Объемное тестирование: анализ производительности системы при обработке различных объемов данных. Ключевыми показателями являются время, затраченное на выполнение операции и количество пользователей (возможность приложения обрабатывать запросы, осуществляемые несколькими пользователями одновременно).</a:t>
            </a:r>
          </a:p>
          <a:p>
            <a:r>
              <a:rPr lang="ru-RU" sz="2400" dirty="0" smtClean="0"/>
              <a:t>Нагрузочное тестирование: проверка стабильности работы разработанного ПО под различными нагрузками. Нагрузочный тест моделирует объемы операций, которые выполняют пользователи приложения при различных условиях.  </a:t>
            </a:r>
          </a:p>
          <a:p>
            <a:r>
              <a:rPr lang="ru-RU" sz="2400" dirty="0" smtClean="0"/>
              <a:t>Стрессовое тестирование дает возможность понять, насколько система устойчива к предельным нагрузкам, а также может ли она самостоятельно восстанавливаться после таких нагрузок.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42691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90" y="2338251"/>
            <a:ext cx="11181804" cy="415398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b="1" dirty="0"/>
              <a:t>Функциональное тестирование</a:t>
            </a:r>
            <a:r>
              <a:rPr lang="ru-RU" sz="2800" dirty="0"/>
              <a:t> — это тестирование ПО в целях проверки реализуемости </a:t>
            </a:r>
            <a:r>
              <a:rPr lang="ru-RU" sz="2800" dirty="0" smtClean="0"/>
              <a:t>функциональных</a:t>
            </a:r>
            <a:r>
              <a:rPr lang="ru-RU" sz="2800" dirty="0"/>
              <a:t> требований, то есть способности ПО в определённых условиях решать задачи, нужные пользователям. Функциональные требования определяют, что именно делает ПО, какие задачи оно решает</a:t>
            </a:r>
            <a:r>
              <a:rPr lang="ru-RU" sz="2800" dirty="0" smtClean="0"/>
              <a:t>.</a:t>
            </a:r>
          </a:p>
          <a:p>
            <a:pPr marL="0" indent="0" algn="just">
              <a:buNone/>
            </a:pPr>
            <a:r>
              <a:rPr lang="ru-RU" sz="2600" dirty="0"/>
              <a:t>Цель проведения функционального тестирования  — подтвердить, что система реализована в соответствии с предъявленными к ней функциональными требованиями и полностью готова к работе.</a:t>
            </a:r>
          </a:p>
          <a:p>
            <a:pPr marL="0" indent="0">
              <a:buNone/>
            </a:pP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221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496390" y="404949"/>
            <a:ext cx="10972800" cy="6035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 smtClean="0"/>
              <a:t>В рамках анализа производительности любой системы ПО производятся следующие виды тестирования:</a:t>
            </a:r>
          </a:p>
          <a:p>
            <a:r>
              <a:rPr lang="ru-RU" sz="2400" dirty="0" smtClean="0"/>
              <a:t>Объемное тестирование: анализ производительности системы при обработке различных объемов данных. Ключевыми показателями являются время, затраченное на выполнение операции и количество пользователей (возможность приложения обрабатывать запросы, осуществляемые несколькими пользователями одновременно).</a:t>
            </a:r>
          </a:p>
          <a:p>
            <a:r>
              <a:rPr lang="ru-RU" sz="2400" dirty="0" smtClean="0"/>
              <a:t>Нагрузочное тестирование: проверка стабильности работы разработанного ПО под различными нагрузками. Нагрузочный тест моделирует объемы операций, которые выполняют пользователи приложения при различных условиях.  </a:t>
            </a:r>
          </a:p>
          <a:p>
            <a:r>
              <a:rPr lang="ru-RU" sz="2400" dirty="0" smtClean="0"/>
              <a:t>Стрессовое тестирование дает возможность понять, насколько система устойчива к предельным нагрузкам, а также может ли она самостоятельно восстанавливаться после таких нагрузок.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3093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496390" y="744584"/>
            <a:ext cx="10972800" cy="5159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dirty="0" smtClean="0"/>
              <a:t>Хоть </a:t>
            </a:r>
            <a:r>
              <a:rPr lang="ru-RU" sz="2800" dirty="0"/>
              <a:t>нефункциональное тестирование и не проверяет систему на выполнение тех функций, которые хочет от него заказчик, оно позволяет контролировать более глобальные свойства: безопасность, производительность, надежность и другие. Данные требования характеризуют качество программной системы в </a:t>
            </a:r>
            <a:r>
              <a:rPr lang="ru-RU" sz="2800" dirty="0" smtClean="0"/>
              <a:t>целом.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9425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Сравнение функционального и нефункционального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4137" y="2272938"/>
            <a:ext cx="5535975" cy="427155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Проверка системы на соответствие функциональным требованиям.</a:t>
            </a:r>
          </a:p>
          <a:p>
            <a:r>
              <a:rPr lang="ru-RU" sz="2000" dirty="0" smtClean="0"/>
              <a:t>Выполняется в начале (по ходу) создания программы.</a:t>
            </a:r>
          </a:p>
          <a:p>
            <a:r>
              <a:rPr lang="ru-RU" sz="2000" dirty="0" smtClean="0"/>
              <a:t>Используются ручные и автоматические способы тестирования.</a:t>
            </a:r>
          </a:p>
          <a:p>
            <a:r>
              <a:rPr lang="ru-RU" sz="2000" dirty="0" smtClean="0"/>
              <a:t>Основа – бизнес-требования.</a:t>
            </a:r>
          </a:p>
          <a:p>
            <a:r>
              <a:rPr lang="ru-RU" sz="2000" dirty="0" smtClean="0"/>
              <a:t>Описывает, что делает продукт.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8712" y="2272937"/>
            <a:ext cx="5482545" cy="4271553"/>
          </a:xfrm>
        </p:spPr>
        <p:txBody>
          <a:bodyPr>
            <a:no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роверка производительности, надежности, масштабируемости </a:t>
            </a:r>
            <a:r>
              <a:rPr lang="ru-RU" dirty="0"/>
              <a:t>и </a:t>
            </a:r>
            <a:r>
              <a:rPr lang="ru-RU" dirty="0" smtClean="0"/>
              <a:t>других </a:t>
            </a:r>
            <a:r>
              <a:rPr lang="ru-RU" dirty="0"/>
              <a:t>нефункциональные </a:t>
            </a:r>
            <a:r>
              <a:rPr lang="ru-RU" dirty="0" smtClean="0"/>
              <a:t>аспектов ПО.</a:t>
            </a:r>
          </a:p>
          <a:p>
            <a:r>
              <a:rPr lang="ru-RU" dirty="0" smtClean="0"/>
              <a:t>Выполняется в конце программы после функционального тестирования.</a:t>
            </a:r>
          </a:p>
          <a:p>
            <a:r>
              <a:rPr lang="ru-RU" dirty="0" smtClean="0"/>
              <a:t>Используется автоматическое тестирование.</a:t>
            </a:r>
          </a:p>
          <a:p>
            <a:r>
              <a:rPr lang="ru-RU" dirty="0" smtClean="0"/>
              <a:t>Основа – требования производительности, скорости и т.д.</a:t>
            </a:r>
          </a:p>
          <a:p>
            <a:r>
              <a:rPr lang="ru-RU" dirty="0" smtClean="0"/>
              <a:t>Описывает, насколько хорошо работает продукт.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422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/>
              <a:t>Функциональные требования</a:t>
            </a:r>
            <a:r>
              <a:rPr lang="ru-RU" sz="2400" dirty="0"/>
              <a:t> включают в себя:</a:t>
            </a:r>
          </a:p>
          <a:p>
            <a:pPr lvl="0"/>
            <a:r>
              <a:rPr lang="ru-RU" sz="2400" dirty="0"/>
              <a:t>Функциональная пригодность (</a:t>
            </a:r>
            <a:r>
              <a:rPr lang="ru-RU" sz="2400" u="sng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/>
              <a:t>suitability</a:t>
            </a:r>
            <a:r>
              <a:rPr lang="ru-RU" sz="2400" dirty="0"/>
              <a:t>).</a:t>
            </a:r>
          </a:p>
          <a:p>
            <a:pPr lvl="0"/>
            <a:r>
              <a:rPr lang="ru-RU" sz="2400" dirty="0"/>
              <a:t>Точность (</a:t>
            </a:r>
            <a:r>
              <a:rPr lang="ru-RU" sz="2400" u="sng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/>
              <a:t>accuracy</a:t>
            </a:r>
            <a:r>
              <a:rPr lang="ru-RU" sz="2400" dirty="0"/>
              <a:t>).</a:t>
            </a:r>
          </a:p>
          <a:p>
            <a:pPr lvl="0"/>
            <a:r>
              <a:rPr lang="ru-RU" sz="2400" dirty="0"/>
              <a:t>Способность к взаимодействию (</a:t>
            </a:r>
            <a:r>
              <a:rPr lang="ru-RU" sz="2400" u="sng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/>
              <a:t>interoperability</a:t>
            </a:r>
            <a:r>
              <a:rPr lang="ru-RU" sz="2400" dirty="0"/>
              <a:t>).</a:t>
            </a:r>
          </a:p>
          <a:p>
            <a:pPr lvl="0"/>
            <a:r>
              <a:rPr lang="ru-RU" sz="2400" dirty="0"/>
              <a:t>Соответствие стандартам и правилам (</a:t>
            </a:r>
            <a:r>
              <a:rPr lang="ru-RU" sz="2400" u="sng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/>
              <a:t>compliance</a:t>
            </a:r>
            <a:r>
              <a:rPr lang="ru-RU" sz="2400" dirty="0"/>
              <a:t>).</a:t>
            </a:r>
          </a:p>
          <a:p>
            <a:pPr lvl="0"/>
            <a:r>
              <a:rPr lang="ru-RU" sz="2400" dirty="0"/>
              <a:t>Защищённость (</a:t>
            </a:r>
            <a:r>
              <a:rPr lang="ru-RU" sz="2400" u="sng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/>
              <a:t>security</a:t>
            </a:r>
            <a:r>
              <a:rPr lang="ru-RU" sz="2400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669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744584"/>
            <a:ext cx="4825157" cy="1084216"/>
          </a:xfrm>
        </p:spPr>
        <p:txBody>
          <a:bodyPr/>
          <a:lstStyle/>
          <a:p>
            <a:r>
              <a:rPr lang="ru-RU" sz="3200" dirty="0" smtClean="0"/>
              <a:t>Преимущества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3326" y="2272936"/>
            <a:ext cx="5496786" cy="4245429"/>
          </a:xfrm>
        </p:spPr>
        <p:txBody>
          <a:bodyPr>
            <a:normAutofit/>
          </a:bodyPr>
          <a:lstStyle/>
          <a:p>
            <a:pPr lvl="0"/>
            <a:r>
              <a:rPr lang="ru-RU" sz="2200" dirty="0"/>
              <a:t>имитирует фактическое использование системы;</a:t>
            </a:r>
          </a:p>
          <a:p>
            <a:pPr lvl="0"/>
            <a:r>
              <a:rPr lang="ru-RU" sz="2200" dirty="0"/>
              <a:t>Своевременно выявленные системные ошибки ПО помогают избежать множества проблем </a:t>
            </a:r>
            <a:r>
              <a:rPr lang="ru-RU" sz="2200" dirty="0" smtClean="0"/>
              <a:t>в </a:t>
            </a:r>
            <a:r>
              <a:rPr lang="ru-RU" sz="2200" dirty="0"/>
              <a:t>будущем;</a:t>
            </a:r>
          </a:p>
          <a:p>
            <a:pPr lvl="0"/>
            <a:r>
              <a:rPr lang="ru-RU" sz="2200" dirty="0"/>
              <a:t>Значительная экономия и снижение рисков за счет исправления ошибок на более раннем этапе жизненного цикла ПО;</a:t>
            </a:r>
          </a:p>
          <a:p>
            <a:pPr algn="just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08712" y="744584"/>
            <a:ext cx="4825159" cy="1084216"/>
          </a:xfrm>
        </p:spPr>
        <p:txBody>
          <a:bodyPr/>
          <a:lstStyle/>
          <a:p>
            <a:r>
              <a:rPr lang="ru-RU" sz="3200" dirty="0" smtClean="0"/>
              <a:t>Недостатки</a:t>
            </a: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08712" y="2272936"/>
            <a:ext cx="5482545" cy="4245429"/>
          </a:xfrm>
        </p:spPr>
        <p:txBody>
          <a:bodyPr/>
          <a:lstStyle/>
          <a:p>
            <a:pPr lvl="0"/>
            <a:r>
              <a:rPr lang="ru-RU" sz="2400" dirty="0"/>
              <a:t>возможность упущения логических ошибок в программном обеспечении;</a:t>
            </a:r>
          </a:p>
          <a:p>
            <a:pPr lvl="0"/>
            <a:r>
              <a:rPr lang="ru-RU" sz="2400" dirty="0"/>
              <a:t>вероятность избыточного тестирования.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52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тесты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96389" y="2246811"/>
            <a:ext cx="11234057" cy="433686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dirty="0" smtClean="0"/>
              <a:t>Они основываются </a:t>
            </a:r>
            <a:r>
              <a:rPr lang="ru-RU" sz="2800" dirty="0"/>
              <a:t>на функциях, выполняемых системой, и могут проводиться на всех уровнях тестирования (</a:t>
            </a:r>
            <a:r>
              <a:rPr lang="ru-RU" sz="2800" i="1" dirty="0"/>
              <a:t>компонентном, интеграционном, системном, приемочном</a:t>
            </a:r>
            <a:r>
              <a:rPr lang="ru-RU" sz="2800" dirty="0"/>
              <a:t>). Как правило, эти функции описываются в требованиях, функциональных спецификациях или в виде случаев использования системы (</a:t>
            </a:r>
            <a:r>
              <a:rPr lang="ru-RU" sz="2800" b="1" dirty="0" err="1"/>
              <a:t>use</a:t>
            </a:r>
            <a:r>
              <a:rPr lang="ru-RU" sz="2800" b="1" dirty="0"/>
              <a:t> </a:t>
            </a:r>
            <a:r>
              <a:rPr lang="ru-RU" sz="2800" b="1" dirty="0" err="1"/>
              <a:t>cases</a:t>
            </a:r>
            <a:r>
              <a:rPr lang="ru-RU" sz="2800" dirty="0"/>
              <a:t>).</a:t>
            </a:r>
          </a:p>
          <a:p>
            <a:pPr marL="0" indent="0" algn="just">
              <a:buNone/>
            </a:pPr>
            <a:r>
              <a:rPr lang="ru-RU" sz="2800" dirty="0"/>
              <a:t>Тестирование функциональности может проводиться в двух аспектах:</a:t>
            </a:r>
          </a:p>
          <a:p>
            <a:pPr lvl="0" algn="just"/>
            <a:r>
              <a:rPr lang="ru-RU" sz="2800" dirty="0"/>
              <a:t>требования</a:t>
            </a:r>
          </a:p>
          <a:p>
            <a:pPr lvl="0" algn="just"/>
            <a:r>
              <a:rPr lang="ru-RU" sz="2800" dirty="0"/>
              <a:t>бизнес-процессы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764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09450" y="444137"/>
            <a:ext cx="11011990" cy="60217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800" dirty="0"/>
              <a:t>Тестирование в перспективе «требования» использует спецификацию функциональных требований к системе как основу для дизайна тестовых случаев (</a:t>
            </a:r>
            <a:r>
              <a:rPr lang="ru-RU" sz="2800" dirty="0" err="1"/>
              <a:t>Test</a:t>
            </a:r>
            <a:r>
              <a:rPr lang="ru-RU" sz="2800" dirty="0"/>
              <a:t> </a:t>
            </a:r>
            <a:r>
              <a:rPr lang="ru-RU" sz="2800" dirty="0" err="1"/>
              <a:t>Cases</a:t>
            </a:r>
            <a:r>
              <a:rPr lang="ru-RU" sz="2800" dirty="0"/>
              <a:t>). В этом случае необходимо сделать список того, что будет тестироваться, а что нет, </a:t>
            </a:r>
            <a:r>
              <a:rPr lang="ru-RU" sz="2800" dirty="0" err="1"/>
              <a:t>приоритезировать</a:t>
            </a:r>
            <a:r>
              <a:rPr lang="ru-RU" sz="2800" dirty="0"/>
              <a:t> требования на основе рисков (если это не сделано в документе с требованиями), а на основе этого </a:t>
            </a:r>
            <a:r>
              <a:rPr lang="ru-RU" sz="2800" dirty="0" err="1"/>
              <a:t>приоритезировать</a:t>
            </a:r>
            <a:r>
              <a:rPr lang="ru-RU" sz="2800" dirty="0"/>
              <a:t> тестовые сценарии (</a:t>
            </a:r>
            <a:r>
              <a:rPr lang="ru-RU" sz="2800" dirty="0" err="1"/>
              <a:t>test</a:t>
            </a:r>
            <a:r>
              <a:rPr lang="ru-RU" sz="2800" dirty="0"/>
              <a:t> </a:t>
            </a:r>
            <a:r>
              <a:rPr lang="ru-RU" sz="2800" dirty="0" err="1"/>
              <a:t>cases</a:t>
            </a:r>
            <a:r>
              <a:rPr lang="ru-RU" sz="2800" dirty="0"/>
              <a:t>). Это позволит сфокусироваться и не упустить при тестировании наиболее важный функционал.</a:t>
            </a:r>
          </a:p>
          <a:p>
            <a:pPr algn="just"/>
            <a:r>
              <a:rPr lang="ru-RU" sz="2800" dirty="0"/>
              <a:t>Тестирование в перспективе «бизнес-процессы» использует знание этих самых бизнес-процессов, которые описывают сценарии ежедневного использования системы. В этой перспективе тестовые сценарии (</a:t>
            </a:r>
            <a:r>
              <a:rPr lang="ru-RU" sz="2800" dirty="0" err="1"/>
              <a:t>test</a:t>
            </a:r>
            <a:r>
              <a:rPr lang="ru-RU" sz="2800" dirty="0"/>
              <a:t> </a:t>
            </a:r>
            <a:r>
              <a:rPr lang="ru-RU" sz="2800" dirty="0" err="1"/>
              <a:t>scripts</a:t>
            </a:r>
            <a:r>
              <a:rPr lang="ru-RU" sz="2800" dirty="0"/>
              <a:t>), как правило, основываются на случаях использования системы (</a:t>
            </a:r>
            <a:r>
              <a:rPr lang="ru-RU" sz="2800" dirty="0" err="1"/>
              <a:t>use</a:t>
            </a:r>
            <a:r>
              <a:rPr lang="ru-RU" sz="2800" dirty="0"/>
              <a:t> </a:t>
            </a:r>
            <a:r>
              <a:rPr lang="ru-RU" sz="2800" dirty="0" err="1"/>
              <a:t>cases</a:t>
            </a:r>
            <a:r>
              <a:rPr lang="ru-RU" sz="2800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548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Виды </a:t>
            </a:r>
            <a:r>
              <a:rPr lang="ru-RU" sz="2800" dirty="0"/>
              <a:t>функционального тестирования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44138" y="2259873"/>
            <a:ext cx="11299372" cy="4284617"/>
          </a:xfrm>
        </p:spPr>
        <p:txBody>
          <a:bodyPr>
            <a:noAutofit/>
          </a:bodyPr>
          <a:lstStyle/>
          <a:p>
            <a:pPr lvl="0" algn="just"/>
            <a:r>
              <a:rPr lang="ru-RU" sz="1500" b="1" dirty="0" smtClean="0"/>
              <a:t>Проверка функциональности</a:t>
            </a:r>
            <a:r>
              <a:rPr lang="ru-RU" sz="1500" dirty="0"/>
              <a:t> — проверка соответствия </a:t>
            </a:r>
            <a:r>
              <a:rPr lang="ru-RU" sz="1500" dirty="0" smtClean="0"/>
              <a:t>ПО требованиям </a:t>
            </a:r>
            <a:r>
              <a:rPr lang="ru-RU" sz="1500" dirty="0"/>
              <a:t>спецификации. </a:t>
            </a:r>
            <a:r>
              <a:rPr lang="ru-RU" sz="1500" dirty="0" smtClean="0"/>
              <a:t>Проводится </a:t>
            </a:r>
            <a:r>
              <a:rPr lang="ru-RU" sz="1500" dirty="0"/>
              <a:t>полное тестирование или проверяется только базовая функциональность;</a:t>
            </a:r>
          </a:p>
          <a:p>
            <a:pPr lvl="0" algn="just"/>
            <a:r>
              <a:rPr lang="ru-RU" sz="1500" b="1" dirty="0"/>
              <a:t>Регрессионное </a:t>
            </a:r>
            <a:r>
              <a:rPr lang="ru-RU" sz="1500" b="1" dirty="0" smtClean="0"/>
              <a:t>тестирование </a:t>
            </a:r>
            <a:r>
              <a:rPr lang="ru-RU" sz="1500" dirty="0" smtClean="0"/>
              <a:t>— </a:t>
            </a:r>
            <a:r>
              <a:rPr lang="ru-RU" sz="1500" dirty="0"/>
              <a:t>тестирование функциональности продукта после исправления ошибок или реализации новых функциональных возможностей;</a:t>
            </a:r>
          </a:p>
          <a:p>
            <a:pPr lvl="0" algn="just"/>
            <a:r>
              <a:rPr lang="ru-RU" sz="1500" b="1" dirty="0"/>
              <a:t>Тестирование интерфейса — </a:t>
            </a:r>
            <a:r>
              <a:rPr lang="ru-RU" sz="1500" dirty="0"/>
              <a:t>проверка работоспособности элементов интерфейса и проверка функциональности форм и последовательностей процессов;</a:t>
            </a:r>
          </a:p>
          <a:p>
            <a:r>
              <a:rPr lang="ru-RU" sz="1500" b="1" dirty="0" smtClean="0"/>
              <a:t>Юнит-тестирование</a:t>
            </a:r>
            <a:r>
              <a:rPr lang="ru-RU" sz="1500" dirty="0" smtClean="0"/>
              <a:t> -  </a:t>
            </a:r>
            <a:r>
              <a:rPr lang="ru-RU" sz="1500" dirty="0"/>
              <a:t>тесты на отдельном блоке программного обеспечения, чтобы убедиться, что он работает надлежащим образом.</a:t>
            </a:r>
          </a:p>
          <a:p>
            <a:r>
              <a:rPr lang="ru-RU" sz="1500" b="1" dirty="0" smtClean="0"/>
              <a:t>Интеграционное тестирование:</a:t>
            </a:r>
            <a:r>
              <a:rPr lang="ru-RU" sz="1500" dirty="0" smtClean="0"/>
              <a:t> принимает </a:t>
            </a:r>
            <a:r>
              <a:rPr lang="ru-RU" sz="1500" dirty="0"/>
              <a:t>несколько отдельных модулей программного обеспечения и проверяет их как группу, чтобы убедиться, что они взаимодействуют соответствующим образом.</a:t>
            </a:r>
          </a:p>
          <a:p>
            <a:r>
              <a:rPr lang="en-US" sz="1500" b="1" dirty="0" smtClean="0"/>
              <a:t>Smoke</a:t>
            </a:r>
            <a:r>
              <a:rPr lang="ru-RU" sz="1500" b="1" dirty="0" smtClean="0"/>
              <a:t>-тестирование</a:t>
            </a:r>
            <a:r>
              <a:rPr lang="ru-RU" sz="1500" dirty="0" smtClean="0"/>
              <a:t>. </a:t>
            </a:r>
            <a:r>
              <a:rPr lang="ru-RU" sz="1500" dirty="0"/>
              <a:t>Тестирование основных компонентов </a:t>
            </a:r>
            <a:r>
              <a:rPr lang="ru-RU" sz="1500" dirty="0" smtClean="0"/>
              <a:t>ПО, </a:t>
            </a:r>
            <a:r>
              <a:rPr lang="ru-RU" sz="1500" dirty="0"/>
              <a:t>чтобы убедиться, </a:t>
            </a:r>
            <a:r>
              <a:rPr lang="ru-RU" sz="1500" dirty="0" smtClean="0"/>
              <a:t>что оно </a:t>
            </a:r>
            <a:r>
              <a:rPr lang="ru-RU" sz="1500" dirty="0"/>
              <a:t>работает </a:t>
            </a:r>
            <a:r>
              <a:rPr lang="ru-RU" sz="1500" dirty="0" smtClean="0"/>
              <a:t>достаточно хорошо.</a:t>
            </a:r>
          </a:p>
          <a:p>
            <a:r>
              <a:rPr lang="ru-RU" sz="1500" b="1" dirty="0" smtClean="0"/>
              <a:t>Тестирование пользователями</a:t>
            </a:r>
            <a:r>
              <a:rPr lang="ru-RU" sz="1500" dirty="0" smtClean="0"/>
              <a:t>: испытания </a:t>
            </a:r>
            <a:r>
              <a:rPr lang="ru-RU" sz="1500" dirty="0"/>
              <a:t>пользователей гарантируют, что программное обеспечение удовлетворяет </a:t>
            </a:r>
            <a:r>
              <a:rPr lang="ru-RU" sz="1500" dirty="0" smtClean="0"/>
              <a:t>их потребностям. </a:t>
            </a:r>
            <a:r>
              <a:rPr lang="ru-RU" sz="1500" dirty="0"/>
              <a:t>Конечные пользователи обычно выполняют тесты в течение бета-периода</a:t>
            </a:r>
            <a:r>
              <a:rPr lang="ru-RU" sz="1500" dirty="0" smtClean="0"/>
              <a:t>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xmlns="" val="31266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Этапы функционального тестирования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90" y="2233749"/>
            <a:ext cx="11220994" cy="4323805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ru-RU" sz="2400" b="1" dirty="0" smtClean="0"/>
              <a:t>ПМИ</a:t>
            </a:r>
            <a:r>
              <a:rPr lang="ru-RU" sz="2400" b="1" dirty="0"/>
              <a:t> </a:t>
            </a:r>
            <a:r>
              <a:rPr lang="ru-RU" sz="2400" dirty="0"/>
              <a:t>— разработка программы и методики испытаний функционала </a:t>
            </a:r>
            <a:r>
              <a:rPr lang="ru-RU" sz="2400" dirty="0" smtClean="0"/>
              <a:t>приложения. </a:t>
            </a:r>
            <a:r>
              <a:rPr lang="ru-RU" sz="2400" dirty="0"/>
              <a:t>ПМИ содержит перечень сценариев тестирования на основе документов об объекте тестирования: функциональные и бизнес-требования, техническое задание и проектный паспорт.</a:t>
            </a:r>
          </a:p>
          <a:p>
            <a:pPr lvl="0" algn="just"/>
            <a:r>
              <a:rPr lang="ru-RU" sz="2400" b="1" dirty="0"/>
              <a:t>Тесты </a:t>
            </a:r>
            <a:r>
              <a:rPr lang="ru-RU" sz="2400" dirty="0"/>
              <a:t>— обычно функциональное тестирование ПО осуществляется вручную, исходя из разработанных заранее тестовых скриптов, которые заносят все найденные ошибки в систему баг-трекинга.</a:t>
            </a:r>
          </a:p>
          <a:p>
            <a:pPr lvl="0" algn="just"/>
            <a:r>
              <a:rPr lang="ru-RU" sz="2400" b="1" dirty="0"/>
              <a:t>Отчет</a:t>
            </a:r>
            <a:r>
              <a:rPr lang="ru-RU" sz="2400" dirty="0"/>
              <a:t> — в ходе этого этапа </a:t>
            </a:r>
            <a:r>
              <a:rPr lang="ru-RU" sz="2400" dirty="0" smtClean="0"/>
              <a:t>разрабатываются </a:t>
            </a:r>
            <a:r>
              <a:rPr lang="ru-RU" sz="2400" dirty="0"/>
              <a:t>и </a:t>
            </a:r>
            <a:r>
              <a:rPr lang="ru-RU" sz="2400" dirty="0" smtClean="0"/>
              <a:t>согласовываются </a:t>
            </a:r>
            <a:r>
              <a:rPr lang="ru-RU" sz="2400" dirty="0"/>
              <a:t>отчеты о проведенном тестировании со всеми обнаруженными дефектами и рекомендациями по оптимизации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744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59874"/>
            <a:ext cx="11220994" cy="41409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Сценарии тестирования строятся на основе анализа операций, которые могут выполнять будущие пользователи программного </a:t>
            </a:r>
            <a:r>
              <a:rPr lang="ru-RU" sz="2000" dirty="0" smtClean="0"/>
              <a:t>продукта. </a:t>
            </a:r>
            <a:r>
              <a:rPr lang="ru-RU" sz="2000" dirty="0"/>
              <a:t>В зависимости от сложности приложения, тестирование может проводиться на различных уровнях:</a:t>
            </a:r>
          </a:p>
          <a:p>
            <a:pPr lvl="0" algn="just"/>
            <a:r>
              <a:rPr lang="ru-RU" sz="2000" b="1" dirty="0"/>
              <a:t>Компонентное (модульное)</a:t>
            </a:r>
            <a:r>
              <a:rPr lang="ru-RU" sz="2000" dirty="0"/>
              <a:t> — тестирование отдельных компонентов программного продукта, сфокусированное на их специфике, назначении и функциональных особенностях;</a:t>
            </a:r>
          </a:p>
          <a:p>
            <a:pPr lvl="0" algn="just"/>
            <a:r>
              <a:rPr lang="ru-RU" sz="2000" b="1" dirty="0"/>
              <a:t>Интеграционное тестирование</a:t>
            </a:r>
            <a:r>
              <a:rPr lang="ru-RU" sz="2000" dirty="0"/>
              <a:t> — проводится после компонентного тестирования и направлено на выявление дефектов взаимодействия различных подсистем на уровне потоков управления и обмена данными.</a:t>
            </a:r>
          </a:p>
          <a:p>
            <a:pPr marL="0" indent="0" algn="just">
              <a:buNone/>
            </a:pPr>
            <a:r>
              <a:rPr lang="ru-RU" sz="2000" dirty="0"/>
              <a:t>Компоненты системы могут </a:t>
            </a:r>
            <a:r>
              <a:rPr lang="ru-RU" sz="2000" dirty="0" smtClean="0"/>
              <a:t>рассматриваться </a:t>
            </a:r>
            <a:r>
              <a:rPr lang="ru-RU" sz="2000" dirty="0"/>
              <a:t>как отдельные подсистемы. Внутри каждой подсистемы могут быть выделены отдельные компоненты, для которых проводится компонентное и интеграционное тестирование. </a:t>
            </a:r>
          </a:p>
        </p:txBody>
      </p:sp>
    </p:spTree>
    <p:extLst>
      <p:ext uri="{BB962C8B-B14F-4D97-AF65-F5344CB8AC3E}">
        <p14:creationId xmlns:p14="http://schemas.microsoft.com/office/powerpoint/2010/main" xmlns="" val="6667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335</TotalTime>
  <Words>347</Words>
  <Application>Microsoft Office PowerPoint</Application>
  <PresentationFormat>Произвольный</PresentationFormat>
  <Paragraphs>107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Совет директоров</vt:lpstr>
      <vt:lpstr>Функциональное и нефункциональное тестирование  </vt:lpstr>
      <vt:lpstr>Функциональное тестирование</vt:lpstr>
      <vt:lpstr>Функциональные требования </vt:lpstr>
      <vt:lpstr>Слайд 4</vt:lpstr>
      <vt:lpstr>Функциональные тесты</vt:lpstr>
      <vt:lpstr>Слайд 6</vt:lpstr>
      <vt:lpstr>Виды функционального тестирования </vt:lpstr>
      <vt:lpstr>Этапы функционального тестирования </vt:lpstr>
      <vt:lpstr>Разработка ПМИ</vt:lpstr>
      <vt:lpstr>Пример функциональных тестов</vt:lpstr>
      <vt:lpstr>Нефункциональное тестирование</vt:lpstr>
      <vt:lpstr>Задача нефункционального тестирования </vt:lpstr>
      <vt:lpstr>Объекты тестирования</vt:lpstr>
      <vt:lpstr>Виды тестирования</vt:lpstr>
      <vt:lpstr>Тестирование установки</vt:lpstr>
      <vt:lpstr>Тестирование удобства пользования</vt:lpstr>
      <vt:lpstr>Конфигурационное тестирование</vt:lpstr>
      <vt:lpstr>Тестирование на отказ и восстановление</vt:lpstr>
      <vt:lpstr>Слайд 19</vt:lpstr>
      <vt:lpstr>Слайд 20</vt:lpstr>
      <vt:lpstr>Слайд 21</vt:lpstr>
      <vt:lpstr>Сравнение функционального и нефункционального тестирования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и нефункциональное тестирование</dc:title>
  <dc:creator>Nadj</dc:creator>
  <cp:lastModifiedBy>Sveta</cp:lastModifiedBy>
  <cp:revision>18</cp:revision>
  <dcterms:created xsi:type="dcterms:W3CDTF">2018-02-11T16:59:25Z</dcterms:created>
  <dcterms:modified xsi:type="dcterms:W3CDTF">2020-05-06T07:57:36Z</dcterms:modified>
</cp:coreProperties>
</file>