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3" r:id="rId5"/>
    <p:sldId id="274" r:id="rId6"/>
    <p:sldId id="275" r:id="rId7"/>
    <p:sldId id="271" r:id="rId8"/>
    <p:sldId id="272" r:id="rId9"/>
    <p:sldId id="260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831-171A-4722-9D64-268389844CF9}" type="datetimeFigureOut">
              <a:rPr lang="ru-RU" smtClean="0"/>
              <a:pPr/>
              <a:t>12.02.2018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DCB0-B7EE-4BAC-9F48-5E3DFF5BD4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9134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831-171A-4722-9D64-268389844CF9}" type="datetimeFigureOut">
              <a:rPr lang="ru-RU" smtClean="0"/>
              <a:pPr/>
              <a:t>12.02.2018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DCB0-B7EE-4BAC-9F48-5E3DFF5BD4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9138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831-171A-4722-9D64-268389844CF9}" type="datetimeFigureOut">
              <a:rPr lang="ru-RU" smtClean="0"/>
              <a:pPr/>
              <a:t>12.02.2018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DCB0-B7EE-4BAC-9F48-5E3DFF5BD4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6886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831-171A-4722-9D64-268389844CF9}" type="datetimeFigureOut">
              <a:rPr lang="ru-RU" smtClean="0"/>
              <a:pPr/>
              <a:t>12.02.2018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DCB0-B7EE-4BAC-9F48-5E3DFF5BD4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487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831-171A-4722-9D64-268389844CF9}" type="datetimeFigureOut">
              <a:rPr lang="ru-RU" smtClean="0"/>
              <a:pPr/>
              <a:t>12.02.2018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DCB0-B7EE-4BAC-9F48-5E3DFF5BD4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8172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831-171A-4722-9D64-268389844CF9}" type="datetimeFigureOut">
              <a:rPr lang="ru-RU" smtClean="0"/>
              <a:pPr/>
              <a:t>12.02.2018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DCB0-B7EE-4BAC-9F48-5E3DFF5BD4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9932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831-171A-4722-9D64-268389844CF9}" type="datetimeFigureOut">
              <a:rPr lang="ru-RU" smtClean="0"/>
              <a:pPr/>
              <a:t>12.02.2018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DCB0-B7EE-4BAC-9F48-5E3DFF5BD4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9651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831-171A-4722-9D64-268389844CF9}" type="datetimeFigureOut">
              <a:rPr lang="ru-RU" smtClean="0"/>
              <a:pPr/>
              <a:t>12.02.2018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DCB0-B7EE-4BAC-9F48-5E3DFF5BD4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5222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831-171A-4722-9D64-268389844CF9}" type="datetimeFigureOut">
              <a:rPr lang="ru-RU" smtClean="0"/>
              <a:pPr/>
              <a:t>12.02.2018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DCB0-B7EE-4BAC-9F48-5E3DFF5BD4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2760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831-171A-4722-9D64-268389844CF9}" type="datetimeFigureOut">
              <a:rPr lang="ru-RU" smtClean="0"/>
              <a:pPr/>
              <a:t>12.02.2018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DCB0-B7EE-4BAC-9F48-5E3DFF5BD4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6579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831-171A-4722-9D64-268389844CF9}" type="datetimeFigureOut">
              <a:rPr lang="ru-RU" smtClean="0"/>
              <a:pPr/>
              <a:t>12.02.2018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DCB0-B7EE-4BAC-9F48-5E3DFF5BD4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7530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75831-171A-4722-9D64-268389844CF9}" type="datetimeFigureOut">
              <a:rPr lang="ru-RU" smtClean="0"/>
              <a:pPr/>
              <a:t>12.02.2018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FDCB0-B7EE-4BAC-9F48-5E3DFF5BD4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492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ЛЕКЦИЯ</a:t>
            </a:r>
            <a:r>
              <a:rPr lang="en-US" b="1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/>
              <a:t>«</a:t>
            </a:r>
            <a:r>
              <a:rPr lang="en-US" b="1" dirty="0" smtClean="0"/>
              <a:t>T</a:t>
            </a:r>
            <a:r>
              <a:rPr lang="ru-RU" b="1" dirty="0" smtClean="0"/>
              <a:t>ипы и виды тестирования»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xmlns="" val="12247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Ручное и автоматизированное</a:t>
            </a:r>
            <a:r>
              <a:rPr lang="ru-RU" b="1" u="sng" dirty="0" smtClean="0">
                <a:solidFill>
                  <a:srgbClr val="FF0000"/>
                </a:solidFill>
              </a:rPr>
              <a:t/>
            </a:r>
            <a:br>
              <a:rPr lang="ru-RU" b="1" u="sng" dirty="0" smtClean="0">
                <a:solidFill>
                  <a:srgbClr val="FF0000"/>
                </a:solidFill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40000" lnSpcReduction="20000"/>
          </a:bodyPr>
          <a:lstStyle/>
          <a:p>
            <a:r>
              <a:rPr lang="ru-RU" sz="4500" b="1" dirty="0" smtClean="0"/>
              <a:t>Автоматизированное тестирование</a:t>
            </a:r>
            <a:r>
              <a:rPr lang="ru-RU" sz="4500" dirty="0" smtClean="0"/>
              <a:t> предполагает использование специального программного обеспечения (помимо тестируемого) для контроля выполнения тестов и сравнения ожидаемого  фактического результата работы программы. Этот тип тестирования помогает автоматизировать часто повторяющиеся, но необходимые для максимизации тестового покрытия задачи</a:t>
            </a:r>
            <a:r>
              <a:rPr lang="ru-RU" sz="4500" dirty="0" smtClean="0"/>
              <a:t>.</a:t>
            </a:r>
          </a:p>
          <a:p>
            <a:pPr>
              <a:buNone/>
            </a:pPr>
            <a:r>
              <a:rPr lang="ru-RU" sz="4500" dirty="0" smtClean="0"/>
              <a:t/>
            </a:r>
            <a:br>
              <a:rPr lang="ru-RU" sz="4500" dirty="0" smtClean="0"/>
            </a:br>
            <a:r>
              <a:rPr lang="ru-RU" sz="4500" dirty="0" smtClean="0"/>
              <a:t>Существует несколько основных видов автоматизированного тестирования:</a:t>
            </a:r>
          </a:p>
          <a:p>
            <a:pPr>
              <a:buNone/>
            </a:pPr>
            <a:r>
              <a:rPr lang="ru-RU" sz="4500" dirty="0" smtClean="0"/>
              <a:t>– автоматизация тестирования кода (</a:t>
            </a:r>
            <a:r>
              <a:rPr lang="ru-RU" sz="4500" dirty="0" err="1" smtClean="0"/>
              <a:t>Code-driven</a:t>
            </a:r>
            <a:r>
              <a:rPr lang="ru-RU" sz="4500" dirty="0" smtClean="0"/>
              <a:t> </a:t>
            </a:r>
            <a:r>
              <a:rPr lang="ru-RU" sz="4500" dirty="0" err="1" smtClean="0"/>
              <a:t>testing</a:t>
            </a:r>
            <a:r>
              <a:rPr lang="ru-RU" sz="4500" dirty="0" smtClean="0"/>
              <a:t>) – тестирование на уровне программных модулей, классов и библиотек (фактически, автоматические </a:t>
            </a:r>
            <a:r>
              <a:rPr lang="ru-RU" sz="4500" dirty="0" err="1" smtClean="0"/>
              <a:t>юнит-тесты</a:t>
            </a:r>
            <a:r>
              <a:rPr lang="ru-RU" sz="4500" dirty="0" smtClean="0"/>
              <a:t>);</a:t>
            </a:r>
          </a:p>
          <a:p>
            <a:pPr>
              <a:buNone/>
            </a:pPr>
            <a:r>
              <a:rPr lang="ru-RU" sz="4500" dirty="0" smtClean="0"/>
              <a:t>– автоматизация тестирования графического пользовательского интерфейса (</a:t>
            </a:r>
            <a:r>
              <a:rPr lang="ru-RU" sz="4500" dirty="0" err="1" smtClean="0"/>
              <a:t>Graphical</a:t>
            </a:r>
            <a:r>
              <a:rPr lang="ru-RU" sz="4500" dirty="0" smtClean="0"/>
              <a:t> </a:t>
            </a:r>
            <a:r>
              <a:rPr lang="ru-RU" sz="4500" dirty="0" err="1" smtClean="0"/>
              <a:t>user</a:t>
            </a:r>
            <a:r>
              <a:rPr lang="ru-RU" sz="4500" dirty="0" smtClean="0"/>
              <a:t> </a:t>
            </a:r>
            <a:r>
              <a:rPr lang="ru-RU" sz="4500" dirty="0" err="1" smtClean="0"/>
              <a:t>interface</a:t>
            </a:r>
            <a:r>
              <a:rPr lang="ru-RU" sz="4500" dirty="0" smtClean="0"/>
              <a:t> </a:t>
            </a:r>
            <a:r>
              <a:rPr lang="ru-RU" sz="4500" dirty="0" err="1" smtClean="0"/>
              <a:t>testing</a:t>
            </a:r>
            <a:r>
              <a:rPr lang="ru-RU" sz="4500" dirty="0" smtClean="0"/>
              <a:t>) – специальная программа (</a:t>
            </a:r>
            <a:r>
              <a:rPr lang="ru-RU" sz="4500" i="1" dirty="0" err="1" smtClean="0"/>
              <a:t>фреймворк</a:t>
            </a:r>
            <a:r>
              <a:rPr lang="ru-RU" sz="4500" i="1" dirty="0" smtClean="0"/>
              <a:t> автоматизации тестирования</a:t>
            </a:r>
            <a:r>
              <a:rPr lang="ru-RU" sz="4500" dirty="0" smtClean="0"/>
              <a:t>) позволяет генерировать </a:t>
            </a:r>
            <a:r>
              <a:rPr lang="ru-RU" sz="4500" i="1" dirty="0" smtClean="0"/>
              <a:t>пользовательские события </a:t>
            </a:r>
            <a:r>
              <a:rPr lang="ru-RU" sz="4500" dirty="0" smtClean="0"/>
              <a:t>– нажатия клавиш, клики мышкой, и отслеживать реакцию программы на эти действия – соответствует ли она спецификации.</a:t>
            </a:r>
          </a:p>
          <a:p>
            <a:pPr>
              <a:buNone/>
            </a:pPr>
            <a:r>
              <a:rPr lang="ru-RU" sz="4500" dirty="0" smtClean="0"/>
              <a:t>– автоматизация тестирования API (</a:t>
            </a:r>
            <a:r>
              <a:rPr lang="ru-RU" sz="4500" dirty="0" err="1" smtClean="0"/>
              <a:t>ApplicationProgrammingInterface</a:t>
            </a:r>
            <a:r>
              <a:rPr lang="ru-RU" sz="4500" dirty="0" smtClean="0"/>
              <a:t>) – программного интерфейса программы. Тестируются интерфейсы, предназначенные для взаимодействия, например, с другими программами или с пользователем. Здесь опять же, как правило, используются специальные </a:t>
            </a:r>
            <a:r>
              <a:rPr lang="ru-RU" sz="4500" dirty="0" err="1" smtClean="0"/>
              <a:t>фреймворки</a:t>
            </a:r>
            <a:r>
              <a:rPr lang="ru-RU" sz="4500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rgbClr val="FF0000"/>
                </a:solidFill>
              </a:rPr>
              <a:t>Виды тестирования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Тестирование документации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Интернационализация и локализация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Стресс тестирование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Тестирование установки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Конфигурационное тестирование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Тестирование на отказ и восстановление</a:t>
            </a:r>
          </a:p>
          <a:p>
            <a:pPr>
              <a:buFont typeface="Wingdings" pitchFamily="2" charset="2"/>
              <a:buChar char="Ø"/>
            </a:pPr>
            <a:r>
              <a:rPr lang="ru-RU" dirty="0" err="1" smtClean="0"/>
              <a:t>Юзабилити</a:t>
            </a: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Тестирование сборки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Тестирование взаимодействия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Тестирование безопасности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Дымное тестирование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Регрессионное тестирование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Тестирование производительности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Функциональное тестирование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Нефункциональное тестирование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rgbClr val="FF0000"/>
                </a:solidFill>
              </a:rPr>
              <a:t>Тестирование документации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643578"/>
          </a:xfrm>
        </p:spPr>
        <p:txBody>
          <a:bodyPr>
            <a:noAutofit/>
          </a:bodyPr>
          <a:lstStyle/>
          <a:p>
            <a:r>
              <a:rPr lang="ru-RU" sz="1600" b="1" dirty="0" smtClean="0"/>
              <a:t>Документация</a:t>
            </a:r>
            <a:r>
              <a:rPr lang="ru-RU" sz="1600" dirty="0" smtClean="0"/>
              <a:t> – это еще одна составляющая программного продукта любой уважающей себя организации, занимающейся разработкой программного обеспечения</a:t>
            </a:r>
            <a:r>
              <a:rPr lang="ru-RU" sz="1600" dirty="0" smtClean="0"/>
              <a:t>.</a:t>
            </a:r>
          </a:p>
          <a:p>
            <a:pPr>
              <a:buNone/>
            </a:pPr>
            <a:r>
              <a:rPr lang="ru-RU" sz="1600" dirty="0" smtClean="0"/>
              <a:t>Критерии:</a:t>
            </a:r>
          </a:p>
          <a:p>
            <a:pPr>
              <a:buNone/>
            </a:pPr>
            <a:r>
              <a:rPr lang="ru-RU" sz="1600" b="1" dirty="0" smtClean="0"/>
              <a:t>         Полнота </a:t>
            </a:r>
            <a:r>
              <a:rPr lang="ru-RU" sz="1600" b="1" dirty="0" smtClean="0"/>
              <a:t>и соответствие действительности.</a:t>
            </a:r>
            <a:r>
              <a:rPr lang="ru-RU" sz="1600" dirty="0" smtClean="0"/>
              <a:t> Любая документация должна содержать описание именно той функциональности, которая присутствует в приложении. И данное описание должно касаться абсолютно всей функциональности, а не только наиболее значимой</a:t>
            </a:r>
            <a:r>
              <a:rPr lang="ru-RU" sz="1600" dirty="0" smtClean="0"/>
              <a:t>.</a:t>
            </a:r>
            <a:br>
              <a:rPr lang="ru-RU" sz="1600" dirty="0" smtClean="0"/>
            </a:br>
            <a:r>
              <a:rPr lang="ru-RU" sz="1600" dirty="0" smtClean="0"/>
              <a:t> </a:t>
            </a:r>
            <a:r>
              <a:rPr lang="ru-RU" sz="1600" b="1" dirty="0" smtClean="0"/>
              <a:t>Навигация.</a:t>
            </a:r>
            <a:r>
              <a:rPr lang="ru-RU" sz="1600" dirty="0" smtClean="0"/>
              <a:t> </a:t>
            </a:r>
          </a:p>
          <a:p>
            <a:pPr>
              <a:buNone/>
            </a:pPr>
            <a:r>
              <a:rPr lang="ru-RU" sz="1600" dirty="0" smtClean="0"/>
              <a:t>        </a:t>
            </a:r>
            <a:r>
              <a:rPr lang="ru-RU" sz="1600" dirty="0" smtClean="0"/>
              <a:t> От пункта выше, вытекает </a:t>
            </a:r>
            <a:r>
              <a:rPr lang="ru-RU" sz="1600" b="1" dirty="0" smtClean="0"/>
              <a:t>структурированность документации</a:t>
            </a:r>
            <a:r>
              <a:rPr lang="ru-RU" sz="1600" dirty="0" smtClean="0"/>
              <a:t>. Все документы должны находится в полном порядке, по разделах. Текст должен быть также с четкой структурой – чтобы можно было в любой момент вспомнить, где остановился или понять, в каком абзаце содержится именно та информация, которая нам необходима.</a:t>
            </a:r>
          </a:p>
          <a:p>
            <a:pPr>
              <a:buNone/>
            </a:pPr>
            <a:r>
              <a:rPr lang="ru-RU" sz="1600" dirty="0" smtClean="0"/>
              <a:t>       </a:t>
            </a:r>
            <a:r>
              <a:rPr lang="ru-RU" sz="1600" dirty="0" smtClean="0"/>
              <a:t> </a:t>
            </a:r>
            <a:r>
              <a:rPr lang="ru-RU" sz="1600" b="1" dirty="0" smtClean="0"/>
              <a:t>Инструкции должны присутствовать везде</a:t>
            </a:r>
            <a:r>
              <a:rPr lang="ru-RU" sz="1600" dirty="0" smtClean="0"/>
              <a:t>. Даже при выполнении абсолютно одинаковых манипуляций с программой – необходимо пошаговое описание действий во всех случаях. Это может быть, как и прямое повторение инструкций, так и ссылка на уже существующие</a:t>
            </a:r>
            <a:r>
              <a:rPr lang="ru-RU" sz="1600" dirty="0" smtClean="0"/>
              <a:t>..</a:t>
            </a:r>
            <a:endParaRPr lang="ru-RU" sz="1600" dirty="0" smtClean="0"/>
          </a:p>
          <a:p>
            <a:pPr>
              <a:buNone/>
            </a:pPr>
            <a:r>
              <a:rPr lang="ru-RU" sz="1600" dirty="0" smtClean="0"/>
              <a:t>       </a:t>
            </a:r>
            <a:r>
              <a:rPr lang="ru-RU" sz="1600" dirty="0" smtClean="0"/>
              <a:t> </a:t>
            </a:r>
            <a:r>
              <a:rPr lang="ru-RU" sz="1600" b="1" dirty="0" smtClean="0"/>
              <a:t>Доступность пользователю</a:t>
            </a:r>
            <a:r>
              <a:rPr lang="ru-RU" sz="1600" dirty="0" smtClean="0"/>
              <a:t>. Документация должна быть максимально понятной для любой целевой аудитории.</a:t>
            </a:r>
          </a:p>
          <a:p>
            <a:pPr>
              <a:buNone/>
            </a:pPr>
            <a:r>
              <a:rPr lang="ru-RU" sz="1600" dirty="0" smtClean="0"/>
              <a:t> Если документация создана и для иностранных пользователей – необходимо </a:t>
            </a:r>
            <a:r>
              <a:rPr lang="ru-RU" sz="1600" b="1" dirty="0" smtClean="0"/>
              <a:t>привлечение </a:t>
            </a:r>
            <a:r>
              <a:rPr lang="ru-RU" sz="1600" b="1" dirty="0" err="1" smtClean="0"/>
              <a:t>специалистов</a:t>
            </a:r>
            <a:r>
              <a:rPr lang="ru-RU" sz="1600" dirty="0" err="1" smtClean="0"/>
              <a:t>данного</a:t>
            </a:r>
            <a:r>
              <a:rPr lang="ru-RU" sz="1600" dirty="0" smtClean="0"/>
              <a:t> </a:t>
            </a:r>
            <a:r>
              <a:rPr lang="ru-RU" sz="1600" b="1" dirty="0" smtClean="0"/>
              <a:t>лингвистического сектора</a:t>
            </a:r>
            <a:r>
              <a:rPr lang="ru-RU" sz="1600" dirty="0" smtClean="0"/>
              <a:t>, вплоть до носителей языка</a:t>
            </a:r>
          </a:p>
          <a:p>
            <a:endParaRPr lang="ru-RU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rgbClr val="FF0000"/>
                </a:solidFill>
              </a:rPr>
              <a:t>Интернационализация и локализация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«</a:t>
            </a:r>
            <a:r>
              <a:rPr lang="ru-RU" b="1" dirty="0" smtClean="0"/>
              <a:t>интернационализация и локализация</a:t>
            </a:r>
            <a:r>
              <a:rPr lang="ru-RU" dirty="0" smtClean="0"/>
              <a:t>» – это процесс придания продукту свойств определенной народности, местности, расположения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b="1" dirty="0" smtClean="0"/>
              <a:t>Локализация</a:t>
            </a:r>
            <a:r>
              <a:rPr lang="ru-RU" dirty="0" smtClean="0"/>
              <a:t> – процесс адаптации программного продукта к языку и культуре клиента. Данный процесс адаптации включает в себя:</a:t>
            </a:r>
          </a:p>
          <a:p>
            <a:pPr>
              <a:buNone/>
            </a:pPr>
            <a:r>
              <a:rPr lang="ru-RU" dirty="0" smtClean="0"/>
              <a:t>• Перевод пользовательского интерфейса.</a:t>
            </a:r>
          </a:p>
          <a:p>
            <a:pPr>
              <a:buNone/>
            </a:pPr>
            <a:r>
              <a:rPr lang="ru-RU" dirty="0" smtClean="0"/>
              <a:t>• Перевод документации.</a:t>
            </a:r>
          </a:p>
          <a:p>
            <a:pPr>
              <a:buNone/>
            </a:pPr>
            <a:r>
              <a:rPr lang="ru-RU" dirty="0" smtClean="0"/>
              <a:t>• Контроль формата даты и времени.</a:t>
            </a:r>
          </a:p>
          <a:p>
            <a:pPr>
              <a:buNone/>
            </a:pPr>
            <a:r>
              <a:rPr lang="ru-RU" dirty="0" smtClean="0"/>
              <a:t>• Внимание к денежным единицам.</a:t>
            </a:r>
          </a:p>
          <a:p>
            <a:pPr>
              <a:buNone/>
            </a:pPr>
            <a:r>
              <a:rPr lang="ru-RU" dirty="0" smtClean="0"/>
              <a:t>• Внимание к правовым особенностям.</a:t>
            </a:r>
          </a:p>
          <a:p>
            <a:pPr>
              <a:buNone/>
            </a:pPr>
            <a:r>
              <a:rPr lang="ru-RU" dirty="0" smtClean="0"/>
              <a:t>• Раскладка клавиатуры пользователя.</a:t>
            </a:r>
          </a:p>
          <a:p>
            <a:pPr>
              <a:buNone/>
            </a:pPr>
            <a:r>
              <a:rPr lang="ru-RU" dirty="0" smtClean="0"/>
              <a:t>• Контроль символики и цветов.</a:t>
            </a:r>
          </a:p>
          <a:p>
            <a:pPr>
              <a:buNone/>
            </a:pPr>
            <a:r>
              <a:rPr lang="ru-RU" dirty="0" smtClean="0"/>
              <a:t>• Толкование текста, символов, знаков.</a:t>
            </a:r>
          </a:p>
          <a:p>
            <a:pPr>
              <a:buNone/>
            </a:pPr>
            <a:r>
              <a:rPr lang="ru-RU" dirty="0" smtClean="0"/>
              <a:t>• И прочие подобные аспекты.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rgbClr val="FF0000"/>
                </a:solidFill>
              </a:rPr>
              <a:t>Интернационализация и локализация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b="1" dirty="0" smtClean="0"/>
              <a:t>Интернационализация</a:t>
            </a:r>
            <a:r>
              <a:rPr lang="ru-RU" dirty="0" smtClean="0"/>
              <a:t> – более обобщенное понятие, подразумевающее проектирование и реализацию программного продукта или документации таким образом, который максимально упростит локализацию приложения.</a:t>
            </a:r>
          </a:p>
          <a:p>
            <a:pPr>
              <a:buNone/>
            </a:pPr>
            <a:r>
              <a:rPr lang="ru-RU" i="1" dirty="0" smtClean="0"/>
              <a:t>Интернационализация включает в себя: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• Создание продукта с учетом возможности кодировки </a:t>
            </a:r>
            <a:r>
              <a:rPr lang="ru-RU" dirty="0" err="1" smtClean="0"/>
              <a:t>Unicode</a:t>
            </a:r>
            <a:r>
              <a:rPr lang="ru-RU" dirty="0" smtClean="0"/>
              <a:t> (стандарт кодирования, поддерживающий практически все языки мира).</a:t>
            </a:r>
          </a:p>
          <a:p>
            <a:pPr>
              <a:buNone/>
            </a:pPr>
            <a:r>
              <a:rPr lang="ru-RU" dirty="0" smtClean="0"/>
              <a:t>• Создание в приложении возможности поддержки элементов, которые невозможно локализовать обычным образом (вертикальный текст азиатских стран, чтение с права на лево арабских стран и т.д.).</a:t>
            </a:r>
          </a:p>
          <a:p>
            <a:pPr>
              <a:buNone/>
            </a:pPr>
            <a:r>
              <a:rPr lang="ru-RU" dirty="0" smtClean="0"/>
              <a:t>• Возможность загрузки локализированных элементов в будущем при желании пользователя.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solidFill>
                  <a:srgbClr val="FF0000"/>
                </a:solidFill>
              </a:rPr>
              <a:t>Стресс тестирование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b="1" dirty="0" smtClean="0"/>
              <a:t>Стресс тестирование</a:t>
            </a:r>
            <a:r>
              <a:rPr lang="ru-RU" dirty="0" smtClean="0"/>
              <a:t> – это вид тестирования который характеризует систему с точки зрения устойчивости ее работы при условиях, превышающих </a:t>
            </a:r>
            <a:r>
              <a:rPr lang="ru-RU" dirty="0" smtClean="0"/>
              <a:t>нормальные.</a:t>
            </a:r>
          </a:p>
          <a:p>
            <a:pPr>
              <a:buNone/>
            </a:pPr>
            <a:r>
              <a:rPr lang="ru-RU" dirty="0" smtClean="0"/>
              <a:t>Зачастую</a:t>
            </a:r>
            <a:r>
              <a:rPr lang="ru-RU" dirty="0" smtClean="0"/>
              <a:t>, вручную создать необходимые условия нагрузки не представляется возможным, поэтому прибегают к:</a:t>
            </a:r>
          </a:p>
          <a:p>
            <a:pPr>
              <a:buNone/>
            </a:pPr>
            <a:r>
              <a:rPr lang="ru-RU" dirty="0" smtClean="0"/>
              <a:t>• Фокусировании на транзакциях определенных типов, что более сильно влияет на возникновение граничных ситуаций, нежели при нагрузочном тестировании.</a:t>
            </a:r>
          </a:p>
          <a:p>
            <a:pPr>
              <a:buNone/>
            </a:pPr>
            <a:r>
              <a:rPr lang="ru-RU" dirty="0" smtClean="0"/>
              <a:t>• Использование </a:t>
            </a:r>
            <a:r>
              <a:rPr lang="ru-RU" dirty="0" err="1" smtClean="0"/>
              <a:t>скриптов</a:t>
            </a:r>
            <a:r>
              <a:rPr lang="ru-RU" dirty="0" smtClean="0"/>
              <a:t>, виртуальных пользователей и прочих автоматизированных симуляторов интенсивного рабочего процесса, что позволяет исследовать поведение программного обеспечения при пиковой нагрузке.</a:t>
            </a:r>
          </a:p>
          <a:p>
            <a:pPr>
              <a:buNone/>
            </a:pPr>
            <a:r>
              <a:rPr lang="ru-RU" dirty="0" smtClean="0"/>
              <a:t>• Исследование «узких мест» системы.</a:t>
            </a:r>
          </a:p>
          <a:p>
            <a:pPr>
              <a:buNone/>
            </a:pPr>
            <a:r>
              <a:rPr lang="ru-RU" dirty="0" smtClean="0"/>
              <a:t>• Исследование процессов обработки ошибок и исключительных ситуаций.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solidFill>
                  <a:srgbClr val="FF0000"/>
                </a:solidFill>
              </a:rPr>
              <a:t>Тестирование установки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 smtClean="0"/>
              <a:t>Тестирование установки</a:t>
            </a:r>
            <a:r>
              <a:rPr lang="ru-RU" dirty="0" smtClean="0"/>
              <a:t> несет ответственность за качество установки ПО, его обновления и </a:t>
            </a:r>
            <a:r>
              <a:rPr lang="ru-RU" dirty="0" smtClean="0"/>
              <a:t>деинсталляции.</a:t>
            </a:r>
          </a:p>
          <a:p>
            <a:pPr>
              <a:buNone/>
            </a:pPr>
            <a:r>
              <a:rPr lang="ru-RU" dirty="0" smtClean="0"/>
              <a:t>В </a:t>
            </a:r>
            <a:r>
              <a:rPr lang="ru-RU" dirty="0" smtClean="0"/>
              <a:t>случае работы с подобными типами приложений и распределёнными системами, установка представляет из себя процесс поочередных операций, которые описаны в технической документации, к которой можно отнести план установки – </a:t>
            </a:r>
            <a:r>
              <a:rPr lang="ru-RU" b="1" dirty="0" err="1" smtClean="0"/>
              <a:t>Deployment</a:t>
            </a:r>
            <a:r>
              <a:rPr lang="ru-RU" b="1" dirty="0" smtClean="0"/>
              <a:t> </a:t>
            </a:r>
            <a:r>
              <a:rPr lang="ru-RU" b="1" dirty="0" err="1" smtClean="0"/>
              <a:t>plan</a:t>
            </a:r>
            <a:r>
              <a:rPr lang="ru-RU" b="1" dirty="0" smtClean="0"/>
              <a:t>. </a:t>
            </a:r>
            <a:r>
              <a:rPr lang="ru-RU" dirty="0" smtClean="0"/>
              <a:t>С помощью данного документа можно не только узнать алгоритм установки приложения, но и его способы возврата в более ранние состояния, в случае возникновения разнообразных неполадок или ошибок.</a:t>
            </a:r>
          </a:p>
          <a:p>
            <a:pPr>
              <a:buNone/>
            </a:pPr>
            <a:r>
              <a:rPr lang="ru-RU" dirty="0" smtClean="0"/>
              <a:t>Исходя из этого, можем определить, что тестирование установки представляет из себя проверку не только самого процесса установки программного обеспечения, а и плана установки, что обеспечивает эффективность и надежность инсталляции ПО.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dirty="0" smtClean="0">
                <a:solidFill>
                  <a:srgbClr val="FF0000"/>
                </a:solidFill>
              </a:rPr>
              <a:t>Конфигурационное тестирование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dirty="0" smtClean="0"/>
              <a:t>Конфигурационное тестирование </a:t>
            </a:r>
            <a:r>
              <a:rPr lang="ru-RU" dirty="0" smtClean="0"/>
              <a:t>— ещё один из видов традиционного тестирования производительности. В этом случае вместо того, чтобы тестировать производительность системы с точки зрения подаваемой нагрузки, тестируется эффект влияния на производительность изменений в конфигурации. Хорошим примером такого тестирования могут быть эксперименты с различными методами балансировки нагрузки. Конфигурационное тестирование также может быть совмещено с нагрузочным, стресс или тестированием стабильности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Исходя с определения, можно выделить </a:t>
            </a:r>
            <a:r>
              <a:rPr lang="ru-RU" b="1" dirty="0" smtClean="0"/>
              <a:t>2 цели</a:t>
            </a:r>
            <a:r>
              <a:rPr lang="ru-RU" dirty="0" smtClean="0"/>
              <a:t> конфигурационного тестирования:</a:t>
            </a:r>
          </a:p>
          <a:p>
            <a:pPr>
              <a:buNone/>
            </a:pPr>
            <a:r>
              <a:rPr lang="ru-RU" dirty="0" smtClean="0"/>
              <a:t>• Определить оптимальную конфигурацию оборудования, обеспечивающую требуемые характеристики производительности и времени реакции тестируемой системы.</a:t>
            </a:r>
          </a:p>
          <a:p>
            <a:pPr>
              <a:buNone/>
            </a:pPr>
            <a:r>
              <a:rPr lang="ru-RU" dirty="0" smtClean="0"/>
              <a:t>• Проверить объект тестирования на совместимость с объявленным в спецификации оборудованием, операционными системами и программными продуктами третьих фирм.</a:t>
            </a:r>
          </a:p>
          <a:p>
            <a:pPr>
              <a:buNone/>
            </a:pPr>
            <a:endParaRPr lang="ru-RU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solidFill>
                  <a:srgbClr val="FF0000"/>
                </a:solidFill>
              </a:rPr>
              <a:t>Конфигурационное тестирование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641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u-RU" sz="3600" dirty="0" smtClean="0"/>
              <a:t>Также, можно выделить </a:t>
            </a:r>
            <a:r>
              <a:rPr lang="ru-RU" sz="3600" b="1" dirty="0" smtClean="0"/>
              <a:t>2 уровня</a:t>
            </a:r>
            <a:r>
              <a:rPr lang="ru-RU" sz="3600" dirty="0" smtClean="0"/>
              <a:t> проведения тестирования конфигурации –</a:t>
            </a:r>
            <a:r>
              <a:rPr lang="ru-RU" sz="3600" b="1" dirty="0" smtClean="0"/>
              <a:t> клиентский и серверный</a:t>
            </a:r>
            <a:r>
              <a:rPr lang="ru-RU" sz="3600" dirty="0" smtClean="0"/>
              <a:t>.</a:t>
            </a:r>
          </a:p>
          <a:p>
            <a:pPr>
              <a:buNone/>
            </a:pPr>
            <a:r>
              <a:rPr lang="ru-RU" sz="3600" b="1" dirty="0" smtClean="0"/>
              <a:t>Клиентский.</a:t>
            </a:r>
            <a:r>
              <a:rPr lang="ru-RU" sz="3600" dirty="0" smtClean="0"/>
              <a:t> Приложение тестируется с позиции рабочего окружения конечного пользователя. А именно:</a:t>
            </a:r>
          </a:p>
          <a:p>
            <a:pPr>
              <a:buNone/>
            </a:pPr>
            <a:r>
              <a:rPr lang="ru-RU" sz="3600" dirty="0" smtClean="0"/>
              <a:t>• </a:t>
            </a:r>
            <a:r>
              <a:rPr lang="ru-RU" sz="3600" dirty="0" err="1" smtClean="0"/>
              <a:t>Кроссплатформенное</a:t>
            </a:r>
            <a:r>
              <a:rPr lang="ru-RU" sz="3600" dirty="0" smtClean="0"/>
              <a:t> тестирование (типы и версии ОС).</a:t>
            </a:r>
          </a:p>
          <a:p>
            <a:pPr>
              <a:buNone/>
            </a:pPr>
            <a:r>
              <a:rPr lang="ru-RU" sz="3600" dirty="0" smtClean="0"/>
              <a:t>• </a:t>
            </a:r>
            <a:r>
              <a:rPr lang="ru-RU" sz="3600" dirty="0" err="1" smtClean="0"/>
              <a:t>Кроссбраузерное</a:t>
            </a:r>
            <a:r>
              <a:rPr lang="ru-RU" sz="3600" dirty="0" smtClean="0"/>
              <a:t> тестирование (используется, при тестировании </a:t>
            </a:r>
            <a:r>
              <a:rPr lang="ru-RU" sz="3600" dirty="0" err="1" smtClean="0"/>
              <a:t>веб-приложения</a:t>
            </a:r>
            <a:r>
              <a:rPr lang="ru-RU" sz="3600" dirty="0" smtClean="0"/>
              <a:t>).</a:t>
            </a:r>
          </a:p>
          <a:p>
            <a:pPr>
              <a:buNone/>
            </a:pPr>
            <a:r>
              <a:rPr lang="ru-RU" sz="3600" dirty="0" smtClean="0"/>
              <a:t>• Тестирование работы при различных версиях драйверов.</a:t>
            </a:r>
          </a:p>
          <a:p>
            <a:pPr>
              <a:buNone/>
            </a:pPr>
            <a:r>
              <a:rPr lang="ru-RU" sz="3600" dirty="0" smtClean="0"/>
              <a:t>• При тестировании игровых приложений – тестирование видеоадаптера</a:t>
            </a:r>
            <a:r>
              <a:rPr lang="ru-RU" sz="3600" dirty="0" smtClean="0"/>
              <a:t>.</a:t>
            </a:r>
          </a:p>
          <a:p>
            <a:pPr>
              <a:buNone/>
            </a:pPr>
            <a:endParaRPr lang="ru-RU" sz="3600" dirty="0" smtClean="0"/>
          </a:p>
          <a:p>
            <a:pPr>
              <a:buNone/>
            </a:pPr>
            <a:r>
              <a:rPr lang="ru-RU" sz="3600" dirty="0" smtClean="0"/>
              <a:t>Если же приложение </a:t>
            </a:r>
            <a:r>
              <a:rPr lang="ru-RU" sz="3600" b="1" dirty="0" smtClean="0"/>
              <a:t>клиент-серверное</a:t>
            </a:r>
            <a:r>
              <a:rPr lang="ru-RU" sz="3600" dirty="0" smtClean="0"/>
              <a:t>, необходимо протестировать взаимодействие приложение с окружением:</a:t>
            </a:r>
          </a:p>
          <a:p>
            <a:pPr>
              <a:buNone/>
            </a:pPr>
            <a:r>
              <a:rPr lang="ru-RU" sz="3600" dirty="0" smtClean="0"/>
              <a:t>• Аппаратным (тип и количество процессоров, объем памяти, характеристики сети / сетевых адаптеров и т.д.).</a:t>
            </a:r>
          </a:p>
          <a:p>
            <a:pPr>
              <a:buNone/>
            </a:pPr>
            <a:r>
              <a:rPr lang="ru-RU" sz="3600" dirty="0" smtClean="0"/>
              <a:t>• Программным (ОС, драйвера и библиотеки, стороннее ПО, влияющее на работу приложения и т.д.).</a:t>
            </a:r>
          </a:p>
          <a:p>
            <a:pPr>
              <a:buNone/>
            </a:pPr>
            <a:r>
              <a:rPr lang="ru-RU" sz="3600" dirty="0" smtClean="0"/>
              <a:t>Непосредственно, само тестирование проводиться таким образом:</a:t>
            </a:r>
          </a:p>
          <a:p>
            <a:pPr>
              <a:buNone/>
            </a:pPr>
            <a:r>
              <a:rPr lang="ru-RU" sz="3600" dirty="0" smtClean="0"/>
              <a:t>• Определяются всевозможные конфигурации, которые необходимо протестировать.</a:t>
            </a:r>
          </a:p>
          <a:p>
            <a:pPr>
              <a:buNone/>
            </a:pPr>
            <a:r>
              <a:rPr lang="ru-RU" sz="3600" dirty="0" smtClean="0"/>
              <a:t>• Данные конфигурации распределяются в очередь по приоритету, так как их количество может быть огромным.</a:t>
            </a:r>
          </a:p>
          <a:p>
            <a:pPr>
              <a:buNone/>
            </a:pPr>
            <a:r>
              <a:rPr lang="ru-RU" sz="3600" dirty="0" smtClean="0"/>
              <a:t>• В соответствии с установленными приоритетами проводится само тестирование.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rgbClr val="FF0000"/>
                </a:solidFill>
              </a:rPr>
              <a:t>Тестирование на отказ и восстановление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ru-RU" sz="4000" b="1" dirty="0" smtClean="0"/>
              <a:t>Тестирование на отказ и восстановление (</a:t>
            </a:r>
            <a:r>
              <a:rPr lang="ru-RU" sz="4000" b="1" dirty="0" err="1" smtClean="0"/>
              <a:t>Failover</a:t>
            </a:r>
            <a:r>
              <a:rPr lang="ru-RU" sz="4000" b="1" dirty="0" smtClean="0"/>
              <a:t> </a:t>
            </a:r>
            <a:r>
              <a:rPr lang="ru-RU" sz="4000" b="1" dirty="0" err="1" smtClean="0"/>
              <a:t>and</a:t>
            </a:r>
            <a:r>
              <a:rPr lang="ru-RU" sz="4000" b="1" dirty="0" smtClean="0"/>
              <a:t> </a:t>
            </a:r>
            <a:r>
              <a:rPr lang="ru-RU" sz="4000" b="1" dirty="0" err="1" smtClean="0"/>
              <a:t>Recovery</a:t>
            </a:r>
            <a:r>
              <a:rPr lang="ru-RU" sz="4000" b="1" dirty="0" smtClean="0"/>
              <a:t> </a:t>
            </a:r>
            <a:r>
              <a:rPr lang="ru-RU" sz="4000" b="1" dirty="0" err="1" smtClean="0"/>
              <a:t>Testing</a:t>
            </a:r>
            <a:r>
              <a:rPr lang="ru-RU" sz="4000" b="1" dirty="0" smtClean="0"/>
              <a:t>)</a:t>
            </a:r>
            <a:r>
              <a:rPr lang="ru-RU" sz="4000" dirty="0" smtClean="0"/>
              <a:t> – вид тестирования, основной миссией которого является определение способности ПО к сопротивлению и восстановлению после сбоев в работе, которые возникли как внутри приложения, так и от других программно-независимых факторов (аппаратура, сеть и т.д.).</a:t>
            </a:r>
          </a:p>
          <a:p>
            <a:pPr>
              <a:buNone/>
            </a:pPr>
            <a:endParaRPr lang="ru-RU" sz="4000" dirty="0" smtClean="0"/>
          </a:p>
          <a:p>
            <a:pPr>
              <a:buNone/>
            </a:pPr>
            <a:r>
              <a:rPr lang="ru-RU" sz="4000" dirty="0" smtClean="0"/>
              <a:t>Данный вид тестирования имеет весьма специфический (сравнительно с другими видами) подход к выполнению тестов, так как объектами исследования являются:</a:t>
            </a:r>
          </a:p>
          <a:p>
            <a:pPr>
              <a:buNone/>
            </a:pPr>
            <a:r>
              <a:rPr lang="ru-RU" sz="4000" dirty="0" smtClean="0"/>
              <a:t>• Поведение ПО при прерывании обработки данных.</a:t>
            </a:r>
          </a:p>
          <a:p>
            <a:pPr>
              <a:buNone/>
            </a:pPr>
            <a:r>
              <a:rPr lang="ru-RU" sz="4000" dirty="0" smtClean="0"/>
              <a:t>• При потере сети.</a:t>
            </a:r>
          </a:p>
          <a:p>
            <a:pPr>
              <a:buNone/>
            </a:pPr>
            <a:r>
              <a:rPr lang="ru-RU" sz="4000" dirty="0" smtClean="0"/>
              <a:t>• При отключении электричества (на стороне клиента или сервера).</a:t>
            </a:r>
          </a:p>
          <a:p>
            <a:pPr>
              <a:buNone/>
            </a:pPr>
            <a:r>
              <a:rPr lang="ru-RU" sz="4000" dirty="0" smtClean="0"/>
              <a:t>• Потеря подключения носителей данных.</a:t>
            </a:r>
          </a:p>
          <a:p>
            <a:pPr>
              <a:buNone/>
            </a:pPr>
            <a:endParaRPr lang="ru-RU" sz="4000" dirty="0" smtClean="0"/>
          </a:p>
          <a:p>
            <a:pPr>
              <a:buNone/>
            </a:pPr>
            <a:r>
              <a:rPr lang="ru-RU" sz="4000" dirty="0" smtClean="0"/>
              <a:t>Следовательно и различные сценарии тестирования разрабатываются опираясь на вышеупомянутые факторы влияния на способность ПО к восстановлению после сбоя.</a:t>
            </a:r>
          </a:p>
          <a:p>
            <a:pPr>
              <a:buNone/>
            </a:pPr>
            <a:r>
              <a:rPr lang="ru-RU" sz="4000" dirty="0" smtClean="0"/>
              <a:t>Тестирование на отказ и восстановление особенно актуально при разработке систем, которые должны работать на протяжении длительного времени, вплоть до 24*7. От способности такого ПО возобновлять работоспособность после непредвиденной ситуации, а также минимизировать потери данных будет зависеть не только репутация компании-разработчика, а порой и нечто больше, чем деньги.</a:t>
            </a:r>
          </a:p>
          <a:p>
            <a:pPr>
              <a:buNone/>
            </a:pPr>
            <a:r>
              <a:rPr lang="ru-RU" sz="4000" dirty="0" smtClean="0"/>
              <a:t>При моделировании ситуации сбоя, оценивается как степень потери данных (находится ли она в пределах допустимого), так и способность системы </a:t>
            </a:r>
            <a:r>
              <a:rPr lang="ru-RU" sz="4000" dirty="0" err="1" smtClean="0"/>
              <a:t>журналировать</a:t>
            </a:r>
            <a:r>
              <a:rPr lang="ru-RU" sz="4000" dirty="0" smtClean="0"/>
              <a:t> все транзакции и их статус выполнения.</a:t>
            </a:r>
          </a:p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600" b="1" u="sng" dirty="0" smtClean="0">
                <a:solidFill>
                  <a:srgbClr val="FF0000"/>
                </a:solidFill>
              </a:rPr>
              <a:t>Уровни тестирования</a:t>
            </a:r>
            <a:endParaRPr lang="ru-RU" sz="3600" b="1" u="sng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ru-RU" sz="3600" dirty="0" smtClean="0"/>
              <a:t>Приемочное тестирование</a:t>
            </a:r>
          </a:p>
          <a:p>
            <a:pPr>
              <a:buFont typeface="Wingdings" pitchFamily="2" charset="2"/>
              <a:buChar char="§"/>
            </a:pPr>
            <a:r>
              <a:rPr lang="ru-RU" sz="3600" dirty="0" smtClean="0"/>
              <a:t>Системное тестирование</a:t>
            </a:r>
          </a:p>
          <a:p>
            <a:pPr>
              <a:buFont typeface="Wingdings" pitchFamily="2" charset="2"/>
              <a:buChar char="§"/>
            </a:pPr>
            <a:r>
              <a:rPr lang="ru-RU" sz="3600" dirty="0" smtClean="0"/>
              <a:t>Интеграционное тестирование</a:t>
            </a:r>
          </a:p>
          <a:p>
            <a:pPr>
              <a:buFont typeface="Wingdings" pitchFamily="2" charset="2"/>
              <a:buChar char="§"/>
            </a:pPr>
            <a:r>
              <a:rPr lang="ru-RU" sz="3600" dirty="0" smtClean="0"/>
              <a:t>Модульное тестирование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285068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600" b="1" u="sng" dirty="0" smtClean="0">
                <a:solidFill>
                  <a:srgbClr val="FF0000"/>
                </a:solidFill>
              </a:rPr>
              <a:t>Типы тестирования</a:t>
            </a:r>
            <a:endParaRPr lang="ru-RU" sz="3600" b="1" u="sng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257800"/>
          </a:xfrm>
        </p:spPr>
        <p:txBody>
          <a:bodyPr>
            <a:normAutofit/>
          </a:bodyPr>
          <a:lstStyle/>
          <a:p>
            <a:r>
              <a:rPr lang="ru-RU" sz="3600" dirty="0" err="1" smtClean="0"/>
              <a:t>White</a:t>
            </a:r>
            <a:r>
              <a:rPr lang="ru-RU" sz="3600" dirty="0" smtClean="0"/>
              <a:t>/</a:t>
            </a:r>
            <a:r>
              <a:rPr lang="ru-RU" sz="3600" dirty="0" err="1" smtClean="0"/>
              <a:t>Black</a:t>
            </a:r>
            <a:r>
              <a:rPr lang="ru-RU" sz="3600" dirty="0" smtClean="0"/>
              <a:t>/</a:t>
            </a:r>
            <a:r>
              <a:rPr lang="ru-RU" sz="3600" dirty="0" err="1" smtClean="0"/>
              <a:t>Grey</a:t>
            </a:r>
            <a:r>
              <a:rPr lang="ru-RU" sz="3600" dirty="0" smtClean="0"/>
              <a:t> Box-тестирование</a:t>
            </a:r>
          </a:p>
          <a:p>
            <a:r>
              <a:rPr lang="ru-RU" sz="3600" dirty="0" smtClean="0"/>
              <a:t>Статическое и динамическое тестирование</a:t>
            </a:r>
          </a:p>
          <a:p>
            <a:r>
              <a:rPr lang="ru-RU" sz="3600" dirty="0" smtClean="0"/>
              <a:t>Ручное и автоматизированное</a:t>
            </a:r>
          </a:p>
          <a:p>
            <a:pPr algn="just">
              <a:buNone/>
            </a:pPr>
            <a:endParaRPr lang="ru-RU" sz="3600" i="1" dirty="0"/>
          </a:p>
        </p:txBody>
      </p:sp>
    </p:spTree>
    <p:extLst>
      <p:ext uri="{BB962C8B-B14F-4D97-AF65-F5344CB8AC3E}">
        <p14:creationId xmlns:p14="http://schemas.microsoft.com/office/powerpoint/2010/main" xmlns="" val="136432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2" descr="http://thumbs.dreamstime.com/thumblarge_341/1228702246D127q7.jpg"/>
          <p:cNvPicPr>
            <a:picLocks noChangeAspect="1" noChangeArrowheads="1"/>
          </p:cNvPicPr>
          <p:nvPr/>
        </p:nvPicPr>
        <p:blipFill rotWithShape="1">
          <a:blip r:embed="rId2"/>
          <a:srcRect b="5330"/>
          <a:stretch/>
        </p:blipFill>
        <p:spPr bwMode="auto">
          <a:xfrm>
            <a:off x="5580112" y="1916832"/>
            <a:ext cx="2706960" cy="2521933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39552" y="1643051"/>
            <a:ext cx="61206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32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3200" b="1" dirty="0" smtClean="0"/>
              <a:t>Черный </a:t>
            </a:r>
            <a:r>
              <a:rPr lang="ru-RU" sz="3200" b="1" dirty="0" smtClean="0"/>
              <a:t>ящик</a:t>
            </a:r>
            <a:r>
              <a:rPr lang="ru-RU" sz="3200" dirty="0" smtClean="0"/>
              <a:t>: </a:t>
            </a:r>
            <a:r>
              <a:rPr lang="ru-RU" sz="3200" dirty="0" smtClean="0"/>
              <a:t>не заглядываем внутрь системы</a:t>
            </a:r>
          </a:p>
          <a:p>
            <a:pPr>
              <a:buFontTx/>
              <a:buChar char="-"/>
            </a:pPr>
            <a:endParaRPr lang="ru-RU" sz="1200" dirty="0" smtClean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57200" y="274638"/>
            <a:ext cx="8229600" cy="1511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err="1" smtClean="0">
                <a:solidFill>
                  <a:srgbClr val="FF0000"/>
                </a:solidFill>
              </a:rPr>
              <a:t>White</a:t>
            </a:r>
            <a:r>
              <a:rPr lang="ru-RU" sz="3600" dirty="0" smtClean="0">
                <a:solidFill>
                  <a:srgbClr val="FF0000"/>
                </a:solidFill>
              </a:rPr>
              <a:t>/</a:t>
            </a:r>
            <a:r>
              <a:rPr lang="ru-RU" sz="3600" dirty="0" err="1" smtClean="0">
                <a:solidFill>
                  <a:srgbClr val="FF0000"/>
                </a:solidFill>
              </a:rPr>
              <a:t>Black</a:t>
            </a:r>
            <a:r>
              <a:rPr lang="ru-RU" sz="3600" dirty="0" smtClean="0">
                <a:solidFill>
                  <a:srgbClr val="FF0000"/>
                </a:solidFill>
              </a:rPr>
              <a:t>/</a:t>
            </a:r>
            <a:r>
              <a:rPr lang="ru-RU" sz="3600" dirty="0" err="1" smtClean="0">
                <a:solidFill>
                  <a:srgbClr val="FF0000"/>
                </a:solidFill>
              </a:rPr>
              <a:t>Grey</a:t>
            </a:r>
            <a:r>
              <a:rPr lang="ru-RU" sz="3600" dirty="0" smtClean="0">
                <a:solidFill>
                  <a:srgbClr val="FF0000"/>
                </a:solidFill>
              </a:rPr>
              <a:t> </a:t>
            </a:r>
            <a:r>
              <a:rPr lang="ru-RU" sz="3600" dirty="0" smtClean="0">
                <a:solidFill>
                  <a:srgbClr val="FF0000"/>
                </a:solidFill>
              </a:rPr>
              <a:t>Box-тестирование – </a:t>
            </a:r>
            <a:r>
              <a:rPr lang="ru-RU" sz="3600" dirty="0" smtClean="0"/>
              <a:t>типы тестирования</a:t>
            </a:r>
            <a:r>
              <a:rPr lang="ru-RU" sz="3600" dirty="0" smtClean="0"/>
              <a:t>, которые отличаются </a:t>
            </a:r>
            <a:r>
              <a:rPr lang="ru-RU" sz="3600" i="1" dirty="0" smtClean="0"/>
              <a:t>знанием внутреннего устройства объекта тестирования</a:t>
            </a:r>
            <a:r>
              <a:rPr lang="ru-RU" sz="3600" dirty="0" smtClean="0"/>
              <a:t>.</a:t>
            </a:r>
            <a:endParaRPr lang="ru-RU" sz="3600" dirty="0" smtClean="0">
              <a:solidFill>
                <a:srgbClr val="FF0000"/>
              </a:solidFill>
            </a:endParaRPr>
          </a:p>
          <a:p>
            <a:pPr algn="l"/>
            <a:endParaRPr lang="ru-RU" sz="36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014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2" descr="http://www.photosinbox.com/download/open-white-box.jpg"/>
          <p:cNvPicPr>
            <a:picLocks noChangeAspect="1" noChangeArrowheads="1"/>
          </p:cNvPicPr>
          <p:nvPr/>
        </p:nvPicPr>
        <p:blipFill rotWithShape="1">
          <a:blip r:embed="rId2" cstate="print"/>
          <a:srcRect l="10465" t="9674" r="9535" b="8509"/>
          <a:stretch/>
        </p:blipFill>
        <p:spPr bwMode="auto">
          <a:xfrm>
            <a:off x="5580112" y="2996952"/>
            <a:ext cx="3168352" cy="2592288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539552" y="1628800"/>
            <a:ext cx="612068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32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3200" b="1" dirty="0" smtClean="0"/>
              <a:t>Черный ящик</a:t>
            </a:r>
            <a:r>
              <a:rPr lang="ru-RU" sz="3200" dirty="0" smtClean="0"/>
              <a:t>: не заглядываем внутрь системы</a:t>
            </a:r>
          </a:p>
          <a:p>
            <a:pPr>
              <a:buFontTx/>
              <a:buChar char="-"/>
            </a:pPr>
            <a:endParaRPr lang="ru-RU" sz="12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3200" b="1" dirty="0" smtClean="0"/>
              <a:t>Белый ящик</a:t>
            </a:r>
            <a:r>
              <a:rPr lang="ru-RU" sz="3200" dirty="0" smtClean="0"/>
              <a:t>: смотрим код</a:t>
            </a:r>
          </a:p>
          <a:p>
            <a:pPr>
              <a:buFontTx/>
              <a:buChar char="-"/>
            </a:pPr>
            <a:endParaRPr lang="ru-RU" sz="1200" dirty="0" smtClean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err="1" smtClean="0">
                <a:solidFill>
                  <a:srgbClr val="FF0000"/>
                </a:solidFill>
              </a:rPr>
              <a:t>White</a:t>
            </a:r>
            <a:r>
              <a:rPr lang="ru-RU" sz="3600" dirty="0" smtClean="0">
                <a:solidFill>
                  <a:srgbClr val="FF0000"/>
                </a:solidFill>
              </a:rPr>
              <a:t>/</a:t>
            </a:r>
            <a:r>
              <a:rPr lang="ru-RU" sz="3600" dirty="0" err="1" smtClean="0">
                <a:solidFill>
                  <a:srgbClr val="FF0000"/>
                </a:solidFill>
              </a:rPr>
              <a:t>Black</a:t>
            </a:r>
            <a:r>
              <a:rPr lang="ru-RU" sz="3600" dirty="0" smtClean="0">
                <a:solidFill>
                  <a:srgbClr val="FF0000"/>
                </a:solidFill>
              </a:rPr>
              <a:t>/</a:t>
            </a:r>
            <a:r>
              <a:rPr lang="ru-RU" sz="3600" dirty="0" err="1" smtClean="0">
                <a:solidFill>
                  <a:srgbClr val="FF0000"/>
                </a:solidFill>
              </a:rPr>
              <a:t>Grey</a:t>
            </a:r>
            <a:r>
              <a:rPr lang="ru-RU" sz="3600" dirty="0" smtClean="0">
                <a:solidFill>
                  <a:srgbClr val="FF0000"/>
                </a:solidFill>
              </a:rPr>
              <a:t> Box-тестирование – </a:t>
            </a:r>
            <a:r>
              <a:rPr lang="ru-RU" sz="3600" dirty="0" smtClean="0"/>
              <a:t>типы тестирования, которые отличаются </a:t>
            </a:r>
            <a:r>
              <a:rPr lang="ru-RU" sz="3600" i="1" dirty="0" smtClean="0"/>
              <a:t>знанием внутреннего устройства объекта тестирования</a:t>
            </a:r>
            <a:r>
              <a:rPr lang="ru-RU" sz="3600" dirty="0" smtClean="0"/>
              <a:t>.</a:t>
            </a:r>
            <a:endParaRPr lang="ru-RU" sz="3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410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www.springlakeranch.ca/images/_aug09/whitebox.jpg"/>
          <p:cNvPicPr>
            <a:picLocks noChangeAspect="1" noChangeArrowheads="1"/>
          </p:cNvPicPr>
          <p:nvPr/>
        </p:nvPicPr>
        <p:blipFill rotWithShape="1">
          <a:blip r:embed="rId2"/>
          <a:srcRect l="16099" t="4409" r="10184" b="-1387"/>
          <a:stretch/>
        </p:blipFill>
        <p:spPr bwMode="auto">
          <a:xfrm>
            <a:off x="5508104" y="3390700"/>
            <a:ext cx="3384376" cy="3168352"/>
          </a:xfrm>
          <a:prstGeom prst="rect">
            <a:avLst/>
          </a:prstGeom>
          <a:noFill/>
          <a:effectLst>
            <a:softEdge rad="127000"/>
          </a:effectLst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9552" y="1628800"/>
            <a:ext cx="612068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32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3200" b="1" dirty="0" smtClean="0"/>
              <a:t>Черный ящик</a:t>
            </a:r>
            <a:r>
              <a:rPr lang="ru-RU" sz="3200" dirty="0" smtClean="0"/>
              <a:t>: не заглядываем внутрь системы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ru-RU" sz="12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3200" b="1" dirty="0" smtClean="0"/>
              <a:t>Белый ящик</a:t>
            </a:r>
            <a:r>
              <a:rPr lang="ru-RU" sz="3200" dirty="0" smtClean="0"/>
              <a:t>: смотрим код</a:t>
            </a:r>
          </a:p>
          <a:p>
            <a:endParaRPr lang="ru-RU" sz="12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3200" b="1" dirty="0"/>
              <a:t>Серый ящик</a:t>
            </a:r>
            <a:r>
              <a:rPr lang="ru-RU" sz="3200" dirty="0"/>
              <a:t>: частично заглядываем в </a:t>
            </a:r>
            <a:r>
              <a:rPr lang="ru-RU" sz="3200" dirty="0" smtClean="0"/>
              <a:t>систему</a:t>
            </a:r>
          </a:p>
          <a:p>
            <a:pPr>
              <a:buFontTx/>
              <a:buChar char="-"/>
            </a:pPr>
            <a:endParaRPr lang="ru-RU" sz="1200" dirty="0" smtClean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err="1" smtClean="0">
                <a:solidFill>
                  <a:srgbClr val="FF0000"/>
                </a:solidFill>
              </a:rPr>
              <a:t>White</a:t>
            </a:r>
            <a:r>
              <a:rPr lang="ru-RU" sz="3600" dirty="0" smtClean="0">
                <a:solidFill>
                  <a:srgbClr val="FF0000"/>
                </a:solidFill>
              </a:rPr>
              <a:t>/</a:t>
            </a:r>
            <a:r>
              <a:rPr lang="ru-RU" sz="3600" dirty="0" err="1" smtClean="0">
                <a:solidFill>
                  <a:srgbClr val="FF0000"/>
                </a:solidFill>
              </a:rPr>
              <a:t>Black</a:t>
            </a:r>
            <a:r>
              <a:rPr lang="ru-RU" sz="3600" dirty="0" smtClean="0">
                <a:solidFill>
                  <a:srgbClr val="FF0000"/>
                </a:solidFill>
              </a:rPr>
              <a:t>/</a:t>
            </a:r>
            <a:r>
              <a:rPr lang="ru-RU" sz="3600" dirty="0" err="1" smtClean="0">
                <a:solidFill>
                  <a:srgbClr val="FF0000"/>
                </a:solidFill>
              </a:rPr>
              <a:t>Grey</a:t>
            </a:r>
            <a:r>
              <a:rPr lang="ru-RU" sz="3600" dirty="0" smtClean="0">
                <a:solidFill>
                  <a:srgbClr val="FF0000"/>
                </a:solidFill>
              </a:rPr>
              <a:t> Box-тестирование – </a:t>
            </a:r>
            <a:r>
              <a:rPr lang="ru-RU" sz="3600" dirty="0" smtClean="0"/>
              <a:t>типы тестирования, которые отличаются </a:t>
            </a:r>
            <a:r>
              <a:rPr lang="ru-RU" sz="3600" i="1" dirty="0" smtClean="0"/>
              <a:t>знанием внутреннего устройства объекта тестирования</a:t>
            </a:r>
            <a:r>
              <a:rPr lang="ru-RU" sz="3600" dirty="0" smtClean="0"/>
              <a:t>.</a:t>
            </a:r>
            <a:endParaRPr lang="ru-RU" sz="3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41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sz="3600" b="1" dirty="0" smtClean="0">
                <a:solidFill>
                  <a:srgbClr val="FF0000"/>
                </a:solidFill>
              </a:rPr>
              <a:t>Статическое и динамическое тестирование</a:t>
            </a:r>
            <a:endParaRPr lang="ru-RU" sz="3600" b="1" u="sng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257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b="1" dirty="0" smtClean="0"/>
              <a:t>1. </a:t>
            </a:r>
            <a:r>
              <a:rPr lang="ru-RU" sz="2800" b="1" dirty="0" smtClean="0"/>
              <a:t>Статическое</a:t>
            </a:r>
            <a:r>
              <a:rPr lang="ru-RU" sz="2800" dirty="0" smtClean="0"/>
              <a:t> </a:t>
            </a:r>
            <a:r>
              <a:rPr lang="ru-RU" sz="2800" b="1" dirty="0" smtClean="0"/>
              <a:t>тестирование </a:t>
            </a:r>
            <a:r>
              <a:rPr lang="ru-RU" sz="2800" dirty="0" smtClean="0"/>
              <a:t>– тип тестирования, который предполагает, что программный код во время тестирования не будет выполняться. При этом само тестирование может быть как ручным, так и автоматизированным</a:t>
            </a:r>
            <a:r>
              <a:rPr lang="ru-RU" sz="2800" dirty="0" smtClean="0"/>
              <a:t>.</a:t>
            </a:r>
            <a:endParaRPr lang="en-US" sz="2800" i="1" dirty="0" smtClean="0"/>
          </a:p>
          <a:p>
            <a:pPr>
              <a:buNone/>
            </a:pPr>
            <a:r>
              <a:rPr lang="en-US" sz="2800" u="sng" dirty="0" smtClean="0"/>
              <a:t>  </a:t>
            </a:r>
            <a:r>
              <a:rPr lang="ru-RU" sz="2800" i="1" u="sng" dirty="0" smtClean="0"/>
              <a:t>Виды</a:t>
            </a:r>
            <a:r>
              <a:rPr lang="ru-RU" sz="2800" u="sng" dirty="0" smtClean="0"/>
              <a:t> статического тестирования:</a:t>
            </a:r>
          </a:p>
          <a:p>
            <a:pPr>
              <a:buNone/>
            </a:pPr>
            <a:r>
              <a:rPr lang="en-US" sz="2800" dirty="0" smtClean="0"/>
              <a:t>    </a:t>
            </a:r>
            <a:r>
              <a:rPr lang="ru-RU" sz="2800" dirty="0" smtClean="0"/>
              <a:t>– </a:t>
            </a:r>
            <a:r>
              <a:rPr lang="ru-RU" sz="2800" dirty="0" smtClean="0"/>
              <a:t>вычитка исходного кода программы;</a:t>
            </a:r>
          </a:p>
          <a:p>
            <a:pPr>
              <a:buNone/>
            </a:pPr>
            <a:r>
              <a:rPr lang="en-US" sz="2800" dirty="0" smtClean="0"/>
              <a:t>    </a:t>
            </a:r>
            <a:r>
              <a:rPr lang="ru-RU" sz="2800" dirty="0" smtClean="0"/>
              <a:t>– </a:t>
            </a:r>
            <a:r>
              <a:rPr lang="ru-RU" sz="2800" dirty="0" smtClean="0"/>
              <a:t>проверка требований.</a:t>
            </a:r>
          </a:p>
          <a:p>
            <a:pPr algn="just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51177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sz="3600" b="1" dirty="0" smtClean="0">
                <a:solidFill>
                  <a:srgbClr val="FF0000"/>
                </a:solidFill>
              </a:rPr>
              <a:t>Статическое и динамическое тестирование</a:t>
            </a:r>
            <a:endParaRPr lang="ru-RU" sz="3600" b="1" u="sng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2578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 startAt="2"/>
            </a:pPr>
            <a:r>
              <a:rPr lang="ru-RU" sz="2800" b="1" dirty="0" smtClean="0"/>
              <a:t>Динамическое </a:t>
            </a:r>
            <a:r>
              <a:rPr lang="ru-RU" sz="2800" b="1" dirty="0" smtClean="0"/>
              <a:t>тестирование</a:t>
            </a:r>
            <a:r>
              <a:rPr lang="ru-RU" sz="2800" dirty="0" smtClean="0"/>
              <a:t> – тип тестирования, который предполагает запуск программного кода. Таким </a:t>
            </a:r>
            <a:r>
              <a:rPr lang="ru-RU" sz="2800" dirty="0" smtClean="0"/>
              <a:t>образом,</a:t>
            </a:r>
            <a:r>
              <a:rPr lang="en-US" sz="2800" dirty="0" smtClean="0"/>
              <a:t> </a:t>
            </a:r>
            <a:r>
              <a:rPr lang="ru-RU" sz="2800" dirty="0" smtClean="0"/>
              <a:t>анализируется</a:t>
            </a:r>
            <a:r>
              <a:rPr lang="ru-RU" sz="2800" dirty="0" smtClean="0"/>
              <a:t> </a:t>
            </a:r>
            <a:r>
              <a:rPr lang="ru-RU" sz="2800" i="1" dirty="0" smtClean="0"/>
              <a:t>поведение</a:t>
            </a:r>
            <a:r>
              <a:rPr lang="ru-RU" sz="2800" dirty="0" smtClean="0"/>
              <a:t> программы во время ее работы.</a:t>
            </a:r>
          </a:p>
          <a:p>
            <a:pPr>
              <a:buNone/>
            </a:pPr>
            <a:r>
              <a:rPr lang="en-US" sz="2800" dirty="0" smtClean="0"/>
              <a:t>      </a:t>
            </a:r>
            <a:r>
              <a:rPr lang="ru-RU" sz="2800" dirty="0" smtClean="0"/>
              <a:t>Для </a:t>
            </a:r>
            <a:r>
              <a:rPr lang="ru-RU" sz="2800" dirty="0" smtClean="0"/>
              <a:t>выполнения динамического тестирования необходимо чтобы тестируемый программный код был </a:t>
            </a:r>
            <a:r>
              <a:rPr lang="ru-RU" sz="2800" i="1" dirty="0" err="1" smtClean="0"/>
              <a:t>написан</a:t>
            </a:r>
            <a:r>
              <a:rPr lang="ru-RU" sz="2800" dirty="0" err="1" smtClean="0"/>
              <a:t>,</a:t>
            </a:r>
            <a:r>
              <a:rPr lang="ru-RU" sz="2800" i="1" dirty="0" err="1" smtClean="0"/>
              <a:t>скомпилирован</a:t>
            </a:r>
            <a:r>
              <a:rPr lang="ru-RU" sz="2800" i="1" dirty="0" smtClean="0"/>
              <a:t> </a:t>
            </a:r>
            <a:r>
              <a:rPr lang="ru-RU" sz="2800" dirty="0" smtClean="0"/>
              <a:t>и</a:t>
            </a:r>
            <a:r>
              <a:rPr lang="ru-RU" sz="2800" i="1" dirty="0" smtClean="0"/>
              <a:t> запущен</a:t>
            </a:r>
            <a:r>
              <a:rPr lang="ru-RU" sz="2800" dirty="0" smtClean="0"/>
              <a:t>. При этом, может выполняться проверка внешних параметров работы программы: загрузка процессора, использование памяти, время отклика и т.д. – то есть, ее производительность.</a:t>
            </a:r>
          </a:p>
          <a:p>
            <a:pPr>
              <a:buNone/>
            </a:pPr>
            <a:r>
              <a:rPr lang="en-US" sz="2800" dirty="0" smtClean="0"/>
              <a:t>      </a:t>
            </a:r>
            <a:r>
              <a:rPr lang="ru-RU" sz="2800" dirty="0" smtClean="0"/>
              <a:t>Кроме </a:t>
            </a:r>
            <a:r>
              <a:rPr lang="ru-RU" sz="2800" dirty="0" smtClean="0"/>
              <a:t>того динамическое тестирование может включать разные подвиды, каждый из которых зависит от:</a:t>
            </a:r>
          </a:p>
          <a:p>
            <a:pPr>
              <a:buNone/>
            </a:pPr>
            <a:r>
              <a:rPr lang="en-US" sz="2800" dirty="0" smtClean="0"/>
              <a:t>      </a:t>
            </a:r>
            <a:r>
              <a:rPr lang="ru-RU" sz="2800" dirty="0" smtClean="0"/>
              <a:t>• </a:t>
            </a:r>
            <a:r>
              <a:rPr lang="ru-RU" sz="2800" dirty="0" smtClean="0"/>
              <a:t>Доступа к коду (тестирование черным, белым и серым ящиками).</a:t>
            </a:r>
          </a:p>
          <a:p>
            <a:pPr>
              <a:buNone/>
            </a:pPr>
            <a:r>
              <a:rPr lang="en-US" sz="2800" dirty="0" smtClean="0"/>
              <a:t>      </a:t>
            </a:r>
            <a:r>
              <a:rPr lang="ru-RU" sz="2800" dirty="0" smtClean="0"/>
              <a:t>• </a:t>
            </a:r>
            <a:r>
              <a:rPr lang="ru-RU" sz="2800" dirty="0" smtClean="0"/>
              <a:t>Уровня тестирования (модульное интеграционное, системное, и  приемочное тестирование).</a:t>
            </a:r>
          </a:p>
          <a:p>
            <a:pPr>
              <a:buNone/>
            </a:pPr>
            <a:r>
              <a:rPr lang="en-US" sz="2800" dirty="0" smtClean="0"/>
              <a:t>      </a:t>
            </a:r>
            <a:r>
              <a:rPr lang="ru-RU" sz="2800" dirty="0" smtClean="0"/>
              <a:t>• </a:t>
            </a:r>
            <a:r>
              <a:rPr lang="ru-RU" sz="2800" dirty="0" smtClean="0"/>
              <a:t>Сферы использования приложения (функциональное, нагрузочное, тестирование</a:t>
            </a:r>
          </a:p>
          <a:p>
            <a:pPr>
              <a:buNone/>
            </a:pPr>
            <a:r>
              <a:rPr lang="ru-RU" sz="2800" dirty="0" smtClean="0"/>
              <a:t>безопасности и пр.).</a:t>
            </a:r>
          </a:p>
          <a:p>
            <a:pPr algn="just">
              <a:buNone/>
            </a:pP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xmlns="" val="83642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ru-RU" dirty="0" smtClean="0"/>
              <a:t>При </a:t>
            </a:r>
            <a:r>
              <a:rPr lang="ru-RU" b="1" dirty="0" smtClean="0"/>
              <a:t>ручном тестировании</a:t>
            </a:r>
            <a:r>
              <a:rPr lang="ru-RU" dirty="0" smtClean="0"/>
              <a:t> (</a:t>
            </a:r>
            <a:r>
              <a:rPr lang="ru-RU" dirty="0" err="1" smtClean="0"/>
              <a:t>manualtesting</a:t>
            </a:r>
            <a:r>
              <a:rPr lang="ru-RU" dirty="0" smtClean="0"/>
              <a:t>)</a:t>
            </a:r>
          </a:p>
          <a:p>
            <a:pPr>
              <a:lnSpc>
                <a:spcPct val="120000"/>
              </a:lnSpc>
              <a:buNone/>
            </a:pPr>
            <a:r>
              <a:rPr lang="ru-RU" u="sng" dirty="0" err="1" smtClean="0"/>
              <a:t>тестировщики</a:t>
            </a:r>
            <a:r>
              <a:rPr lang="ru-RU" u="sng" dirty="0" smtClean="0"/>
              <a:t> </a:t>
            </a:r>
            <a:r>
              <a:rPr lang="ru-RU" i="1" u="sng" dirty="0" smtClean="0"/>
              <a:t>вручную</a:t>
            </a:r>
            <a:r>
              <a:rPr lang="ru-RU" u="sng" dirty="0" smtClean="0"/>
              <a:t> выполняют тесты, не </a:t>
            </a:r>
            <a:r>
              <a:rPr lang="ru-RU" u="sng" dirty="0" smtClean="0"/>
              <a:t>используя</a:t>
            </a:r>
          </a:p>
          <a:p>
            <a:pPr>
              <a:lnSpc>
                <a:spcPct val="120000"/>
              </a:lnSpc>
              <a:buNone/>
            </a:pPr>
            <a:r>
              <a:rPr lang="ru-RU" u="sng" dirty="0" smtClean="0"/>
              <a:t>никаких </a:t>
            </a:r>
            <a:r>
              <a:rPr lang="ru-RU" u="sng" dirty="0" smtClean="0"/>
              <a:t>средств автоматизации</a:t>
            </a:r>
            <a:r>
              <a:rPr lang="ru-RU" u="sng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</a:t>
            </a:r>
            <a:r>
              <a:rPr lang="ru-RU" dirty="0" smtClean="0"/>
              <a:t>еред </a:t>
            </a:r>
            <a:r>
              <a:rPr lang="ru-RU" dirty="0" smtClean="0"/>
              <a:t>тем как автоматизировать тестирование любого приложения, необходимо сначала выполнить серию тестов вручную. Мануальное тестирование требует значительных усилий, но без него мы не сможем убедиться в том, возможна ли автоматизация в принципе. Один из фундаментальных принципов тестирования гласит: </a:t>
            </a:r>
            <a:r>
              <a:rPr lang="ru-RU" b="1" dirty="0" smtClean="0"/>
              <a:t>100% автоматизация невозможна</a:t>
            </a:r>
            <a:r>
              <a:rPr lang="ru-RU" dirty="0" smtClean="0"/>
              <a:t>. Поэтому, ручное тестирование – необходимость.</a:t>
            </a:r>
            <a:endParaRPr lang="en-US" dirty="0" smtClean="0"/>
          </a:p>
          <a:p>
            <a:pPr>
              <a:lnSpc>
                <a:spcPct val="200000"/>
              </a:lnSpc>
              <a:buNone/>
            </a:pPr>
            <a:endParaRPr lang="ru-RU" b="1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600" b="1" dirty="0" smtClean="0">
                <a:solidFill>
                  <a:srgbClr val="FF0000"/>
                </a:solidFill>
              </a:rPr>
              <a:t>Ручное и автоматизированное</a:t>
            </a:r>
            <a:endParaRPr lang="ru-RU" sz="36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451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2377</TotalTime>
  <Words>206</Words>
  <Application>Microsoft Office PowerPoint</Application>
  <PresentationFormat>Экран (4:3)</PresentationFormat>
  <Paragraphs>136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ЛЕКЦИЯ  «Tипы и виды тестирования»</vt:lpstr>
      <vt:lpstr>Уровни тестирования</vt:lpstr>
      <vt:lpstr>Типы тестирования</vt:lpstr>
      <vt:lpstr>Слайд 4</vt:lpstr>
      <vt:lpstr>Слайд 5</vt:lpstr>
      <vt:lpstr>Слайд 6</vt:lpstr>
      <vt:lpstr>Статическое и динамическое тестирование</vt:lpstr>
      <vt:lpstr>Статическое и динамическое тестирование</vt:lpstr>
      <vt:lpstr>Слайд 9</vt:lpstr>
      <vt:lpstr>Ручное и автоматизированное </vt:lpstr>
      <vt:lpstr>Виды тестирования</vt:lpstr>
      <vt:lpstr>Тестирование документации </vt:lpstr>
      <vt:lpstr>Интернационализация и локализация</vt:lpstr>
      <vt:lpstr>Интернационализация и локализация</vt:lpstr>
      <vt:lpstr>Стресс тестирование</vt:lpstr>
      <vt:lpstr>Тестирование установки</vt:lpstr>
      <vt:lpstr>Конфигурационное тестирование</vt:lpstr>
      <vt:lpstr>Конфигурационное тестирование</vt:lpstr>
      <vt:lpstr>Тестирование на отказ и восстановление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4 «Уровни и типы тестирования»</dc:title>
  <dc:creator>s.spodarik@a1qa.com</dc:creator>
  <cp:lastModifiedBy>Polina</cp:lastModifiedBy>
  <cp:revision>45</cp:revision>
  <dcterms:created xsi:type="dcterms:W3CDTF">2014-08-30T20:00:58Z</dcterms:created>
  <dcterms:modified xsi:type="dcterms:W3CDTF">2018-02-12T12:25:56Z</dcterms:modified>
</cp:coreProperties>
</file>