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8"/>
  </p:notesMasterIdLst>
  <p:handoutMasterIdLst>
    <p:handoutMasterId r:id="rId49"/>
  </p:handoutMasterIdLst>
  <p:sldIdLst>
    <p:sldId id="391" r:id="rId2"/>
    <p:sldId id="398" r:id="rId3"/>
    <p:sldId id="399" r:id="rId4"/>
    <p:sldId id="397" r:id="rId5"/>
    <p:sldId id="401" r:id="rId6"/>
    <p:sldId id="400" r:id="rId7"/>
    <p:sldId id="402" r:id="rId8"/>
    <p:sldId id="403" r:id="rId9"/>
    <p:sldId id="404" r:id="rId10"/>
    <p:sldId id="405" r:id="rId11"/>
    <p:sldId id="416" r:id="rId12"/>
    <p:sldId id="417" r:id="rId13"/>
    <p:sldId id="418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9" r:id="rId25"/>
    <p:sldId id="420" r:id="rId26"/>
    <p:sldId id="421" r:id="rId27"/>
    <p:sldId id="424" r:id="rId28"/>
    <p:sldId id="425" r:id="rId29"/>
    <p:sldId id="426" r:id="rId30"/>
    <p:sldId id="427" r:id="rId31"/>
    <p:sldId id="428" r:id="rId32"/>
    <p:sldId id="422" r:id="rId33"/>
    <p:sldId id="423" r:id="rId34"/>
    <p:sldId id="429" r:id="rId35"/>
    <p:sldId id="430" r:id="rId36"/>
    <p:sldId id="431" r:id="rId37"/>
    <p:sldId id="432" r:id="rId38"/>
    <p:sldId id="434" r:id="rId39"/>
    <p:sldId id="436" r:id="rId40"/>
    <p:sldId id="435" r:id="rId41"/>
    <p:sldId id="437" r:id="rId42"/>
    <p:sldId id="438" r:id="rId43"/>
    <p:sldId id="439" r:id="rId44"/>
    <p:sldId id="440" r:id="rId45"/>
    <p:sldId id="442" r:id="rId46"/>
    <p:sldId id="443" r:id="rId47"/>
  </p:sldIdLst>
  <p:sldSz cx="12192000" cy="6858000"/>
  <p:notesSz cx="6858000" cy="9144000"/>
  <p:embeddedFontLst>
    <p:embeddedFont>
      <p:font typeface="Calibri Light" panose="020F0302020204030204" pitchFamily="34" charset="0"/>
      <p:regular r:id="rId50"/>
      <p: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Verdana" panose="020B0604030504040204" pitchFamily="34" charset="0"/>
      <p:regular r:id="rId60"/>
      <p:bold r:id="rId61"/>
      <p:italic r:id="rId62"/>
      <p:boldItalic r:id="rId63"/>
    </p:embeddedFont>
    <p:embeddedFont>
      <p:font typeface="Segoe UI" panose="020B0502040204020203" pitchFamily="3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Glamazdin" initials="IG" lastIdx="1" clrIdx="0">
    <p:extLst>
      <p:ext uri="{19B8F6BF-5375-455C-9EA6-DF929625EA0E}">
        <p15:presenceInfo xmlns:p15="http://schemas.microsoft.com/office/powerpoint/2012/main" userId="93344bf745a1c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400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AEC2F-30E4-483B-B6DF-0FD7CF7AB98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9889-9D32-47FF-9B25-89B1BA4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626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211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723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286604"/>
            <a:ext cx="11788726" cy="920502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20837"/>
            <a:ext cx="11788726" cy="4825217"/>
          </a:xfrm>
        </p:spPr>
        <p:txBody>
          <a:bodyPr/>
          <a:lstStyle>
            <a:lvl2pPr marL="0" indent="-360000">
              <a:buClrTx/>
              <a:buFont typeface="Wingdings" panose="05000000000000000000" pitchFamily="2" charset="2"/>
              <a:buChar char="q"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31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3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76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1939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7719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99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3B7D63-C52D-489F-8A4E-CE9BE7E2E777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632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489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82" y="286603"/>
            <a:ext cx="11746523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82" y="1390593"/>
            <a:ext cx="11746523" cy="4884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3B7D63-C52D-489F-8A4E-CE9BE7E2E777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1320776"/>
            <a:ext cx="12222480" cy="1083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7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-36000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49"/>
          <p:cNvSpPr txBox="1">
            <a:spLocks noGrp="1"/>
          </p:cNvSpPr>
          <p:nvPr>
            <p:ph type="ctrTitle"/>
          </p:nvPr>
        </p:nvSpPr>
        <p:spPr>
          <a:xfrm>
            <a:off x="1210491" y="2130426"/>
            <a:ext cx="984068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 dirty="0" smtClean="0"/>
              <a:t>Файлы и потоки данных</a:t>
            </a:r>
            <a:endParaRPr dirty="0"/>
          </a:p>
        </p:txBody>
      </p:sp>
      <p:sp>
        <p:nvSpPr>
          <p:cNvPr id="1297" name="Google Shape;1297;p149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299" name="Google Shape;1299;p149"/>
          <p:cNvSpPr txBox="1"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Путь к </a:t>
            </a:r>
            <a:r>
              <a:rPr lang="ru-RU" dirty="0" smtClean="0"/>
              <a:t>файлу</a:t>
            </a:r>
            <a:r>
              <a:rPr lang="en-US" dirty="0" smtClean="0"/>
              <a:t> (UNC - </a:t>
            </a:r>
            <a:r>
              <a:rPr lang="en-US" dirty="0"/>
              <a:t>Universal Naming Convention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20837"/>
            <a:ext cx="11788726" cy="46371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1224" tIns="101568" rIns="0" bIns="10156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UNC-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пути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универсальное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соглашение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именовании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используются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для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доступа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к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сетевым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ресурсам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имеют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следующий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формат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kumimoji="0" lang="ru-RU" altLang="en-US" sz="2400" b="0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Имя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сервера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или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узла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которому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предшествуют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символы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\\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В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качестве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имени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сервера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может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выступать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имя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компьютера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NetBIOS, а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также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IP-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адрес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или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полное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доменное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имя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поддерживаются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адреса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IPv4 и IPv6).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Имя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общего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ресурса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которое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отделяется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имени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узла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символами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\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Имя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сервера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имя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общего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ресурса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в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совокупности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образуют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том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Имя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каталога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Символ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разделителя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каталогов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служит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для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разделения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подкаталогов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внутренней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иерархии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каталога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Необязательное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имя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файла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Символ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разделителя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каталогов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служит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для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разделения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пути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к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файлу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его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имени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6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32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ru-RU" sz="4000" dirty="0"/>
              <a:t>Класс </a:t>
            </a:r>
            <a:r>
              <a:rPr lang="en-US" sz="4000" b="1" dirty="0" smtClean="0"/>
              <a:t>Path</a:t>
            </a:r>
            <a:r>
              <a:rPr lang="en-US" sz="4000" dirty="0" smtClean="0"/>
              <a:t> </a:t>
            </a:r>
            <a:r>
              <a:rPr lang="ru-RU" sz="4000" dirty="0" smtClean="0"/>
              <a:t>выполняет </a:t>
            </a:r>
            <a:r>
              <a:rPr lang="ru-RU" sz="4000" dirty="0"/>
              <a:t>операции </a:t>
            </a:r>
            <a:r>
              <a:rPr lang="ru-RU" sz="4000" dirty="0" smtClean="0"/>
              <a:t>с экземплярами</a:t>
            </a:r>
            <a:r>
              <a:rPr lang="ru-RU" sz="4000" dirty="0"/>
              <a:t> </a:t>
            </a:r>
            <a:r>
              <a:rPr lang="ru-RU" sz="4000" dirty="0" smtClean="0"/>
              <a:t>String,</a:t>
            </a:r>
            <a:r>
              <a:rPr lang="ru-RU" sz="4000" dirty="0"/>
              <a:t> которые содержат информацию о пути к файлу или каталогу. </a:t>
            </a:r>
            <a:endParaRPr lang="ru-RU" sz="4000" dirty="0" smtClean="0"/>
          </a:p>
          <a:p>
            <a:pPr algn="l">
              <a:buNone/>
            </a:pPr>
            <a:r>
              <a:rPr lang="ru-RU" sz="4000" dirty="0" smtClean="0"/>
              <a:t>Эти </a:t>
            </a:r>
            <a:r>
              <a:rPr lang="ru-RU" sz="4000" dirty="0"/>
              <a:t>операции выполняются кроссплатформенным образом.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06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path1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.Combine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"info.txt"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fullPath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(path1);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.GetExtension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(path1);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(path1);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02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DriveInfo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393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DriveInfo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20837"/>
            <a:ext cx="11788726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Этот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класс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имеет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статический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метод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GetDrives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который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возвращает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имена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всех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логических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дисков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компьютера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Также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он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предоставляет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ряд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полезных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свойств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DriveInfo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20837"/>
            <a:ext cx="11788726" cy="50906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800" dirty="0" smtClean="0">
                <a:solidFill>
                  <a:schemeClr val="tx1"/>
                </a:solidFill>
              </a:rPr>
              <a:t>Свойства объекта класса </a:t>
            </a:r>
            <a:r>
              <a:rPr lang="en-US" sz="2800" dirty="0" err="1" smtClean="0"/>
              <a:t>DriveInfo</a:t>
            </a:r>
            <a:r>
              <a:rPr lang="ru-RU" sz="2800" dirty="0"/>
              <a:t>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AvailableFreeSpace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объем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доступного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свободного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места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на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диске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байтах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DriveFormat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имя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файловой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системы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DriveType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представляет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тип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диска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IsReady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готов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диск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получает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имя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диска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TotalFreeSpace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общий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объем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свободного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места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на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диске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байтах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TotalSize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общий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размер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диска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байтах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VolumeLabel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получает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или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устанавливает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метку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тома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339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DriveInfo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20837"/>
            <a:ext cx="11788726" cy="54373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allDrives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DriveInfo.GetDrives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allDrives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"Drive {0}"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d.Name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 Drive type: {0}"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d.DriveType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d.IsReady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  Volume label: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d.VolumeLabel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  File system: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d.DriveFormat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  Available space to current user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d.AvailableFreeSpace,15}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bytes"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  Total available space:    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{d.TotalFreeSpace,15}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bytes"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  Total size of drive:      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{d.TotalSize,15}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bytes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https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://</a:t>
            </a:r>
            <a:r>
              <a:rPr lang="en-US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docs.microsoft.com/en-us/dotnet/api/system.io.driveinfo?view=net-5.0 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7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&amp;</a:t>
            </a:r>
            <a:r>
              <a:rPr lang="ru-RU" dirty="0" smtClean="0"/>
              <a:t> </a:t>
            </a:r>
            <a:r>
              <a:rPr lang="en-US" dirty="0" err="1" smtClean="0"/>
              <a:t>DirectoryInfo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779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&amp;</a:t>
            </a:r>
            <a:r>
              <a:rPr lang="ru-RU" dirty="0"/>
              <a:t> </a:t>
            </a:r>
            <a:r>
              <a:rPr lang="en-US" dirty="0" err="1"/>
              <a:t>DirectoryInfo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 </a:t>
            </a:r>
            <a:r>
              <a:rPr lang="ru-RU" b="1" dirty="0"/>
              <a:t>Directory</a:t>
            </a:r>
            <a:r>
              <a:rPr lang="ru-RU" dirty="0"/>
              <a:t> и </a:t>
            </a:r>
            <a:r>
              <a:rPr lang="ru-RU" b="1" dirty="0" smtClean="0"/>
              <a:t>DirectoryInfo </a:t>
            </a:r>
            <a:r>
              <a:rPr lang="ru-RU" dirty="0" smtClean="0"/>
              <a:t>пространства </a:t>
            </a:r>
            <a:r>
              <a:rPr lang="ru-RU" dirty="0"/>
              <a:t>имен System.IO </a:t>
            </a:r>
            <a:r>
              <a:rPr lang="ru-RU" dirty="0" smtClean="0"/>
              <a:t>предназначены для </a:t>
            </a:r>
            <a:r>
              <a:rPr lang="ru-RU" dirty="0"/>
              <a:t>работы с </a:t>
            </a:r>
            <a:r>
              <a:rPr lang="ru-RU" dirty="0" smtClean="0"/>
              <a:t>каталогами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47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Файлы и потоки данных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Работа с файловой системой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285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&amp;</a:t>
            </a:r>
            <a:r>
              <a:rPr lang="ru-RU" dirty="0"/>
              <a:t> </a:t>
            </a:r>
            <a:r>
              <a:rPr lang="en-US" dirty="0" err="1"/>
              <a:t>DirectoryInfo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20</a:t>
            </a:fld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6948" y="1422666"/>
            <a:ext cx="11788726" cy="53491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Класс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Directory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предоставляет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ряд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статических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методов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для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управления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каталогами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. </a:t>
            </a:r>
            <a:endParaRPr kumimoji="0" lang="ru-RU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CreateDirectory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(path)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создает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каталог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указанному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пути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path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Delete(path)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удаляет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каталог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указанному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пути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path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Exists(path)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определяет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существует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каталог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указанному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пути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path.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Если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существует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возвращается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если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не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существует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то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false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GetDirectories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(path)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получает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список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каталогов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каталоге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path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GetFiles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(path)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получает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список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файлов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каталоге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path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Move(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sourceName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destName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перемещает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каталог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Get</a:t>
            </a:r>
            <a:r>
              <a:rPr lang="en-US" altLang="en-US" sz="2800" b="1" dirty="0" err="1" smtClean="0">
                <a:solidFill>
                  <a:schemeClr val="tx1"/>
                </a:solidFill>
              </a:rPr>
              <a:t>CurrentGirectory</a:t>
            </a:r>
            <a:r>
              <a:rPr lang="ru-RU" altLang="en-US" sz="2800" b="1" dirty="0" smtClean="0">
                <a:solidFill>
                  <a:schemeClr val="tx1"/>
                </a:solidFill>
              </a:rPr>
              <a:t>()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получение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ru-RU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пути</a:t>
            </a:r>
            <a:r>
              <a:rPr kumimoji="0" lang="ru-RU" altLang="en-US" sz="2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к текущему каталогу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5114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&amp;</a:t>
            </a:r>
            <a:r>
              <a:rPr lang="ru-RU" dirty="0"/>
              <a:t> </a:t>
            </a:r>
            <a:r>
              <a:rPr lang="en-US" dirty="0" err="1"/>
              <a:t>DirectoryInfo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21</a:t>
            </a:fld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6948" y="1422666"/>
            <a:ext cx="11788726" cy="45633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 smtClean="0"/>
              <a:t>Класс </a:t>
            </a:r>
            <a:r>
              <a:rPr lang="en-US" sz="2800" b="1" dirty="0" err="1" smtClean="0"/>
              <a:t>DirectoryInfo</a:t>
            </a:r>
            <a:r>
              <a:rPr lang="en-US" sz="2800" dirty="0" smtClean="0"/>
              <a:t> </a:t>
            </a:r>
            <a:r>
              <a:rPr lang="ru-RU" sz="2800" dirty="0" smtClean="0"/>
              <a:t>предоставляет </a:t>
            </a:r>
            <a:r>
              <a:rPr lang="ru-RU" sz="2800" dirty="0"/>
              <a:t>функциональность </a:t>
            </a:r>
            <a:r>
              <a:rPr lang="ru-RU" sz="2800" dirty="0" smtClean="0"/>
              <a:t>многом похож сходную с функциональностью класса </a:t>
            </a:r>
            <a:r>
              <a:rPr lang="ru-RU" sz="2800" dirty="0"/>
              <a:t>Directory. </a:t>
            </a:r>
            <a:r>
              <a:rPr lang="ru-RU" sz="2800" dirty="0" smtClean="0"/>
              <a:t>Отличие в том, что это методы экземпляра класса</a:t>
            </a:r>
          </a:p>
          <a:p>
            <a:endParaRPr lang="ru-RU" sz="2800" dirty="0"/>
          </a:p>
          <a:p>
            <a:r>
              <a:rPr lang="ru-RU" sz="2800" b="1" dirty="0"/>
              <a:t>Create()</a:t>
            </a:r>
            <a:r>
              <a:rPr lang="ru-RU" sz="2800" dirty="0"/>
              <a:t>: создает каталог</a:t>
            </a:r>
          </a:p>
          <a:p>
            <a:r>
              <a:rPr lang="ru-RU" sz="2800" b="1" dirty="0"/>
              <a:t>CreateSubdirectory(path)</a:t>
            </a:r>
            <a:r>
              <a:rPr lang="ru-RU" sz="2800" dirty="0"/>
              <a:t>: создает подкаталог по указанному пути path</a:t>
            </a:r>
          </a:p>
          <a:p>
            <a:r>
              <a:rPr lang="ru-RU" sz="2800" b="1" dirty="0"/>
              <a:t>Delete()</a:t>
            </a:r>
            <a:r>
              <a:rPr lang="ru-RU" sz="2800" dirty="0"/>
              <a:t>: удаляет каталог</a:t>
            </a:r>
          </a:p>
          <a:p>
            <a:r>
              <a:rPr lang="ru-RU" sz="2800" dirty="0"/>
              <a:t>Свойство </a:t>
            </a:r>
            <a:r>
              <a:rPr lang="ru-RU" sz="2800" b="1" dirty="0"/>
              <a:t>Exists</a:t>
            </a:r>
            <a:r>
              <a:rPr lang="ru-RU" sz="2800" dirty="0"/>
              <a:t>: определяет, существует ли каталог</a:t>
            </a:r>
          </a:p>
          <a:p>
            <a:r>
              <a:rPr lang="ru-RU" sz="2800" b="1" dirty="0"/>
              <a:t>GetDirectories()</a:t>
            </a:r>
            <a:r>
              <a:rPr lang="ru-RU" sz="2800" dirty="0"/>
              <a:t>: получает список каталогов</a:t>
            </a:r>
          </a:p>
          <a:p>
            <a:r>
              <a:rPr lang="ru-RU" sz="2800" b="1" dirty="0"/>
              <a:t>GetFiles()</a:t>
            </a:r>
            <a:r>
              <a:rPr lang="ru-RU" sz="2800" dirty="0"/>
              <a:t>: получает список файлов</a:t>
            </a:r>
          </a:p>
          <a:p>
            <a:r>
              <a:rPr lang="ru-RU" sz="2800" b="1" dirty="0"/>
              <a:t>MoveTo(destDirName)</a:t>
            </a:r>
            <a:r>
              <a:rPr lang="ru-RU" sz="2800" dirty="0"/>
              <a:t>: перемещает </a:t>
            </a:r>
            <a:r>
              <a:rPr lang="ru-RU" sz="2800" dirty="0" smtClean="0"/>
              <a:t>каталог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467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&amp;</a:t>
            </a:r>
            <a:r>
              <a:rPr lang="ru-RU" dirty="0"/>
              <a:t> </a:t>
            </a:r>
            <a:r>
              <a:rPr lang="en-US" dirty="0" err="1"/>
              <a:t>DirectoryInfo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22</a:t>
            </a:fld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6948" y="1422666"/>
            <a:ext cx="11788726" cy="21339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DirectoryInfo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TestFolder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dir.Exists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dir.Create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files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dir.GetFiles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4797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&amp; </a:t>
            </a:r>
            <a:r>
              <a:rPr lang="en-US" dirty="0" err="1" smtClean="0"/>
              <a:t>FileInfo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398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&amp; </a:t>
            </a:r>
            <a:r>
              <a:rPr lang="en-US" dirty="0" err="1" smtClean="0"/>
              <a:t>FileInfo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smtClean="0"/>
              <a:t>File </a:t>
            </a:r>
            <a:r>
              <a:rPr lang="ru-RU" dirty="0" smtClean="0"/>
              <a:t>и </a:t>
            </a:r>
            <a:r>
              <a:rPr lang="en-US" dirty="0" err="1" smtClean="0"/>
              <a:t>FileInfo</a:t>
            </a:r>
            <a:r>
              <a:rPr lang="en-US" dirty="0" smtClean="0"/>
              <a:t> </a:t>
            </a:r>
            <a:r>
              <a:rPr lang="ru-RU" dirty="0" smtClean="0"/>
              <a:t>пространства имет </a:t>
            </a:r>
            <a:r>
              <a:rPr lang="en-US" dirty="0" smtClean="0"/>
              <a:t>System.IO</a:t>
            </a:r>
            <a:r>
              <a:rPr lang="ru-RU" dirty="0" smtClean="0"/>
              <a:t> предназначены для работы с файлами. Их функционал аналогичен классам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62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&amp; </a:t>
            </a:r>
            <a:r>
              <a:rPr lang="en-US" dirty="0" err="1" smtClean="0"/>
              <a:t>FileInfo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25</a:t>
            </a:fld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6948" y="1420837"/>
            <a:ext cx="11788726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Класс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File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реализует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функциональность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с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помощью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статических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методов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Copy(</a:t>
            </a:r>
            <a:r>
              <a:rPr lang="en-US" altLang="en-US" sz="3200" b="1" dirty="0">
                <a:solidFill>
                  <a:schemeClr val="tx1"/>
                </a:solidFill>
              </a:rPr>
              <a:t>source, destination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копирует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файл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в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новое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место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Create(</a:t>
            </a:r>
            <a:r>
              <a:rPr lang="en-US" altLang="en-US" sz="3200" b="1" dirty="0">
                <a:solidFill>
                  <a:schemeClr val="tx1"/>
                </a:solidFill>
              </a:rPr>
              <a:t>path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создает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файл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Delete(</a:t>
            </a:r>
            <a:r>
              <a:rPr lang="en-US" altLang="en-US" sz="3200" b="1" dirty="0">
                <a:solidFill>
                  <a:schemeClr val="tx1"/>
                </a:solidFill>
              </a:rPr>
              <a:t>path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удаляет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файл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Move(source, destination)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перемещает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файл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в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новое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место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Exists(path)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определяет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существует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ли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файл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3854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&amp; </a:t>
            </a:r>
            <a:r>
              <a:rPr lang="en-US" dirty="0" err="1" smtClean="0"/>
              <a:t>FileInfo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6850" y="1420813"/>
            <a:ext cx="11788824" cy="4462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Некоторые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методы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и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свойства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класса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FileInfo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CopyTo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(path)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копирует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файл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в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новое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место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указанному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пути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path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Create()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создает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файл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Delete()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удаляет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файл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MoveTo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destFileName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перемещает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файл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в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новое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место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Свойство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Directory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получает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родительский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каталог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в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виде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объекта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DirectoryInfo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Свойство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DirectoryName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получает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полный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путь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к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родительскому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каталогу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Свойство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Exists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указывает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существует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ли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файл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Свойство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получает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размер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файла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Свойство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Extension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получает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расширение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файла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Свойство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получает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имя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файла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Свойство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FullName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получает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полное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имя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файла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8225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&amp; </a:t>
            </a:r>
            <a:r>
              <a:rPr lang="en-US" dirty="0" err="1" smtClean="0"/>
              <a:t>FileInfo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27</a:t>
            </a:fld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6850" y="1420813"/>
            <a:ext cx="11788824" cy="44135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indent="450215" algn="l">
              <a:spcAft>
                <a:spcPts val="0"/>
              </a:spcAft>
            </a:pPr>
            <a:r>
              <a:rPr lang="en-US" sz="2400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FileInfo</a:t>
            </a:r>
            <a:r>
              <a:rPr lang="en-US" sz="2400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FileInfo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@"c:\temp\FileInfo.txt"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400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fi.Exists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false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TextWriter</a:t>
            </a:r>
            <a:r>
              <a:rPr lang="en-US" sz="2400" dirty="0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fi.CreateText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"Some text"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400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fi.Exists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false (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по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прежнему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fi.Refresh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400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fi.Exists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true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400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FileInfo.txt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400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fi.FullName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c:\temp\FileInfo.txt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400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fi.DirectoryName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c:\temp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400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fi.Directory.Name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temp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l">
              <a:spcAft>
                <a:spcPts val="0"/>
              </a:spcAft>
            </a:pPr>
            <a:r>
              <a:rPr lang="en-US" sz="2400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fi.Extension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.txt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>
              <a:spcAft>
                <a:spcPts val="0"/>
              </a:spcAft>
            </a:pPr>
            <a:r>
              <a:rPr lang="en-US" sz="2400" dirty="0" err="1">
                <a:solidFill>
                  <a:srgbClr val="5B9BD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9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66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из 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text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.ReadAllText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(path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text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.ReadAllLines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(path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text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.ReadAllBytes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(path);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107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из 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Метод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.ReadAll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***(path) 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/>
              <a:t>открывает указанный файл, считывает его содержимое и затем закрывает его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02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Работа с файловой </a:t>
            </a:r>
            <a:r>
              <a:rPr lang="ru-RU" dirty="0" smtClean="0"/>
              <a:t>системой</a:t>
            </a:r>
            <a:endParaRPr lang="en-US" altLang="en-US" sz="7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7" y="1468098"/>
            <a:ext cx="11611875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2800" dirty="0"/>
              <a:t>Для работы с файловой системой в пространстве имен </a:t>
            </a:r>
            <a:r>
              <a:rPr lang="en-US" sz="2800" b="1" dirty="0"/>
              <a:t>System</a:t>
            </a:r>
            <a:r>
              <a:rPr lang="ru-RU" sz="2800" b="1" dirty="0"/>
              <a:t>.</a:t>
            </a:r>
            <a:r>
              <a:rPr lang="en-US" sz="2800" b="1" dirty="0"/>
              <a:t>IO</a:t>
            </a:r>
            <a:r>
              <a:rPr lang="en-US" sz="2800" dirty="0"/>
              <a:t> </a:t>
            </a:r>
            <a:r>
              <a:rPr lang="ru-RU" sz="2800" dirty="0"/>
              <a:t>определены классы:</a:t>
            </a:r>
            <a:endParaRPr lang="en-US" sz="2800" dirty="0"/>
          </a:p>
          <a:p>
            <a:pPr lvl="0"/>
            <a:r>
              <a:rPr lang="ru-RU" sz="2800" b="1" dirty="0"/>
              <a:t>FileSystemlnfo</a:t>
            </a:r>
            <a:r>
              <a:rPr lang="ru-RU" sz="2800" dirty="0"/>
              <a:t>. Этот класс является базовым классом, который позволяет представлять любой объект файловой системы.</a:t>
            </a:r>
            <a:endParaRPr lang="en-US" sz="2800" dirty="0"/>
          </a:p>
          <a:p>
            <a:pPr lvl="0"/>
            <a:r>
              <a:rPr lang="ru-RU" sz="2800" b="1" dirty="0"/>
              <a:t>Filelnfo и File</a:t>
            </a:r>
            <a:r>
              <a:rPr lang="ru-RU" sz="2800" dirty="0"/>
              <a:t>. Эти классы позволяют представлять файлы в файловой системе.</a:t>
            </a:r>
            <a:endParaRPr lang="en-US" sz="2800" dirty="0"/>
          </a:p>
          <a:p>
            <a:pPr lvl="0"/>
            <a:r>
              <a:rPr lang="en-US" sz="2800" b="1" dirty="0"/>
              <a:t>D</a:t>
            </a:r>
            <a:r>
              <a:rPr lang="ru-RU" sz="2800" b="1" dirty="0"/>
              <a:t>irectorylnfо и Directory</a:t>
            </a:r>
            <a:r>
              <a:rPr lang="ru-RU" sz="2800" dirty="0"/>
              <a:t>. Эти классы позволяют представлять папки в файловой системе. </a:t>
            </a:r>
            <a:endParaRPr lang="en-US" sz="2800" dirty="0"/>
          </a:p>
          <a:p>
            <a:pPr lvl="0"/>
            <a:r>
              <a:rPr lang="ru-RU" sz="2800" b="1" dirty="0"/>
              <a:t>Path</a:t>
            </a:r>
            <a:r>
              <a:rPr lang="ru-RU" sz="2800" dirty="0"/>
              <a:t>. Этот класс имеет статические члены, которые позволяют манипулировать путевыми именами. </a:t>
            </a:r>
            <a:endParaRPr lang="en-US" sz="2800" dirty="0"/>
          </a:p>
          <a:p>
            <a:pPr lvl="0"/>
            <a:r>
              <a:rPr lang="ru-RU" sz="2800" b="1" dirty="0"/>
              <a:t>DriveInfo</a:t>
            </a:r>
            <a:r>
              <a:rPr lang="ru-RU" sz="2800" dirty="0"/>
              <a:t>. Этот класс имеет свойства и методы, которые позволяют получать информацию о выбранном диске.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7456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из 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Метод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.ReadAllText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(path) 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</a:t>
            </a:r>
            <a:r>
              <a:rPr lang="en-US" altLang="en-US" dirty="0" err="1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ытается</a:t>
            </a:r>
            <a:r>
              <a:rPr lang="en-US" altLang="en-US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автоматически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определять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кодировку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файла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основе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наличия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меток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порядка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байтов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 </a:t>
            </a:r>
            <a:r>
              <a:rPr lang="ru-RU" altLang="en-US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</a:t>
            </a:r>
            <a:r>
              <a:rPr lang="en-US" altLang="en-US" dirty="0" err="1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огут</a:t>
            </a:r>
            <a:r>
              <a:rPr lang="en-US" altLang="en-US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быть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обнаружены</a:t>
            </a:r>
            <a:r>
              <a:rPr lang="ru-RU" altLang="en-US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ф</a:t>
            </a:r>
            <a:r>
              <a:rPr lang="en-US" altLang="en-US" dirty="0" err="1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орматы</a:t>
            </a:r>
            <a:r>
              <a:rPr lang="en-US" altLang="en-US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кодирования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UTF-8 и UTF-32 (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как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прямым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порядком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так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с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прямым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порядком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байтов</a:t>
            </a:r>
            <a:r>
              <a:rPr lang="en-US" altLang="en-US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altLang="en-US" dirty="0">
              <a:solidFill>
                <a:schemeClr val="tx1"/>
              </a:solidFill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Этот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гарантирует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закрытие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дескриптора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файла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даже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возникают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исключения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Чтобы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использовать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параметры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кодировки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настроенные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вашей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операционной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системы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en-US" dirty="0" err="1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укажите</a:t>
            </a:r>
            <a:r>
              <a:rPr lang="ru-RU" altLang="en-US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свойство</a:t>
            </a:r>
            <a:r>
              <a:rPr lang="ru-RU" altLang="en-US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Encoding.Default</a:t>
            </a:r>
            <a:r>
              <a:rPr lang="ru-RU" altLang="en-US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</a:t>
            </a:r>
            <a:r>
              <a:rPr lang="en-US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altLang="en-US" dirty="0" err="1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параметра</a:t>
            </a:r>
            <a:r>
              <a:rPr lang="ru-RU" altLang="en-US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smtClean="0">
                <a:solidFill>
                  <a:srgbClr val="171717"/>
                </a:solidFill>
                <a:latin typeface="SFMono-Regular"/>
                <a:cs typeface="Segoe UI" panose="020B0502040204020203" pitchFamily="34" charset="0"/>
              </a:rPr>
              <a:t>encoding</a:t>
            </a:r>
            <a:r>
              <a:rPr lang="en-US" altLang="en-US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274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в файл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записи в файл предлагаются методы, предназначенные для записи данных в файлы — </a:t>
            </a:r>
            <a:r>
              <a:rPr lang="ru-RU" b="1" dirty="0"/>
              <a:t>WriteAllText (), WriteAllBytes() </a:t>
            </a:r>
            <a:r>
              <a:rPr lang="ru-RU" dirty="0"/>
              <a:t>и</a:t>
            </a:r>
            <a:r>
              <a:rPr lang="ru-RU" b="1" dirty="0"/>
              <a:t> WriteAllLines </a:t>
            </a:r>
            <a:r>
              <a:rPr lang="ru-RU" b="1" dirty="0" smtClean="0"/>
              <a:t>().</a:t>
            </a:r>
          </a:p>
          <a:p>
            <a:endParaRPr lang="ru-RU" dirty="0"/>
          </a:p>
          <a:p>
            <a:r>
              <a:rPr lang="ru-RU" dirty="0" smtClean="0"/>
              <a:t>Метод добавляет </a:t>
            </a:r>
            <a:r>
              <a:rPr lang="ru-RU" dirty="0"/>
              <a:t>указанную </a:t>
            </a:r>
            <a:r>
              <a:rPr lang="ru-RU" dirty="0" smtClean="0"/>
              <a:t>строку (массив байтов) </a:t>
            </a:r>
            <a:r>
              <a:rPr lang="ru-RU" dirty="0"/>
              <a:t>в файл, создавая файл, если он еще не существует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b="1" dirty="0" smtClean="0"/>
              <a:t>Append</a:t>
            </a:r>
            <a:r>
              <a:rPr lang="ru-RU" b="1" dirty="0" smtClean="0"/>
              <a:t>AllText()</a:t>
            </a:r>
            <a:r>
              <a:rPr lang="en-US" b="1" dirty="0" smtClean="0"/>
              <a:t>, </a:t>
            </a:r>
            <a:r>
              <a:rPr lang="en-US" b="1" dirty="0"/>
              <a:t>Append</a:t>
            </a:r>
            <a:r>
              <a:rPr lang="ru-RU" b="1" dirty="0" smtClean="0"/>
              <a:t>All</a:t>
            </a:r>
            <a:r>
              <a:rPr lang="en-US" b="1" dirty="0" smtClean="0"/>
              <a:t>Lines</a:t>
            </a:r>
            <a:r>
              <a:rPr lang="ru-RU" b="1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добавляет текст (строки) в конец файла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883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Файлы и потоки данных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Потоки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822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</a:t>
            </a:r>
            <a:r>
              <a:rPr lang="ru-RU" dirty="0" smtClean="0"/>
              <a:t>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Поток (</a:t>
            </a:r>
            <a:r>
              <a:rPr lang="ru-RU" b="1" dirty="0"/>
              <a:t>stream</a:t>
            </a:r>
            <a:r>
              <a:rPr lang="ru-RU" dirty="0"/>
              <a:t>) представляет собой объект, который применяется для передачи данных (не следует путать его с потоком управления — </a:t>
            </a:r>
            <a:r>
              <a:rPr lang="ru-RU" b="1" dirty="0"/>
              <a:t>thread</a:t>
            </a:r>
            <a:r>
              <a:rPr lang="ru-RU" dirty="0"/>
              <a:t>). Данные могут передаваться в одном из двух направлений: </a:t>
            </a:r>
            <a:endParaRPr lang="en-US" dirty="0"/>
          </a:p>
          <a:p>
            <a:pPr marL="571500" lvl="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если данные </a:t>
            </a:r>
            <a:r>
              <a:rPr lang="ru-RU" dirty="0"/>
              <a:t>передаются из какого-то внешнего источника в программу, это называется чтением данных из потока; </a:t>
            </a:r>
            <a:endParaRPr lang="en-US" dirty="0"/>
          </a:p>
          <a:p>
            <a:pPr marL="571500" lvl="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если данные передаются из программы в какой-то внешний источник, то это называется записью данных в поток.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319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</a:t>
            </a:r>
            <a:r>
              <a:rPr lang="ru-RU" dirty="0" smtClean="0"/>
              <a:t>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Использование потоков позволяет абстрагировать код получения/передачи данных от конкретного источника данных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530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</a:t>
            </a:r>
            <a:r>
              <a:rPr lang="ru-RU" dirty="0" smtClean="0"/>
              <a:t>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Абстрактный базовый класс </a:t>
            </a:r>
            <a:r>
              <a:rPr lang="ru-RU" b="1" dirty="0"/>
              <a:t>Stream</a:t>
            </a:r>
            <a:r>
              <a:rPr lang="ru-RU" dirty="0"/>
              <a:t> поддерживает чтение и запись байтов.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Все </a:t>
            </a:r>
            <a:r>
              <a:rPr lang="ru-RU" dirty="0"/>
              <a:t>классы, представляющие потоки, наследуются от класса Stream .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Класс</a:t>
            </a:r>
            <a:r>
              <a:rPr lang="ru-RU" dirty="0"/>
              <a:t> Stream и его производные классы предоставляют общее представление об источниках данных и репозиториях и </a:t>
            </a:r>
            <a:r>
              <a:rPr lang="ru-RU" b="1" dirty="0"/>
              <a:t>изолируют</a:t>
            </a:r>
            <a:r>
              <a:rPr lang="ru-RU" dirty="0"/>
              <a:t> программиста от конкретных деталей операционной системы и базовых устройств.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128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</a:t>
            </a:r>
            <a:r>
              <a:rPr lang="ru-RU" dirty="0" smtClean="0"/>
              <a:t>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Потоки включают в себя три основных операции:</a:t>
            </a:r>
          </a:p>
          <a:p>
            <a:pPr>
              <a:buNone/>
            </a:pPr>
            <a:endParaRPr lang="ru-RU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Чтение - передача данных из потока в структуру данных, такую как массив байтов.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endParaRPr lang="ru-RU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Запись - передача данных в поток из источника данных.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endParaRPr lang="ru-RU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Поиск - запрос и изменение текущей позиции в потоке.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151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</a:t>
            </a:r>
            <a:r>
              <a:rPr lang="ru-RU" dirty="0" smtClean="0"/>
              <a:t>данных (реализации класса </a:t>
            </a:r>
            <a:r>
              <a:rPr lang="en-US" dirty="0" smtClean="0"/>
              <a:t>Stream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FileStream</a:t>
            </a:r>
            <a:r>
              <a:rPr lang="ru-RU" dirty="0"/>
              <a:t> - для чтения и записи в файл.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b="1" dirty="0" smtClean="0"/>
              <a:t>MemoryStream</a:t>
            </a:r>
            <a:r>
              <a:rPr lang="ru-RU" dirty="0"/>
              <a:t> - для чтения и записи в память в качестве резервного хранилища.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BufferedStream</a:t>
            </a:r>
            <a:r>
              <a:rPr lang="ru-RU" dirty="0"/>
              <a:t> - для повышения производительности операций чтения и записи.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NetworkStream</a:t>
            </a:r>
            <a:r>
              <a:rPr lang="ru-RU" dirty="0"/>
              <a:t> - для чтения и записи через сетевые сокеты.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PipeStream</a:t>
            </a:r>
            <a:r>
              <a:rPr lang="ru-RU" dirty="0"/>
              <a:t> - для чтения и записи по анонимным и именованным каналам.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219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</a:t>
            </a:r>
            <a:r>
              <a:rPr lang="ru-RU" dirty="0" smtClean="0"/>
              <a:t>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stream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MemoryStream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buffer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Encoding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.UTF8.GetBytes(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"Demo 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(buffer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stream.Position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text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Encoding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.UTF8.GetString(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38</a:t>
            </a:fld>
            <a:endParaRPr lang="ru-RU"/>
          </a:p>
        </p:txBody>
      </p:sp>
      <p:sp>
        <p:nvSpPr>
          <p:cNvPr id="2" name="Rounded Rectangle 1"/>
          <p:cNvSpPr/>
          <p:nvPr/>
        </p:nvSpPr>
        <p:spPr>
          <a:xfrm>
            <a:off x="4772297" y="1207106"/>
            <a:ext cx="4894217" cy="8481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6948" y="2268954"/>
            <a:ext cx="11934092" cy="35744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98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stream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. . .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5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Работа с файловой </a:t>
            </a:r>
            <a:r>
              <a:rPr lang="ru-RU" dirty="0" smtClean="0"/>
              <a:t>системой</a:t>
            </a:r>
            <a:endParaRPr lang="en-US" altLang="en-US" sz="7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7" y="1468098"/>
            <a:ext cx="116118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  <a:buClrTx/>
              <a:buSzTx/>
              <a:buNone/>
            </a:pPr>
            <a:r>
              <a:rPr lang="ru-RU" dirty="0"/>
              <a:t>Файл — это упорядоченная и именованная последовательность байтов, имеющая постоянное хранилище. При работе с файлами используются пути к каталогам, запоминающие устройства, а также имена файлов и каталогов.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1656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stream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FileStream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temp.txt"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28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FileMode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.OpenOrCreate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FileAccess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.ReadWrite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buffer =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Encoding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.UTF8.GetBytes(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"Demo text"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stream.Write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(buffer);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stream.Position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stream.Read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text =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Encoding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.UTF8.GetString(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40</a:t>
            </a:fld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51582" y="2725783"/>
            <a:ext cx="11934092" cy="33789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71405" y="1207106"/>
            <a:ext cx="6505304" cy="15186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75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BinaryReader</a:t>
            </a:r>
            <a:r>
              <a:rPr lang="ru-RU" dirty="0"/>
              <a:t> и </a:t>
            </a:r>
            <a:r>
              <a:rPr lang="ru-RU" b="1" dirty="0"/>
              <a:t>BinaryWriter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чтения и записи двоичных </a:t>
            </a:r>
            <a:r>
              <a:rPr lang="ru-RU" dirty="0" smtClean="0"/>
              <a:t>значени</a:t>
            </a:r>
            <a:r>
              <a:rPr lang="ru-RU" dirty="0"/>
              <a:t>й</a:t>
            </a:r>
            <a:r>
              <a:rPr lang="ru-RU" dirty="0" smtClean="0"/>
              <a:t> </a:t>
            </a:r>
            <a:r>
              <a:rPr lang="ru-RU" dirty="0"/>
              <a:t>встроенных в C# типов данных </a:t>
            </a:r>
            <a:r>
              <a:rPr lang="ru-RU" dirty="0" smtClean="0"/>
              <a:t>можно использовать </a:t>
            </a:r>
            <a:r>
              <a:rPr lang="ru-RU" dirty="0"/>
              <a:t>классы потоков </a:t>
            </a:r>
            <a:r>
              <a:rPr lang="ru-RU" b="1" dirty="0"/>
              <a:t>BinaryReader</a:t>
            </a:r>
            <a:r>
              <a:rPr lang="ru-RU" dirty="0"/>
              <a:t> и </a:t>
            </a:r>
            <a:r>
              <a:rPr lang="ru-RU" b="1" dirty="0"/>
              <a:t>BinaryWriter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Данные </a:t>
            </a:r>
            <a:r>
              <a:rPr lang="ru-RU" dirty="0"/>
              <a:t>считываются и записываются во внутреннем двоичном формате, а не в удобочитаемой текстовой форме.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8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BinaryReader</a:t>
            </a:r>
            <a:r>
              <a:rPr lang="ru-RU" dirty="0"/>
              <a:t> и </a:t>
            </a:r>
            <a:r>
              <a:rPr lang="ru-RU" b="1" dirty="0"/>
              <a:t>BinaryWriter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stream = </a:t>
            </a:r>
            <a:r>
              <a:rPr lang="en-US" sz="3200" dirty="0" err="1">
                <a:solidFill>
                  <a:srgbClr val="00B0F0"/>
                </a:solidFill>
                <a:latin typeface="Consolas" panose="020B0609020204030204" pitchFamily="49" charset="0"/>
              </a:rPr>
              <a:t>File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binDemo.file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binWriter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Consolas" panose="020B0609020204030204" pitchFamily="49" charset="0"/>
              </a:rPr>
              <a:t>BinaryWriter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(stream);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binWriter.Write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binWriter.Write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(12.5);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binWriter.Write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3200" dirty="0">
                <a:solidFill>
                  <a:srgbClr val="A31515"/>
                </a:solidFill>
                <a:latin typeface="Consolas" panose="020B0609020204030204" pitchFamily="49" charset="0"/>
              </a:rPr>
              <a:t>строка"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490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BinaryReader</a:t>
            </a:r>
            <a:r>
              <a:rPr lang="ru-RU" dirty="0"/>
              <a:t> и </a:t>
            </a:r>
            <a:r>
              <a:rPr lang="ru-RU" b="1" dirty="0"/>
              <a:t>BinaryWriter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stream = </a:t>
            </a:r>
            <a:r>
              <a:rPr lang="en-US" sz="3200" dirty="0" err="1">
                <a:solidFill>
                  <a:srgbClr val="00B0F0"/>
                </a:solidFill>
                <a:latin typeface="Consolas" panose="020B0609020204030204" pitchFamily="49" charset="0"/>
              </a:rPr>
              <a:t>File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.OpenRead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binDemo.file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binReader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Consolas" panose="020B0609020204030204" pitchFamily="49" charset="0"/>
              </a:rPr>
              <a:t>BinaryReader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(stream);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boolValue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binReader.ReadBoolean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binReader.ReadDouble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stringValue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binReader.ReadString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030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StreamWriter и StreamReader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ru-RU" b="1" dirty="0"/>
              <a:t>StreamWriter</a:t>
            </a:r>
            <a:r>
              <a:rPr lang="ru-RU" dirty="0"/>
              <a:t> и </a:t>
            </a:r>
            <a:r>
              <a:rPr lang="ru-RU" b="1" dirty="0"/>
              <a:t>StreamReader</a:t>
            </a:r>
            <a:r>
              <a:rPr lang="ru-RU" dirty="0"/>
              <a:t> </a:t>
            </a:r>
            <a:r>
              <a:rPr lang="ru-RU" dirty="0" smtClean="0"/>
              <a:t>используются, </a:t>
            </a:r>
            <a:r>
              <a:rPr lang="ru-RU" dirty="0"/>
              <a:t>когда нужно читать или записывать символьные данные (например, строки).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634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StreamWriter и StreamReader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ru-RU" b="1" dirty="0"/>
              <a:t>StreamWriter</a:t>
            </a:r>
            <a:r>
              <a:rPr lang="ru-RU" dirty="0"/>
              <a:t> и </a:t>
            </a:r>
            <a:r>
              <a:rPr lang="ru-RU" b="1" dirty="0"/>
              <a:t>StreamReader</a:t>
            </a:r>
            <a:r>
              <a:rPr lang="ru-RU" dirty="0"/>
              <a:t> по </a:t>
            </a:r>
            <a:r>
              <a:rPr lang="ru-RU" dirty="0" smtClean="0"/>
              <a:t>умолчанию работают </a:t>
            </a:r>
            <a:r>
              <a:rPr lang="ru-RU" dirty="0"/>
              <a:t>с символами Unicode; однако это можно изменить предоставлением правильно сконфигурированной ссылки на объект </a:t>
            </a:r>
            <a:r>
              <a:rPr lang="ru-RU" i="1" dirty="0"/>
              <a:t>System.Text.Encoding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659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StreamWriter и StreamReader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MemoryStream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stream1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StreamWriter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stream1.Write(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"Demo 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stream1.Flush();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mStream.Position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stream2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StreamReader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(stream2.ReadToEnd());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stream1.Close(); stream2.Close();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14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Путь к файлу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20837"/>
            <a:ext cx="11788726" cy="5621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1224" tIns="101568" rIns="0" bIns="10156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Стандартный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путь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 файлу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может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состоять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из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трех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компонентов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Буква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тома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или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диска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после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которой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следует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разделитель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томов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Имя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каталога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 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Символ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разделителя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каталогов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служит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для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разделения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подкаталогов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во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внутренней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иерархии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каталога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Необязательное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имя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файла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 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Символ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разделителя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каталогов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служит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для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разделения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пути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к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файлу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его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имени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4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к файлу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20837"/>
            <a:ext cx="11788726" cy="4083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1224" tIns="101568" rIns="0" bIns="101568" numCol="1" anchor="t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/>
              <a:t>Если присутствуют все три компонента, путь является </a:t>
            </a:r>
            <a:r>
              <a:rPr lang="ru-RU" b="1" dirty="0"/>
              <a:t>абсолютным</a:t>
            </a:r>
            <a:r>
              <a:rPr lang="ru-RU" dirty="0"/>
              <a:t>. </a:t>
            </a:r>
            <a:endParaRPr lang="ru-RU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 smtClean="0"/>
              <a:t>Если </a:t>
            </a:r>
            <a:r>
              <a:rPr lang="ru-RU" dirty="0"/>
              <a:t>буква тома или диска не указана и имя каталога начинается с </a:t>
            </a:r>
            <a:r>
              <a:rPr lang="ru-RU" i="1" dirty="0"/>
              <a:t>символа разделителя каталогов</a:t>
            </a:r>
            <a:r>
              <a:rPr lang="ru-RU" dirty="0"/>
              <a:t>, такой путь задан </a:t>
            </a:r>
            <a:r>
              <a:rPr lang="ru-RU" b="1" dirty="0"/>
              <a:t>относительно корня текущего диска</a:t>
            </a:r>
            <a:r>
              <a:rPr lang="ru-RU" dirty="0"/>
              <a:t>. </a:t>
            </a:r>
            <a:endParaRPr lang="ru-RU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 smtClean="0"/>
              <a:t>В </a:t>
            </a:r>
            <a:r>
              <a:rPr lang="ru-RU" dirty="0"/>
              <a:t>противном случае путь задан </a:t>
            </a:r>
            <a:r>
              <a:rPr lang="ru-RU" b="1" dirty="0"/>
              <a:t>относительно</a:t>
            </a:r>
            <a:r>
              <a:rPr lang="ru-RU" dirty="0"/>
              <a:t> текущего каталога.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4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 </a:t>
            </a:r>
            <a:r>
              <a:rPr lang="ru-RU" dirty="0"/>
              <a:t>разделителя каталогов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20837"/>
            <a:ext cx="11788726" cy="3282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1224" tIns="101568" rIns="0" bIns="101568" numCol="1" anchor="t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4000" dirty="0"/>
              <a:t>Windows поддерживает либо прямую косую черту </a:t>
            </a:r>
            <a:r>
              <a:rPr lang="ru-RU" sz="4000" dirty="0" smtClean="0"/>
              <a:t>(/), </a:t>
            </a:r>
            <a:r>
              <a:rPr lang="ru-RU" sz="4000" dirty="0"/>
              <a:t>либо обратную косую черту </a:t>
            </a:r>
            <a:r>
              <a:rPr lang="ru-RU" sz="4000" dirty="0" smtClean="0"/>
              <a:t>(\) </a:t>
            </a:r>
            <a:r>
              <a:rPr lang="ru-RU" sz="4000" dirty="0"/>
              <a:t>в качестве символов разделителя </a:t>
            </a:r>
            <a:r>
              <a:rPr lang="ru-RU" sz="4000" dirty="0" smtClean="0"/>
              <a:t>пути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4000" dirty="0" smtClean="0"/>
              <a:t>Системы </a:t>
            </a:r>
            <a:r>
              <a:rPr lang="ru-RU" sz="4000" dirty="0"/>
              <a:t>на базе UNIX поддерживают только косую </a:t>
            </a:r>
            <a:r>
              <a:rPr lang="ru-RU" sz="4000" dirty="0" smtClean="0"/>
              <a:t>черту (/).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88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 </a:t>
            </a:r>
            <a:r>
              <a:rPr lang="ru-RU" dirty="0"/>
              <a:t>разделителя каталогов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6850" y="1420813"/>
            <a:ext cx="11707767" cy="46371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1224" tIns="101568" rIns="0" bIns="10156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При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использовании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.NET Core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для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разработки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кросс-платформенных приложений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kumimoji="0" lang="ru-RU" altLang="en-US" sz="3200" b="0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3200" b="0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3200" b="1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Вариант 1: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При жестком</a:t>
            </a:r>
            <a:r>
              <a:rPr kumimoji="0" lang="ru-RU" altLang="en-US" sz="3200" b="0" i="0" u="none" strike="noStrike" cap="none" normalizeH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кодировании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символ</a:t>
            </a:r>
            <a:r>
              <a:rPr kumimoji="0" lang="ru-RU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разделителя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каталогов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следует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использовать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символ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косой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черты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/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). 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Это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единственный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распознаваемый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символ-разделитель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как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UNIX,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так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 в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Windows.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23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 </a:t>
            </a:r>
            <a:r>
              <a:rPr lang="ru-RU" dirty="0"/>
              <a:t>разделителя каталогов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6850" y="1420813"/>
            <a:ext cx="11707767" cy="5081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1224" tIns="101568" rIns="0" bIns="10156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При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использовании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.NET Core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для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разработки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кросс-платформенных приложений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kumimoji="0" lang="ru-RU" altLang="en-US" sz="3200" b="0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3200" b="0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3200" b="1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Вариант 2: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 smtClean="0"/>
              <a:t>Объединение </a:t>
            </a:r>
            <a:r>
              <a:rPr lang="ru-RU" dirty="0"/>
              <a:t>строк для динамического извлечения символа разделителя пути во время выполнения и его включения в пути файловой системы. </a:t>
            </a:r>
            <a:endParaRPr lang="en-US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 smtClean="0"/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separator =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.DirectorySeparatorChar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path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{separator}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{separator}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user1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{separator}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271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00B7275-7A1C-4175-9DA8-32A05C069381}" vid="{7BA702E7-4841-4B17-B04A-ACB1ABD7F3F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60805</TotalTime>
  <Words>1362</Words>
  <Application>Microsoft Office PowerPoint</Application>
  <PresentationFormat>Широкоэкранный</PresentationFormat>
  <Paragraphs>311</Paragraphs>
  <Slides>46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7" baseType="lpstr">
      <vt:lpstr>Arial</vt:lpstr>
      <vt:lpstr>Times New Roman</vt:lpstr>
      <vt:lpstr>Courier New</vt:lpstr>
      <vt:lpstr>SFMono-Regular</vt:lpstr>
      <vt:lpstr>Calibri Light</vt:lpstr>
      <vt:lpstr>Calibri</vt:lpstr>
      <vt:lpstr>Wingdings</vt:lpstr>
      <vt:lpstr>Consolas</vt:lpstr>
      <vt:lpstr>Verdana</vt:lpstr>
      <vt:lpstr>Segoe UI</vt:lpstr>
      <vt:lpstr>Theme1</vt:lpstr>
      <vt:lpstr>Файлы и потоки данных</vt:lpstr>
      <vt:lpstr>Файлы и потоки данных</vt:lpstr>
      <vt:lpstr>Работа с файловой системой</vt:lpstr>
      <vt:lpstr>Работа с файловой системой</vt:lpstr>
      <vt:lpstr>Путь к файлу</vt:lpstr>
      <vt:lpstr>Путь к файлу</vt:lpstr>
      <vt:lpstr>Символ разделителя каталогов</vt:lpstr>
      <vt:lpstr>Символ разделителя каталогов</vt:lpstr>
      <vt:lpstr>Символ разделителя каталогов</vt:lpstr>
      <vt:lpstr>Путь к файлу (UNC - Universal Naming Convention)</vt:lpstr>
      <vt:lpstr>Класс Path</vt:lpstr>
      <vt:lpstr>Класс Path</vt:lpstr>
      <vt:lpstr>Класс Path</vt:lpstr>
      <vt:lpstr>DriveInfo</vt:lpstr>
      <vt:lpstr>DriveInfo</vt:lpstr>
      <vt:lpstr>DriveInfo</vt:lpstr>
      <vt:lpstr>DriveInfo</vt:lpstr>
      <vt:lpstr>Directory &amp; DirectoryInfo</vt:lpstr>
      <vt:lpstr>Directory &amp; DirectoryInfo</vt:lpstr>
      <vt:lpstr>Directory &amp; DirectoryInfo</vt:lpstr>
      <vt:lpstr>Directory &amp; DirectoryInfo</vt:lpstr>
      <vt:lpstr>Directory &amp; DirectoryInfo</vt:lpstr>
      <vt:lpstr>File &amp; FileInfo</vt:lpstr>
      <vt:lpstr>File &amp; FileInfo</vt:lpstr>
      <vt:lpstr>File &amp; FileInfo</vt:lpstr>
      <vt:lpstr>File &amp; FileInfo</vt:lpstr>
      <vt:lpstr>File &amp; FileInfo</vt:lpstr>
      <vt:lpstr>Чтение из файла</vt:lpstr>
      <vt:lpstr>Чтение из файла</vt:lpstr>
      <vt:lpstr>Чтение из файла</vt:lpstr>
      <vt:lpstr>Запись в файл</vt:lpstr>
      <vt:lpstr>Файлы и потоки данных</vt:lpstr>
      <vt:lpstr>Потоки данных</vt:lpstr>
      <vt:lpstr>Потоки данных</vt:lpstr>
      <vt:lpstr>Потоки данных</vt:lpstr>
      <vt:lpstr>Потоки данных</vt:lpstr>
      <vt:lpstr>Потоки данных (реализации класса Stream)</vt:lpstr>
      <vt:lpstr>Потоки данных</vt:lpstr>
      <vt:lpstr>Презентация PowerPoint</vt:lpstr>
      <vt:lpstr>Потоки данных</vt:lpstr>
      <vt:lpstr>BinaryReader и BinaryWriter</vt:lpstr>
      <vt:lpstr>BinaryReader и BinaryWriter</vt:lpstr>
      <vt:lpstr>BinaryReader и BinaryWriter</vt:lpstr>
      <vt:lpstr>StreamWriter и StreamReader</vt:lpstr>
      <vt:lpstr>StreamWriter и StreamReader</vt:lpstr>
      <vt:lpstr>StreamWriter и StreamReader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 Лекция 3</dc:title>
  <dc:creator>Igor Glamazdin</dc:creator>
  <cp:lastModifiedBy>Igor Glamazdin</cp:lastModifiedBy>
  <cp:revision>295</cp:revision>
  <dcterms:modified xsi:type="dcterms:W3CDTF">2022-10-26T07:53:38Z</dcterms:modified>
</cp:coreProperties>
</file>