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0"/>
  </p:notesMasterIdLst>
  <p:handoutMasterIdLst>
    <p:handoutMasterId r:id="rId71"/>
  </p:handoutMasterIdLst>
  <p:sldIdLst>
    <p:sldId id="391" r:id="rId2"/>
    <p:sldId id="404" r:id="rId3"/>
    <p:sldId id="403" r:id="rId4"/>
    <p:sldId id="405" r:id="rId5"/>
    <p:sldId id="407" r:id="rId6"/>
    <p:sldId id="409" r:id="rId7"/>
    <p:sldId id="408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8" r:id="rId16"/>
    <p:sldId id="419" r:id="rId17"/>
    <p:sldId id="422" r:id="rId18"/>
    <p:sldId id="417" r:id="rId19"/>
    <p:sldId id="423" r:id="rId20"/>
    <p:sldId id="424" r:id="rId21"/>
    <p:sldId id="425" r:id="rId22"/>
    <p:sldId id="420" r:id="rId23"/>
    <p:sldId id="421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4" r:id="rId42"/>
    <p:sldId id="443" r:id="rId43"/>
    <p:sldId id="445" r:id="rId44"/>
    <p:sldId id="446" r:id="rId45"/>
    <p:sldId id="448" r:id="rId46"/>
    <p:sldId id="447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9" r:id="rId63"/>
    <p:sldId id="470" r:id="rId64"/>
    <p:sldId id="464" r:id="rId65"/>
    <p:sldId id="465" r:id="rId66"/>
    <p:sldId id="466" r:id="rId67"/>
    <p:sldId id="467" r:id="rId68"/>
    <p:sldId id="468" r:id="rId69"/>
  </p:sldIdLst>
  <p:sldSz cx="12192000" cy="6858000"/>
  <p:notesSz cx="6858000" cy="9144000"/>
  <p:embeddedFontLst>
    <p:embeddedFont>
      <p:font typeface="Calibri Light" panose="020F0302020204030204" pitchFamily="34" charset="0"/>
      <p:regular r:id="rId72"/>
      <p:italic r:id="rId73"/>
    </p:embeddedFon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ascadia Mono" panose="020B0609020000020004" pitchFamily="49" charset="0"/>
      <p:regular r:id="rId78"/>
      <p:bold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Гламаздин И.И.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3B7D63-C52D-489F-8A4E-CE9BE7E2E777}" type="datetimeFigureOut">
              <a:rPr lang="ru-RU" smtClean="0"/>
              <a:t>11.09.2021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Основы многопоточного программирования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Смена </a:t>
            </a:r>
            <a:r>
              <a:rPr lang="ru-RU" dirty="0"/>
              <a:t>активного потока происходит, если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- поток </a:t>
            </a:r>
            <a:r>
              <a:rPr lang="ru-RU" dirty="0" smtClean="0"/>
              <a:t>завершился;</a:t>
            </a:r>
            <a:endParaRPr lang="ru-RU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- произошла ошибка;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- поток перешел в состояние ожидания;</a:t>
            </a:r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- исчерпан квант процессорного времени, отведенный данному потоку.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7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617" y="1420852"/>
            <a:ext cx="6592389" cy="4776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 </a:t>
            </a:r>
            <a:r>
              <a:rPr lang="ru-RU" dirty="0"/>
              <a:t>каждого потока есть свой приоритет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Операционная </a:t>
            </a:r>
            <a:r>
              <a:rPr lang="ru-RU" dirty="0"/>
              <a:t>система планирует к исполнению более приоритетные </a:t>
            </a:r>
            <a:r>
              <a:rPr lang="ru-RU" dirty="0" smtClean="0"/>
              <a:t>потоки или выделяет приоритетным потокам больший квант времени.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8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получают приоритеты на базе классов приоритета своих процессов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создании </a:t>
            </a:r>
            <a:r>
              <a:rPr lang="ru-RU" dirty="0"/>
              <a:t>потока его </a:t>
            </a:r>
            <a:r>
              <a:rPr lang="ru-RU" dirty="0" smtClean="0"/>
              <a:t>приоритет по умолчанию </a:t>
            </a:r>
            <a:r>
              <a:rPr lang="ru-RU" dirty="0"/>
              <a:t>устанавливается равным приоритету процесса.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Приоритеты </a:t>
            </a:r>
            <a:r>
              <a:rPr lang="ru-RU" dirty="0"/>
              <a:t>потоков могут принимать значения в интервале ±2 относительно базового приоритета процесса. 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15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 создании </a:t>
            </a:r>
            <a:r>
              <a:rPr lang="ru-RU" dirty="0"/>
              <a:t>потока его </a:t>
            </a:r>
            <a:r>
              <a:rPr lang="ru-RU" dirty="0" smtClean="0"/>
              <a:t>приоритет по умолчанию </a:t>
            </a:r>
            <a:r>
              <a:rPr lang="ru-RU" dirty="0"/>
              <a:t>устанавливается равным приоритету процесса.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Приоритеты </a:t>
            </a:r>
            <a:r>
              <a:rPr lang="ru-RU" dirty="0"/>
              <a:t>потоков могут принимать значения в интервале ±2 относительно базового приоритета процесса. 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Уровни приоритета потоков (в порядке убывания):</a:t>
            </a:r>
          </a:p>
          <a:p>
            <a:pPr>
              <a:buNone/>
            </a:pPr>
            <a:endParaRPr lang="ru-RU" dirty="0"/>
          </a:p>
          <a:p>
            <a:pPr marL="1321308" lvl="3" indent="-571500">
              <a:buClrTx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FFC000"/>
                </a:solidFill>
              </a:rPr>
              <a:t>Highest</a:t>
            </a:r>
          </a:p>
          <a:p>
            <a:pPr marL="1321308" lvl="3" indent="-571500">
              <a:buClrTx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0B050"/>
                </a:solidFill>
              </a:rPr>
              <a:t>Above normal</a:t>
            </a:r>
          </a:p>
          <a:p>
            <a:pPr marL="1321308" lvl="3" indent="-571500">
              <a:buClrTx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070C0"/>
                </a:solidFill>
              </a:rPr>
              <a:t>Normal</a:t>
            </a:r>
          </a:p>
          <a:p>
            <a:pPr marL="1321308" lvl="3" indent="-571500">
              <a:buClrTx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00B050"/>
                </a:solidFill>
              </a:rPr>
              <a:t>Below normal</a:t>
            </a:r>
          </a:p>
          <a:p>
            <a:pPr marL="1321308" lvl="3" indent="-571500">
              <a:buClrTx/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rgbClr val="FFC000"/>
                </a:solidFill>
              </a:rPr>
              <a:t>Lowest</a:t>
            </a:r>
            <a:endParaRPr lang="ru-RU" sz="3600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Потоки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Пространство имен </a:t>
            </a:r>
            <a:r>
              <a:rPr lang="en-US" dirty="0" err="1" smtClean="0"/>
              <a:t>System.Threading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9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Классы, поддерживающие многопоточное программирование, определены в пространстве имен System.Threading.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253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b="1" dirty="0"/>
              <a:t>Interlocked</a:t>
            </a:r>
            <a:r>
              <a:rPr lang="ru-RU" dirty="0"/>
              <a:t> Этот тип обеспечивает элементарные операции для переменных, которые совместно используются несколькими потоками.</a:t>
            </a:r>
            <a:endParaRPr lang="en-US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 smtClean="0"/>
              <a:t>Monitor</a:t>
            </a:r>
            <a:r>
              <a:rPr lang="ru-RU" dirty="0" smtClean="0"/>
              <a:t> </a:t>
            </a:r>
            <a:r>
              <a:rPr lang="ru-RU" dirty="0"/>
              <a:t>Этот тип обеспечивает синхронизацию потоковых объектов, используя блокировки и ожидания / сигналы. Ключевое слово C# </a:t>
            </a:r>
            <a:r>
              <a:rPr lang="ru-RU" b="1" dirty="0"/>
              <a:t>lock</a:t>
            </a:r>
            <a:r>
              <a:rPr lang="ru-RU" dirty="0"/>
              <a:t> использует скрытый объект Monitor.</a:t>
            </a:r>
            <a:endParaRPr lang="en-US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b="1" dirty="0"/>
              <a:t>Mutex</a:t>
            </a:r>
            <a:r>
              <a:rPr lang="ru-RU" dirty="0"/>
              <a:t> Этот примитив синхронизации можно использовать для синхронизации между границами домена приложения.</a:t>
            </a:r>
            <a:endParaRPr lang="en-US" dirty="0"/>
          </a:p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ru-RU" b="1" dirty="0"/>
              <a:t>ParameterizedThreadStart</a:t>
            </a:r>
            <a:r>
              <a:rPr lang="ru-RU" dirty="0"/>
              <a:t> Этот делегат позволяет потоку вызывать методы, которые принимают любое количество аргументов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Потоки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747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 smtClean="0"/>
              <a:t>Semaphore</a:t>
            </a:r>
            <a:r>
              <a:rPr lang="ru-RU" dirty="0" smtClean="0"/>
              <a:t> </a:t>
            </a:r>
            <a:r>
              <a:rPr lang="ru-RU" dirty="0"/>
              <a:t>Этот тип позволяет вам ограничить число потоков, которые могут одновременно обращаться к ресурсу или определенному типу ресурса.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Thread</a:t>
            </a:r>
            <a:r>
              <a:rPr lang="ru-RU" dirty="0"/>
              <a:t> Этот тип представляет поток, который выполняется в CLR. Используя этот тип, вы можете создавать дополнительные потоки в исходном домене приложения.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ThreadPool</a:t>
            </a:r>
            <a:r>
              <a:rPr lang="ru-RU" dirty="0"/>
              <a:t> Этот тип позволяет вам взаимодействовать с поддерживаемым CLR пулом потоков в данном процессе.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ThreadPriority</a:t>
            </a:r>
            <a:r>
              <a:rPr lang="ru-RU" dirty="0"/>
              <a:t> Это перечисление представляет уровень приоритета потока (Самый высокий, Нормальный и т.д.).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5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Пространство имен </a:t>
            </a:r>
            <a:r>
              <a:rPr lang="en-US" dirty="0" err="1"/>
              <a:t>System.Threading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ThreadStart</a:t>
            </a:r>
            <a:r>
              <a:rPr lang="ru-RU" dirty="0"/>
              <a:t> Этот делегат используется для указания метода, вызываемого для данного потока. В отличие от делегата ParameterizedThreadStart, цели ThreadStart всегда должны иметь один и тот же прототип.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ThreadState</a:t>
            </a:r>
            <a:r>
              <a:rPr lang="ru-RU" dirty="0"/>
              <a:t> Это перечисление определяет допустимые состояния, которые может принимать поток (работает, прерван и т.д.).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Timer</a:t>
            </a:r>
            <a:r>
              <a:rPr lang="ru-RU" dirty="0"/>
              <a:t> Этот тип предоставляет механизм для выполнения метода через определенные промежутки времени.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TimerCallback</a:t>
            </a:r>
            <a:r>
              <a:rPr lang="ru-RU" dirty="0"/>
              <a:t> Этот тип делегата используется вместе с типами Timer.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Потоки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2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b="1" dirty="0"/>
              <a:t>Thread</a:t>
            </a:r>
            <a:r>
              <a:rPr lang="ru-RU" dirty="0"/>
              <a:t> представляет объектно-ориентированную оболочку для заданного потока </a:t>
            </a:r>
            <a:r>
              <a:rPr lang="ru-RU" dirty="0" smtClean="0"/>
              <a:t>выполнения.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31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</a:t>
            </a:r>
            <a:r>
              <a:rPr lang="ru-RU" b="1" dirty="0" smtClean="0"/>
              <a:t> </a:t>
            </a:r>
            <a:r>
              <a:rPr lang="en-US" b="1" dirty="0" smtClean="0"/>
              <a:t>Thread</a:t>
            </a:r>
            <a:r>
              <a:rPr lang="en-US" dirty="0" smtClean="0"/>
              <a:t> </a:t>
            </a:r>
            <a:r>
              <a:rPr lang="ru-RU" dirty="0" smtClean="0"/>
              <a:t>также определяет </a:t>
            </a:r>
            <a:r>
              <a:rPr lang="ru-RU" dirty="0"/>
              <a:t>ряд методов (как статических, так и на уровне экземпляров класса), которые позволяют создавать новые потоки в </a:t>
            </a:r>
            <a:r>
              <a:rPr lang="ru-RU" dirty="0" smtClean="0"/>
              <a:t>приложении, </a:t>
            </a:r>
            <a:r>
              <a:rPr lang="ru-RU" dirty="0"/>
              <a:t>а также приостанавливать, возобновлять, останавливать и уничтожать определенный поток.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2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и свойства класса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Sleep</a:t>
            </a:r>
            <a:r>
              <a:rPr lang="ru-RU" b="1" dirty="0"/>
              <a:t>()</a:t>
            </a:r>
            <a:r>
              <a:rPr lang="ru-RU" dirty="0"/>
              <a:t> - Этот метод (статический) приостанавливает текущий поток на указанное время. Когда поток приостановлен, он не использует процессорное время.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IsAlive</a:t>
            </a:r>
            <a:r>
              <a:rPr lang="ru-RU" dirty="0"/>
              <a:t> Возвращает логическое значение, которое указывает, был ли этот поток запущен (и еще не завершен или не прерван).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Name</a:t>
            </a:r>
            <a:r>
              <a:rPr lang="ru-RU" dirty="0"/>
              <a:t> Позволяет установить понятное текстовое имя 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9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и свойства класса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en-US" b="1" dirty="0"/>
              <a:t>Priority</a:t>
            </a:r>
            <a:r>
              <a:rPr lang="ru-RU" dirty="0"/>
              <a:t> Получает или задает приоритет потока, которому может быть присвоено значение из перечисления ThreadPriority.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ThreadState</a:t>
            </a:r>
            <a:r>
              <a:rPr lang="ru-RU" dirty="0"/>
              <a:t> Получает состояние этого потока, которому может быть присвоено значение из перечисления ThreadState.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Abort()</a:t>
            </a:r>
            <a:r>
              <a:rPr lang="ru-RU" dirty="0"/>
              <a:t> Указывает CLR прекратить </a:t>
            </a:r>
            <a:r>
              <a:rPr lang="ru-RU" dirty="0" smtClean="0"/>
              <a:t>поток.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Join()</a:t>
            </a:r>
            <a:r>
              <a:rPr lang="ru-RU" dirty="0"/>
              <a:t> Блокирует вызывающий поток до тех пор, пока не закончится указанный поток (тот, в котором вызывается Join ()).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52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и свойства класса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Resume()</a:t>
            </a:r>
            <a:r>
              <a:rPr lang="ru-RU" dirty="0"/>
              <a:t> Возобновляет поток, который был ранее приостановлен.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Start()</a:t>
            </a:r>
            <a:r>
              <a:rPr lang="ru-RU" dirty="0"/>
              <a:t> Указывает CLR выполнить поток.</a:t>
            </a:r>
            <a:endParaRPr lang="en-US" dirty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b="1" dirty="0"/>
              <a:t>Suspend()</a:t>
            </a:r>
            <a:r>
              <a:rPr lang="ru-RU" dirty="0"/>
              <a:t> Приостановляет поток. Если поток уже приостановлен, вызов </a:t>
            </a:r>
            <a:r>
              <a:rPr lang="ru-RU" dirty="0" smtClean="0"/>
              <a:t>Suspend() </a:t>
            </a:r>
            <a:r>
              <a:rPr lang="ru-RU" dirty="0"/>
              <a:t>не имеет никакого эффекта.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28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Конструктор потока:</a:t>
            </a:r>
          </a:p>
          <a:p>
            <a:r>
              <a:rPr lang="en-US" b="1" i="1" dirty="0" smtClean="0"/>
              <a:t>public </a:t>
            </a:r>
            <a:r>
              <a:rPr lang="en-US" b="1" i="1" dirty="0"/>
              <a:t>Thread(</a:t>
            </a:r>
            <a:r>
              <a:rPr lang="en-US" b="1" i="1" dirty="0" err="1"/>
              <a:t>ThreadStart</a:t>
            </a:r>
            <a:r>
              <a:rPr lang="en-US" b="1" i="1" dirty="0"/>
              <a:t> </a:t>
            </a:r>
            <a:r>
              <a:rPr lang="ru-RU" b="1" i="1" dirty="0"/>
              <a:t>точка</a:t>
            </a:r>
            <a:r>
              <a:rPr lang="en-US" b="1" i="1" dirty="0"/>
              <a:t>_</a:t>
            </a:r>
            <a:r>
              <a:rPr lang="ru-RU" b="1" i="1" dirty="0"/>
              <a:t>входа</a:t>
            </a:r>
            <a:r>
              <a:rPr lang="en-US" b="1" i="1" dirty="0"/>
              <a:t>)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ru-RU" i="1" dirty="0" smtClean="0"/>
              <a:t>точка_входа</a:t>
            </a:r>
            <a:r>
              <a:rPr lang="ru-RU" dirty="0" smtClean="0"/>
              <a:t> </a:t>
            </a:r>
            <a:r>
              <a:rPr lang="ru-RU" dirty="0"/>
              <a:t>— это имя метода, вызываемого с целью начать выполнение потока</a:t>
            </a:r>
            <a:endParaRPr lang="en-US" dirty="0"/>
          </a:p>
          <a:p>
            <a:r>
              <a:rPr lang="ru-RU" i="1" dirty="0"/>
              <a:t>ThreadStart</a:t>
            </a:r>
            <a:r>
              <a:rPr lang="ru-RU" dirty="0"/>
              <a:t> — делегат, определенный в среде .NET </a:t>
            </a:r>
            <a:r>
              <a:rPr lang="ru-RU" dirty="0" smtClean="0"/>
              <a:t>Framework</a:t>
            </a:r>
            <a:r>
              <a:rPr lang="ru-RU" dirty="0"/>
              <a:t>: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b="1" i="1" dirty="0"/>
              <a:t>public delegate void ThreadStart 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65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Созданный поток </a:t>
            </a:r>
            <a:r>
              <a:rPr lang="ru-RU" b="1" i="1" dirty="0"/>
              <a:t>не начнет выполняться </a:t>
            </a:r>
            <a:r>
              <a:rPr lang="ru-RU" dirty="0"/>
              <a:t>до тех пор, пока не будет вызван его метод </a:t>
            </a:r>
            <a:r>
              <a:rPr lang="ru-RU" b="1" dirty="0"/>
              <a:t>Start().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4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ru-RU" sz="4000" b="1" dirty="0"/>
              <a:t>Пото́к выполне́ния</a:t>
            </a:r>
            <a:r>
              <a:rPr lang="ru-RU" sz="4000" dirty="0"/>
              <a:t> </a:t>
            </a:r>
            <a:r>
              <a:rPr lang="ru-RU" sz="4000" dirty="0" smtClean="0"/>
              <a:t>(англ</a:t>
            </a:r>
            <a:r>
              <a:rPr lang="ru-RU" sz="4000" dirty="0"/>
              <a:t>. </a:t>
            </a:r>
            <a:r>
              <a:rPr lang="ru-RU" sz="4000" i="1" dirty="0"/>
              <a:t>thread</a:t>
            </a:r>
            <a:r>
              <a:rPr lang="ru-RU" sz="4000" dirty="0"/>
              <a:t> — нить) — наименьшая единица обработки, исполнение которой может быть назначено ядром операционной системы.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9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MyThread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thrdName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MyThread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Count = 0;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thrdName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name;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6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&lt;summary&gt;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Функция потока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///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&lt;/summary&gt;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thrdName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начат."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Длительное вычисление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(500);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ждать 500 мс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В потоке 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thrdName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, Count =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Count++;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&lt; 10);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thrdName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завершен."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начат."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Создать объект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типа MyThread.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Потомок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#1"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Создать поток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из метода Run </a:t>
            </a:r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объекта </a:t>
            </a:r>
            <a:r>
              <a:rPr lang="en-US" sz="18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newThrd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mt.Run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Н</a:t>
            </a:r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ачать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выполнение потока.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newThrd.Start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параллельно выводить индикацию о выполнении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	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"."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mt.Count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10);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завершен"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1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начат."</a:t>
            </a:r>
            <a:r>
              <a:rPr lang="ru-R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Создать объект типа MyThread.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Потомок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#1"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Создать поток из метода Run объекта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MyThread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newThrd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mt.Run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Начать выполнение потока. 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newThrd.Start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параллельно выводить индикацию о </a:t>
            </a:r>
            <a:r>
              <a:rPr lang="ru-RU" sz="1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выполнении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20;i++)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newThrd.Join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8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Основной поток завершен"</a:t>
            </a:r>
            <a:r>
              <a:rPr lang="ru-RU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  <p:sp>
        <p:nvSpPr>
          <p:cNvPr id="6" name="Rounded Rectangle 5"/>
          <p:cNvSpPr/>
          <p:nvPr/>
        </p:nvSpPr>
        <p:spPr>
          <a:xfrm>
            <a:off x="60961" y="5242560"/>
            <a:ext cx="2969622" cy="383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Запуск потока при создании класса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MyThread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MyThread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 = 0;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Thrd.Name = name;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задать имя потока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Thrd.Start();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начать поток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1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Если потоку нужно передать параметры, то они передается потоку в следующей форме метода Start (): </a:t>
            </a:r>
            <a:endParaRPr lang="en-US" dirty="0"/>
          </a:p>
          <a:p>
            <a:r>
              <a:rPr lang="en-US" b="1" dirty="0"/>
              <a:t>public void Start(object </a:t>
            </a:r>
            <a:r>
              <a:rPr lang="en-US" b="1" dirty="0" err="1"/>
              <a:t>arg</a:t>
            </a:r>
            <a:r>
              <a:rPr lang="en-US" b="1" dirty="0"/>
              <a:t>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9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Thread</a:t>
            </a:r>
            <a:r>
              <a:rPr lang="ru-RU" dirty="0" smtClean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49580" algn="l"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max)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 = 0;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ParameterizedThreadStart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.Run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Thrd.Name = name;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задать имя потока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Thrd.Start(max);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начать поток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  <p:sp>
        <p:nvSpPr>
          <p:cNvPr id="14" name="Rounded Rectangle 13"/>
          <p:cNvSpPr/>
          <p:nvPr/>
        </p:nvSpPr>
        <p:spPr>
          <a:xfrm>
            <a:off x="4850311" y="2368731"/>
            <a:ext cx="5861232" cy="4789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15643" y="1440179"/>
            <a:ext cx="1498872" cy="4321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573566" y="3091180"/>
            <a:ext cx="1310730" cy="409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675017" y="1830242"/>
            <a:ext cx="3526972" cy="2776592"/>
          </a:xfrm>
          <a:prstGeom prst="arc">
            <a:avLst>
              <a:gd name="adj1" fmla="val 11177570"/>
              <a:gd name="adj2" fmla="val 15987675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Создание и запуск потока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&lt;summary&gt;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Функция потока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&lt;/summary&gt;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max)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limit =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)max;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начат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 потоке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348740" indent="449580" algn="l">
              <a:spcAft>
                <a:spcPts val="0"/>
              </a:spcAft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Count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Count);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Count++;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9580" indent="449580" algn="l"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(Count &lt; limit);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99160" indent="449580" algn="l">
              <a:spcAft>
                <a:spcPts val="0"/>
              </a:spcAft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Thrd.Name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завершен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l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400594" y="2133600"/>
            <a:ext cx="4598126" cy="9405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</a:t>
            </a:r>
            <a:r>
              <a:rPr lang="ru-RU" dirty="0" smtClean="0"/>
              <a:t>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потоков требует времени. Если есть различные короткие задачи, подлежащие выполнению, можно создать набор потоков заранее и затем просто отправлять соответствующие запросы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2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</a:t>
            </a:r>
            <a:r>
              <a:rPr lang="ru-RU" dirty="0" smtClean="0"/>
              <a:t>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приложения создают потоки, которые проводят много времени в спящем состоянии, ожидая возникновения события. Другие потоки могут переходить в спящее состояние только для того, чтобы периодически их пробуждать для опроса об изменении или обновлении информации о статусе. Пул потоков позволяет более эффективно использовать потоки, предоставляя вашему приложению пул рабочих потоков, которыми управляет система.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3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ru-RU" dirty="0" smtClean="0"/>
              <a:t>Поток </a:t>
            </a:r>
            <a:r>
              <a:rPr lang="ru-RU" dirty="0"/>
              <a:t>выполнения находится внутри процесса. </a:t>
            </a:r>
            <a:endParaRPr lang="ru-RU" dirty="0" smtClean="0"/>
          </a:p>
          <a:p>
            <a:pPr>
              <a:buClrTx/>
              <a:buNone/>
            </a:pPr>
            <a:endParaRPr lang="ru-RU" dirty="0" smtClean="0"/>
          </a:p>
          <a:p>
            <a:pPr>
              <a:buClrTx/>
              <a:buNone/>
            </a:pPr>
            <a:r>
              <a:rPr lang="ru-RU" dirty="0" smtClean="0"/>
              <a:t>Несколько </a:t>
            </a:r>
            <a:r>
              <a:rPr lang="ru-RU" dirty="0"/>
              <a:t>потоков выполнения могут существовать в рамках одного и того же процесса и </a:t>
            </a:r>
            <a:r>
              <a:rPr lang="ru-RU" b="1" i="1" dirty="0"/>
              <a:t>совместно использовать ресурсы</a:t>
            </a:r>
            <a:r>
              <a:rPr lang="ru-RU" dirty="0"/>
              <a:t>, такие как память, тогда как процессы не разделяют этих ресурсов.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52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</a:t>
            </a:r>
            <a:r>
              <a:rPr lang="ru-RU" dirty="0" smtClean="0"/>
              <a:t>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управления пулом потоков используется класс </a:t>
            </a:r>
            <a:r>
              <a:rPr lang="en-US" b="1" dirty="0" err="1" smtClean="0"/>
              <a:t>ThreadPool</a:t>
            </a:r>
            <a:r>
              <a:rPr lang="ru-RU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08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</a:t>
            </a:r>
            <a:r>
              <a:rPr lang="ru-RU" dirty="0" smtClean="0"/>
              <a:t>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запросить обработку </a:t>
            </a:r>
            <a:r>
              <a:rPr lang="ru-RU" dirty="0" smtClean="0"/>
              <a:t>задачи потоком </a:t>
            </a:r>
            <a:r>
              <a:rPr lang="ru-RU" dirty="0"/>
              <a:t>в пуле потоков, вызовите метод </a:t>
            </a:r>
            <a:r>
              <a:rPr lang="ru-RU" b="1" dirty="0" smtClean="0"/>
              <a:t>QueueUserWorkItem</a:t>
            </a:r>
            <a:r>
              <a:rPr lang="ru-RU" dirty="0" smtClean="0"/>
              <a:t>.</a:t>
            </a:r>
            <a:r>
              <a:rPr lang="ru-RU" dirty="0"/>
              <a:t> 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метод принимает в качестве параметра ссылку на </a:t>
            </a:r>
            <a:r>
              <a:rPr lang="ru-RU" b="1" dirty="0"/>
              <a:t>метод или делегат</a:t>
            </a:r>
            <a:r>
              <a:rPr lang="ru-RU" dirty="0"/>
              <a:t>, который будет вызываться потоком, выбранным из пула потоков.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68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</a:t>
            </a:r>
            <a:r>
              <a:rPr lang="ru-RU" dirty="0" smtClean="0"/>
              <a:t>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Постановка задачи в очередь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ThreadPool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.QueueUserWorkItem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ThreadProc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Процедура потока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ThreadProc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ascadia Mono" panose="020B06090200000200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stateInfo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код </a:t>
            </a:r>
            <a:r>
              <a:rPr lang="ru-RU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95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Пул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Пул потоков управляет потоками эффективно, уменьшая количество создаваемых, запускаемых и останавливаемых потоков.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74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Thread</a:t>
            </a:r>
            <a:r>
              <a:rPr lang="ru-RU" dirty="0"/>
              <a:t>. Пул </a:t>
            </a:r>
            <a:r>
              <a:rPr lang="ru-RU" dirty="0" smtClean="0"/>
              <a:t>потоков (ограничения)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Все потоки в пуле потоков являются фоновыми. </a:t>
            </a:r>
            <a:r>
              <a:rPr lang="ru-RU" dirty="0" smtClean="0"/>
              <a:t>Сделать </a:t>
            </a:r>
            <a:r>
              <a:rPr lang="ru-RU" dirty="0"/>
              <a:t>поток из пула приоритетным не удастся.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Нельзя изменять приоритет или имя находящего в пуле </a:t>
            </a:r>
            <a:r>
              <a:rPr lang="ru-RU" dirty="0" smtClean="0"/>
              <a:t>потока.</a:t>
            </a:r>
            <a:endParaRPr lang="ru-RU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/>
              <a:t>Потоки в пуле подходят для выполнения только коротких задач. Если необходимо, чтобы поток функционировал все время (как, например, поток средства проверки орфографии в Word), его следует создавать с помощью класса Thread.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dirty="0" smtClean="0"/>
              <a:t>Созданный </a:t>
            </a:r>
            <a:r>
              <a:rPr lang="ru-RU" dirty="0"/>
              <a:t>поток </a:t>
            </a:r>
            <a:r>
              <a:rPr lang="ru-RU" dirty="0" smtClean="0"/>
              <a:t>невозможно прерывать или </a:t>
            </a:r>
            <a:r>
              <a:rPr lang="ru-RU" dirty="0"/>
              <a:t>находить по имени.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11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Потоки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Синхронизация потоков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524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многопоточных </a:t>
            </a:r>
            <a:r>
              <a:rPr lang="ru-RU" dirty="0" smtClean="0"/>
              <a:t>приложениях</a:t>
            </a:r>
            <a:r>
              <a:rPr lang="en-US" dirty="0" smtClean="0"/>
              <a:t> </a:t>
            </a:r>
            <a:r>
              <a:rPr lang="ru-RU" dirty="0" smtClean="0"/>
              <a:t>потоки могут использовать общие разделяемые ресурсы: процессорное время, память, файлы, переменные.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57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Например: все </a:t>
            </a:r>
            <a:r>
              <a:rPr lang="ru-RU" dirty="0"/>
              <a:t>потоки в домене приложений имеют одновременный доступ к общим данным </a:t>
            </a:r>
            <a:r>
              <a:rPr lang="ru-RU" dirty="0" smtClean="0"/>
              <a:t>приложения.</a:t>
            </a:r>
          </a:p>
          <a:p>
            <a:r>
              <a:rPr lang="ru-RU" dirty="0" smtClean="0"/>
              <a:t>Может </a:t>
            </a:r>
            <a:r>
              <a:rPr lang="ru-RU" dirty="0"/>
              <a:t>возникнуть состояние гонок, когда поток А будет считывать данные, в то время как поток </a:t>
            </a:r>
            <a:r>
              <a:rPr lang="en-US" dirty="0"/>
              <a:t>B </a:t>
            </a:r>
            <a:r>
              <a:rPr lang="ru-RU" dirty="0"/>
              <a:t>будет изменять эти данные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592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Какие данные прочитает поток А – до изменения или после? И какие из этих значений считать правильными? Дело в том, что мы точно не знаем, в какой последовательности планировщик потоков будет выделять кванты времени для каждого потока.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7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ConcurrentThread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       Random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PrintNumbers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Приостановить поток на случайное время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, 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8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ru-RU" dirty="0" smtClean="0"/>
              <a:t>Процесс содержит как минимум один (первичный) поток.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94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ConcurrentThread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Создать 10 потоков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[] threads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[10];</a:t>
            </a:r>
          </a:p>
          <a:p>
            <a:r>
              <a:rPr lang="nn-NO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threads[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] =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new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p.PrintNumbers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8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Запустить все потоки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threads)</a:t>
            </a:r>
          </a:p>
          <a:p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t.Start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053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орядок </a:t>
            </a:r>
            <a:r>
              <a:rPr lang="ru-RU" dirty="0"/>
              <a:t>выполнения </a:t>
            </a:r>
            <a:r>
              <a:rPr lang="ru-RU" dirty="0" smtClean="0"/>
              <a:t>созданных потоков </a:t>
            </a:r>
            <a:r>
              <a:rPr lang="ru-RU" dirty="0"/>
              <a:t>абсолютно непредсказуем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17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синхронизации работы потоков используются разные объекты – </a:t>
            </a:r>
            <a:r>
              <a:rPr lang="en-US" dirty="0"/>
              <a:t>Monitor</a:t>
            </a:r>
            <a:r>
              <a:rPr lang="ru-RU" dirty="0"/>
              <a:t>, </a:t>
            </a:r>
            <a:r>
              <a:rPr lang="en-US" dirty="0" err="1"/>
              <a:t>Mutex</a:t>
            </a:r>
            <a:r>
              <a:rPr lang="ru-RU" dirty="0"/>
              <a:t>, </a:t>
            </a:r>
            <a:r>
              <a:rPr lang="en-US" dirty="0"/>
              <a:t>Semaphore </a:t>
            </a:r>
            <a:r>
              <a:rPr lang="ru-RU" dirty="0"/>
              <a:t>и др.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847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</a:t>
            </a:r>
            <a:r>
              <a:rPr lang="ru-RU" dirty="0" smtClean="0"/>
              <a:t>критическая секция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b="1" i="1" dirty="0" smtClean="0"/>
              <a:t>lock</a:t>
            </a:r>
            <a:r>
              <a:rPr lang="ru-RU" dirty="0" smtClean="0"/>
              <a:t> </a:t>
            </a:r>
            <a:r>
              <a:rPr lang="ru-RU" dirty="0"/>
              <a:t>позволяет определить область </a:t>
            </a:r>
            <a:r>
              <a:rPr lang="ru-RU" dirty="0" smtClean="0"/>
              <a:t>операторов</a:t>
            </a:r>
            <a:r>
              <a:rPr lang="en-US" dirty="0" smtClean="0"/>
              <a:t> (</a:t>
            </a:r>
            <a:r>
              <a:rPr lang="ru-RU" dirty="0" smtClean="0"/>
              <a:t>критическую секцию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которые должны быть синхронизированы между потоками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/>
              <a:t>lock</a:t>
            </a:r>
            <a:r>
              <a:rPr lang="ru-RU" dirty="0"/>
              <a:t>(</a:t>
            </a:r>
            <a:r>
              <a:rPr lang="en-US" dirty="0" err="1"/>
              <a:t>lockObj</a:t>
            </a:r>
            <a:r>
              <a:rPr lang="ru-RU" dirty="0"/>
              <a:t>) </a:t>
            </a:r>
            <a:endParaRPr lang="en-US" dirty="0"/>
          </a:p>
          <a:p>
            <a:r>
              <a:rPr lang="ru-RU" dirty="0"/>
              <a:t>	{синхронизируемые операторы } </a:t>
            </a:r>
            <a:endParaRPr lang="en-US" dirty="0"/>
          </a:p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8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</a:t>
            </a:r>
            <a:r>
              <a:rPr lang="ru-RU" dirty="0" smtClean="0"/>
              <a:t>критическая секция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ConcurrentThread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object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locker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Random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r =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Random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1" indent="0">
              <a:buNone/>
            </a:pP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PrintNumbers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             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lock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(locker)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0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 for</a:t>
            </a:r>
            <a:r>
              <a:rPr lang="nn-NO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0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Приостановить поток на случайное время</a:t>
            </a:r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 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r.Next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ascadia Mono" panose="020B0609020000020004" pitchFamily="49" charset="0"/>
              </a:rPr>
              <a:t>, "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54</a:t>
            </a:fld>
            <a:endParaRPr lang="ru-RU"/>
          </a:p>
        </p:txBody>
      </p:sp>
      <p:sp>
        <p:nvSpPr>
          <p:cNvPr id="5" name="Left Arrow 4"/>
          <p:cNvSpPr/>
          <p:nvPr/>
        </p:nvSpPr>
        <p:spPr>
          <a:xfrm>
            <a:off x="5307540" y="1907642"/>
            <a:ext cx="1715589" cy="721472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461323" y="3297535"/>
            <a:ext cx="1715589" cy="721472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23406" y="4019007"/>
            <a:ext cx="6792685" cy="1998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8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(Monitor)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онструкция </a:t>
            </a:r>
            <a:r>
              <a:rPr lang="ru-RU" dirty="0"/>
              <a:t>оператора </a:t>
            </a:r>
            <a:r>
              <a:rPr lang="ru-RU" b="1" i="1" dirty="0"/>
              <a:t>lock</a:t>
            </a:r>
            <a:r>
              <a:rPr lang="ru-RU" dirty="0"/>
              <a:t> </a:t>
            </a:r>
            <a:r>
              <a:rPr lang="ru-RU" dirty="0" smtClean="0"/>
              <a:t>инкапсулирует </a:t>
            </a:r>
            <a:r>
              <a:rPr lang="ru-RU" dirty="0"/>
              <a:t>в себе синтаксис использования мониторов.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72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(Monitor)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3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Monitor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.Enter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(locker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Приостановить поток на случайное время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(100 *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r.Next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, 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Monitor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.Exit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(locker);  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83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ru-RU" dirty="0" smtClean="0"/>
              <a:t>ласс </a:t>
            </a:r>
            <a:r>
              <a:rPr lang="en-US" b="1" dirty="0" err="1" smtClean="0"/>
              <a:t>Mutex</a:t>
            </a:r>
            <a:r>
              <a:rPr lang="en-US" dirty="0" smtClean="0"/>
              <a:t> </a:t>
            </a:r>
            <a:r>
              <a:rPr lang="ru-RU" dirty="0" smtClean="0"/>
              <a:t>является классом-оберткой </a:t>
            </a:r>
            <a:r>
              <a:rPr lang="ru-RU" dirty="0"/>
              <a:t>над соответствующим объектом ОС Windows </a:t>
            </a:r>
            <a:r>
              <a:rPr lang="ru-RU" dirty="0" smtClean="0"/>
              <a:t>«</a:t>
            </a:r>
            <a:r>
              <a:rPr lang="en-US" dirty="0" err="1" smtClean="0"/>
              <a:t>Mutex</a:t>
            </a:r>
            <a:r>
              <a:rPr lang="ru-RU" dirty="0" smtClean="0"/>
              <a:t>»</a:t>
            </a:r>
          </a:p>
          <a:p>
            <a:endParaRPr lang="ru-RU" dirty="0"/>
          </a:p>
          <a:p>
            <a:r>
              <a:rPr lang="ru-RU" dirty="0" smtClean="0"/>
              <a:t>Особенностью мьютекса является возможность синхронизировать </a:t>
            </a:r>
            <a:r>
              <a:rPr lang="ru-RU" b="1" i="1" dirty="0" smtClean="0"/>
              <a:t>процессы</a:t>
            </a:r>
            <a:r>
              <a:rPr lang="ru-RU" dirty="0" smtClean="0"/>
              <a:t>. Для этого </a:t>
            </a:r>
            <a:r>
              <a:rPr lang="ru-RU" dirty="0"/>
              <a:t>при </a:t>
            </a:r>
            <a:r>
              <a:rPr lang="ru-RU" dirty="0" smtClean="0"/>
              <a:t>создании объекта нужно задать мьютексу имя.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696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</a:t>
            </a:r>
            <a:r>
              <a:rPr lang="en-US" dirty="0" err="1" smtClean="0"/>
              <a:t>Mutex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US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Random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PrintNumbers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mutex.WaitOne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for</a:t>
            </a:r>
            <a:r>
              <a:rPr lang="nn-NO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. . .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mutex.ReleaseMutex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072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(Semaphore)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ru-RU" dirty="0" smtClean="0"/>
              <a:t>ласс </a:t>
            </a:r>
            <a:r>
              <a:rPr lang="en-US" b="1" dirty="0" smtClean="0"/>
              <a:t>Semaphore</a:t>
            </a:r>
            <a:r>
              <a:rPr lang="en-US" dirty="0" smtClean="0"/>
              <a:t> </a:t>
            </a:r>
            <a:r>
              <a:rPr lang="ru-RU" dirty="0" smtClean="0"/>
              <a:t>является классом-оберткой </a:t>
            </a:r>
            <a:r>
              <a:rPr lang="ru-RU" dirty="0"/>
              <a:t>над соответствующим объектом ОС Windows </a:t>
            </a:r>
            <a:r>
              <a:rPr lang="ru-RU" dirty="0" smtClean="0"/>
              <a:t>«</a:t>
            </a:r>
            <a:r>
              <a:rPr lang="en-US" dirty="0" smtClean="0"/>
              <a:t>Semaphore</a:t>
            </a:r>
            <a:r>
              <a:rPr lang="ru-RU" dirty="0" smtClean="0"/>
              <a:t>»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Semaphore </a:t>
            </a:r>
            <a:r>
              <a:rPr lang="ru-RU" dirty="0" smtClean="0"/>
              <a:t>работает аналогично классу </a:t>
            </a:r>
            <a:r>
              <a:rPr lang="en-US" dirty="0" err="1" smtClean="0"/>
              <a:t>Mutex</a:t>
            </a:r>
            <a:r>
              <a:rPr lang="en-US" dirty="0" smtClean="0"/>
              <a:t>. </a:t>
            </a:r>
            <a:r>
              <a:rPr lang="ru-RU" dirty="0" smtClean="0"/>
              <a:t>Отличие заключается в том, что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ru-RU" dirty="0" smtClean="0"/>
              <a:t>разрешает доступ к ресурсу только одному потоку (процессу), в то время как </a:t>
            </a:r>
            <a:r>
              <a:rPr lang="en-US" dirty="0" smtClean="0"/>
              <a:t>Semaphore</a:t>
            </a:r>
            <a:r>
              <a:rPr lang="ru-RU" dirty="0" smtClean="0"/>
              <a:t> разрешает доступ к ресурсам сразу нескольким потокам (процессам). Количество указывается при создании объекта </a:t>
            </a:r>
            <a:r>
              <a:rPr lang="en-US" dirty="0" smtClean="0"/>
              <a:t>Semaphore. 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95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/>
              <a:t>Создание потоков требует от ОС меньших накладных расходов, чем процессов.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В </a:t>
            </a:r>
            <a:r>
              <a:rPr lang="ru-RU" dirty="0"/>
              <a:t>отличие от процессов</a:t>
            </a:r>
            <a:r>
              <a:rPr lang="ru-RU" dirty="0" smtClean="0"/>
              <a:t>, </a:t>
            </a:r>
            <a:r>
              <a:rPr lang="ru-RU" dirty="0"/>
              <a:t>все потоки одного процесса всегда принадлежат одному приложению, поэтому ОС изолирует потоки в гораздо меньшей степени, нежели процессы в традиционной мультипрограммной системе.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Все </a:t>
            </a:r>
            <a:r>
              <a:rPr lang="ru-RU" dirty="0"/>
              <a:t>потоки одного про­цесса используют общие файлы, таймеры, устройства, </a:t>
            </a:r>
            <a:r>
              <a:rPr lang="ru-RU" dirty="0" smtClean="0"/>
              <a:t>одно </a:t>
            </a:r>
            <a:r>
              <a:rPr lang="ru-RU" dirty="0"/>
              <a:t>и то же адресное пространство 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44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</a:t>
            </a:r>
            <a:r>
              <a:rPr lang="en-US" dirty="0" smtClean="0"/>
              <a:t>(Event)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b="1" dirty="0"/>
              <a:t>AutoResetEvent</a:t>
            </a:r>
            <a:r>
              <a:rPr lang="ru-RU" dirty="0"/>
              <a:t> </a:t>
            </a:r>
            <a:r>
              <a:rPr lang="ru-RU" dirty="0" smtClean="0"/>
              <a:t>является </a:t>
            </a:r>
            <a:r>
              <a:rPr lang="ru-RU" dirty="0"/>
              <a:t>оберткой над объектом ОС Windows </a:t>
            </a:r>
            <a:r>
              <a:rPr lang="ru-RU" dirty="0" smtClean="0"/>
              <a:t>«</a:t>
            </a:r>
            <a:r>
              <a:rPr lang="en-US" dirty="0" smtClean="0"/>
              <a:t>Event</a:t>
            </a:r>
            <a:r>
              <a:rPr lang="ru-RU" dirty="0" smtClean="0"/>
              <a:t>» </a:t>
            </a:r>
            <a:r>
              <a:rPr lang="ru-RU" dirty="0"/>
              <a:t>и позволяет переключить данный объект-событие из сигнального в несигнальное состояние.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52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dirty="0" smtClean="0"/>
              <a:t>потоков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AutoResetEvent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AutoResetEvent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notifier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AutoResetEvent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PrintNumbers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notifier.WaitOne</a:t>
            </a:r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8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. . .</a:t>
            </a:r>
            <a:endParaRPr lang="ru-RU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notifier.Set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 ;  </a:t>
            </a:r>
            <a:endParaRPr lang="en-US" sz="28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endParaRPr lang="en-US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8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61</a:t>
            </a:fld>
            <a:endParaRPr lang="ru-RU"/>
          </a:p>
        </p:txBody>
      </p:sp>
      <p:sp>
        <p:nvSpPr>
          <p:cNvPr id="5" name="Left Arrow 4"/>
          <p:cNvSpPr/>
          <p:nvPr/>
        </p:nvSpPr>
        <p:spPr>
          <a:xfrm>
            <a:off x="5547360" y="2882537"/>
            <a:ext cx="1576251" cy="679269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547359" y="4497977"/>
            <a:ext cx="1576251" cy="679269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2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Неблокирующая синхронизация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b="1" dirty="0"/>
              <a:t>Interlocked</a:t>
            </a:r>
            <a:r>
              <a:rPr lang="ru-RU" dirty="0"/>
              <a:t> позволяет </a:t>
            </a:r>
            <a:r>
              <a:rPr lang="ru-RU" dirty="0" smtClean="0"/>
              <a:t>вызывать потокобезопасные  </a:t>
            </a:r>
            <a:r>
              <a:rPr lang="ru-RU" dirty="0"/>
              <a:t>простые </a:t>
            </a:r>
            <a:r>
              <a:rPr lang="ru-RU" dirty="0" smtClean="0"/>
              <a:t>атомарные операции </a:t>
            </a:r>
            <a:r>
              <a:rPr lang="ru-RU" dirty="0"/>
              <a:t>с </a:t>
            </a:r>
            <a:r>
              <a:rPr lang="ru-RU" dirty="0" smtClean="0"/>
              <a:t>переменными без использования объектов синхронизации (</a:t>
            </a:r>
            <a:r>
              <a:rPr lang="en-US" dirty="0" smtClean="0"/>
              <a:t>Monitor, </a:t>
            </a:r>
            <a:r>
              <a:rPr lang="en-US" dirty="0" err="1" smtClean="0"/>
              <a:t>Mutex</a:t>
            </a:r>
            <a:r>
              <a:rPr lang="en-US" dirty="0" smtClean="0"/>
              <a:t> </a:t>
            </a:r>
            <a:r>
              <a:rPr lang="ru-RU" dirty="0" smtClean="0"/>
              <a:t>и т.д.)</a:t>
            </a:r>
          </a:p>
          <a:p>
            <a:endParaRPr lang="ru-RU" dirty="0"/>
          </a:p>
          <a:p>
            <a:r>
              <a:rPr lang="ru-RU" dirty="0"/>
              <a:t>Применение класса </a:t>
            </a:r>
            <a:r>
              <a:rPr lang="ru-RU" b="1" dirty="0"/>
              <a:t>Interlocked</a:t>
            </a:r>
            <a:r>
              <a:rPr lang="ru-RU" dirty="0"/>
              <a:t> является гораздо более быстрым подходом по сравнению с остальными приемами по обеспечению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74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Неблокирующая синхронизация потоков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Некоторые методы класса </a:t>
            </a:r>
            <a:r>
              <a:rPr lang="en-US" dirty="0" smtClean="0"/>
              <a:t>Interlocked: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63</a:t>
            </a:fld>
            <a:endParaRPr lang="ru-RU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6948" y="2323214"/>
          <a:ext cx="11745912" cy="38404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617406">
                  <a:extLst>
                    <a:ext uri="{9D8B030D-6E8A-4147-A177-3AD203B41FA5}">
                      <a16:colId xmlns:a16="http://schemas.microsoft.com/office/drawing/2014/main" val="3110018295"/>
                    </a:ext>
                  </a:extLst>
                </a:gridCol>
                <a:gridCol w="8128506">
                  <a:extLst>
                    <a:ext uri="{9D8B030D-6E8A-4147-A177-3AD203B41FA5}">
                      <a16:colId xmlns:a16="http://schemas.microsoft.com/office/drawing/2014/main" val="45536417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Decrement(ref x)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Безопасно уменьшает </a:t>
                      </a:r>
                      <a:r>
                        <a:rPr lang="ru-RU" sz="2400" dirty="0" smtClean="0">
                          <a:effectLst/>
                        </a:rPr>
                        <a:t>значение</a:t>
                      </a:r>
                      <a:r>
                        <a:rPr lang="en-US" sz="2400" dirty="0" smtClean="0">
                          <a:effectLst/>
                        </a:rPr>
                        <a:t> x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на </a:t>
                      </a:r>
                      <a:r>
                        <a:rPr lang="ru-RU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.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endParaRPr lang="ru-RU" sz="2400" baseline="0" dirty="0" smtClean="0">
                        <a:effectLst/>
                      </a:endParaRPr>
                    </a:p>
                    <a:p>
                      <a:r>
                        <a:rPr lang="ru-RU" sz="2400" baseline="0" dirty="0" smtClean="0">
                          <a:effectLst/>
                        </a:rPr>
                        <a:t>Эквивалентно </a:t>
                      </a:r>
                      <a:r>
                        <a:rPr lang="en-US" sz="2400" baseline="0" dirty="0" smtClean="0">
                          <a:effectLst/>
                        </a:rPr>
                        <a:t>x--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59287785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Exchange(ref x, value)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Безопасно </a:t>
                      </a:r>
                      <a:r>
                        <a:rPr lang="ru-RU" sz="2400" dirty="0" smtClean="0">
                          <a:effectLst/>
                        </a:rPr>
                        <a:t>присваивает</a:t>
                      </a:r>
                      <a:r>
                        <a:rPr lang="ru-RU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</a:rPr>
                        <a:t>x </a:t>
                      </a:r>
                      <a:r>
                        <a:rPr lang="ru-RU" sz="2400" baseline="0" dirty="0" smtClean="0">
                          <a:effectLst/>
                        </a:rPr>
                        <a:t>значение </a:t>
                      </a:r>
                      <a:r>
                        <a:rPr lang="en-US" sz="2400" baseline="0" dirty="0" smtClean="0">
                          <a:effectLst/>
                        </a:rPr>
                        <a:t>value</a:t>
                      </a:r>
                      <a:r>
                        <a:rPr lang="ru-RU" sz="2400" baseline="0" dirty="0" smtClean="0">
                          <a:effectLst/>
                        </a:rPr>
                        <a:t>. </a:t>
                      </a:r>
                    </a:p>
                    <a:p>
                      <a:r>
                        <a:rPr lang="ru-RU" sz="2400" baseline="0" dirty="0" smtClean="0">
                          <a:effectLst/>
                        </a:rPr>
                        <a:t>Эквивалентно </a:t>
                      </a:r>
                      <a:r>
                        <a:rPr lang="en-US" sz="2400" baseline="0" dirty="0" smtClean="0">
                          <a:effectLst/>
                        </a:rPr>
                        <a:t>x=value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44335737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Increment(ref x)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effectLst/>
                        </a:rPr>
                        <a:t>Безопасно увеличивает </a:t>
                      </a:r>
                      <a:r>
                        <a:rPr lang="ru-RU" sz="2400" dirty="0" smtClean="0">
                          <a:effectLst/>
                        </a:rPr>
                        <a:t>значение</a:t>
                      </a:r>
                      <a:r>
                        <a:rPr lang="en-US" sz="2400" dirty="0" smtClean="0">
                          <a:effectLst/>
                        </a:rPr>
                        <a:t> x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на </a:t>
                      </a:r>
                      <a:r>
                        <a:rPr lang="ru-RU" sz="2400" dirty="0" smtClean="0">
                          <a:effectLst/>
                        </a:rPr>
                        <a:t>1</a:t>
                      </a:r>
                      <a:r>
                        <a:rPr lang="en-US" sz="2400" dirty="0" smtClean="0">
                          <a:effectLst/>
                        </a:rPr>
                        <a:t> </a:t>
                      </a:r>
                      <a:endParaRPr lang="ru-RU" sz="24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aseline="0" dirty="0" smtClean="0">
                          <a:effectLst/>
                        </a:rPr>
                        <a:t>Эквивалентно </a:t>
                      </a:r>
                      <a:r>
                        <a:rPr lang="en-US" sz="2400" baseline="0" dirty="0" smtClean="0">
                          <a:effectLst/>
                        </a:rPr>
                        <a:t>x++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59021785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Add(ref x, value)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effectLst/>
                        </a:rPr>
                        <a:t>Безопасно складывает значение</a:t>
                      </a:r>
                      <a:r>
                        <a:rPr lang="ru-RU" sz="2400" baseline="0" dirty="0" smtClean="0">
                          <a:effectLst/>
                        </a:rPr>
                        <a:t> </a:t>
                      </a:r>
                      <a:r>
                        <a:rPr lang="en-US" sz="2400" baseline="0" dirty="0" smtClean="0">
                          <a:effectLst/>
                        </a:rPr>
                        <a:t>x </a:t>
                      </a:r>
                      <a:r>
                        <a:rPr lang="ru-RU" sz="2400" baseline="0" dirty="0" smtClean="0">
                          <a:effectLst/>
                        </a:rPr>
                        <a:t>и значение </a:t>
                      </a:r>
                      <a:r>
                        <a:rPr lang="en-US" sz="2400" baseline="0" dirty="0" smtClean="0">
                          <a:effectLst/>
                        </a:rPr>
                        <a:t>value</a:t>
                      </a:r>
                      <a:r>
                        <a:rPr lang="ru-RU" sz="2400" baseline="0" dirty="0" smtClean="0">
                          <a:effectLst/>
                        </a:rPr>
                        <a:t>. Эквивалентно </a:t>
                      </a:r>
                      <a:r>
                        <a:rPr lang="en-US" sz="2400" baseline="0" dirty="0" smtClean="0">
                          <a:effectLst/>
                        </a:rPr>
                        <a:t>x</a:t>
                      </a:r>
                      <a:r>
                        <a:rPr lang="ru-RU" sz="2400" baseline="0" dirty="0" smtClean="0">
                          <a:effectLst/>
                        </a:rPr>
                        <a:t>+</a:t>
                      </a:r>
                      <a:r>
                        <a:rPr lang="en-US" sz="2400" baseline="0" dirty="0" smtClean="0">
                          <a:effectLst/>
                        </a:rPr>
                        <a:t>=value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50641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55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 потоков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System.Threading</a:t>
            </a:r>
            <a:r>
              <a:rPr lang="en-US" dirty="0" err="1"/>
              <a:t>.</a:t>
            </a:r>
            <a:r>
              <a:rPr lang="en-US" dirty="0" err="1" smtClean="0"/>
              <a:t>Timer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ласс</a:t>
            </a:r>
            <a:r>
              <a:rPr lang="ru-RU" dirty="0"/>
              <a:t> </a:t>
            </a:r>
            <a:r>
              <a:rPr lang="ru-RU" b="1" dirty="0" smtClean="0"/>
              <a:t>Timer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System.Threading</a:t>
            </a:r>
            <a:r>
              <a:rPr lang="ru-RU" dirty="0" smtClean="0"/>
              <a:t> позволяет </a:t>
            </a:r>
            <a:r>
              <a:rPr lang="ru-RU" dirty="0"/>
              <a:t>запускать </a:t>
            </a:r>
            <a:r>
              <a:rPr lang="ru-RU" dirty="0" smtClean="0"/>
              <a:t>метод по </a:t>
            </a:r>
            <a:r>
              <a:rPr lang="ru-RU" dirty="0"/>
              <a:t>истечению </a:t>
            </a:r>
            <a:r>
              <a:rPr lang="ru-RU" dirty="0" smtClean="0"/>
              <a:t>заданного </a:t>
            </a:r>
            <a:r>
              <a:rPr lang="ru-RU" dirty="0"/>
              <a:t>периода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41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 потоков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System.Threading</a:t>
            </a:r>
            <a:r>
              <a:rPr lang="en-US" dirty="0" err="1"/>
              <a:t>.</a:t>
            </a:r>
            <a:r>
              <a:rPr lang="en-US" dirty="0" err="1" smtClean="0"/>
              <a:t>Timer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TimerCallBackProc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.Now.ToLongTimeString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"***** Timer Starts *****\n"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(TimerCallBackProc,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,0,1000);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02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потоков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System.Timers.Timer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ласс</a:t>
            </a:r>
            <a:r>
              <a:rPr lang="ru-RU" dirty="0"/>
              <a:t> </a:t>
            </a:r>
            <a:r>
              <a:rPr lang="ru-RU" b="1" dirty="0" smtClean="0"/>
              <a:t>Timer </a:t>
            </a:r>
            <a:r>
              <a:rPr lang="ru-RU" dirty="0" smtClean="0"/>
              <a:t>из пространства имен </a:t>
            </a:r>
            <a:r>
              <a:rPr lang="en-US" b="1" dirty="0" err="1" smtClean="0"/>
              <a:t>System.Timers</a:t>
            </a:r>
            <a:r>
              <a:rPr lang="ru-RU" dirty="0" smtClean="0"/>
              <a:t> позволяет генерировать события по </a:t>
            </a:r>
            <a:r>
              <a:rPr lang="ru-RU" dirty="0"/>
              <a:t>истечению </a:t>
            </a:r>
            <a:r>
              <a:rPr lang="ru-RU" dirty="0" smtClean="0"/>
              <a:t>заданного </a:t>
            </a:r>
            <a:r>
              <a:rPr lang="ru-RU" dirty="0"/>
              <a:t>периода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022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потоков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System.Timers.Timer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System.Timers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Timer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timer.Elapsed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+=(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s,e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e.SignalTime.ToLongTimeString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"***** Timer Starts *****\n"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timer.Start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759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stopWatch.Start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.Sleep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(10000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stopWatch.Stop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Get the elapsed time as a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value.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TimeSpan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stopWatch.Elapsed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Format and display the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TimeSpan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value.          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elapsed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{ts.Hours: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{ts.Minutes: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{ts.Seconds: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ts.Milliseconds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/10: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RunTime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elapsed);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6948" y="6350204"/>
            <a:ext cx="11457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https://docs.microsoft.com/en-us/dotnet/api/system.diagnostics.stopwatch.-ctor?f1url=%3FappId%3DDev16IDEF1%26l%3DEN-US%26k%3Dk(System.Diagnostics.Stopwatch.%2523ctor);k(DevLang-csharp)%</a:t>
            </a:r>
            <a:r>
              <a:rPr lang="en-US" dirty="0" smtClean="0">
                <a:solidFill>
                  <a:schemeClr val="tx1"/>
                </a:solidFill>
              </a:rPr>
              <a:t>26rd%3Dtrue&amp;view=net-5.0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5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ru-RU" dirty="0"/>
              <a:t>Диспетчеризация – это переключение процессора с одного потока на другой. </a:t>
            </a:r>
            <a:endParaRPr lang="ru-RU" dirty="0" smtClean="0"/>
          </a:p>
          <a:p>
            <a:pPr>
              <a:buClrTx/>
              <a:buNone/>
            </a:pPr>
            <a:endParaRPr lang="ru-RU" dirty="0" smtClean="0"/>
          </a:p>
          <a:p>
            <a:pPr>
              <a:buClrTx/>
              <a:buNone/>
            </a:pPr>
            <a:r>
              <a:rPr lang="ru-RU" dirty="0" smtClean="0"/>
              <a:t>Процесс диспетчеризации:</a:t>
            </a:r>
          </a:p>
          <a:p>
            <a:pPr>
              <a:buClrTx/>
              <a:buNone/>
            </a:pP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Сохранение </a:t>
            </a:r>
            <a:r>
              <a:rPr lang="ru-RU" dirty="0"/>
              <a:t>контекста потока, который требуется сменить.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Загрузка </a:t>
            </a:r>
            <a:r>
              <a:rPr lang="ru-RU" dirty="0"/>
              <a:t>контекста нового потока. </a:t>
            </a:r>
            <a:endParaRPr lang="ru-RU" dirty="0" smtClean="0"/>
          </a:p>
          <a:p>
            <a:pPr marL="571500" indent="-571500">
              <a:buClrTx/>
              <a:buFont typeface="Wingdings" panose="05000000000000000000" pitchFamily="2" charset="2"/>
              <a:buChar char="q"/>
            </a:pPr>
            <a:r>
              <a:rPr lang="ru-RU" dirty="0" smtClean="0"/>
              <a:t>Запуск </a:t>
            </a:r>
            <a:r>
              <a:rPr lang="ru-RU" dirty="0"/>
              <a:t>нового потока на выполнение.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8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ru-RU" sz="4000" dirty="0" smtClean="0"/>
              <a:t>В большинстве </a:t>
            </a:r>
            <a:r>
              <a:rPr lang="en-US" sz="4000" dirty="0" smtClean="0"/>
              <a:t>OS </a:t>
            </a:r>
            <a:r>
              <a:rPr lang="ru-RU" sz="4000" dirty="0" smtClean="0"/>
              <a:t>используется вытесняющий алгоритм диспетчеризации.</a:t>
            </a:r>
            <a:endParaRPr lang="ru-RU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98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Общая информация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основе многих вытесняющих алгоритмов планирования лежит концепция квантования. В соответствии с этой концепцией каждому потоку поочередно для выполнения предоставляется ограниченный непрерывный период процессорного времени — квант.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453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84918</TotalTime>
  <Words>2454</Words>
  <Application>Microsoft Office PowerPoint</Application>
  <PresentationFormat>Widescreen</PresentationFormat>
  <Paragraphs>479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Times New Roman</vt:lpstr>
      <vt:lpstr>Calibri Light</vt:lpstr>
      <vt:lpstr>Calibri</vt:lpstr>
      <vt:lpstr>Wingdings</vt:lpstr>
      <vt:lpstr>Cascadia Mono</vt:lpstr>
      <vt:lpstr>Consolas</vt:lpstr>
      <vt:lpstr>Theme1</vt:lpstr>
      <vt:lpstr>Основы многопоточного программирования</vt:lpstr>
      <vt:lpstr>Потоки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Общая информация</vt:lpstr>
      <vt:lpstr>Потоки</vt:lpstr>
      <vt:lpstr>Пространство имен System.Threading</vt:lpstr>
      <vt:lpstr>Пространство имен System.Threading</vt:lpstr>
      <vt:lpstr>Пространство имен System.Threading</vt:lpstr>
      <vt:lpstr>Пространство имен System.Threading</vt:lpstr>
      <vt:lpstr>Потоки</vt:lpstr>
      <vt:lpstr>Класс Thread</vt:lpstr>
      <vt:lpstr>Класс Thread</vt:lpstr>
      <vt:lpstr>Методы и свойства класса Thread</vt:lpstr>
      <vt:lpstr>Методы и свойства класса Thread</vt:lpstr>
      <vt:lpstr>Методы и свойства класса Thread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Создание и запуск потока</vt:lpstr>
      <vt:lpstr>Класс Thread. Пул потоков</vt:lpstr>
      <vt:lpstr>Класс Thread. Пул потоков</vt:lpstr>
      <vt:lpstr>Класс Thread. Пул потоков</vt:lpstr>
      <vt:lpstr>Класс Thread. Пул потоков</vt:lpstr>
      <vt:lpstr>Класс Thread. Пул потоков</vt:lpstr>
      <vt:lpstr>Класс Thread. Пул потоков</vt:lpstr>
      <vt:lpstr>Класс Thread. Пул потоков (ограничения)</vt:lpstr>
      <vt:lpstr>Потоки</vt:lpstr>
      <vt:lpstr>Синхронизация потоков</vt:lpstr>
      <vt:lpstr>Синхронизация потоков</vt:lpstr>
      <vt:lpstr>Синхронизация потоков</vt:lpstr>
      <vt:lpstr>Синхронизация потоков</vt:lpstr>
      <vt:lpstr>Синхронизация потоков</vt:lpstr>
      <vt:lpstr>Синхронизация потоков</vt:lpstr>
      <vt:lpstr>Синхронизация потоков</vt:lpstr>
      <vt:lpstr>Синхронизация потоков (критическая секция)</vt:lpstr>
      <vt:lpstr>Синхронизация потоков (критическая секция)</vt:lpstr>
      <vt:lpstr>Синхронизация потоков (Monitor)</vt:lpstr>
      <vt:lpstr>Синхронизация потоков (Monitor)</vt:lpstr>
      <vt:lpstr>Синхронизация потоков (Mutex)</vt:lpstr>
      <vt:lpstr>Синхронизация потоков (Mutex)</vt:lpstr>
      <vt:lpstr>Синхронизация потоков (Semaphore)</vt:lpstr>
      <vt:lpstr>Синхронизация потоков (Event)</vt:lpstr>
      <vt:lpstr>Синхронизация потоков (AutoResetEvent)</vt:lpstr>
      <vt:lpstr>Неблокирующая синхронизация потоков</vt:lpstr>
      <vt:lpstr>Неблокирующая синхронизация потоков</vt:lpstr>
      <vt:lpstr>Синхронизация потоков (System.Threading.Timer)</vt:lpstr>
      <vt:lpstr>Синхронизация потоков (System.Threading.Timer)</vt:lpstr>
      <vt:lpstr>Синхронизация потоков (System.Timers.Timer)</vt:lpstr>
      <vt:lpstr>Синхронизация потоков (System.Timers.Timer)</vt:lpstr>
      <vt:lpstr>StopWatch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402</cp:revision>
  <dcterms:modified xsi:type="dcterms:W3CDTF">2021-09-13T11:06:42Z</dcterms:modified>
</cp:coreProperties>
</file>