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9"/>
  </p:notesMasterIdLst>
  <p:handoutMasterIdLst>
    <p:handoutMasterId r:id="rId90"/>
  </p:handoutMasterIdLst>
  <p:sldIdLst>
    <p:sldId id="391" r:id="rId2"/>
    <p:sldId id="404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51" r:id="rId21"/>
    <p:sldId id="452" r:id="rId22"/>
    <p:sldId id="437" r:id="rId23"/>
    <p:sldId id="421" r:id="rId24"/>
    <p:sldId id="450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6" r:id="rId38"/>
    <p:sldId id="449" r:id="rId39"/>
    <p:sldId id="422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6" r:id="rId48"/>
    <p:sldId id="447" r:id="rId49"/>
    <p:sldId id="448" r:id="rId50"/>
    <p:sldId id="453" r:id="rId51"/>
    <p:sldId id="454" r:id="rId52"/>
    <p:sldId id="455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  <p:sldId id="474" r:id="rId71"/>
    <p:sldId id="475" r:id="rId72"/>
    <p:sldId id="476" r:id="rId73"/>
    <p:sldId id="477" r:id="rId74"/>
    <p:sldId id="478" r:id="rId75"/>
    <p:sldId id="479" r:id="rId76"/>
    <p:sldId id="480" r:id="rId77"/>
    <p:sldId id="481" r:id="rId78"/>
    <p:sldId id="482" r:id="rId79"/>
    <p:sldId id="483" r:id="rId80"/>
    <p:sldId id="484" r:id="rId81"/>
    <p:sldId id="485" r:id="rId82"/>
    <p:sldId id="486" r:id="rId83"/>
    <p:sldId id="487" r:id="rId84"/>
    <p:sldId id="488" r:id="rId85"/>
    <p:sldId id="489" r:id="rId86"/>
    <p:sldId id="490" r:id="rId87"/>
    <p:sldId id="491" r:id="rId88"/>
  </p:sldIdLst>
  <p:sldSz cx="12192000" cy="6858000"/>
  <p:notesSz cx="6858000" cy="9144000"/>
  <p:embeddedFontLst>
    <p:embeddedFont>
      <p:font typeface="Calibri" panose="020F0502020204030204" pitchFamily="34" charset="0"/>
      <p:regular r:id="rId91"/>
      <p:bold r:id="rId92"/>
      <p:italic r:id="rId93"/>
      <p:boldItalic r:id="rId94"/>
    </p:embeddedFont>
    <p:embeddedFont>
      <p:font typeface="Consolas" panose="020B0609020204030204" pitchFamily="49" charset="0"/>
      <p:regular r:id="rId95"/>
      <p:bold r:id="rId96"/>
      <p:italic r:id="rId97"/>
      <p:boldItalic r:id="rId98"/>
    </p:embeddedFont>
    <p:embeddedFont>
      <p:font typeface="Cascadia Mono" panose="020B0609020000020004" pitchFamily="49" charset="0"/>
      <p:regular r:id="rId99"/>
      <p:bold r:id="rId100"/>
    </p:embeddedFont>
    <p:embeddedFont>
      <p:font typeface="Calibri Light" panose="020F0302020204030204" pitchFamily="34" charset="0"/>
      <p:regular r:id="rId101"/>
      <p: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2.fntdata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7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0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105988" y="2416175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Основы многопоточного программирования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TPL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задачи: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/>
              <a:t>В версии </a:t>
            </a:r>
            <a:r>
              <a:rPr lang="ru-RU" b="1" dirty="0"/>
              <a:t>.NET </a:t>
            </a:r>
            <a:r>
              <a:rPr lang="ru-RU" b="1" dirty="0" err="1"/>
              <a:t>Framework</a:t>
            </a:r>
            <a:r>
              <a:rPr lang="ru-RU" b="1" dirty="0"/>
              <a:t> 4.0 </a:t>
            </a:r>
            <a:r>
              <a:rPr lang="ru-RU" dirty="0" smtClean="0"/>
              <a:t>- вызов статического </a:t>
            </a:r>
            <a:r>
              <a:rPr lang="ru-RU" dirty="0"/>
              <a:t>метода </a:t>
            </a:r>
            <a:r>
              <a:rPr lang="ru-RU" b="1" dirty="0" err="1"/>
              <a:t>Task.Factory.StartNew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>
              <a:buNone/>
            </a:pPr>
            <a:r>
              <a:rPr lang="ru-RU" dirty="0"/>
              <a:t>Начиная с </a:t>
            </a:r>
            <a:r>
              <a:rPr lang="ru-RU" b="1" dirty="0"/>
              <a:t>.NET </a:t>
            </a:r>
            <a:r>
              <a:rPr lang="ru-RU" b="1" dirty="0" err="1"/>
              <a:t>Framework</a:t>
            </a:r>
            <a:r>
              <a:rPr lang="ru-RU" b="1" dirty="0"/>
              <a:t> 4.5</a:t>
            </a:r>
            <a:r>
              <a:rPr lang="ru-RU" dirty="0"/>
              <a:t>, простейший способ запуска задачи, подкрепленной потоком, предусматривает вызов статического </a:t>
            </a:r>
            <a:r>
              <a:rPr lang="ru-RU" dirty="0" smtClean="0"/>
              <a:t>метода </a:t>
            </a:r>
            <a:r>
              <a:rPr lang="ru-RU" b="1" i="1" dirty="0" err="1" smtClean="0"/>
              <a:t>Task.Run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3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Методу </a:t>
            </a:r>
            <a:r>
              <a:rPr lang="en-US" dirty="0" smtClean="0"/>
              <a:t>Run</a:t>
            </a:r>
            <a:r>
              <a:rPr lang="ru-RU" dirty="0" smtClean="0"/>
              <a:t> </a:t>
            </a:r>
            <a:r>
              <a:rPr lang="ru-RU" dirty="0"/>
              <a:t>нужно просто передать делегат </a:t>
            </a:r>
            <a:r>
              <a:rPr lang="ru-RU" i="1" dirty="0" err="1"/>
              <a:t>Action</a:t>
            </a:r>
            <a:r>
              <a:rPr lang="ru-RU" i="1" dirty="0" smtClean="0"/>
              <a:t>:</a:t>
            </a:r>
            <a:endParaRPr lang="en-US" i="1" dirty="0" smtClean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2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задачи</a:t>
            </a:r>
          </a:p>
          <a:p>
            <a:endParaRPr lang="en-US" dirty="0"/>
          </a:p>
          <a:p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"Foo"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800" dirty="0" smtClean="0"/>
          </a:p>
          <a:p>
            <a:endParaRPr lang="ru-RU" dirty="0" smtClean="0"/>
          </a:p>
          <a:p>
            <a:r>
              <a:rPr lang="ru-RU" dirty="0" smtClean="0"/>
              <a:t>похож </a:t>
            </a:r>
            <a:r>
              <a:rPr lang="ru-RU" dirty="0"/>
              <a:t>на запуск потока </a:t>
            </a:r>
            <a:r>
              <a:rPr lang="ru-RU" dirty="0" smtClean="0"/>
              <a:t>(</a:t>
            </a:r>
            <a:r>
              <a:rPr lang="ru-RU" dirty="0"/>
              <a:t>за исключением влияния пула </a:t>
            </a:r>
            <a:r>
              <a:rPr lang="ru-RU" dirty="0" smtClean="0"/>
              <a:t>потоков):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"Foo"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)).Start()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4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Отслеживать состояние выполнения задачи можно с помощью ее свойства </a:t>
            </a:r>
            <a:r>
              <a:rPr lang="ru-RU" b="1" i="1" dirty="0" err="1"/>
              <a:t>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0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метода </a:t>
            </a:r>
            <a:r>
              <a:rPr lang="ru-RU" b="1" i="1" dirty="0" err="1"/>
              <a:t>Wait</a:t>
            </a:r>
            <a:r>
              <a:rPr lang="ru-RU" i="1" dirty="0"/>
              <a:t> </a:t>
            </a:r>
            <a:r>
              <a:rPr lang="ru-RU" dirty="0"/>
              <a:t>на объекте задачи приводит к блокированию до тех пор, пока она не будет завершена, и эквивалентен вызову метода </a:t>
            </a:r>
            <a:r>
              <a:rPr lang="ru-RU" i="1" dirty="0" err="1"/>
              <a:t>Join</a:t>
            </a:r>
            <a:r>
              <a:rPr lang="ru-RU" i="1" dirty="0"/>
              <a:t> </a:t>
            </a:r>
            <a:r>
              <a:rPr lang="ru-RU" dirty="0"/>
              <a:t>на объекте </a:t>
            </a:r>
            <a:r>
              <a:rPr lang="ru-RU" dirty="0" smtClean="0"/>
              <a:t>потока.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3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(() =&gt;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(2000);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"Foo"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task.IsCompleted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False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8945" indent="1270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task.Wait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Блокируется вплоть до завершения задачи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2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i="1" dirty="0" err="1"/>
              <a:t>Wait</a:t>
            </a:r>
            <a:r>
              <a:rPr lang="ru-RU" i="1" dirty="0"/>
              <a:t> </a:t>
            </a:r>
            <a:r>
              <a:rPr lang="ru-RU" dirty="0"/>
              <a:t>позволяет дополнительно указывать тайм-аут и признак отмены для раннего завершения ожидания</a:t>
            </a:r>
            <a:endParaRPr lang="en-US" dirty="0"/>
          </a:p>
          <a:p>
            <a:pPr indent="450215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i="1" dirty="0" err="1"/>
              <a:t>Task</a:t>
            </a:r>
            <a:r>
              <a:rPr lang="ru-RU" i="1" dirty="0"/>
              <a:t> </a:t>
            </a:r>
            <a:r>
              <a:rPr lang="ru-RU" dirty="0"/>
              <a:t>имеет обобщенный подкласс по имени </a:t>
            </a:r>
            <a:r>
              <a:rPr lang="ru-RU" b="1" i="1" dirty="0" err="1"/>
              <a:t>Task</a:t>
            </a:r>
            <a:r>
              <a:rPr lang="ru-RU" b="1" i="1" dirty="0"/>
              <a:t>&lt;</a:t>
            </a:r>
            <a:r>
              <a:rPr lang="ru-RU" b="1" i="1" dirty="0" err="1"/>
              <a:t>TResult</a:t>
            </a:r>
            <a:r>
              <a:rPr lang="ru-RU" b="1" i="1" dirty="0"/>
              <a:t>&gt;</a:t>
            </a:r>
            <a:r>
              <a:rPr lang="ru-RU" i="1" dirty="0"/>
              <a:t>, </a:t>
            </a:r>
            <a:r>
              <a:rPr lang="ru-RU" dirty="0"/>
              <a:t>который позволяет задаче выдавать возвращаемое значение. Для получения объекта </a:t>
            </a:r>
            <a:r>
              <a:rPr lang="ru-RU" i="1" dirty="0" err="1"/>
              <a:t>Task</a:t>
            </a:r>
            <a:r>
              <a:rPr lang="ru-RU" i="1" dirty="0"/>
              <a:t>&lt;</a:t>
            </a:r>
            <a:r>
              <a:rPr lang="ru-RU" i="1" dirty="0" err="1"/>
              <a:t>TResult</a:t>
            </a:r>
            <a:r>
              <a:rPr lang="ru-RU" i="1" dirty="0"/>
              <a:t>&gt; </a:t>
            </a:r>
            <a:r>
              <a:rPr lang="ru-RU" dirty="0"/>
              <a:t>можно вызвать метод </a:t>
            </a:r>
            <a:r>
              <a:rPr lang="ru-RU" i="1" dirty="0" err="1"/>
              <a:t>Task.Run</a:t>
            </a:r>
            <a:r>
              <a:rPr lang="ru-RU" i="1" dirty="0"/>
              <a:t> </a:t>
            </a:r>
            <a:r>
              <a:rPr lang="ru-RU" dirty="0"/>
              <a:t>с делегатом </a:t>
            </a:r>
            <a:r>
              <a:rPr lang="ru-RU" i="1" dirty="0" err="1"/>
              <a:t>Func</a:t>
            </a:r>
            <a:r>
              <a:rPr lang="ru-RU" i="1" dirty="0"/>
              <a:t>&lt;</a:t>
            </a:r>
            <a:r>
              <a:rPr lang="ru-RU" i="1" dirty="0" err="1"/>
              <a:t>TResult</a:t>
            </a:r>
            <a:r>
              <a:rPr lang="ru-RU" i="1" dirty="0"/>
              <a:t>&gt; </a:t>
            </a:r>
            <a:r>
              <a:rPr lang="ru-RU" dirty="0"/>
              <a:t>(или совместимым лямбда-выражением) вместо делегата </a:t>
            </a:r>
            <a:r>
              <a:rPr lang="ru-RU" i="1" dirty="0" err="1"/>
              <a:t>Action</a:t>
            </a:r>
            <a:r>
              <a:rPr lang="en-US" sz="28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4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task =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(() =&gt;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{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3; });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B050"/>
                </a:solidFill>
                <a:latin typeface="TimesNewRomanPSMT"/>
                <a:ea typeface="Calibri" panose="020F0502020204030204" pitchFamily="34" charset="0"/>
              </a:rPr>
              <a:t>/ / </a:t>
            </a:r>
            <a:r>
              <a:rPr lang="ru-RU" sz="3200" b="1" dirty="0">
                <a:solidFill>
                  <a:srgbClr val="00B050"/>
                </a:solidFill>
                <a:latin typeface="Tahoma-Bold"/>
                <a:ea typeface="Calibri" panose="020F0502020204030204" pitchFamily="34" charset="0"/>
              </a:rPr>
              <a:t>...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ahoma-Bold"/>
                <a:ea typeface="Calibri" panose="020F0502020204030204" pitchFamily="34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Позже можно получить результат, запросив свойство </a:t>
            </a:r>
            <a:r>
              <a:rPr lang="ru-RU" sz="3200" i="1" dirty="0" err="1">
                <a:solidFill>
                  <a:srgbClr val="000000"/>
                </a:solidFill>
                <a:latin typeface="TimesNewRomanPS-ItalicMT"/>
                <a:ea typeface="Calibri" panose="020F0502020204030204" pitchFamily="34" charset="0"/>
              </a:rPr>
              <a:t>Result</a:t>
            </a:r>
            <a:r>
              <a:rPr lang="ru-RU" sz="3200" i="1" dirty="0">
                <a:solidFill>
                  <a:srgbClr val="000000"/>
                </a:solidFill>
                <a:latin typeface="TimesNewRomanPS-ItalicMT"/>
                <a:ea typeface="Calibri" panose="020F0502020204030204" pitchFamily="34" charset="0"/>
              </a:rPr>
              <a:t>.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i="1" dirty="0">
                <a:solidFill>
                  <a:srgbClr val="000000"/>
                </a:solidFill>
                <a:latin typeface="TimesNewRomanPS-ItalicMT"/>
                <a:ea typeface="Calibri" panose="020F0502020204030204" pitchFamily="34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task.Result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</a:t>
            </a:r>
            <a:r>
              <a:rPr lang="ru-RU" dirty="0" smtClean="0"/>
              <a:t>) - пример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"Основной поток запущен"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task1 =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(() =&gt;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&lt;3;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4874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$"Task step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4874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(300);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                           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3;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8945" indent="450215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"Основной поток проснулся"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(task1.Result);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6097" t="13849" r="72766" b="71111"/>
          <a:stretch/>
        </p:blipFill>
        <p:spPr bwMode="auto">
          <a:xfrm>
            <a:off x="7927360" y="4058194"/>
            <a:ext cx="4058314" cy="162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5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(</a:t>
            </a:r>
            <a:r>
              <a:rPr lang="ru-RU" dirty="0" smtClean="0"/>
              <a:t>Задача)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47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spcAft>
                <a:spcPts val="0"/>
              </a:spcAft>
              <a:buNone/>
            </a:pPr>
            <a:r>
              <a:rPr lang="ru-RU" dirty="0"/>
              <a:t>Иногда нужно вернуть </a:t>
            </a:r>
            <a:r>
              <a:rPr lang="ru-RU" dirty="0" smtClean="0"/>
              <a:t>и метода результат </a:t>
            </a:r>
            <a:r>
              <a:rPr lang="ru-RU" dirty="0"/>
              <a:t>задачи без необходимости создавать асинхронную операцию. </a:t>
            </a:r>
            <a:endParaRPr lang="en-US" dirty="0" smtClean="0"/>
          </a:p>
          <a:p>
            <a:pPr algn="l">
              <a:spcAft>
                <a:spcPts val="0"/>
              </a:spcAft>
              <a:buNone/>
            </a:pPr>
            <a:endParaRPr lang="ru-RU" dirty="0" smtClean="0"/>
          </a:p>
          <a:p>
            <a:pPr algn="l">
              <a:spcAft>
                <a:spcPts val="0"/>
              </a:spcAft>
              <a:buNone/>
            </a:pPr>
            <a:r>
              <a:rPr lang="ru-RU" dirty="0" smtClean="0"/>
              <a:t>Это </a:t>
            </a:r>
            <a:r>
              <a:rPr lang="ru-RU" dirty="0"/>
              <a:t>может пригодиться в случае подмены результата операции на заглушку при юнит-тестировании или при возврате заранее известного/рассчитанного результата</a:t>
            </a:r>
            <a:r>
              <a:rPr lang="ru-RU" dirty="0" smtClean="0"/>
              <a:t>.</a:t>
            </a:r>
          </a:p>
          <a:p>
            <a:pPr algn="l">
              <a:spcAft>
                <a:spcPts val="0"/>
              </a:spcAft>
              <a:buNone/>
            </a:pP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Example1()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.CompletedTask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 Example2()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.FromResult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(3);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6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96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Отличие синхронных операций от асинхронных заключается в следующем</a:t>
            </a:r>
            <a:r>
              <a:rPr lang="ru-RU" dirty="0" smtClean="0"/>
              <a:t>:</a:t>
            </a:r>
          </a:p>
          <a:p>
            <a:endParaRPr lang="en-US" dirty="0"/>
          </a:p>
          <a:p>
            <a:r>
              <a:rPr lang="ru-RU" b="1" i="1" dirty="0"/>
              <a:t>Синхронная операция</a:t>
            </a:r>
            <a:r>
              <a:rPr lang="ru-RU" i="1" dirty="0"/>
              <a:t> выполняет свою работу </a:t>
            </a:r>
            <a:r>
              <a:rPr lang="ru-RU" b="1" i="1" dirty="0"/>
              <a:t>перед</a:t>
            </a:r>
            <a:r>
              <a:rPr lang="ru-RU" i="1" dirty="0"/>
              <a:t> возвратом управления вызывающему коду</a:t>
            </a:r>
            <a:endParaRPr lang="en-US" dirty="0"/>
          </a:p>
          <a:p>
            <a:r>
              <a:rPr lang="ru-RU" b="1" i="1" dirty="0"/>
              <a:t>Асинхронная операция </a:t>
            </a:r>
            <a:r>
              <a:rPr lang="ru-RU" i="1" dirty="0"/>
              <a:t>выполняет (большую часть или всю) свою работу </a:t>
            </a:r>
            <a:r>
              <a:rPr lang="ru-RU" b="1" i="1" dirty="0"/>
              <a:t>после</a:t>
            </a:r>
            <a:r>
              <a:rPr lang="ru-RU" i="1" dirty="0"/>
              <a:t> возврата управления вызывающему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1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https://docs.microsoft.com/en-us/dotnet/csharp/programming-guide/concepts/async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1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синхронных </a:t>
            </a:r>
            <a:r>
              <a:rPr lang="ru-RU" dirty="0" smtClean="0"/>
              <a:t>операций:</a:t>
            </a:r>
          </a:p>
          <a:p>
            <a:endParaRPr lang="ru-RU" i="1" dirty="0"/>
          </a:p>
          <a:p>
            <a:r>
              <a:rPr lang="ru-RU" b="1" i="1" dirty="0" err="1" smtClean="0"/>
              <a:t>List</a:t>
            </a:r>
            <a:r>
              <a:rPr lang="ru-RU" b="1" i="1" dirty="0" smtClean="0"/>
              <a:t>&lt;T</a:t>
            </a:r>
            <a:r>
              <a:rPr lang="ru-RU" b="1" i="1" dirty="0"/>
              <a:t>&gt;.</a:t>
            </a:r>
            <a:r>
              <a:rPr lang="ru-RU" b="1" i="1" dirty="0" err="1"/>
              <a:t>Add</a:t>
            </a:r>
            <a:r>
              <a:rPr lang="ru-RU" b="1" i="1" dirty="0"/>
              <a:t>, </a:t>
            </a:r>
            <a:r>
              <a:rPr lang="ru-RU" b="1" i="1" dirty="0" smtClean="0"/>
              <a:t> </a:t>
            </a:r>
            <a:r>
              <a:rPr lang="ru-RU" b="1" i="1" dirty="0" err="1" smtClean="0"/>
              <a:t>Console.WriteLine</a:t>
            </a:r>
            <a:r>
              <a:rPr lang="ru-RU" b="1" i="1" dirty="0" smtClean="0"/>
              <a:t>  </a:t>
            </a:r>
            <a:r>
              <a:rPr lang="ru-RU" dirty="0" smtClean="0"/>
              <a:t>или</a:t>
            </a:r>
            <a:r>
              <a:rPr lang="ru-RU" b="1" dirty="0" smtClean="0"/>
              <a:t>  </a:t>
            </a:r>
            <a:r>
              <a:rPr lang="ru-RU" b="1" i="1" dirty="0" err="1" smtClean="0"/>
              <a:t>Thread.Sleep</a:t>
            </a:r>
            <a:r>
              <a:rPr lang="ru-RU" b="1" i="1" dirty="0"/>
              <a:t>.</a:t>
            </a:r>
            <a:endParaRPr lang="en-US" b="1" dirty="0"/>
          </a:p>
          <a:p>
            <a:endParaRPr lang="ru-RU" dirty="0" smtClean="0"/>
          </a:p>
          <a:p>
            <a:r>
              <a:rPr lang="ru-RU" dirty="0" smtClean="0"/>
              <a:t>Пример </a:t>
            </a:r>
            <a:r>
              <a:rPr lang="ru-RU" dirty="0"/>
              <a:t>асинхронных </a:t>
            </a:r>
            <a:r>
              <a:rPr lang="ru-RU" dirty="0" smtClean="0"/>
              <a:t>операций: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en-US" b="1" i="1" dirty="0"/>
              <a:t>Thread</a:t>
            </a:r>
            <a:r>
              <a:rPr lang="ru-RU" b="1" i="1" dirty="0"/>
              <a:t>.</a:t>
            </a:r>
            <a:r>
              <a:rPr lang="en-US" b="1" i="1" dirty="0"/>
              <a:t>Start</a:t>
            </a:r>
            <a:r>
              <a:rPr lang="en-US" b="1" dirty="0"/>
              <a:t> </a:t>
            </a:r>
            <a:r>
              <a:rPr lang="ru-RU" dirty="0"/>
              <a:t>или</a:t>
            </a:r>
            <a:r>
              <a:rPr lang="ru-RU" b="1" dirty="0"/>
              <a:t> </a:t>
            </a:r>
            <a:r>
              <a:rPr lang="en-US" b="1" i="1" dirty="0"/>
              <a:t>Task</a:t>
            </a:r>
            <a:r>
              <a:rPr lang="ru-RU" b="1" i="1" dirty="0"/>
              <a:t>.</a:t>
            </a:r>
            <a:r>
              <a:rPr lang="en-US" b="1" i="1" dirty="0"/>
              <a:t>Run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7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Для описания </a:t>
            </a:r>
            <a:r>
              <a:rPr lang="ru-RU" sz="4000" dirty="0" smtClean="0"/>
              <a:t>асинхронных </a:t>
            </a:r>
            <a:r>
              <a:rPr lang="ru-RU" sz="4000" dirty="0"/>
              <a:t>методов в С# используются два ключевых слова: </a:t>
            </a:r>
            <a:endParaRPr lang="ru-RU" sz="4000" dirty="0" smtClean="0"/>
          </a:p>
          <a:p>
            <a:endParaRPr lang="ru-RU" sz="4000" b="1" i="1" dirty="0"/>
          </a:p>
          <a:p>
            <a:pPr algn="ctr"/>
            <a:r>
              <a:rPr lang="en-US" sz="4000" b="1" i="1" dirty="0" err="1" smtClean="0"/>
              <a:t>async</a:t>
            </a:r>
            <a:r>
              <a:rPr lang="en-US" sz="4000" dirty="0" smtClean="0"/>
              <a:t> </a:t>
            </a:r>
            <a:r>
              <a:rPr lang="ru-RU" sz="4000" dirty="0"/>
              <a:t>и </a:t>
            </a:r>
            <a:r>
              <a:rPr lang="en-US" sz="4000" b="1" i="1" dirty="0"/>
              <a:t>await</a:t>
            </a:r>
            <a:r>
              <a:rPr lang="ru-RU" sz="4000" dirty="0"/>
              <a:t>.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Ключевое слово </a:t>
            </a:r>
            <a:r>
              <a:rPr lang="ru-RU" b="1" i="1" dirty="0" err="1"/>
              <a:t>async</a:t>
            </a:r>
            <a:r>
              <a:rPr lang="ru-RU" dirty="0"/>
              <a:t> в C # используется для определения того, что метод, лямбда-выражение или анонимный метод должны вызываться асинхронно автоматически.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0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Пометив </a:t>
            </a:r>
            <a:r>
              <a:rPr lang="ru-RU" dirty="0"/>
              <a:t>метод с помощью модификатора </a:t>
            </a:r>
            <a:r>
              <a:rPr lang="en-US" b="1" i="1" dirty="0" err="1"/>
              <a:t>async</a:t>
            </a:r>
            <a:r>
              <a:rPr lang="ru-RU" dirty="0"/>
              <a:t>, </a:t>
            </a:r>
            <a:r>
              <a:rPr lang="ru-RU" dirty="0" smtClean="0"/>
              <a:t>вы сообщаете CLR о необходимости создать </a:t>
            </a:r>
            <a:r>
              <a:rPr lang="ru-RU" dirty="0"/>
              <a:t>новый поток выполнения для выполнения </a:t>
            </a:r>
            <a:r>
              <a:rPr lang="ru-RU" dirty="0" smtClean="0"/>
              <a:t>задачи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К</a:t>
            </a:r>
            <a:r>
              <a:rPr lang="ru-RU" dirty="0" smtClean="0"/>
              <a:t>лючевое </a:t>
            </a:r>
            <a:r>
              <a:rPr lang="ru-RU" dirty="0"/>
              <a:t>слово </a:t>
            </a:r>
            <a:r>
              <a:rPr lang="ru-RU" b="1" i="1" dirty="0" err="1" smtClean="0"/>
              <a:t>await</a:t>
            </a:r>
            <a:r>
              <a:rPr lang="ru-RU" dirty="0" smtClean="0"/>
              <a:t>,</a:t>
            </a:r>
            <a:r>
              <a:rPr lang="ru-RU" b="1" dirty="0" smtClean="0"/>
              <a:t> </a:t>
            </a:r>
            <a:r>
              <a:rPr lang="ru-RU" dirty="0" smtClean="0"/>
              <a:t>примененное к асинхронному методу, </a:t>
            </a:r>
            <a:r>
              <a:rPr lang="ru-RU" dirty="0"/>
              <a:t>автоматически приостанавливает текущий поток, пока задача не будет завершена.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4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3200" dirty="0"/>
              <a:t>Пример: асинхронный метод</a:t>
            </a:r>
            <a:endParaRPr lang="en-US" sz="3200" dirty="0"/>
          </a:p>
          <a:p>
            <a:pPr indent="45021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DemoAsync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Task.Run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(() =&gt;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3;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$"Task step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1863634" y="2203269"/>
            <a:ext cx="1254035" cy="496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90651" y="2665194"/>
            <a:ext cx="1254035" cy="496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Начиная с выпуска .</a:t>
            </a:r>
            <a:r>
              <a:rPr lang="en-US" dirty="0"/>
              <a:t>NET</a:t>
            </a:r>
            <a:r>
              <a:rPr lang="ru-RU" dirty="0"/>
              <a:t> 4.0, </a:t>
            </a:r>
            <a:r>
              <a:rPr lang="en-US" dirty="0"/>
              <a:t>Microsoft</a:t>
            </a:r>
            <a:r>
              <a:rPr lang="ru-RU" dirty="0"/>
              <a:t> представила новый подход к разработке многопоточных приложений с использованием библиотеки параллельного программирования, названной </a:t>
            </a:r>
            <a:r>
              <a:rPr lang="en-US" b="1" dirty="0"/>
              <a:t>Task Parallel Library</a:t>
            </a:r>
            <a:r>
              <a:rPr lang="ru-RU" b="1" dirty="0"/>
              <a:t> (</a:t>
            </a:r>
            <a:r>
              <a:rPr lang="en-US" b="1" dirty="0"/>
              <a:t>TPL</a:t>
            </a:r>
            <a:r>
              <a:rPr lang="ru-RU" b="1" dirty="0"/>
              <a:t>)</a:t>
            </a:r>
            <a:r>
              <a:rPr lang="ru-RU" dirty="0"/>
              <a:t>. 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использующий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DemoAsync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DoWorkAsync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DoWorkAsync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запущена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DemoAsync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3396342" y="2394858"/>
            <a:ext cx="1254035" cy="496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80708" y="3718931"/>
            <a:ext cx="1254035" cy="496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dirty="0"/>
              <a:t>В методе </a:t>
            </a:r>
            <a:r>
              <a:rPr lang="en-US" dirty="0"/>
              <a:t>Main</a:t>
            </a:r>
            <a:r>
              <a:rPr lang="ru-RU" dirty="0"/>
              <a:t>:</a:t>
            </a:r>
            <a:endParaRPr lang="en-US" dirty="0"/>
          </a:p>
          <a:p>
            <a:pPr indent="450215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"Основной поток запущен"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task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DoWorkAsync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"Основной поток проснулся"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task.Wait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67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ru-RU" dirty="0" smtClean="0"/>
              <a:t>При использовании задач вместо </a:t>
            </a:r>
            <a:r>
              <a:rPr lang="en-US" dirty="0" err="1" smtClean="0"/>
              <a:t>Thread.Sleep</a:t>
            </a:r>
            <a:r>
              <a:rPr lang="en-US" dirty="0" smtClean="0"/>
              <a:t> </a:t>
            </a:r>
            <a:r>
              <a:rPr lang="ru-RU" dirty="0" smtClean="0"/>
              <a:t>рекомендуется использовать метод </a:t>
            </a:r>
            <a:r>
              <a:rPr lang="en-US" dirty="0" err="1" smtClean="0"/>
              <a:t>Task.Delay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2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step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3;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6305006" y="2072640"/>
            <a:ext cx="1210491" cy="539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66457" y="3897086"/>
            <a:ext cx="4210594" cy="539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ru-RU" dirty="0" smtClean="0"/>
              <a:t>В </a:t>
            </a:r>
            <a:r>
              <a:rPr lang="en-US" dirty="0" smtClean="0"/>
              <a:t>C#, </a:t>
            </a:r>
            <a:r>
              <a:rPr lang="ru-RU" dirty="0" smtClean="0"/>
              <a:t>начиная с версии 7.1 метод </a:t>
            </a:r>
            <a:r>
              <a:rPr lang="en-US" dirty="0" smtClean="0"/>
              <a:t>Main </a:t>
            </a:r>
            <a:r>
              <a:rPr lang="ru-RU" dirty="0" smtClean="0"/>
              <a:t>класса </a:t>
            </a:r>
            <a:r>
              <a:rPr lang="en-US" dirty="0" smtClean="0"/>
              <a:t>Program </a:t>
            </a:r>
            <a:r>
              <a:rPr lang="ru-RU" dirty="0" smtClean="0"/>
              <a:t>может быть асинхронным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0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запущен"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task =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проснулся"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task.Wait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793966" y="1349829"/>
            <a:ext cx="2238103" cy="653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36469" y="3065416"/>
            <a:ext cx="4741817" cy="4441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ru-RU" sz="2800" dirty="0" smtClean="0"/>
              <a:t>Ожидание завершения нескольких задач</a:t>
            </a:r>
          </a:p>
          <a:p>
            <a:pPr>
              <a:spcAft>
                <a:spcPts val="0"/>
              </a:spcAft>
              <a:buNone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step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775063" y="3457303"/>
            <a:ext cx="9805851" cy="505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78287" y="4464147"/>
            <a:ext cx="1889760" cy="647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2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ru-RU" sz="2800" dirty="0" smtClean="0"/>
              <a:t>Ожидание завершения нескольких задач</a:t>
            </a:r>
          </a:p>
          <a:p>
            <a:pPr>
              <a:spcAft>
                <a:spcPts val="0"/>
              </a:spcAft>
              <a:buNone/>
            </a:pP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Main(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запущен"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task1 =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task2 =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проснулся"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.WaitAll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(task1,task2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программы"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  <p:sp>
        <p:nvSpPr>
          <p:cNvPr id="3" name="Rounded Rectangle 2"/>
          <p:cNvSpPr/>
          <p:nvPr/>
        </p:nvSpPr>
        <p:spPr>
          <a:xfrm>
            <a:off x="661851" y="4885509"/>
            <a:ext cx="6113418" cy="783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2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операции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ru-RU" sz="2800" dirty="0" smtClean="0"/>
              <a:t>Ожидание завершения нескольких задач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tasks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[3];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=0;i&lt;3;i++)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tasks[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DoWorkAsync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запущена"</a:t>
            </a: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DemoAsync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            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tasks)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r>
              <a:rPr lang="en-US" sz="20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Первичный поток проснулся ..."</a:t>
            </a: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.WhenAll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(tasks);</a:t>
            </a:r>
          </a:p>
          <a:p>
            <a:r>
              <a:rPr lang="ru-RU" sz="20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ru-RU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"Программа ожидает ввода с клавиатуры ..."</a:t>
            </a: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6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Цепочки задач (</a:t>
            </a:r>
            <a:r>
              <a:rPr lang="en-US" dirty="0" smtClean="0"/>
              <a:t>Continuation Tasks)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Используя типы </a:t>
            </a:r>
            <a:r>
              <a:rPr lang="en-US" b="1" dirty="0"/>
              <a:t>System</a:t>
            </a:r>
            <a:r>
              <a:rPr lang="ru-RU" b="1" dirty="0"/>
              <a:t>.</a:t>
            </a:r>
            <a:r>
              <a:rPr lang="en-US" b="1" dirty="0"/>
              <a:t>Threading</a:t>
            </a:r>
            <a:r>
              <a:rPr lang="ru-RU" b="1" dirty="0"/>
              <a:t>.</a:t>
            </a:r>
            <a:r>
              <a:rPr lang="en-US" b="1" dirty="0"/>
              <a:t>Tasks</a:t>
            </a:r>
            <a:r>
              <a:rPr lang="ru-RU" dirty="0"/>
              <a:t>, </a:t>
            </a:r>
            <a:r>
              <a:rPr lang="ru-RU" dirty="0" smtClean="0"/>
              <a:t>можно </a:t>
            </a:r>
            <a:r>
              <a:rPr lang="ru-RU" dirty="0"/>
              <a:t>создавать детализированный масштабируемый параллельный код без необходимости работать непосредственно с потоками или пулом потоков.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19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асинхронном программировании </a:t>
            </a:r>
            <a:r>
              <a:rPr lang="ru-RU" dirty="0" smtClean="0"/>
              <a:t>часто </a:t>
            </a:r>
            <a:r>
              <a:rPr lang="ru-RU" dirty="0"/>
              <a:t>одна асинхронная операция по завершении вызывает </a:t>
            </a:r>
            <a:r>
              <a:rPr lang="ru-RU" dirty="0" smtClean="0"/>
              <a:t>другую </a:t>
            </a:r>
            <a:r>
              <a:rPr lang="ru-RU" dirty="0"/>
              <a:t>операцию. </a:t>
            </a:r>
            <a:r>
              <a:rPr lang="ru-RU" dirty="0" smtClean="0"/>
              <a:t>Это позволяет </a:t>
            </a:r>
            <a:r>
              <a:rPr lang="ru-RU" dirty="0"/>
              <a:t>дочерним операциям использовать результаты первой операции.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84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Традиционно продолжения выполнялись с использованием методов обратного </a:t>
            </a:r>
            <a:r>
              <a:rPr lang="ru-RU" dirty="0" smtClean="0"/>
              <a:t>вызова (</a:t>
            </a:r>
            <a:r>
              <a:rPr lang="en-US" dirty="0" smtClean="0"/>
              <a:t>Call-back</a:t>
            </a:r>
            <a:r>
              <a:rPr lang="ru-RU" dirty="0" smtClean="0"/>
              <a:t>).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/>
              <a:t>библиотеке </a:t>
            </a:r>
            <a:r>
              <a:rPr lang="en-US" dirty="0" smtClean="0"/>
              <a:t>TPL </a:t>
            </a:r>
            <a:r>
              <a:rPr lang="ru-RU" dirty="0" smtClean="0"/>
              <a:t>эту функциональность </a:t>
            </a:r>
            <a:r>
              <a:rPr lang="ru-RU" dirty="0"/>
              <a:t>предоставляют задачи продолжения (</a:t>
            </a:r>
            <a:r>
              <a:rPr lang="en-US" dirty="0"/>
              <a:t>Continuation Tasks)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30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продолжения </a:t>
            </a:r>
            <a:r>
              <a:rPr lang="ru-RU" dirty="0" smtClean="0"/>
              <a:t>(продолжение</a:t>
            </a:r>
            <a:r>
              <a:rPr lang="ru-RU" dirty="0"/>
              <a:t>) - это асинхронная задача, которая вызывается </a:t>
            </a:r>
            <a:r>
              <a:rPr lang="ru-RU" dirty="0" smtClean="0"/>
              <a:t>предыдущей (</a:t>
            </a:r>
            <a:r>
              <a:rPr lang="en-US" b="1" i="1" dirty="0" smtClean="0"/>
              <a:t>antecedent</a:t>
            </a:r>
            <a:r>
              <a:rPr lang="ru-RU" dirty="0" smtClean="0"/>
              <a:t>) </a:t>
            </a:r>
            <a:r>
              <a:rPr lang="ru-RU" dirty="0"/>
              <a:t>задачей</a:t>
            </a:r>
            <a:r>
              <a:rPr lang="ru-RU" dirty="0" smtClean="0"/>
              <a:t>, по ее (предыдущей задачи) завершении.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89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Цепочки задач позволяют: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Передавать </a:t>
            </a:r>
            <a:r>
              <a:rPr lang="ru-RU" dirty="0"/>
              <a:t>данные из антецедента в продолжение.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Указывать </a:t>
            </a:r>
            <a:r>
              <a:rPr lang="ru-RU" dirty="0"/>
              <a:t>точные условия, при которых продолжение будет вызываться или не вызываться.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Отменять </a:t>
            </a:r>
            <a:r>
              <a:rPr lang="ru-RU" dirty="0"/>
              <a:t>продолжение либо до его запуска, либо совместно во время его выполнения.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Давать </a:t>
            </a:r>
            <a:r>
              <a:rPr lang="ru-RU" dirty="0"/>
              <a:t>подсказки о том, как следует запланировать продолжение.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96948" y="6455578"/>
            <a:ext cx="1184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https://docs.microsoft.com/en-us/dotnet/standard/parallel-programming/chaining-tasks-by-using-continuation-tasks</a:t>
            </a:r>
          </a:p>
        </p:txBody>
      </p:sp>
    </p:spTree>
    <p:extLst>
      <p:ext uri="{BB962C8B-B14F-4D97-AF65-F5344CB8AC3E}">
        <p14:creationId xmlns:p14="http://schemas.microsoft.com/office/powerpoint/2010/main" val="3195301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Цепочки задач </a:t>
            </a:r>
            <a:r>
              <a:rPr lang="ru-RU" dirty="0" smtClean="0"/>
              <a:t>позволяют (продолжение):</a:t>
            </a:r>
            <a:endParaRPr lang="ru-RU" dirty="0"/>
          </a:p>
          <a:p>
            <a:endParaRPr lang="ru-RU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Вызывать несколько </a:t>
            </a:r>
            <a:r>
              <a:rPr lang="ru-RU" dirty="0"/>
              <a:t>продолжений от одного и того же антецедента.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Вызывать</a:t>
            </a:r>
            <a:r>
              <a:rPr lang="ru-RU" dirty="0" smtClean="0"/>
              <a:t> одно </a:t>
            </a:r>
            <a:r>
              <a:rPr lang="ru-RU" dirty="0"/>
              <a:t>продолжения после завершения всех или любого из нескольких предшествующих </a:t>
            </a:r>
            <a:r>
              <a:rPr lang="ru-RU" dirty="0" smtClean="0"/>
              <a:t>задач.</a:t>
            </a:r>
            <a:endParaRPr lang="ru-RU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Продолжать </a:t>
            </a:r>
            <a:r>
              <a:rPr lang="ru-RU" dirty="0"/>
              <a:t>цепочки одно за другим на произвольную длину.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Использовать </a:t>
            </a:r>
            <a:r>
              <a:rPr lang="ru-RU" dirty="0"/>
              <a:t>продолжение для обработки исключений, созданных антецедентом.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96948" y="6455578"/>
            <a:ext cx="1184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https://docs.microsoft.com/en-us/dotnet/standard/parallel-programming/chaining-tasks-by-using-continuation-tasks</a:t>
            </a:r>
          </a:p>
        </p:txBody>
      </p:sp>
    </p:spTree>
    <p:extLst>
      <p:ext uri="{BB962C8B-B14F-4D97-AF65-F5344CB8AC3E}">
        <p14:creationId xmlns:p14="http://schemas.microsoft.com/office/powerpoint/2010/main" val="3699195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DayOfWeek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task1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DayOfWeek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pPr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.Today.DayOfWeek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 indent="0">
              <a:buNone/>
            </a:pP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task2 =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task1.ContinueWith(antecedent 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$"Today is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antecedent.Result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taskA.Start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task2;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28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задач (</a:t>
            </a:r>
            <a:r>
              <a:rPr lang="en-US" dirty="0"/>
              <a:t>Continuation Tasks)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DayOfWeek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taskA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(()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.Today.DayOfWeek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//Execute 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the continuation when the antecedent finishes.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en-US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taskA.ContinueWith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(antecedent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$"Today is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antecedent.Result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96948" y="6455578"/>
            <a:ext cx="1184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https://docs.microsoft.com/en-us/dotnet/standard/parallel-programming/chaining-tasks-by-using-continuation-tasks</a:t>
            </a:r>
          </a:p>
        </p:txBody>
      </p:sp>
    </p:spTree>
    <p:extLst>
      <p:ext uri="{BB962C8B-B14F-4D97-AF65-F5344CB8AC3E}">
        <p14:creationId xmlns:p14="http://schemas.microsoft.com/office/powerpoint/2010/main" val="6178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Цепочки задач (</a:t>
            </a:r>
            <a:r>
              <a:rPr lang="en-US" dirty="0"/>
              <a:t>Continuation Tasks</a:t>
            </a:r>
            <a:r>
              <a:rPr lang="en-US" dirty="0" smtClean="0"/>
              <a:t>) (</a:t>
            </a:r>
            <a:r>
              <a:rPr lang="ru-RU" dirty="0" smtClean="0"/>
              <a:t>проверка результата </a:t>
            </a:r>
            <a:r>
              <a:rPr lang="en-US" dirty="0" err="1" smtClean="0"/>
              <a:t>antecendent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() 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date =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.Now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date.Hour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17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?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"evening"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: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date.Hour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12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?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"afternoon"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: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"morning"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ContinueWith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antecedent 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antecedent.Status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TaskStatus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.RanToCompletion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$"Good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antecedent.Result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$"And how are you this fine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antecedent.Result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antecedent.Status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TaskStatus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.Faulted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2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antecedent.Exception.GetBaseException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().Message);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47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5242560" y="3640183"/>
            <a:ext cx="3178629" cy="50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12674" y="4576354"/>
            <a:ext cx="2634343" cy="50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6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Отмена задачи (</a:t>
            </a:r>
            <a:r>
              <a:rPr lang="en-US" dirty="0" smtClean="0"/>
              <a:t>Task Cancellation)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92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задачи (</a:t>
            </a:r>
            <a:r>
              <a:rPr lang="en-US" dirty="0"/>
              <a:t>Task Cancellation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Начиная с .NET </a:t>
            </a:r>
            <a:r>
              <a:rPr lang="ru-RU" dirty="0" err="1"/>
              <a:t>Framework</a:t>
            </a:r>
            <a:r>
              <a:rPr lang="ru-RU" dirty="0"/>
              <a:t> 4, .NET использует единую модель для </a:t>
            </a:r>
            <a:r>
              <a:rPr lang="ru-RU" dirty="0" smtClean="0"/>
              <a:t>отмены </a:t>
            </a:r>
            <a:r>
              <a:rPr lang="ru-RU" dirty="0"/>
              <a:t>асинхронных или длительных синхронных операций. 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модель основана на </a:t>
            </a:r>
            <a:r>
              <a:rPr lang="ru-RU" dirty="0" smtClean="0"/>
              <a:t>объекте</a:t>
            </a:r>
            <a:r>
              <a:rPr lang="ru-RU" dirty="0"/>
              <a:t>, называемом </a:t>
            </a:r>
            <a:r>
              <a:rPr lang="ru-RU" dirty="0" err="1"/>
              <a:t>токеном</a:t>
            </a:r>
            <a:r>
              <a:rPr lang="ru-RU" dirty="0"/>
              <a:t> </a:t>
            </a:r>
            <a:r>
              <a:rPr lang="ru-RU" dirty="0" smtClean="0"/>
              <a:t>отмены</a:t>
            </a:r>
            <a:r>
              <a:rPr lang="en-US" dirty="0" smtClean="0"/>
              <a:t> (Cancellation token)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Работать </a:t>
            </a:r>
            <a:r>
              <a:rPr lang="ru-RU" dirty="0"/>
              <a:t>с TPL, а не с оригинальным пространством имен </a:t>
            </a:r>
            <a:r>
              <a:rPr lang="ru-RU" dirty="0" err="1" smtClean="0"/>
              <a:t>System.Threading</a:t>
            </a:r>
            <a:r>
              <a:rPr lang="ru-RU" dirty="0" smtClean="0"/>
              <a:t> </a:t>
            </a:r>
            <a:r>
              <a:rPr lang="ru-RU" dirty="0"/>
              <a:t>предпочтительнее</a:t>
            </a:r>
            <a:r>
              <a:rPr lang="ru-RU" dirty="0" smtClean="0"/>
              <a:t>, поскольку тот </a:t>
            </a:r>
            <a:r>
              <a:rPr lang="ru-RU" dirty="0"/>
              <a:t>же набор задач может быть выполнен более простым способом.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97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задачи (</a:t>
            </a:r>
            <a:r>
              <a:rPr lang="en-US" dirty="0"/>
              <a:t>Task Cancellation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 fontAlgn="t">
              <a:buFont typeface="Wingdings" panose="05000000000000000000" pitchFamily="2" charset="2"/>
              <a:buChar char="q"/>
            </a:pPr>
            <a:r>
              <a:rPr lang="ru-RU" dirty="0"/>
              <a:t>Создается экземпляр </a:t>
            </a:r>
            <a:r>
              <a:rPr lang="ru-RU" dirty="0" err="1"/>
              <a:t>CancellationTokenSource</a:t>
            </a:r>
            <a:r>
              <a:rPr lang="ru-RU" dirty="0"/>
              <a:t> (</a:t>
            </a:r>
            <a:r>
              <a:rPr lang="ru-RU" dirty="0" err="1"/>
              <a:t>cts</a:t>
            </a:r>
            <a:r>
              <a:rPr lang="ru-RU" dirty="0"/>
              <a:t>).</a:t>
            </a:r>
          </a:p>
          <a:p>
            <a:pPr marL="571500" indent="-571500" fontAlgn="t">
              <a:buFont typeface="Wingdings" panose="05000000000000000000" pitchFamily="2" charset="2"/>
              <a:buChar char="q"/>
            </a:pPr>
            <a:r>
              <a:rPr lang="ru-RU" dirty="0" err="1"/>
              <a:t>cts.Token</a:t>
            </a:r>
            <a:r>
              <a:rPr lang="ru-RU" dirty="0"/>
              <a:t> отправляется параметром в </a:t>
            </a:r>
            <a:r>
              <a:rPr lang="ru-RU" dirty="0" smtClean="0"/>
              <a:t>задачу.</a:t>
            </a:r>
            <a:endParaRPr lang="ru-RU" dirty="0"/>
          </a:p>
          <a:p>
            <a:pPr marL="571500" indent="-571500" fontAlgn="t">
              <a:buFont typeface="Wingdings" panose="05000000000000000000" pitchFamily="2" charset="2"/>
              <a:buChar char="q"/>
            </a:pPr>
            <a:r>
              <a:rPr lang="ru-RU" dirty="0"/>
              <a:t>При необходимости отмены задачи для экземпляра </a:t>
            </a:r>
            <a:r>
              <a:rPr lang="ru-RU" dirty="0" err="1"/>
              <a:t>CancellationTokenSource</a:t>
            </a:r>
            <a:r>
              <a:rPr lang="ru-RU" dirty="0"/>
              <a:t> вызывается метод </a:t>
            </a:r>
            <a:r>
              <a:rPr lang="ru-RU" dirty="0" err="1"/>
              <a:t>Cancel</a:t>
            </a:r>
            <a:r>
              <a:rPr lang="ru-RU" dirty="0"/>
              <a:t>().</a:t>
            </a:r>
          </a:p>
          <a:p>
            <a:pPr marL="571500" indent="-571500" fontAlgn="t">
              <a:buFont typeface="Wingdings" panose="05000000000000000000" pitchFamily="2" charset="2"/>
              <a:buChar char="q"/>
            </a:pPr>
            <a:r>
              <a:rPr lang="ru-RU" dirty="0"/>
              <a:t>Внутри кода задачи на </a:t>
            </a:r>
            <a:r>
              <a:rPr lang="ru-RU" dirty="0" err="1"/>
              <a:t>токене</a:t>
            </a:r>
            <a:r>
              <a:rPr lang="ru-RU" dirty="0"/>
              <a:t> вызывается метод </a:t>
            </a:r>
            <a:r>
              <a:rPr lang="ru-RU" dirty="0" err="1"/>
              <a:t>ThrowIfCancellationRequested</a:t>
            </a:r>
            <a:r>
              <a:rPr lang="ru-RU" dirty="0"/>
              <a:t>(), который выбрасывает исключение в случае, если в </a:t>
            </a:r>
            <a:r>
              <a:rPr lang="ru-RU" dirty="0" err="1"/>
              <a:t>CancellationTokenSource</a:t>
            </a:r>
            <a:r>
              <a:rPr lang="ru-RU" dirty="0"/>
              <a:t> произошла отмена. Если </a:t>
            </a:r>
            <a:r>
              <a:rPr lang="ru-RU" dirty="0" err="1"/>
              <a:t>токен</a:t>
            </a:r>
            <a:r>
              <a:rPr lang="ru-RU" dirty="0"/>
              <a:t> был ассоциирован с задачей при создании, исключение будет перехвачено, выполнение задачи остановлено (так как исключение), ей будет выставлен статус </a:t>
            </a:r>
            <a:r>
              <a:rPr lang="ru-RU" dirty="0" err="1"/>
              <a:t>Cancelled</a:t>
            </a:r>
            <a:r>
              <a:rPr lang="ru-RU" dirty="0"/>
              <a:t>. В противном случае задача перейдет в статус </a:t>
            </a:r>
            <a:r>
              <a:rPr lang="ru-RU" dirty="0" err="1"/>
              <a:t>Faulted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3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задачи (</a:t>
            </a:r>
            <a:r>
              <a:rPr lang="en-US" dirty="0"/>
              <a:t>Task Cancellation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token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tokenSource.Token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token.Register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"Token works"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task =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{              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(10000, token);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производим отмену на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CancellationTokenSource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tokenSource.Cancel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task;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//Получим </a:t>
            </a:r>
            <a:r>
              <a:rPr lang="ru-RU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TaskCanceledException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32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задачи (</a:t>
            </a:r>
            <a:r>
              <a:rPr lang="en-US" dirty="0"/>
              <a:t>Task Cancellation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tokenSource.Token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 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task =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              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=0;i&lt;100;i++)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token.ThrowIfCancellationRequested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(300);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token);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210491" y="2987040"/>
            <a:ext cx="5416732" cy="539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задачи (</a:t>
            </a:r>
            <a:r>
              <a:rPr lang="en-US" dirty="0"/>
              <a:t>Task Cancellation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196948" y="1403419"/>
            <a:ext cx="11788726" cy="4825217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=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token.ThrowIfCancellationRequested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=0;i&lt;100;i++)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token.IsCancellationRequested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остановлена с помощью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token.ThrowIfCancellationRequested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(300);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tokenSource.Cancel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en-US" sz="18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e.WriteLine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e.ToString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84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51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отображения прогресса </a:t>
            </a:r>
            <a:r>
              <a:rPr lang="ru-RU" dirty="0" smtClean="0"/>
              <a:t>предлагается использовать интерфейс </a:t>
            </a:r>
            <a:r>
              <a:rPr lang="ru-RU" b="1" dirty="0" err="1" smtClean="0"/>
              <a:t>IProgress</a:t>
            </a:r>
            <a:r>
              <a:rPr lang="ru-RU" b="1" dirty="0" smtClean="0"/>
              <a:t>&lt;T&gt;.</a:t>
            </a:r>
          </a:p>
          <a:p>
            <a:pPr>
              <a:buNone/>
            </a:pPr>
            <a:r>
              <a:rPr lang="ru-RU" dirty="0" smtClean="0"/>
              <a:t>Этот </a:t>
            </a:r>
            <a:r>
              <a:rPr lang="ru-RU" dirty="0"/>
              <a:t>интерфейс предоставляет метод </a:t>
            </a:r>
            <a:r>
              <a:rPr lang="ru-RU" dirty="0" err="1" smtClean="0"/>
              <a:t>Report</a:t>
            </a:r>
            <a:r>
              <a:rPr lang="ru-RU" dirty="0" smtClean="0"/>
              <a:t>(T</a:t>
            </a:r>
            <a:r>
              <a:rPr lang="ru-RU" dirty="0"/>
              <a:t>), который асинхронная задача вызывает для отчета о ходе выполнения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64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Класс </a:t>
            </a:r>
            <a:r>
              <a:rPr lang="ru-RU" b="1" dirty="0" err="1" smtClean="0"/>
              <a:t>Progress</a:t>
            </a:r>
            <a:r>
              <a:rPr lang="ru-RU" b="1" dirty="0" smtClean="0"/>
              <a:t>&lt;T&gt; </a:t>
            </a:r>
            <a:r>
              <a:rPr lang="ru-RU" dirty="0" smtClean="0"/>
              <a:t>является </a:t>
            </a:r>
            <a:r>
              <a:rPr lang="ru-RU" dirty="0"/>
              <a:t>реализацией </a:t>
            </a:r>
            <a:r>
              <a:rPr lang="ru-RU" dirty="0" err="1"/>
              <a:t>IProgress</a:t>
            </a:r>
            <a:r>
              <a:rPr lang="ru-RU" dirty="0"/>
              <a:t> &lt;T&gt;.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Он обеспечивает сохранение </a:t>
            </a:r>
            <a:r>
              <a:rPr lang="ru-RU" dirty="0"/>
              <a:t>и </a:t>
            </a:r>
            <a:r>
              <a:rPr lang="ru-RU" dirty="0" smtClean="0"/>
              <a:t>восстановление </a:t>
            </a:r>
            <a:r>
              <a:rPr lang="ru-RU" dirty="0"/>
              <a:t>контекста синхронизации. 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Progress</a:t>
            </a:r>
            <a:r>
              <a:rPr lang="ru-RU" dirty="0" smtClean="0"/>
              <a:t>&lt;T</a:t>
            </a:r>
            <a:r>
              <a:rPr lang="ru-RU" dirty="0"/>
              <a:t>&gt; предоставляет как </a:t>
            </a: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b="1" dirty="0" err="1"/>
              <a:t>ProgressChanged</a:t>
            </a:r>
            <a:r>
              <a:rPr lang="ru-RU" dirty="0" smtClean="0"/>
              <a:t>, </a:t>
            </a:r>
            <a:r>
              <a:rPr lang="ru-RU" dirty="0"/>
              <a:t>так и обратный </a:t>
            </a:r>
            <a:r>
              <a:rPr lang="ru-RU" dirty="0" smtClean="0"/>
              <a:t>вызов (</a:t>
            </a:r>
            <a:r>
              <a:rPr lang="en-US" dirty="0" smtClean="0"/>
              <a:t>callback)</a:t>
            </a:r>
            <a:r>
              <a:rPr lang="ru-RU" dirty="0" smtClean="0"/>
              <a:t> </a:t>
            </a:r>
            <a:r>
              <a:rPr lang="ru-RU" b="1" dirty="0" err="1" smtClean="0"/>
              <a:t>Action</a:t>
            </a:r>
            <a:r>
              <a:rPr lang="ru-RU" b="1" dirty="0" smtClean="0"/>
              <a:t>&lt;T</a:t>
            </a:r>
            <a:r>
              <a:rPr lang="ru-RU" b="1" dirty="0"/>
              <a:t>&gt;</a:t>
            </a:r>
            <a:r>
              <a:rPr lang="ru-RU" dirty="0"/>
              <a:t>, которые вызываются, когда задача сообщает о ходе выполнения.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898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ProgressDemo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IProgress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 progress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ru-RU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cancellation)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cancellation.ThrowIfCancellationRequested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100; i++)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cancellation.IsCancellationRequested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0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остановлена с помощью 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cancellation.ThrowIfCancellationRequested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progress.Report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(300);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079863" y="4972594"/>
            <a:ext cx="3788228" cy="470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4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ProgressReport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progress)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{progress: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00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%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\r"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28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за прогрессом выполнения потока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progress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Progress&lt;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ProgressReport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progress.ProgressChanged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+=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ProgressReport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void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ProgressReport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(object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sender,int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progress)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token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tokenSource.Token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Thread(() =&gt;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tokenSource.Cancel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}).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Start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ProgressDemo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(progress, token);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(Exception ex)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 }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Один из ключевых классов в </a:t>
            </a:r>
            <a:r>
              <a:rPr lang="en-US" sz="4000" b="1" dirty="0"/>
              <a:t>System</a:t>
            </a:r>
            <a:r>
              <a:rPr lang="ru-RU" sz="4000" b="1" dirty="0"/>
              <a:t>.</a:t>
            </a:r>
            <a:r>
              <a:rPr lang="en-US" sz="4000" b="1" dirty="0"/>
              <a:t>Threading</a:t>
            </a:r>
            <a:r>
              <a:rPr lang="ru-RU" sz="4000" b="1" dirty="0"/>
              <a:t>.</a:t>
            </a:r>
            <a:r>
              <a:rPr lang="en-US" sz="4000" b="1" dirty="0"/>
              <a:t>Tasks</a:t>
            </a:r>
            <a:r>
              <a:rPr lang="ru-RU" sz="4000" dirty="0"/>
              <a:t> – это класс </a:t>
            </a:r>
            <a:r>
              <a:rPr lang="en-US" sz="4000" b="1" dirty="0"/>
              <a:t>Task</a:t>
            </a:r>
            <a:r>
              <a:rPr lang="ru-RU" sz="4000" dirty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16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54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smtClean="0"/>
              <a:t>Parallel</a:t>
            </a:r>
            <a:r>
              <a:rPr lang="en-US" dirty="0" smtClean="0"/>
              <a:t>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System.Threading.Tasks</a:t>
            </a:r>
            <a:r>
              <a:rPr lang="en-US" dirty="0" smtClean="0"/>
              <a:t> </a:t>
            </a:r>
            <a:r>
              <a:rPr lang="ru-RU" dirty="0" smtClean="0"/>
              <a:t>предлагает ряд методов для простого выполнения нескольких задач (возможно параллельно) и для параллельной обработки коллекций данных.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79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Parallel.Invoke</a:t>
            </a:r>
            <a:endParaRPr lang="en-US" b="1" dirty="0" smtClean="0"/>
          </a:p>
          <a:p>
            <a:endParaRPr lang="en-US" dirty="0"/>
          </a:p>
          <a:p>
            <a:r>
              <a:rPr lang="ru-RU" dirty="0" smtClean="0"/>
              <a:t>Метод </a:t>
            </a:r>
            <a:r>
              <a:rPr lang="en-US" b="1" dirty="0" err="1" smtClean="0"/>
              <a:t>Parallel.Invoke</a:t>
            </a:r>
            <a:r>
              <a:rPr lang="en-US" dirty="0" smtClean="0"/>
              <a:t> </a:t>
            </a:r>
            <a:r>
              <a:rPr lang="ru-RU" dirty="0" smtClean="0"/>
              <a:t>принимает в качестве </a:t>
            </a:r>
            <a:r>
              <a:rPr lang="ru-RU" dirty="0" err="1" smtClean="0"/>
              <a:t>парамета</a:t>
            </a:r>
            <a:r>
              <a:rPr lang="ru-RU" dirty="0" smtClean="0"/>
              <a:t> массив делегатов </a:t>
            </a:r>
            <a:r>
              <a:rPr lang="en-US" dirty="0" smtClean="0"/>
              <a:t>Action&lt;T&gt; </a:t>
            </a:r>
            <a:r>
              <a:rPr lang="ru-RU" dirty="0" smtClean="0"/>
              <a:t>и выполняет каждую задачу </a:t>
            </a:r>
            <a:r>
              <a:rPr lang="ru-RU" dirty="0"/>
              <a:t>из </a:t>
            </a:r>
            <a:r>
              <a:rPr lang="ru-RU" dirty="0" smtClean="0"/>
              <a:t>указанных, </a:t>
            </a:r>
            <a:r>
              <a:rPr lang="ru-RU" b="1" i="1" dirty="0"/>
              <a:t>возможно</a:t>
            </a:r>
            <a:r>
              <a:rPr lang="ru-RU" dirty="0"/>
              <a:t>, параллельно.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64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CalcFactorial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1;</a:t>
            </a:r>
          </a:p>
          <a:p>
            <a:r>
              <a:rPr lang="nn-NO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i= 1; i &lt;= num;i++)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result *=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Факториал 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result}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 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83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Parallel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.Invoke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1 запущена"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1 Завершена"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},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CalcFactorial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() =&gt;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2 запущена"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2 Завершена"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07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дается никаких гарантий относительно порядка выполнения операций или их параллельного выполнения. 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метод не </a:t>
            </a:r>
            <a:r>
              <a:rPr lang="ru-RU" dirty="0" smtClean="0"/>
              <a:t>завершается </a:t>
            </a:r>
            <a:r>
              <a:rPr lang="ru-RU" dirty="0"/>
              <a:t>до тех пор, пока каждая из предоставленных операций не будет завершена, независимо от того, происходит ли завершение из-за нормального или исключительного завершения.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Parallel.For</a:t>
            </a:r>
            <a:endParaRPr lang="en-US" sz="4000" b="1" dirty="0" smtClean="0"/>
          </a:p>
          <a:p>
            <a:endParaRPr lang="en-US" sz="4000" dirty="0"/>
          </a:p>
          <a:p>
            <a:r>
              <a:rPr lang="ru-RU" sz="4000" dirty="0" smtClean="0"/>
              <a:t>Метод </a:t>
            </a:r>
            <a:r>
              <a:rPr lang="en-US" sz="4000" b="1" dirty="0" err="1" smtClean="0"/>
              <a:t>Parallel.For</a:t>
            </a:r>
            <a:r>
              <a:rPr lang="en-US" sz="4000" dirty="0"/>
              <a:t> </a:t>
            </a:r>
            <a:r>
              <a:rPr lang="ru-RU" sz="4000" dirty="0" smtClean="0"/>
              <a:t>выполняет цикл </a:t>
            </a:r>
            <a:r>
              <a:rPr lang="en-US" sz="4000" b="1" dirty="0" smtClean="0"/>
              <a:t>for</a:t>
            </a:r>
            <a:r>
              <a:rPr lang="ru-RU" sz="4000" dirty="0" smtClean="0"/>
              <a:t>, в котором итерации могут выполняться параллельно.</a:t>
            </a:r>
            <a:endParaRPr lang="en-US" sz="4000" dirty="0"/>
          </a:p>
          <a:p>
            <a:endParaRPr lang="ru-RU" sz="4000" dirty="0" smtClean="0"/>
          </a:p>
          <a:p>
            <a:r>
              <a:rPr lang="ru-RU" sz="4000" dirty="0" smtClean="0"/>
              <a:t>Простейшая перегрузка метода принимает три параметра: начальное и конечное значения</a:t>
            </a:r>
            <a:r>
              <a:rPr lang="en-US" sz="4000" dirty="0" smtClean="0"/>
              <a:t> </a:t>
            </a:r>
            <a:r>
              <a:rPr lang="ru-RU" sz="4000" dirty="0" smtClean="0"/>
              <a:t>для итерации и делегат </a:t>
            </a:r>
            <a:r>
              <a:rPr lang="en-US" sz="4000" dirty="0" smtClean="0"/>
              <a:t>Action&lt;T&gt;.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301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rand = </a:t>
            </a:r>
            <a:r>
              <a:rPr lang="en-US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scadia Mono" panose="020B0609020000020004" pitchFamily="49" charset="0"/>
              </a:rPr>
              <a:t>Random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Parallel</a:t>
            </a:r>
            <a:r>
              <a:rPr lang="en-US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.For</a:t>
            </a:r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, 5, (</a:t>
            </a:r>
            <a:r>
              <a:rPr lang="en-US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</a:t>
            </a:r>
            <a:r>
              <a:rPr lang="ru-RU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запущена</a:t>
            </a:r>
            <a:r>
              <a:rPr lang="ru-RU" sz="3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3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Thread</a:t>
            </a:r>
            <a:r>
              <a:rPr lang="en-US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rand.Next</a:t>
            </a:r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(300,1000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)) ;</a:t>
            </a:r>
          </a:p>
          <a:p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</a:t>
            </a:r>
            <a:r>
              <a:rPr lang="ru-RU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Завершена"</a:t>
            </a:r>
            <a:r>
              <a:rPr lang="ru-RU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05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Parallel.ForEach</a:t>
            </a:r>
            <a:endParaRPr lang="en-US" sz="4000" b="1" dirty="0" smtClean="0"/>
          </a:p>
          <a:p>
            <a:endParaRPr lang="en-US" sz="4000" dirty="0"/>
          </a:p>
          <a:p>
            <a:r>
              <a:rPr lang="ru-RU" sz="4000" dirty="0" smtClean="0"/>
              <a:t>Метод </a:t>
            </a:r>
            <a:r>
              <a:rPr lang="en-US" sz="4000" b="1" dirty="0" err="1" smtClean="0"/>
              <a:t>Parallel.ForEach</a:t>
            </a:r>
            <a:r>
              <a:rPr lang="en-US" sz="4000" dirty="0" smtClean="0"/>
              <a:t> </a:t>
            </a:r>
            <a:r>
              <a:rPr lang="ru-RU" sz="4000" dirty="0" smtClean="0"/>
              <a:t>выполняет задачу для каждого элемента коллекции, возможно параллельно.</a:t>
            </a:r>
            <a:endParaRPr lang="en-US" sz="4000" dirty="0"/>
          </a:p>
          <a:p>
            <a:endParaRPr lang="ru-RU" sz="4000" dirty="0" smtClean="0"/>
          </a:p>
          <a:p>
            <a:r>
              <a:rPr lang="ru-RU" sz="4000" dirty="0" smtClean="0"/>
              <a:t>Простейшая перегрузка метода принимает коллекцию и делегат </a:t>
            </a:r>
            <a:r>
              <a:rPr lang="en-US" sz="4000" dirty="0" smtClean="0"/>
              <a:t>Action&lt;T&gt;.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8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rand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scadia Mono" panose="020B0609020000020004" pitchFamily="49" charset="0"/>
              </a:rPr>
              <a:t>Random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4, 5 };</a:t>
            </a:r>
          </a:p>
          <a:p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Parallel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.ForEach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rand.Next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(300,1000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)) 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Задача 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Завершена"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сравнении с потоком тип </a:t>
            </a:r>
            <a:r>
              <a:rPr lang="ru-RU" b="1" dirty="0" err="1"/>
              <a:t>Task</a:t>
            </a:r>
            <a:r>
              <a:rPr lang="ru-RU" dirty="0"/>
              <a:t> — абстракция более высокого уровня, т.к. он представляет параллельную операцию, которая </a:t>
            </a:r>
            <a:r>
              <a:rPr lang="ru-RU" i="1" dirty="0"/>
              <a:t>может быть или не быть </a:t>
            </a:r>
            <a:r>
              <a:rPr lang="ru-RU" dirty="0"/>
              <a:t>подкреплена потоком.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18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Parallel</a:t>
            </a:r>
            <a:r>
              <a:rPr lang="ru-RU" dirty="0" smtClean="0"/>
              <a:t> (отмена выполнения)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CancellationTokenRegistration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token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ctr.Token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rand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Random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4, 5 };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Parallel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.ForEach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ParallelOptions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token},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});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ex) {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ctr.Dispose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45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7280" y="4444420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/>
              <a:t>Параллелизм при декларативной обработке </a:t>
            </a:r>
            <a:r>
              <a:rPr lang="ru-RU" dirty="0" smtClean="0"/>
              <a:t>данных</a:t>
            </a:r>
            <a:r>
              <a:rPr lang="en-US" dirty="0" smtClean="0"/>
              <a:t> (PLINQ)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34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Параллельный LINQ (PLINQ) - это параллельная реализация шаблона </a:t>
            </a:r>
            <a:r>
              <a:rPr lang="ru-RU" dirty="0" err="1"/>
              <a:t>Language-Integrated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(LINQ).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PLINQ </a:t>
            </a:r>
            <a:r>
              <a:rPr lang="ru-RU" dirty="0"/>
              <a:t>реализует полный набор стандартных операторов запросов LINQ как методы расширения для пространства имен </a:t>
            </a:r>
            <a:r>
              <a:rPr lang="ru-RU" dirty="0" err="1"/>
              <a:t>System.Linq</a:t>
            </a:r>
            <a:r>
              <a:rPr lang="ru-RU" dirty="0"/>
              <a:t> и имеет дополнительные операторы для параллельных операций.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16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Благодаря параллельному выполнению PLINQ </a:t>
            </a:r>
            <a:r>
              <a:rPr lang="ru-RU" b="1" dirty="0"/>
              <a:t>может</a:t>
            </a:r>
            <a:r>
              <a:rPr lang="ru-RU" dirty="0"/>
              <a:t> значительно улучшить производительность по сравнению </a:t>
            </a:r>
            <a:r>
              <a:rPr lang="ru-RU" dirty="0" smtClean="0"/>
              <a:t>с последовательным выполнением </a:t>
            </a:r>
            <a:r>
              <a:rPr lang="ru-RU" dirty="0"/>
              <a:t>для определенных типов </a:t>
            </a:r>
            <a:r>
              <a:rPr lang="ru-RU" dirty="0" smtClean="0"/>
              <a:t>запросов. </a:t>
            </a:r>
          </a:p>
          <a:p>
            <a:pPr>
              <a:buNone/>
            </a:pPr>
            <a:r>
              <a:rPr lang="ru-RU" dirty="0" smtClean="0"/>
              <a:t>Однако </a:t>
            </a:r>
            <a:r>
              <a:rPr lang="ru-RU" dirty="0"/>
              <a:t>параллелизм может создавать свои собственные сложности, и не все операции запросов выполняются в PLINQ быстрее.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4750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Класс </a:t>
            </a:r>
            <a:r>
              <a:rPr lang="ru-RU" b="1" dirty="0" err="1"/>
              <a:t>System.Linq.ParallelEnumerable</a:t>
            </a:r>
            <a:r>
              <a:rPr lang="ru-RU" dirty="0"/>
              <a:t> предоставляет почти все функциональные возможности PLINQ.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270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Метод расширения </a:t>
            </a:r>
            <a:r>
              <a:rPr lang="ru-RU" b="1" dirty="0" err="1"/>
              <a:t>AsParallel</a:t>
            </a:r>
            <a:r>
              <a:rPr lang="ru-RU" dirty="0"/>
              <a:t> связывает последующие операторы </a:t>
            </a:r>
            <a:r>
              <a:rPr lang="ru-RU" dirty="0" smtClean="0"/>
              <a:t>запроса </a:t>
            </a:r>
            <a:r>
              <a:rPr lang="ru-RU" dirty="0"/>
              <a:t>с реализациями </a:t>
            </a:r>
            <a:r>
              <a:rPr lang="ru-RU" dirty="0" err="1"/>
              <a:t>System.Linq.ParallelEnumerable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06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"{0} even numbers out of {1} total"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76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6305006" y="1950720"/>
            <a:ext cx="2778034" cy="792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948" y="6303793"/>
            <a:ext cx="107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https://docs.microsoft.com/en-us/dotnet/standard/parallel-programming/introduction-to-plinq#what-is-a-parallel-query</a:t>
            </a:r>
          </a:p>
        </p:txBody>
      </p:sp>
    </p:spTree>
    <p:extLst>
      <p:ext uri="{BB962C8B-B14F-4D97-AF65-F5344CB8AC3E}">
        <p14:creationId xmlns:p14="http://schemas.microsoft.com/office/powerpoint/2010/main" val="2017048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PLINQ (</a:t>
            </a:r>
            <a:r>
              <a:rPr lang="ru-RU" dirty="0" smtClean="0"/>
              <a:t>производительность на простых операциях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1000000000);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timer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timer.Stop</a:t>
            </a:r>
            <a:r>
              <a:rPr lang="en-US" sz="2400" dirty="0">
                <a:solidFill>
                  <a:srgbClr val="0070C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PLINQ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takes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ticks"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evenNums_1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LINQ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takes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ticks"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840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</a:t>
            </a:r>
            <a:r>
              <a:rPr lang="ru-RU" sz="4000" dirty="0" smtClean="0"/>
              <a:t> (</a:t>
            </a:r>
            <a:r>
              <a:rPr lang="ru-RU" sz="4000" dirty="0"/>
              <a:t>производительность на </a:t>
            </a:r>
            <a:r>
              <a:rPr lang="ru-RU" sz="4000" dirty="0" smtClean="0"/>
              <a:t>сложных </a:t>
            </a:r>
            <a:r>
              <a:rPr lang="ru-RU" sz="4000" dirty="0"/>
              <a:t>операциях</a:t>
            </a:r>
            <a:r>
              <a:rPr lang="ru-RU" sz="4000" dirty="0" smtClean="0"/>
              <a:t>)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1000000000);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timer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          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CalcFactorial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PLINQ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takes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ticks"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evenNums_1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          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CalcFactorial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LINQ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takes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ticks"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007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По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/>
              <a:t>умолчанию PLINQ использует </a:t>
            </a:r>
            <a:r>
              <a:rPr lang="ru-RU" b="1" dirty="0"/>
              <a:t>все</a:t>
            </a:r>
            <a:r>
              <a:rPr lang="ru-RU" dirty="0"/>
              <a:t> процессоры на главном компьютере. </a:t>
            </a:r>
            <a:endParaRPr lang="ru-RU" dirty="0" smtClean="0"/>
          </a:p>
          <a:p>
            <a:r>
              <a:rPr lang="ru-RU" dirty="0" smtClean="0"/>
              <a:t>Вы </a:t>
            </a:r>
            <a:r>
              <a:rPr lang="ru-RU" dirty="0"/>
              <a:t>можете указать PLINQ использовать не более указанного числа процессоров с помощью метода </a:t>
            </a:r>
            <a:r>
              <a:rPr lang="ru-RU" b="1" dirty="0" err="1"/>
              <a:t>WithDegreeOfParallelism</a:t>
            </a:r>
            <a:r>
              <a:rPr lang="ru-RU" dirty="0"/>
              <a:t>. </a:t>
            </a:r>
            <a:r>
              <a:rPr lang="ru-RU" dirty="0"/>
              <a:t>Это полезно, если вы хотите убедиться, что другие процессы, запущенные на компьютере, получают определенное количество процессорного времени.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поддерживают возможность </a:t>
            </a:r>
            <a:r>
              <a:rPr lang="ru-RU" i="1" dirty="0"/>
              <a:t>композиции </a:t>
            </a:r>
            <a:r>
              <a:rPr lang="ru-RU" dirty="0"/>
              <a:t>(их можно соединять вместе с использованием </a:t>
            </a:r>
            <a:r>
              <a:rPr lang="ru-RU" i="1" dirty="0"/>
              <a:t>продолжения). </a:t>
            </a:r>
            <a:r>
              <a:rPr lang="ru-RU" dirty="0"/>
              <a:t>Они могут работать с </a:t>
            </a:r>
            <a:r>
              <a:rPr lang="ru-RU" i="1" dirty="0"/>
              <a:t>пулом потоков </a:t>
            </a:r>
            <a:r>
              <a:rPr lang="ru-RU" dirty="0"/>
              <a:t>в целях снижения задержки во время </a:t>
            </a:r>
            <a:r>
              <a:rPr lang="ru-RU" dirty="0" smtClean="0"/>
              <a:t>запуска.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56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Если нужны результаты</a:t>
            </a:r>
            <a:r>
              <a:rPr lang="ru-RU" dirty="0"/>
              <a:t>, сохраняющие порядок исходной </a:t>
            </a:r>
            <a:r>
              <a:rPr lang="ru-RU" dirty="0" smtClean="0"/>
              <a:t>последовательности, используется оператор </a:t>
            </a:r>
            <a:r>
              <a:rPr lang="ru-RU" b="1" dirty="0" err="1"/>
              <a:t>AsOrdered</a:t>
            </a:r>
            <a:r>
              <a:rPr lang="ru-RU" dirty="0" smtClean="0"/>
              <a:t>.. </a:t>
            </a:r>
            <a:r>
              <a:rPr lang="ru-RU" dirty="0"/>
              <a:t>Последовательность </a:t>
            </a:r>
            <a:r>
              <a:rPr lang="ru-RU" dirty="0" err="1"/>
              <a:t>AsOrdered</a:t>
            </a:r>
            <a:r>
              <a:rPr lang="ru-RU" dirty="0"/>
              <a:t> по-прежнему обрабатывается параллельно, но ее результаты буферизуются и сортируются.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40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20);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          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AsOrdered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81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8072846" y="3500846"/>
            <a:ext cx="2386148" cy="522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96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factorials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ConcurrentBag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20);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evenNums.ForAll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factorials.Add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CalcFactorial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82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881051" y="3091543"/>
            <a:ext cx="1288869" cy="522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2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PLINQ (</a:t>
            </a:r>
            <a:r>
              <a:rPr lang="ru-RU" sz="4000" dirty="0" smtClean="0"/>
              <a:t>отмена операций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CancellationTokenRegistration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token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ctr.Token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source = </a:t>
            </a:r>
            <a:r>
              <a:rPr lang="en-US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20);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evenNums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source.AsParallel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WithCancellation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(token)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83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6252753" y="2804160"/>
            <a:ext cx="4484916" cy="522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84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TPL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7280" y="4444420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Потокобезопасные</a:t>
            </a:r>
            <a:r>
              <a:rPr lang="ru-RU" dirty="0" smtClean="0"/>
              <a:t>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390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Потокобезопасные</a:t>
            </a:r>
            <a:r>
              <a:rPr lang="ru-RU" dirty="0"/>
              <a:t> коллекции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.NET </a:t>
            </a:r>
            <a:r>
              <a:rPr lang="ru-RU" dirty="0" err="1"/>
              <a:t>Framework</a:t>
            </a:r>
            <a:r>
              <a:rPr lang="ru-RU" dirty="0"/>
              <a:t> 4 представлено пространство имен </a:t>
            </a:r>
            <a:r>
              <a:rPr lang="ru-RU" b="1" dirty="0" err="1"/>
              <a:t>System.Collections.Concurrent</a:t>
            </a:r>
            <a:r>
              <a:rPr lang="ru-RU" dirty="0"/>
              <a:t>, которое включает несколько классов коллекций, которые являются как поточно-ориентированными, так и масштабируемыми.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124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Потокобезопасные</a:t>
            </a:r>
            <a:r>
              <a:rPr lang="ru-RU" dirty="0"/>
              <a:t> коллекции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Несколько </a:t>
            </a:r>
            <a:r>
              <a:rPr lang="ru-RU" dirty="0"/>
              <a:t>потоков могут безопасно и эффективно добавлять или удалять элементы из этих коллекций, не требуя дополнительной синхронизации в пользовательском коде.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9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Потокобезопасные</a:t>
            </a:r>
            <a:r>
              <a:rPr lang="ru-RU" dirty="0"/>
              <a:t>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87</a:t>
            </a:fld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9930"/>
              </p:ext>
            </p:extLst>
          </p:nvPr>
        </p:nvGraphicFramePr>
        <p:xfrm>
          <a:off x="196948" y="1349831"/>
          <a:ext cx="11788726" cy="519373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53726">
                  <a:extLst>
                    <a:ext uri="{9D8B030D-6E8A-4147-A177-3AD203B41FA5}">
                      <a16:colId xmlns:a16="http://schemas.microsoft.com/office/drawing/2014/main" val="255820898"/>
                    </a:ext>
                  </a:extLst>
                </a:gridCol>
                <a:gridCol w="7135000">
                  <a:extLst>
                    <a:ext uri="{9D8B030D-6E8A-4147-A177-3AD203B41FA5}">
                      <a16:colId xmlns:a16="http://schemas.microsoft.com/office/drawing/2014/main" val="1359290550"/>
                    </a:ext>
                  </a:extLst>
                </a:gridCol>
              </a:tblGrid>
              <a:tr h="11914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BlockingCollection</a:t>
                      </a:r>
                      <a:r>
                        <a:rPr lang="en-US" sz="2400" u="none" strike="noStrike" dirty="0">
                          <a:effectLst/>
                        </a:rPr>
                        <a:t>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Предоставляет функции ограничения и блокировки для любого типа, реализующего </a:t>
                      </a:r>
                      <a:r>
                        <a:rPr lang="ru-RU" sz="2400" dirty="0" err="1" smtClean="0">
                          <a:effectLst/>
                        </a:rPr>
                        <a:t>IProducerConsumerCollection</a:t>
                      </a:r>
                      <a:r>
                        <a:rPr lang="ru-RU" sz="2400" dirty="0" smtClean="0">
                          <a:effectLst/>
                        </a:rPr>
                        <a:t> 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2767128917"/>
                  </a:ext>
                </a:extLst>
              </a:tr>
              <a:tr h="80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ConcurrentDictionary</a:t>
                      </a:r>
                      <a:r>
                        <a:rPr lang="en-US" sz="2400" u="none" strike="noStrike" dirty="0">
                          <a:effectLst/>
                        </a:rPr>
                        <a:t>&lt;</a:t>
                      </a:r>
                      <a:r>
                        <a:rPr lang="en-US" sz="2400" u="none" strike="noStrike" dirty="0" err="1">
                          <a:effectLst/>
                        </a:rPr>
                        <a:t>TKey,TValue</a:t>
                      </a:r>
                      <a:r>
                        <a:rPr lang="en-US" sz="2400" u="none" strike="noStrike" dirty="0">
                          <a:effectLst/>
                        </a:rPr>
                        <a:t>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Поточно-ориентированная реализация словаря пар ключ-значение.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2955285405"/>
                  </a:ext>
                </a:extLst>
              </a:tr>
              <a:tr h="80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ConcurrentQueue</a:t>
                      </a:r>
                      <a:r>
                        <a:rPr lang="en-US" sz="2400" u="none" strike="noStrike" dirty="0">
                          <a:effectLst/>
                        </a:rPr>
                        <a:t>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Поточно-ориентированная реализация очереди FIFO (</a:t>
                      </a:r>
                      <a:r>
                        <a:rPr lang="ru-RU" sz="2400" dirty="0" err="1" smtClean="0">
                          <a:effectLst/>
                        </a:rPr>
                        <a:t>first-in</a:t>
                      </a:r>
                      <a:r>
                        <a:rPr lang="ru-RU" sz="2400" dirty="0" smtClean="0">
                          <a:effectLst/>
                        </a:rPr>
                        <a:t>, </a:t>
                      </a:r>
                      <a:r>
                        <a:rPr lang="ru-RU" sz="2400" dirty="0" err="1" smtClean="0">
                          <a:effectLst/>
                        </a:rPr>
                        <a:t>first-out</a:t>
                      </a:r>
                      <a:r>
                        <a:rPr lang="ru-RU" sz="2400" dirty="0" smtClean="0">
                          <a:effectLst/>
                        </a:rPr>
                        <a:t>).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3113747000"/>
                  </a:ext>
                </a:extLst>
              </a:tr>
              <a:tr h="80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ConcurrentStack</a:t>
                      </a:r>
                      <a:r>
                        <a:rPr lang="en-US" sz="2400" u="none" strike="noStrike" dirty="0">
                          <a:effectLst/>
                        </a:rPr>
                        <a:t>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Поточно-ориентированная реализация стека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LIFO (last-in, first-out</a:t>
                      </a:r>
                      <a:r>
                        <a:rPr lang="en-US" sz="2400" dirty="0" smtClean="0">
                          <a:effectLst/>
                        </a:rPr>
                        <a:t>).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178753203"/>
                  </a:ext>
                </a:extLst>
              </a:tr>
              <a:tr h="80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ConcurrentBag</a:t>
                      </a:r>
                      <a:r>
                        <a:rPr lang="en-US" sz="2400" u="none" strike="noStrike" dirty="0">
                          <a:effectLst/>
                        </a:rPr>
                        <a:t>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Поточно-ориентированная реализация неупорядоченного набора элементов.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4062253798"/>
                  </a:ext>
                </a:extLst>
              </a:tr>
              <a:tr h="80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IProducerConsumerCollection</a:t>
                      </a:r>
                      <a:r>
                        <a:rPr lang="en-US" sz="2400" u="none" strike="noStrike" dirty="0">
                          <a:effectLst/>
                        </a:rPr>
                        <a:t>&lt;T&gt;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</a:rPr>
                        <a:t>Интерфейс, который должен реализовать тип для использования в </a:t>
                      </a:r>
                      <a:r>
                        <a:rPr lang="ru-RU" sz="2400" dirty="0" err="1" smtClean="0">
                          <a:effectLst/>
                        </a:rPr>
                        <a:t>BlockingCollection</a:t>
                      </a:r>
                      <a:r>
                        <a:rPr lang="ru-RU" sz="2400" dirty="0" smtClean="0">
                          <a:effectLst/>
                        </a:rPr>
                        <a:t>.</a:t>
                      </a:r>
                      <a:endParaRPr lang="en-US" sz="2400" dirty="0">
                        <a:effectLst/>
                      </a:endParaRPr>
                    </a:p>
                  </a:txBody>
                  <a:tcPr marL="65130" marR="65130" marT="32565" marB="32565"/>
                </a:tc>
                <a:extLst>
                  <a:ext uri="{0D108BD9-81ED-4DB2-BD59-A6C34878D82A}">
                    <a16:rowId xmlns:a16="http://schemas.microsoft.com/office/drawing/2014/main" val="159145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8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(</a:t>
            </a:r>
            <a:r>
              <a:rPr lang="ru-RU" dirty="0"/>
              <a:t>Задача)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</a:t>
            </a:r>
            <a:r>
              <a:rPr lang="ru-RU" dirty="0"/>
              <a:t>помощью класса </a:t>
            </a:r>
            <a:r>
              <a:rPr lang="ru-RU" b="1" i="1" dirty="0" err="1"/>
              <a:t>TaskCompletionSource</a:t>
            </a:r>
            <a:r>
              <a:rPr lang="ru-RU" i="1" dirty="0"/>
              <a:t> </a:t>
            </a:r>
            <a:r>
              <a:rPr lang="ru-RU" dirty="0" smtClean="0"/>
              <a:t>задачи </a:t>
            </a:r>
            <a:r>
              <a:rPr lang="ru-RU" dirty="0"/>
              <a:t>позволяют задействовать подход с обратными вызовами, при котором потоки в целом не будут ожидать завершения операций с интенсивным вводом-выводом.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27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92413</TotalTime>
  <Words>3085</Words>
  <Application>Microsoft Office PowerPoint</Application>
  <PresentationFormat>Widescreen</PresentationFormat>
  <Paragraphs>681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Calibri</vt:lpstr>
      <vt:lpstr>Wingdings</vt:lpstr>
      <vt:lpstr>Consolas</vt:lpstr>
      <vt:lpstr>TimesNewRomanPSMT</vt:lpstr>
      <vt:lpstr>Tahoma-Bold</vt:lpstr>
      <vt:lpstr>TimesNewRomanPS-ItalicMT</vt:lpstr>
      <vt:lpstr>Arial</vt:lpstr>
      <vt:lpstr>Times New Roman</vt:lpstr>
      <vt:lpstr>Cascadia Mono</vt:lpstr>
      <vt:lpstr>Calibri Light</vt:lpstr>
      <vt:lpstr>Theme1</vt:lpstr>
      <vt:lpstr>Основы многопоточного программирования TPL</vt:lpstr>
      <vt:lpstr>TPL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</vt:lpstr>
      <vt:lpstr>Task (Задача) - пример</vt:lpstr>
      <vt:lpstr>Task (Задача)</vt:lpstr>
      <vt:lpstr>Task (Задача)</vt:lpstr>
      <vt:lpstr>TPL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Асинхронные операции</vt:lpstr>
      <vt:lpstr>TPL</vt:lpstr>
      <vt:lpstr>Цепочки задач (Continuation Tasks)</vt:lpstr>
      <vt:lpstr>Цепочки задач (Continuation Tasks)</vt:lpstr>
      <vt:lpstr>Цепочки задач (Continuation Tasks)</vt:lpstr>
      <vt:lpstr>Цепочки задач (Continuation Tasks)</vt:lpstr>
      <vt:lpstr>Цепочки задач (Continuation Tasks)</vt:lpstr>
      <vt:lpstr>Цепочки задач (Continuation Tasks)</vt:lpstr>
      <vt:lpstr>Цепочки задач (Continuation Tasks)</vt:lpstr>
      <vt:lpstr>Цепочки задач (Continuation Tasks) (проверка результата antecendent)</vt:lpstr>
      <vt:lpstr>TPL</vt:lpstr>
      <vt:lpstr>Отмена задачи (Task Cancellation)</vt:lpstr>
      <vt:lpstr>Отмена задачи (Task Cancellation)</vt:lpstr>
      <vt:lpstr>Отмена задачи (Task Cancellation)</vt:lpstr>
      <vt:lpstr>Отмена задачи (Task Cancellation)</vt:lpstr>
      <vt:lpstr>Отмена задачи (Task Cancellation)</vt:lpstr>
      <vt:lpstr>TPL</vt:lpstr>
      <vt:lpstr>Контроль за прогрессом выполнения потока</vt:lpstr>
      <vt:lpstr>Контроль за прогрессом выполнения потока</vt:lpstr>
      <vt:lpstr>Контроль за прогрессом выполнения потока</vt:lpstr>
      <vt:lpstr>Контроль за прогрессом выполнения потока</vt:lpstr>
      <vt:lpstr>Контроль за прогрессом выполнения потока</vt:lpstr>
      <vt:lpstr>TPL</vt:lpstr>
      <vt:lpstr>Класс Parallel</vt:lpstr>
      <vt:lpstr>Класс Parallel</vt:lpstr>
      <vt:lpstr>Класс Parallel</vt:lpstr>
      <vt:lpstr>Класс Parallel</vt:lpstr>
      <vt:lpstr>Класс Parallel</vt:lpstr>
      <vt:lpstr>Класс Parallel</vt:lpstr>
      <vt:lpstr>Класс Parallel</vt:lpstr>
      <vt:lpstr>Класс Parallel</vt:lpstr>
      <vt:lpstr>Класс Parallel</vt:lpstr>
      <vt:lpstr>Класс Parallel (отмена выполнения)</vt:lpstr>
      <vt:lpstr>TPL</vt:lpstr>
      <vt:lpstr>PLINQ</vt:lpstr>
      <vt:lpstr>PLINQ</vt:lpstr>
      <vt:lpstr>PLINQ</vt:lpstr>
      <vt:lpstr>PLINQ</vt:lpstr>
      <vt:lpstr>PLINQ</vt:lpstr>
      <vt:lpstr>PLINQ (производительность на простых операциях)</vt:lpstr>
      <vt:lpstr>PLINQ (производительность на сложных операциях)</vt:lpstr>
      <vt:lpstr>PLINQ</vt:lpstr>
      <vt:lpstr>PLINQ</vt:lpstr>
      <vt:lpstr>PLINQ</vt:lpstr>
      <vt:lpstr>PLINQ</vt:lpstr>
      <vt:lpstr>PLINQ (отмена операций)</vt:lpstr>
      <vt:lpstr>TPL</vt:lpstr>
      <vt:lpstr>Потокобезопасные коллекции</vt:lpstr>
      <vt:lpstr>Потокобезопасные коллекции</vt:lpstr>
      <vt:lpstr>Потокобезопасные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457</cp:revision>
  <dcterms:modified xsi:type="dcterms:W3CDTF">2021-10-25T11:21:19Z</dcterms:modified>
</cp:coreProperties>
</file>