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66"/>
  </p:notesMasterIdLst>
  <p:handoutMasterIdLst>
    <p:handoutMasterId r:id="rId67"/>
  </p:handoutMasterIdLst>
  <p:sldIdLst>
    <p:sldId id="391" r:id="rId2"/>
    <p:sldId id="398" r:id="rId3"/>
    <p:sldId id="403" r:id="rId4"/>
    <p:sldId id="399" r:id="rId5"/>
    <p:sldId id="400" r:id="rId6"/>
    <p:sldId id="401" r:id="rId7"/>
    <p:sldId id="402" r:id="rId8"/>
    <p:sldId id="404" r:id="rId9"/>
    <p:sldId id="406" r:id="rId10"/>
    <p:sldId id="408" r:id="rId11"/>
    <p:sldId id="409" r:id="rId12"/>
    <p:sldId id="411" r:id="rId13"/>
    <p:sldId id="412" r:id="rId14"/>
    <p:sldId id="413" r:id="rId15"/>
    <p:sldId id="414" r:id="rId16"/>
    <p:sldId id="416" r:id="rId17"/>
    <p:sldId id="418" r:id="rId18"/>
    <p:sldId id="419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30" r:id="rId28"/>
    <p:sldId id="431" r:id="rId29"/>
    <p:sldId id="432" r:id="rId30"/>
    <p:sldId id="433" r:id="rId31"/>
    <p:sldId id="434" r:id="rId32"/>
    <p:sldId id="435" r:id="rId33"/>
    <p:sldId id="436" r:id="rId34"/>
    <p:sldId id="437" r:id="rId35"/>
    <p:sldId id="438" r:id="rId36"/>
    <p:sldId id="439" r:id="rId37"/>
    <p:sldId id="451" r:id="rId38"/>
    <p:sldId id="440" r:id="rId39"/>
    <p:sldId id="454" r:id="rId40"/>
    <p:sldId id="455" r:id="rId41"/>
    <p:sldId id="441" r:id="rId42"/>
    <p:sldId id="442" r:id="rId43"/>
    <p:sldId id="443" r:id="rId44"/>
    <p:sldId id="444" r:id="rId45"/>
    <p:sldId id="445" r:id="rId46"/>
    <p:sldId id="453" r:id="rId47"/>
    <p:sldId id="447" r:id="rId48"/>
    <p:sldId id="446" r:id="rId49"/>
    <p:sldId id="452" r:id="rId50"/>
    <p:sldId id="448" r:id="rId51"/>
    <p:sldId id="456" r:id="rId52"/>
    <p:sldId id="417" r:id="rId53"/>
    <p:sldId id="457" r:id="rId54"/>
    <p:sldId id="458" r:id="rId55"/>
    <p:sldId id="459" r:id="rId56"/>
    <p:sldId id="468" r:id="rId57"/>
    <p:sldId id="460" r:id="rId58"/>
    <p:sldId id="461" r:id="rId59"/>
    <p:sldId id="462" r:id="rId60"/>
    <p:sldId id="463" r:id="rId61"/>
    <p:sldId id="464" r:id="rId62"/>
    <p:sldId id="465" r:id="rId63"/>
    <p:sldId id="466" r:id="rId64"/>
    <p:sldId id="467" r:id="rId65"/>
  </p:sldIdLst>
  <p:sldSz cx="12192000" cy="6858000"/>
  <p:notesSz cx="6858000" cy="9144000"/>
  <p:embeddedFontLst>
    <p:embeddedFont>
      <p:font typeface="Calibri" panose="020F0502020204030204" pitchFamily="34" charset="0"/>
      <p:regular r:id="rId68"/>
      <p:bold r:id="rId69"/>
      <p:italic r:id="rId70"/>
      <p:boldItalic r:id="rId71"/>
    </p:embeddedFont>
    <p:embeddedFont>
      <p:font typeface="Consolas" panose="020B0609020204030204" pitchFamily="49" charset="0"/>
      <p:regular r:id="rId72"/>
      <p:bold r:id="rId73"/>
      <p:italic r:id="rId74"/>
      <p:boldItalic r:id="rId75"/>
    </p:embeddedFont>
    <p:embeddedFont>
      <p:font typeface="Cascadia Mono" panose="020B0604020202020204" charset="0"/>
      <p:regular r:id="rId76"/>
      <p:bold r:id="rId77"/>
    </p:embeddedFont>
    <p:embeddedFont>
      <p:font typeface="Calibri Light" panose="020F0302020204030204" pitchFamily="34" charset="0"/>
      <p:regular r:id="rId78"/>
      <p:italic r:id="rId7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Glamazdin" initials="IG" lastIdx="1" clrIdx="0">
    <p:extLst>
      <p:ext uri="{19B8F6BF-5375-455C-9EA6-DF929625EA0E}">
        <p15:presenceInfo xmlns:p15="http://schemas.microsoft.com/office/powerpoint/2012/main" userId="93344bf745a1c4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400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7.fntdata"/><Relationship Id="rId79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AEC2F-30E4-483B-B6DF-0FD7CF7AB98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E9889-9D32-47FF-9B25-89B1BA40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2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56262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0211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07239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48" y="286604"/>
            <a:ext cx="11788726" cy="920502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1420837"/>
            <a:ext cx="11788726" cy="4825217"/>
          </a:xfrm>
        </p:spPr>
        <p:txBody>
          <a:bodyPr/>
          <a:lstStyle>
            <a:lvl2pPr marL="0" indent="-360000">
              <a:buClrTx/>
              <a:buFont typeface="Wingdings" panose="05000000000000000000" pitchFamily="2" charset="2"/>
              <a:buChar char="q"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16.11.2021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66319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2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031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767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19394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Гламаздин И.И.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37719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79953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3B7D63-C52D-489F-8A4E-CE9BE7E2E77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86321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64895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082" y="286603"/>
            <a:ext cx="11746523" cy="986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082" y="1390593"/>
            <a:ext cx="11746523" cy="48847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3B7D63-C52D-489F-8A4E-CE9BE7E2E77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1320776"/>
            <a:ext cx="12222480" cy="1083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87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90000"/>
        </a:lnSpc>
        <a:spcBef>
          <a:spcPts val="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-360000" algn="just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xml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wtonsoft.com/json/help/html/LINQtoJSON.htm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149"/>
          <p:cNvSpPr txBox="1">
            <a:spLocks noGrp="1"/>
          </p:cNvSpPr>
          <p:nvPr>
            <p:ph type="ctrTitle"/>
          </p:nvPr>
        </p:nvSpPr>
        <p:spPr>
          <a:xfrm>
            <a:off x="1210491" y="2130426"/>
            <a:ext cx="984068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dirty="0" smtClean="0"/>
              <a:t>XML &amp; JSON</a:t>
            </a:r>
            <a:endParaRPr dirty="0"/>
          </a:p>
        </p:txBody>
      </p:sp>
      <p:sp>
        <p:nvSpPr>
          <p:cNvPr id="1297" name="Google Shape;1297;p149"/>
          <p:cNvSpPr txBox="1"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1299" name="Google Shape;1299;p149"/>
          <p:cNvSpPr txBox="1"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Пролог </a:t>
            </a:r>
            <a:r>
              <a:rPr lang="en-US" dirty="0"/>
              <a:t>XML-</a:t>
            </a:r>
            <a:r>
              <a:rPr lang="ru-RU" dirty="0"/>
              <a:t>документа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200" dirty="0"/>
              <a:t>Прологом называются данные, расположенные после открывающего тега документа или после корневого элемента. Он включает сведения, относящиеся к документу в целом — кодировка символов, структура документа, таблицы стилей.</a:t>
            </a:r>
          </a:p>
          <a:p>
            <a:r>
              <a:rPr lang="ru-RU" dirty="0" smtClean="0"/>
              <a:t> </a:t>
            </a:r>
            <a:endParaRPr lang="ru-RU" dirty="0"/>
          </a:p>
          <a:p>
            <a:r>
              <a:rPr lang="en-US" dirty="0"/>
              <a:t>&lt;?xml version="1.0" encoding="UTF-8"?&gt; </a:t>
            </a:r>
          </a:p>
          <a:p>
            <a:r>
              <a:rPr lang="en-US" dirty="0"/>
              <a:t>&lt;?xml-stylesheet type="text/</a:t>
            </a:r>
            <a:r>
              <a:rPr lang="en-US" dirty="0" err="1"/>
              <a:t>xsl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="book.xsl"?&gt; </a:t>
            </a:r>
          </a:p>
          <a:p>
            <a:r>
              <a:rPr lang="en-US" dirty="0"/>
              <a:t>&lt;!DOCTYPE book SYSTEM "schema.dtd"&gt; </a:t>
            </a:r>
          </a:p>
          <a:p>
            <a:r>
              <a:rPr lang="en-US" dirty="0"/>
              <a:t>&lt;!--Some comments--&gt;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29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 </a:t>
            </a:r>
            <a:r>
              <a:rPr lang="en-US" dirty="0"/>
              <a:t>XML-</a:t>
            </a:r>
            <a:r>
              <a:rPr lang="ru-RU" dirty="0"/>
              <a:t>документа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200" dirty="0"/>
              <a:t>Содержимое, не предназначенное для синтаксического анализа, можно заключить в комментарии. Комментарии начинаются с группы символов </a:t>
            </a:r>
            <a:r>
              <a:rPr lang="ru-RU" sz="3200" dirty="0">
                <a:solidFill>
                  <a:srgbClr val="FF0000"/>
                </a:solidFill>
              </a:rPr>
              <a:t>&lt;!--</a:t>
            </a:r>
            <a:r>
              <a:rPr lang="ru-RU" sz="3200" dirty="0"/>
              <a:t> и заканчиваются группой символов </a:t>
            </a:r>
            <a:r>
              <a:rPr lang="ru-RU" sz="3200" dirty="0">
                <a:solidFill>
                  <a:srgbClr val="FF0000"/>
                </a:solidFill>
              </a:rPr>
              <a:t>--&gt;</a:t>
            </a:r>
            <a:r>
              <a:rPr lang="ru-RU" sz="3200" dirty="0"/>
              <a:t>: </a:t>
            </a:r>
          </a:p>
          <a:p>
            <a:pPr algn="just"/>
            <a:endParaRPr lang="ru-RU" sz="3200" dirty="0"/>
          </a:p>
          <a:p>
            <a:pPr algn="just"/>
            <a:r>
              <a:rPr lang="ru-RU" sz="3200" dirty="0"/>
              <a:t>&lt;!—Текст комментария --&gt; 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4715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Элементы </a:t>
            </a:r>
            <a:r>
              <a:rPr lang="en-US" dirty="0"/>
              <a:t>XML-</a:t>
            </a:r>
            <a:r>
              <a:rPr lang="ru-RU" dirty="0" smtClean="0"/>
              <a:t>документа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1469058"/>
            <a:ext cx="11788726" cy="4881563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solidFill>
                  <a:srgbClr val="FF0000"/>
                </a:solidFill>
              </a:rPr>
              <a:t>Элементы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англ. </a:t>
            </a:r>
            <a:r>
              <a:rPr lang="en-US" dirty="0">
                <a:solidFill>
                  <a:srgbClr val="FF0000"/>
                </a:solidFill>
              </a:rPr>
              <a:t>XML-element</a:t>
            </a:r>
            <a:r>
              <a:rPr lang="en-US" dirty="0"/>
              <a:t>)</a:t>
            </a:r>
            <a:r>
              <a:rPr lang="ru-RU" dirty="0"/>
              <a:t> делят документ на иерархию разделов, каждая из которых служит определенной цели.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Используются также названия: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XML-node</a:t>
            </a:r>
            <a:r>
              <a:rPr lang="en-US" dirty="0"/>
              <a:t> </a:t>
            </a:r>
            <a:r>
              <a:rPr lang="ru-RU" dirty="0"/>
              <a:t>(узел) или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XML-tag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(тэг)</a:t>
            </a:r>
          </a:p>
        </p:txBody>
      </p:sp>
    </p:spTree>
    <p:extLst>
      <p:ext uri="{BB962C8B-B14F-4D97-AF65-F5344CB8AC3E}">
        <p14:creationId xmlns:p14="http://schemas.microsoft.com/office/powerpoint/2010/main" val="17354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</a:t>
            </a:r>
            <a:r>
              <a:rPr lang="en-US" dirty="0"/>
              <a:t>XML-</a:t>
            </a:r>
            <a:r>
              <a:rPr lang="ru-RU" dirty="0"/>
              <a:t>документа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Структура элемента </a:t>
            </a:r>
            <a:r>
              <a:rPr lang="en-US" dirty="0"/>
              <a:t>XML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en-US" sz="3200" i="1" dirty="0"/>
              <a:t>&lt;</a:t>
            </a:r>
            <a:r>
              <a:rPr lang="ru-RU" sz="3200" i="1" dirty="0" err="1"/>
              <a:t>имя_элемента</a:t>
            </a:r>
            <a:r>
              <a:rPr lang="ru-RU" sz="3200" i="1" dirty="0"/>
              <a:t>  атрибут1 атрибут2</a:t>
            </a:r>
            <a:r>
              <a:rPr lang="en-US" sz="3200" i="1" dirty="0"/>
              <a:t>&gt;</a:t>
            </a:r>
          </a:p>
          <a:p>
            <a:r>
              <a:rPr lang="ru-RU" sz="3200" i="1" dirty="0"/>
              <a:t>	содержимое элемента</a:t>
            </a:r>
          </a:p>
          <a:p>
            <a:r>
              <a:rPr lang="en-US" sz="3200" i="1" dirty="0"/>
              <a:t>&lt;/</a:t>
            </a:r>
            <a:r>
              <a:rPr lang="ru-RU" sz="3200" i="1" dirty="0" err="1"/>
              <a:t>имя_элемента</a:t>
            </a:r>
            <a:r>
              <a:rPr lang="en-US" sz="3200" i="1" dirty="0"/>
              <a:t>&gt;</a:t>
            </a:r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36710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200" dirty="0"/>
              <a:t>В XML документе обязательно должен присутствовать </a:t>
            </a:r>
            <a:r>
              <a:rPr lang="ru-RU" sz="3200" b="1" dirty="0"/>
              <a:t>единственный</a:t>
            </a:r>
            <a:r>
              <a:rPr lang="ru-RU" sz="3200" dirty="0"/>
              <a:t> корневой элемент (</a:t>
            </a:r>
            <a:r>
              <a:rPr lang="en-US" sz="3200" dirty="0"/>
              <a:t>root element).</a:t>
            </a:r>
            <a:r>
              <a:rPr lang="ru-RU" sz="3200" dirty="0"/>
              <a:t> </a:t>
            </a:r>
          </a:p>
          <a:p>
            <a:pPr algn="just"/>
            <a:r>
              <a:rPr lang="ru-RU" sz="3200" dirty="0"/>
              <a:t>Все остальные элементы являются дочерними</a:t>
            </a:r>
            <a:r>
              <a:rPr lang="en-US" sz="3200" dirty="0"/>
              <a:t> (</a:t>
            </a:r>
            <a:r>
              <a:rPr lang="ru-RU" sz="3200" dirty="0"/>
              <a:t>вложенными</a:t>
            </a:r>
            <a:r>
              <a:rPr lang="en-US" sz="3200" dirty="0"/>
              <a:t>)</a:t>
            </a:r>
            <a:r>
              <a:rPr lang="ru-RU" sz="3200" dirty="0"/>
              <a:t> по отношению к единственному корневому элементу. 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64334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Имена элементов </a:t>
            </a:r>
            <a:r>
              <a:rPr lang="ru-RU" b="1" dirty="0" err="1"/>
              <a:t>регистро</a:t>
            </a:r>
            <a:r>
              <a:rPr lang="ru-RU" b="1" dirty="0"/>
              <a:t>-зависимы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Теги XML должны быть </a:t>
            </a:r>
            <a:r>
              <a:rPr lang="ru-RU" b="1" dirty="0"/>
              <a:t>закрыты</a:t>
            </a:r>
            <a:r>
              <a:rPr lang="ru-RU" dirty="0"/>
              <a:t> в соответствующем порядке, т.е., XML-тег, открытый внутри другого элемента, должен быть закрыт до закрытия внешнего элемента</a:t>
            </a:r>
          </a:p>
        </p:txBody>
      </p:sp>
    </p:spTree>
    <p:extLst>
      <p:ext uri="{BB962C8B-B14F-4D97-AF65-F5344CB8AC3E}">
        <p14:creationId xmlns:p14="http://schemas.microsoft.com/office/powerpoint/2010/main" val="2987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Атрибуты </a:t>
            </a:r>
            <a:r>
              <a:rPr lang="en-US" dirty="0"/>
              <a:t>XML-</a:t>
            </a:r>
            <a:r>
              <a:rPr lang="ru-RU" dirty="0" smtClean="0"/>
              <a:t>элемента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XML-</a:t>
            </a:r>
            <a:r>
              <a:rPr lang="ru-RU" dirty="0"/>
              <a:t>атрибуты они определяют</a:t>
            </a:r>
            <a:r>
              <a:rPr lang="en-US" dirty="0"/>
              <a:t> </a:t>
            </a:r>
            <a:r>
              <a:rPr lang="ru-RU" dirty="0"/>
              <a:t>дополнительные свойства </a:t>
            </a:r>
            <a:r>
              <a:rPr lang="en-US" dirty="0"/>
              <a:t>XML-</a:t>
            </a:r>
            <a:r>
              <a:rPr lang="ru-RU" dirty="0"/>
              <a:t>элементов. </a:t>
            </a:r>
            <a:endParaRPr lang="en-US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Атрибут XML всегда является парой имя-значение</a:t>
            </a:r>
            <a:r>
              <a:rPr lang="en-US" dirty="0"/>
              <a:t>:</a:t>
            </a:r>
            <a:endParaRPr lang="ru-RU" dirty="0"/>
          </a:p>
          <a:p>
            <a:pPr algn="just"/>
            <a:r>
              <a:rPr lang="ru-RU" i="1" dirty="0"/>
              <a:t>имя</a:t>
            </a:r>
            <a:r>
              <a:rPr lang="en-US" i="1" dirty="0"/>
              <a:t>_</a:t>
            </a:r>
            <a:r>
              <a:rPr lang="ru-RU" i="1" dirty="0"/>
              <a:t>атрибута = «значение»</a:t>
            </a:r>
          </a:p>
        </p:txBody>
      </p:sp>
    </p:spTree>
    <p:extLst>
      <p:ext uri="{BB962C8B-B14F-4D97-AF65-F5344CB8AC3E}">
        <p14:creationId xmlns:p14="http://schemas.microsoft.com/office/powerpoint/2010/main" val="3310635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3200" b="1" dirty="0"/>
              <a:t>DOM (Document Object Model) </a:t>
            </a:r>
            <a:r>
              <a:rPr lang="ru-RU" sz="3200" dirty="0"/>
              <a:t>состоит из группы программных объектов, представляющих различные компоненты XML-документа. </a:t>
            </a:r>
            <a:endParaRPr lang="en-US" sz="3200" dirty="0" smtClean="0"/>
          </a:p>
          <a:p>
            <a:pPr>
              <a:buNone/>
            </a:pPr>
            <a:r>
              <a:rPr lang="ru-RU" sz="3200" dirty="0" smtClean="0"/>
              <a:t>DOM </a:t>
            </a:r>
            <a:r>
              <a:rPr lang="ru-RU" sz="3200" dirty="0"/>
              <a:t>хранит данные в иерархической, древообразной структуре, отражающей иерархическую структуру XML-документа </a:t>
            </a:r>
            <a:endParaRPr lang="en-US" sz="3200" dirty="0" smtClean="0"/>
          </a:p>
          <a:p>
            <a:pPr>
              <a:buNone/>
            </a:pPr>
            <a:r>
              <a:rPr lang="ru-RU" sz="3200" dirty="0"/>
              <a:t>В</a:t>
            </a:r>
            <a:r>
              <a:rPr lang="ru-RU" sz="3200" dirty="0" smtClean="0"/>
              <a:t>ы </a:t>
            </a:r>
            <a:r>
              <a:rPr lang="ru-RU" sz="3200" dirty="0"/>
              <a:t>можете использовать </a:t>
            </a:r>
            <a:r>
              <a:rPr lang="ru-RU" sz="3200" dirty="0" smtClean="0"/>
              <a:t>эту структуру </a:t>
            </a:r>
            <a:r>
              <a:rPr lang="ru-RU" sz="3200" dirty="0"/>
              <a:t>для доступа к любым компонентам XML-документа, включая элементы, </a:t>
            </a:r>
            <a:r>
              <a:rPr lang="ru-RU" sz="3200" dirty="0" smtClean="0"/>
              <a:t>атрибуты</a:t>
            </a:r>
            <a:r>
              <a:rPr lang="ru-RU" sz="3200" dirty="0"/>
              <a:t> </a:t>
            </a:r>
            <a:r>
              <a:rPr lang="ru-RU" sz="3200" dirty="0" smtClean="0"/>
              <a:t>и т.д.</a:t>
            </a:r>
            <a:endParaRPr lang="en-US" sz="3200" dirty="0" smtClean="0"/>
          </a:p>
          <a:p>
            <a:pPr>
              <a:buNone/>
            </a:pPr>
            <a:r>
              <a:rPr lang="ru-RU" sz="3200" dirty="0"/>
              <a:t>При этом создается единственный узел </a:t>
            </a:r>
            <a:r>
              <a:rPr lang="ru-RU" sz="3200" b="1" dirty="0"/>
              <a:t>Document</a:t>
            </a:r>
            <a:r>
              <a:rPr lang="ru-RU" sz="3200" dirty="0"/>
              <a:t>, который представляет весь XML-документ и служит корневым элементом в этой иерархии.</a:t>
            </a:r>
          </a:p>
          <a:p>
            <a:pPr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35989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dirty="0"/>
              <a:t>В DOM программные объекты, представляющие XML-документ, называются </a:t>
            </a:r>
            <a:r>
              <a:rPr lang="ru-RU" b="1" dirty="0" smtClean="0"/>
              <a:t>узлами (</a:t>
            </a:r>
            <a:r>
              <a:rPr lang="en-US" b="1" dirty="0" smtClean="0"/>
              <a:t>nodes</a:t>
            </a:r>
            <a:r>
              <a:rPr lang="ru-RU" b="1" dirty="0" smtClean="0"/>
              <a:t>)</a:t>
            </a:r>
            <a:r>
              <a:rPr lang="ru-RU" dirty="0" smtClean="0"/>
              <a:t>.</a:t>
            </a:r>
            <a:endParaRPr lang="ru-RU" dirty="0"/>
          </a:p>
          <a:p>
            <a:pPr>
              <a:buNone/>
            </a:pPr>
            <a:r>
              <a:rPr lang="ru-RU" dirty="0"/>
              <a:t>DOM использует различные типы узлов для представления различных типов компонентов XML. Например, элемент хранится в узле </a:t>
            </a:r>
            <a:r>
              <a:rPr lang="ru-RU" b="1" dirty="0" err="1"/>
              <a:t>Element</a:t>
            </a:r>
            <a:r>
              <a:rPr lang="ru-RU" dirty="0"/>
              <a:t>, </a:t>
            </a:r>
            <a:r>
              <a:rPr lang="ru-RU" dirty="0" err="1"/>
              <a:t>a</a:t>
            </a:r>
            <a:r>
              <a:rPr lang="ru-RU" dirty="0"/>
              <a:t> атрибут - в узле </a:t>
            </a:r>
            <a:r>
              <a:rPr lang="ru-RU" b="1" dirty="0" err="1"/>
              <a:t>Attribute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6345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dirty="0"/>
              <a:t>Каждый узел, как программный объект, имеет свойства и методы, которые позволяют осуществлять доступ, отображать, обрабатывать и получать информацию о соответствующем компоненте XML.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Document.childNodes</a:t>
            </a:r>
            <a:r>
              <a:rPr lang="en-US" dirty="0"/>
              <a:t>(1).</a:t>
            </a:r>
            <a:r>
              <a:rPr lang="en-US" dirty="0" err="1"/>
              <a:t>nodeValue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98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XML &amp; JSON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285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XPath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b="1" dirty="0" err="1"/>
              <a:t>XPath</a:t>
            </a:r>
            <a:r>
              <a:rPr lang="ru-RU" dirty="0"/>
              <a:t> (XML </a:t>
            </a:r>
            <a:r>
              <a:rPr lang="ru-RU" dirty="0" err="1"/>
              <a:t>Path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 — язык запросов к элементам XML-документа. Разработан для организации доступа к частям документа XML в файлах трансформации XSLT и является стандартом консорциума </a:t>
            </a:r>
            <a:r>
              <a:rPr lang="ru-RU" b="1" dirty="0"/>
              <a:t>W3C</a:t>
            </a:r>
            <a:r>
              <a:rPr lang="ru-RU" dirty="0"/>
              <a:t>. 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ru-RU" dirty="0" smtClean="0"/>
              <a:t>XPath </a:t>
            </a:r>
            <a:r>
              <a:rPr lang="ru-RU" dirty="0"/>
              <a:t>призван реализовать навигацию по DOM в XML.</a:t>
            </a:r>
          </a:p>
        </p:txBody>
      </p:sp>
    </p:spTree>
    <p:extLst>
      <p:ext uri="{BB962C8B-B14F-4D97-AF65-F5344CB8AC3E}">
        <p14:creationId xmlns:p14="http://schemas.microsoft.com/office/powerpoint/2010/main" val="2364581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Обзор </a:t>
            </a:r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&lt;</a:t>
            </a:r>
            <a:r>
              <a:rPr lang="en-US" sz="2000" b="1" dirty="0"/>
              <a:t>html</a:t>
            </a:r>
            <a:r>
              <a:rPr lang="en-US" sz="2000" dirty="0"/>
              <a:t>&gt; </a:t>
            </a:r>
          </a:p>
          <a:p>
            <a:pPr>
              <a:buNone/>
            </a:pPr>
            <a:r>
              <a:rPr lang="en-US" sz="2000" dirty="0"/>
              <a:t>&lt;</a:t>
            </a:r>
            <a:r>
              <a:rPr lang="en-US" sz="2000" b="1" dirty="0"/>
              <a:t>body</a:t>
            </a:r>
            <a:r>
              <a:rPr lang="en-US" sz="2000" dirty="0"/>
              <a:t>&gt; </a:t>
            </a:r>
          </a:p>
          <a:p>
            <a:pPr>
              <a:buNone/>
            </a:pPr>
            <a:r>
              <a:rPr lang="en-US" sz="2000" dirty="0"/>
              <a:t>	&lt;</a:t>
            </a:r>
            <a:r>
              <a:rPr lang="en-US" sz="2000" b="1" dirty="0"/>
              <a:t>div</a:t>
            </a:r>
            <a:r>
              <a:rPr lang="en-US" sz="2000" dirty="0"/>
              <a:t>&gt;</a:t>
            </a:r>
            <a:r>
              <a:rPr lang="ru-RU" sz="2000" dirty="0"/>
              <a:t>Первый слой 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	</a:t>
            </a:r>
            <a:r>
              <a:rPr lang="ru-RU" sz="2000" dirty="0"/>
              <a:t>&lt;</a:t>
            </a:r>
            <a:r>
              <a:rPr lang="en-US" sz="2000" b="1" dirty="0"/>
              <a:t>span</a:t>
            </a:r>
            <a:r>
              <a:rPr lang="en-US" sz="2000" dirty="0"/>
              <a:t>&gt;</a:t>
            </a:r>
            <a:r>
              <a:rPr lang="ru-RU" sz="2000" dirty="0"/>
              <a:t>блок текста в первом слое&lt;/</a:t>
            </a:r>
            <a:r>
              <a:rPr lang="en-US" sz="2000" b="1" dirty="0"/>
              <a:t>span</a:t>
            </a:r>
            <a:r>
              <a:rPr lang="en-US" sz="2000" dirty="0"/>
              <a:t>&gt; </a:t>
            </a:r>
          </a:p>
          <a:p>
            <a:pPr>
              <a:buNone/>
            </a:pPr>
            <a:r>
              <a:rPr lang="en-US" sz="2000" dirty="0"/>
              <a:t>	&lt;/</a:t>
            </a:r>
            <a:r>
              <a:rPr lang="en-US" sz="2000" b="1" dirty="0"/>
              <a:t>div</a:t>
            </a:r>
            <a:r>
              <a:rPr lang="en-US" sz="2000" dirty="0"/>
              <a:t>&gt; </a:t>
            </a:r>
          </a:p>
          <a:p>
            <a:pPr>
              <a:buNone/>
            </a:pPr>
            <a:r>
              <a:rPr lang="en-US" sz="2000" dirty="0"/>
              <a:t>	&lt;</a:t>
            </a:r>
            <a:r>
              <a:rPr lang="en-US" sz="2000" b="1" dirty="0"/>
              <a:t>div</a:t>
            </a:r>
            <a:r>
              <a:rPr lang="en-US" sz="2000" dirty="0"/>
              <a:t>&gt;</a:t>
            </a:r>
            <a:r>
              <a:rPr lang="ru-RU" sz="2000" dirty="0"/>
              <a:t>Второй слой&lt;/</a:t>
            </a:r>
            <a:r>
              <a:rPr lang="en-US" sz="2000" b="1" dirty="0"/>
              <a:t>div</a:t>
            </a:r>
            <a:r>
              <a:rPr lang="en-US" sz="2000" dirty="0"/>
              <a:t>&gt; </a:t>
            </a:r>
          </a:p>
          <a:p>
            <a:pPr>
              <a:buNone/>
            </a:pPr>
            <a:r>
              <a:rPr lang="en-US" sz="2000" dirty="0"/>
              <a:t>	&lt;</a:t>
            </a:r>
            <a:r>
              <a:rPr lang="en-US" sz="2000" b="1" dirty="0"/>
              <a:t>div</a:t>
            </a:r>
            <a:r>
              <a:rPr lang="en-US" sz="2000" dirty="0"/>
              <a:t>&gt;</a:t>
            </a:r>
            <a:r>
              <a:rPr lang="ru-RU" sz="2000" dirty="0"/>
              <a:t>Третий слой 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	</a:t>
            </a:r>
            <a:r>
              <a:rPr lang="ru-RU" sz="2000" dirty="0"/>
              <a:t>&lt;</a:t>
            </a:r>
            <a:r>
              <a:rPr lang="en-US" sz="2000" b="1" dirty="0"/>
              <a:t>span</a:t>
            </a:r>
            <a:r>
              <a:rPr lang="en-US" sz="2000" dirty="0"/>
              <a:t> class="text"&gt;</a:t>
            </a:r>
            <a:r>
              <a:rPr lang="ru-RU" sz="2000" dirty="0"/>
              <a:t>первый блок в третьем слое&lt;/</a:t>
            </a:r>
            <a:r>
              <a:rPr lang="en-US" sz="2000" b="1" dirty="0"/>
              <a:t>span</a:t>
            </a:r>
            <a:r>
              <a:rPr lang="en-US" sz="2000" dirty="0"/>
              <a:t>&gt;</a:t>
            </a:r>
          </a:p>
          <a:p>
            <a:pPr>
              <a:buNone/>
            </a:pPr>
            <a:r>
              <a:rPr lang="en-US" sz="2000" dirty="0"/>
              <a:t>		&lt;</a:t>
            </a:r>
            <a:r>
              <a:rPr lang="en-US" sz="2000" b="1" dirty="0"/>
              <a:t>span</a:t>
            </a:r>
            <a:r>
              <a:rPr lang="en-US" sz="2000" dirty="0"/>
              <a:t> class="text"&gt;</a:t>
            </a:r>
            <a:r>
              <a:rPr lang="ru-RU" sz="2000" dirty="0"/>
              <a:t>второй блок в третьем слое&lt;/</a:t>
            </a:r>
            <a:r>
              <a:rPr lang="en-US" sz="2000" b="1" dirty="0"/>
              <a:t>span</a:t>
            </a:r>
            <a:r>
              <a:rPr lang="en-US" sz="2000" dirty="0"/>
              <a:t>&gt;</a:t>
            </a:r>
          </a:p>
          <a:p>
            <a:pPr>
              <a:buNone/>
            </a:pPr>
            <a:r>
              <a:rPr lang="en-US" sz="2000" dirty="0"/>
              <a:t>		&lt;</a:t>
            </a:r>
            <a:r>
              <a:rPr lang="en-US" sz="2000" b="1" dirty="0"/>
              <a:t>span</a:t>
            </a:r>
            <a:r>
              <a:rPr lang="en-US" sz="2000" dirty="0"/>
              <a:t>&gt;</a:t>
            </a:r>
            <a:r>
              <a:rPr lang="ru-RU" sz="2000" dirty="0"/>
              <a:t>третий блок в третьем слое&lt;/</a:t>
            </a:r>
            <a:r>
              <a:rPr lang="en-US" sz="2000" b="1" dirty="0"/>
              <a:t>span</a:t>
            </a:r>
            <a:r>
              <a:rPr lang="en-US" sz="2000" dirty="0"/>
              <a:t>&gt; </a:t>
            </a:r>
          </a:p>
          <a:p>
            <a:pPr>
              <a:buNone/>
            </a:pPr>
            <a:r>
              <a:rPr lang="en-US" sz="2000" dirty="0"/>
              <a:t>	&lt;/</a:t>
            </a:r>
            <a:r>
              <a:rPr lang="en-US" sz="2000" b="1" dirty="0"/>
              <a:t>div</a:t>
            </a:r>
            <a:r>
              <a:rPr lang="en-US" sz="2000" dirty="0"/>
              <a:t>&gt; </a:t>
            </a:r>
          </a:p>
          <a:p>
            <a:pPr>
              <a:buNone/>
            </a:pPr>
            <a:r>
              <a:rPr lang="en-US" sz="2000" dirty="0"/>
              <a:t>	&lt;</a:t>
            </a:r>
            <a:r>
              <a:rPr lang="en-US" sz="2000" b="1" dirty="0" err="1"/>
              <a:t>img</a:t>
            </a:r>
            <a:r>
              <a:rPr lang="en-US" sz="2000" dirty="0"/>
              <a:t> /&gt; </a:t>
            </a:r>
          </a:p>
          <a:p>
            <a:pPr>
              <a:buNone/>
            </a:pPr>
            <a:r>
              <a:rPr lang="en-US" sz="2000" dirty="0"/>
              <a:t>&lt;/</a:t>
            </a:r>
            <a:r>
              <a:rPr lang="en-US" sz="2000" b="1" dirty="0"/>
              <a:t>body</a:t>
            </a:r>
            <a:r>
              <a:rPr lang="en-US" sz="2000" dirty="0"/>
              <a:t>&gt; </a:t>
            </a:r>
          </a:p>
          <a:p>
            <a:pPr>
              <a:buNone/>
            </a:pPr>
            <a:r>
              <a:rPr lang="en-US" sz="2000" dirty="0"/>
              <a:t>&lt;/</a:t>
            </a:r>
            <a:r>
              <a:rPr lang="en-US" sz="2000" b="1" dirty="0"/>
              <a:t>html</a:t>
            </a:r>
            <a:r>
              <a:rPr lang="en-US" sz="2000" dirty="0"/>
              <a:t>&gt;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50383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Обзор </a:t>
            </a:r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3200" dirty="0" err="1"/>
              <a:t>XPath</a:t>
            </a:r>
            <a:r>
              <a:rPr lang="ru-RU" sz="3200" dirty="0"/>
              <a:t> приведенного </a:t>
            </a:r>
            <a:r>
              <a:rPr lang="en-US" sz="3200" dirty="0"/>
              <a:t>HTML</a:t>
            </a:r>
            <a:r>
              <a:rPr lang="ru-RU" sz="3200" dirty="0"/>
              <a:t> документа может иметь вид:</a:t>
            </a:r>
          </a:p>
          <a:p>
            <a:pPr>
              <a:buNone/>
            </a:pPr>
            <a:endParaRPr lang="ru-RU" sz="3200" dirty="0"/>
          </a:p>
          <a:p>
            <a:pPr>
              <a:buNone/>
            </a:pPr>
            <a:r>
              <a:rPr lang="en-US" sz="3200" b="1" dirty="0"/>
              <a:t>/html/body/*/span[@class]</a:t>
            </a:r>
            <a:endParaRPr lang="ru-RU" sz="3200" b="1" dirty="0"/>
          </a:p>
          <a:p>
            <a:pPr>
              <a:buNone/>
            </a:pPr>
            <a:endParaRPr lang="ru-RU" sz="3200" b="1" dirty="0"/>
          </a:p>
          <a:p>
            <a:pPr>
              <a:buNone/>
            </a:pPr>
            <a:r>
              <a:rPr lang="ru-RU" sz="3200" dirty="0"/>
              <a:t> и соответствует двум элементам исходного документа </a:t>
            </a:r>
            <a:r>
              <a:rPr lang="ru-RU" sz="3200" dirty="0" smtClean="0"/>
              <a:t>—</a:t>
            </a:r>
            <a:endParaRPr lang="en-US" sz="3200" dirty="0" smtClean="0"/>
          </a:p>
          <a:p>
            <a:pPr>
              <a:buNone/>
            </a:pPr>
            <a:r>
              <a:rPr lang="ru-RU" sz="3200" dirty="0"/>
              <a:t> </a:t>
            </a:r>
          </a:p>
          <a:p>
            <a:pPr>
              <a:buNone/>
            </a:pPr>
            <a:r>
              <a:rPr lang="ru-RU" sz="3200" dirty="0"/>
              <a:t>&lt;</a:t>
            </a:r>
            <a:r>
              <a:rPr lang="ru-RU" sz="3200" dirty="0" err="1"/>
              <a:t>span</a:t>
            </a:r>
            <a:r>
              <a:rPr lang="ru-RU" sz="3200" dirty="0"/>
              <a:t> </a:t>
            </a:r>
            <a:r>
              <a:rPr lang="ru-RU" sz="3200" dirty="0" err="1"/>
              <a:t>class=</a:t>
            </a:r>
            <a:r>
              <a:rPr lang="ru-RU" sz="3200" dirty="0"/>
              <a:t>"</a:t>
            </a:r>
            <a:r>
              <a:rPr lang="ru-RU" sz="3200" dirty="0" err="1"/>
              <a:t>text</a:t>
            </a:r>
            <a:r>
              <a:rPr lang="ru-RU" sz="3200" dirty="0"/>
              <a:t>"&gt;первый блок в третьем слое&lt;/</a:t>
            </a:r>
            <a:r>
              <a:rPr lang="ru-RU" sz="3200" dirty="0" err="1"/>
              <a:t>span</a:t>
            </a:r>
            <a:r>
              <a:rPr lang="ru-RU" sz="3200" dirty="0"/>
              <a:t>&gt;  </a:t>
            </a:r>
          </a:p>
          <a:p>
            <a:pPr>
              <a:buNone/>
            </a:pPr>
            <a:r>
              <a:rPr lang="ru-RU" sz="3200" dirty="0"/>
              <a:t>&lt;</a:t>
            </a:r>
            <a:r>
              <a:rPr lang="ru-RU" sz="3200" dirty="0" err="1"/>
              <a:t>span</a:t>
            </a:r>
            <a:r>
              <a:rPr lang="ru-RU" sz="3200" dirty="0"/>
              <a:t> </a:t>
            </a:r>
            <a:r>
              <a:rPr lang="ru-RU" sz="3200" dirty="0" err="1"/>
              <a:t>class=</a:t>
            </a:r>
            <a:r>
              <a:rPr lang="ru-RU" sz="3200" dirty="0"/>
              <a:t>"</a:t>
            </a:r>
            <a:r>
              <a:rPr lang="ru-RU" sz="3200" dirty="0" err="1"/>
              <a:t>text</a:t>
            </a:r>
            <a:r>
              <a:rPr lang="ru-RU" sz="3200" dirty="0"/>
              <a:t>"&gt;второй блок в третьем слое&lt;/</a:t>
            </a:r>
            <a:r>
              <a:rPr lang="ru-RU" sz="3200" dirty="0" err="1"/>
              <a:t>span</a:t>
            </a:r>
            <a:r>
              <a:rPr lang="ru-RU" sz="3200" dirty="0"/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3358986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XML &amp; JSON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Поддержка </a:t>
            </a:r>
            <a:r>
              <a:rPr lang="en-US" dirty="0" smtClean="0"/>
              <a:t>XML</a:t>
            </a:r>
            <a:r>
              <a:rPr lang="ru-RU" dirty="0" smtClean="0"/>
              <a:t> в </a:t>
            </a:r>
            <a:r>
              <a:rPr lang="en-US" dirty="0" smtClean="0"/>
              <a:t>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533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Поддержка </a:t>
            </a:r>
            <a:r>
              <a:rPr lang="en-US" dirty="0" smtClean="0"/>
              <a:t>XML </a:t>
            </a:r>
            <a:r>
              <a:rPr lang="ru-RU" dirty="0" smtClean="0"/>
              <a:t>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3200" dirty="0"/>
              <a:t>Поддержка обработки данных XML в .NET обеспечивают классы из пространства имен </a:t>
            </a:r>
            <a:r>
              <a:rPr lang="ru-RU" sz="3200" b="1" dirty="0" err="1"/>
              <a:t>System.Xml</a:t>
            </a:r>
            <a:r>
              <a:rPr lang="en-US" sz="3200" b="1" dirty="0"/>
              <a:t>:</a:t>
            </a:r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ru-RU" sz="3200" b="1" dirty="0" err="1"/>
              <a:t>XmlReader</a:t>
            </a:r>
            <a:r>
              <a:rPr lang="ru-RU" sz="3200" dirty="0"/>
              <a:t> Абстрактный класс для чтения, </a:t>
            </a:r>
            <a:endParaRPr lang="en-US" sz="3200" dirty="0"/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ru-RU" sz="3200" b="1" dirty="0" err="1"/>
              <a:t>XmlWriter</a:t>
            </a:r>
            <a:r>
              <a:rPr lang="ru-RU" sz="3200" dirty="0"/>
              <a:t> Абстрактный класс для записи</a:t>
            </a:r>
            <a:endParaRPr lang="en-US" sz="3200" dirty="0"/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ru-RU" sz="3200" b="1" dirty="0" err="1"/>
              <a:t>XmlTextReader</a:t>
            </a:r>
            <a:r>
              <a:rPr lang="ru-RU" sz="3200" dirty="0"/>
              <a:t> Расширяет класс </a:t>
            </a:r>
            <a:r>
              <a:rPr lang="ru-RU" sz="3200" dirty="0" err="1"/>
              <a:t>XmlReader</a:t>
            </a:r>
            <a:r>
              <a:rPr lang="ru-RU" sz="3200" dirty="0"/>
              <a:t>. Обеспечивает быстрый однонаправленный потоковый доступ к данным</a:t>
            </a:r>
            <a:r>
              <a:rPr lang="en-US" sz="3200" dirty="0"/>
              <a:t> </a:t>
            </a:r>
            <a:r>
              <a:rPr lang="ru-RU" sz="3200" dirty="0"/>
              <a:t>XML</a:t>
            </a:r>
            <a:endParaRPr lang="en-US" sz="3200" dirty="0"/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ru-RU" sz="3200" b="1" dirty="0" err="1"/>
              <a:t>XmlTextWriter</a:t>
            </a:r>
            <a:r>
              <a:rPr lang="ru-RU" sz="3200" dirty="0"/>
              <a:t> Расширяет класс </a:t>
            </a:r>
            <a:r>
              <a:rPr lang="ru-RU" sz="3200" dirty="0" err="1"/>
              <a:t>XmlReader</a:t>
            </a:r>
            <a:r>
              <a:rPr lang="ru-RU" sz="3200" dirty="0"/>
              <a:t>. Обеспечивает быструю однонаправленную генерацию потоков данных XML </a:t>
            </a:r>
          </a:p>
        </p:txBody>
      </p:sp>
    </p:spTree>
    <p:extLst>
      <p:ext uri="{BB962C8B-B14F-4D97-AF65-F5344CB8AC3E}">
        <p14:creationId xmlns:p14="http://schemas.microsoft.com/office/powerpoint/2010/main" val="1782887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Поддержка </a:t>
            </a:r>
            <a:r>
              <a:rPr lang="en-US" dirty="0" smtClean="0"/>
              <a:t>XML </a:t>
            </a:r>
            <a:r>
              <a:rPr lang="ru-RU" dirty="0" smtClean="0"/>
              <a:t>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ru-RU" sz="2800" b="1" dirty="0" err="1"/>
              <a:t>XmlNode</a:t>
            </a:r>
            <a:r>
              <a:rPr lang="ru-RU" sz="2800" dirty="0"/>
              <a:t> Абстрактный класс, который позволяет представлять в XML-документе одиночный узел. </a:t>
            </a:r>
            <a:endParaRPr lang="en-US" sz="2800" dirty="0"/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ru-RU" sz="2800" b="1" dirty="0" err="1"/>
              <a:t>XmlDocument</a:t>
            </a:r>
            <a:r>
              <a:rPr lang="ru-RU" sz="2800" dirty="0"/>
              <a:t> Расширяет класс </a:t>
            </a:r>
            <a:r>
              <a:rPr lang="ru-RU" sz="2800" dirty="0" err="1"/>
              <a:t>XmlNode</a:t>
            </a:r>
            <a:r>
              <a:rPr lang="ru-RU" sz="2800" dirty="0"/>
              <a:t>. Представляет собой реализацию  предлагаемого W3C стандарта </a:t>
            </a:r>
            <a:r>
              <a:rPr lang="ru-RU" sz="2800" b="1" dirty="0"/>
              <a:t>DOM</a:t>
            </a:r>
            <a:r>
              <a:rPr lang="ru-RU" sz="2800" dirty="0"/>
              <a:t>. Позволяет обеспечивать древовидное  представление документа XML в памяти с возможностью навигации и редактировании. </a:t>
            </a:r>
            <a:endParaRPr lang="en-US" sz="2800" dirty="0"/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ru-RU" sz="2800" b="1" dirty="0" err="1"/>
              <a:t>XmlDataDocument</a:t>
            </a:r>
            <a:r>
              <a:rPr lang="ru-RU" sz="2800" dirty="0"/>
              <a:t> Расширяет возможности класса </a:t>
            </a:r>
            <a:r>
              <a:rPr lang="ru-RU" sz="2800" dirty="0" err="1"/>
              <a:t>XmlDocument</a:t>
            </a:r>
            <a:r>
              <a:rPr lang="ru-RU" sz="2800" dirty="0"/>
              <a:t>. Позволяет создавать  документ из данных XML или реляционных данных </a:t>
            </a:r>
            <a:r>
              <a:rPr lang="ru-RU" sz="2800" dirty="0" err="1"/>
              <a:t>DataSet</a:t>
            </a:r>
            <a:r>
              <a:rPr lang="ru-RU" sz="2800" dirty="0"/>
              <a:t> в ADO.NET, а также смешивать XML и реляционные данные в одном и том же представлении. </a:t>
            </a:r>
            <a:endParaRPr lang="en-US" sz="2800" dirty="0"/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ru-RU" sz="2800" b="1" dirty="0" err="1"/>
              <a:t>XmlNodeList</a:t>
            </a:r>
            <a:r>
              <a:rPr lang="ru-RU" sz="2800" dirty="0"/>
              <a:t> Список экземпляров </a:t>
            </a:r>
            <a:r>
              <a:rPr lang="ru-RU" sz="2800" dirty="0" err="1"/>
              <a:t>XmlNode</a:t>
            </a:r>
            <a:r>
              <a:rPr lang="ru-RU" sz="2800" dirty="0"/>
              <a:t>, по которым можно проводить итерацию. </a:t>
            </a:r>
          </a:p>
        </p:txBody>
      </p:sp>
    </p:spTree>
    <p:extLst>
      <p:ext uri="{BB962C8B-B14F-4D97-AF65-F5344CB8AC3E}">
        <p14:creationId xmlns:p14="http://schemas.microsoft.com/office/powerpoint/2010/main" val="2709091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Поддержка </a:t>
            </a:r>
            <a:r>
              <a:rPr lang="en-US" dirty="0" smtClean="0"/>
              <a:t>XML </a:t>
            </a:r>
            <a:r>
              <a:rPr lang="ru-RU" dirty="0" smtClean="0"/>
              <a:t>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3200" dirty="0"/>
              <a:t>Классы </a:t>
            </a:r>
            <a:r>
              <a:rPr lang="en-US" sz="3200" dirty="0" err="1"/>
              <a:t>XmlReader</a:t>
            </a:r>
            <a:r>
              <a:rPr lang="en-US" sz="3200" dirty="0"/>
              <a:t> </a:t>
            </a:r>
            <a:r>
              <a:rPr lang="ru-RU" sz="3200" dirty="0"/>
              <a:t>и </a:t>
            </a:r>
            <a:r>
              <a:rPr lang="en-US" sz="3200" dirty="0" err="1"/>
              <a:t>XmlWriter</a:t>
            </a:r>
            <a:r>
              <a:rPr lang="en-US" sz="3200" dirty="0"/>
              <a:t> </a:t>
            </a:r>
            <a:r>
              <a:rPr lang="ru-RU" sz="3200" dirty="0"/>
              <a:t>являются абстрактными. От </a:t>
            </a:r>
            <a:r>
              <a:rPr lang="en-US" sz="3200" dirty="0" err="1"/>
              <a:t>XmlReader</a:t>
            </a:r>
            <a:r>
              <a:rPr lang="en-US" sz="3200" dirty="0"/>
              <a:t> </a:t>
            </a:r>
            <a:r>
              <a:rPr lang="ru-RU" sz="3200" dirty="0"/>
              <a:t>наследуются следующие классы:</a:t>
            </a:r>
            <a:endParaRPr lang="en-US" sz="3200" dirty="0"/>
          </a:p>
          <a:p>
            <a:pPr>
              <a:buNone/>
            </a:pPr>
            <a:r>
              <a:rPr lang="en-US" sz="3200" b="1" dirty="0" err="1"/>
              <a:t>XmlNodeReader</a:t>
            </a:r>
            <a:r>
              <a:rPr lang="en-US" sz="3200" b="1" dirty="0"/>
              <a:t>; </a:t>
            </a:r>
          </a:p>
          <a:p>
            <a:pPr>
              <a:buNone/>
            </a:pPr>
            <a:r>
              <a:rPr lang="en-US" sz="3200" b="1" dirty="0" err="1"/>
              <a:t>XmlTextReader</a:t>
            </a:r>
            <a:r>
              <a:rPr lang="en-US" sz="3200" b="1" dirty="0"/>
              <a:t>; </a:t>
            </a:r>
          </a:p>
          <a:p>
            <a:pPr>
              <a:buNone/>
            </a:pPr>
            <a:r>
              <a:rPr lang="en-US" sz="3200" b="1" dirty="0" err="1"/>
              <a:t>XmlValidatingReader</a:t>
            </a:r>
            <a:r>
              <a:rPr lang="en-US" sz="3200" dirty="0"/>
              <a:t>. 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ru-RU" sz="3200" dirty="0"/>
              <a:t>Ниже перечислены классы, унаследованные от </a:t>
            </a:r>
            <a:r>
              <a:rPr lang="en-US" sz="3200" b="1" dirty="0" err="1"/>
              <a:t>XmlWriter</a:t>
            </a:r>
            <a:r>
              <a:rPr lang="en-US" sz="3200" b="1" dirty="0"/>
              <a:t>:</a:t>
            </a:r>
          </a:p>
          <a:p>
            <a:pPr>
              <a:buNone/>
            </a:pPr>
            <a:r>
              <a:rPr lang="en-US" sz="3200" b="1" dirty="0" err="1"/>
              <a:t>XmlTextWriter</a:t>
            </a:r>
            <a:r>
              <a:rPr lang="en-US" sz="3200" b="1" dirty="0"/>
              <a:t>; </a:t>
            </a:r>
          </a:p>
          <a:p>
            <a:pPr>
              <a:buNone/>
            </a:pPr>
            <a:r>
              <a:rPr lang="en-US" sz="3200" b="1" dirty="0" err="1"/>
              <a:t>XmlQueryOutput</a:t>
            </a:r>
            <a:r>
              <a:rPr lang="en-US" sz="3200" dirty="0"/>
              <a:t>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30975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Поддержка </a:t>
            </a:r>
            <a:r>
              <a:rPr lang="en-US" dirty="0" smtClean="0"/>
              <a:t>XML </a:t>
            </a:r>
            <a:r>
              <a:rPr lang="ru-RU" dirty="0" smtClean="0"/>
              <a:t>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2800" dirty="0"/>
              <a:t>Пример: прочитать значение конкретного элемента в переменную </a:t>
            </a:r>
            <a:r>
              <a:rPr lang="en-US" sz="2800" dirty="0"/>
              <a:t>_price</a:t>
            </a:r>
            <a:r>
              <a:rPr lang="ru-RU" sz="2800" dirty="0"/>
              <a:t>:</a:t>
            </a: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if (</a:t>
            </a:r>
            <a:r>
              <a:rPr lang="en-US" sz="2800" dirty="0" err="1"/>
              <a:t>reader.MoveToContent</a:t>
            </a:r>
            <a:r>
              <a:rPr lang="en-US" sz="2800" dirty="0"/>
              <a:t>() == </a:t>
            </a:r>
            <a:r>
              <a:rPr lang="en-US" sz="2800" dirty="0" err="1"/>
              <a:t>XmlNodeType.Element</a:t>
            </a:r>
            <a:endParaRPr lang="ru-RU" sz="2800" dirty="0"/>
          </a:p>
          <a:p>
            <a:pPr>
              <a:buNone/>
            </a:pPr>
            <a:r>
              <a:rPr lang="ru-RU" sz="2800" dirty="0"/>
              <a:t>	</a:t>
            </a:r>
            <a:r>
              <a:rPr lang="en-US" sz="2800" dirty="0"/>
              <a:t>&amp;&amp; </a:t>
            </a:r>
            <a:r>
              <a:rPr lang="en-US" sz="2800" b="1" dirty="0" err="1"/>
              <a:t>reader.Name</a:t>
            </a:r>
            <a:r>
              <a:rPr lang="en-US" sz="2800" dirty="0"/>
              <a:t> == "price") </a:t>
            </a:r>
            <a:endParaRPr lang="ru-RU" sz="2800" dirty="0"/>
          </a:p>
          <a:p>
            <a:pPr>
              <a:buNone/>
            </a:pPr>
            <a:r>
              <a:rPr lang="en-US" sz="2800" dirty="0"/>
              <a:t>{ _price = </a:t>
            </a:r>
            <a:r>
              <a:rPr lang="en-US" sz="2800" dirty="0" err="1"/>
              <a:t>reader.ReadString</a:t>
            </a:r>
            <a:r>
              <a:rPr lang="en-US" sz="2800" dirty="0"/>
              <a:t>(); 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13152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Поддержка </a:t>
            </a:r>
            <a:r>
              <a:rPr lang="en-US" dirty="0" smtClean="0"/>
              <a:t>XML </a:t>
            </a:r>
            <a:r>
              <a:rPr lang="ru-RU" dirty="0" smtClean="0"/>
              <a:t>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try {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b="1" dirty="0"/>
              <a:t>richTextBox1.AppendText</a:t>
            </a:r>
            <a:r>
              <a:rPr lang="en-US" sz="2800" dirty="0"/>
              <a:t> (</a:t>
            </a:r>
          </a:p>
          <a:p>
            <a:pPr>
              <a:buNone/>
            </a:pPr>
            <a:r>
              <a:rPr lang="en-US" sz="2800" dirty="0"/>
              <a:t>   		</a:t>
            </a:r>
            <a:r>
              <a:rPr lang="en-US" sz="2800" dirty="0" err="1"/>
              <a:t>reader.ReadElementString</a:t>
            </a:r>
            <a:r>
              <a:rPr lang="en-US" sz="2800" dirty="0"/>
              <a:t>() + "\r\n"); </a:t>
            </a:r>
          </a:p>
          <a:p>
            <a:pPr>
              <a:buNone/>
            </a:pPr>
            <a:r>
              <a:rPr lang="en-US" sz="2800" dirty="0"/>
              <a:t>	} </a:t>
            </a:r>
          </a:p>
          <a:p>
            <a:pPr>
              <a:buNone/>
            </a:pPr>
            <a:r>
              <a:rPr lang="en-US" sz="2800" dirty="0"/>
              <a:t>// </a:t>
            </a:r>
            <a:r>
              <a:rPr lang="ru-RU" sz="2800" dirty="0"/>
              <a:t>Игнорировать исключение </a:t>
            </a:r>
            <a:r>
              <a:rPr lang="en-US" sz="2800" dirty="0" err="1"/>
              <a:t>XmlException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catch (</a:t>
            </a:r>
            <a:r>
              <a:rPr lang="en-US" sz="2800" dirty="0" err="1"/>
              <a:t>XmlException</a:t>
            </a:r>
            <a:r>
              <a:rPr lang="en-US" sz="2800" dirty="0"/>
              <a:t> </a:t>
            </a:r>
            <a:r>
              <a:rPr lang="en-US" sz="2800" dirty="0" err="1"/>
              <a:t>er</a:t>
            </a:r>
            <a:r>
              <a:rPr lang="en-US" sz="2800" dirty="0"/>
              <a:t>){}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54174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Поддержка </a:t>
            </a:r>
            <a:r>
              <a:rPr lang="en-US" dirty="0" smtClean="0"/>
              <a:t>XML </a:t>
            </a:r>
            <a:r>
              <a:rPr lang="ru-RU" dirty="0" smtClean="0"/>
              <a:t>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dirty="0"/>
              <a:t>Класс </a:t>
            </a:r>
            <a:r>
              <a:rPr lang="ru-RU" b="1" dirty="0" err="1"/>
              <a:t>XmlWriter</a:t>
            </a:r>
            <a:r>
              <a:rPr lang="ru-RU" dirty="0"/>
              <a:t> позволяет производить запись XML-данных в поток, в файл, в </a:t>
            </a:r>
            <a:r>
              <a:rPr lang="ru-RU" dirty="0" err="1"/>
              <a:t>StringBuilder</a:t>
            </a:r>
            <a:r>
              <a:rPr lang="ru-RU" dirty="0"/>
              <a:t>, </a:t>
            </a:r>
            <a:r>
              <a:rPr lang="ru-RU" dirty="0" err="1"/>
              <a:t>TextWriter</a:t>
            </a:r>
            <a:r>
              <a:rPr lang="ru-RU" dirty="0"/>
              <a:t> или другие объекты </a:t>
            </a:r>
            <a:r>
              <a:rPr lang="ru-RU" dirty="0" err="1"/>
              <a:t>XmlWriter</a:t>
            </a:r>
            <a:r>
              <a:rPr lang="ru-RU" dirty="0"/>
              <a:t>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44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i="1" dirty="0"/>
              <a:t>XML Tutorial</a:t>
            </a:r>
            <a:r>
              <a:rPr lang="ru-RU" i="1" dirty="0"/>
              <a:t> // </a:t>
            </a:r>
            <a:r>
              <a:rPr lang="en-US" i="1" dirty="0" err="1"/>
              <a:t>Tutorialspoint</a:t>
            </a:r>
            <a:r>
              <a:rPr lang="ru-RU" i="1" dirty="0"/>
              <a:t>.</a:t>
            </a:r>
            <a:r>
              <a:rPr lang="en-US" i="1" dirty="0"/>
              <a:t>com</a:t>
            </a:r>
            <a:r>
              <a:rPr lang="ru-RU" i="1" dirty="0"/>
              <a:t> [Электронный ресурс] – Режим доступа:  </a:t>
            </a:r>
            <a:r>
              <a:rPr lang="en-US" i="1" u="sng" dirty="0">
                <a:hlinkClick r:id="rId2"/>
              </a:rPr>
              <a:t>https</a:t>
            </a:r>
            <a:r>
              <a:rPr lang="ru-RU" i="1" u="sng" dirty="0">
                <a:hlinkClick r:id="rId2"/>
              </a:rPr>
              <a:t>://</a:t>
            </a:r>
            <a:r>
              <a:rPr lang="en-US" i="1" u="sng" dirty="0">
                <a:hlinkClick r:id="rId2"/>
              </a:rPr>
              <a:t>www</a:t>
            </a:r>
            <a:r>
              <a:rPr lang="ru-RU" i="1" u="sng" dirty="0">
                <a:hlinkClick r:id="rId2"/>
              </a:rPr>
              <a:t>.</a:t>
            </a:r>
            <a:r>
              <a:rPr lang="en-US" i="1" u="sng" dirty="0" err="1">
                <a:hlinkClick r:id="rId2"/>
              </a:rPr>
              <a:t>tutorialspoint</a:t>
            </a:r>
            <a:r>
              <a:rPr lang="ru-RU" i="1" u="sng" dirty="0">
                <a:hlinkClick r:id="rId2"/>
              </a:rPr>
              <a:t>.</a:t>
            </a:r>
            <a:r>
              <a:rPr lang="en-US" i="1" u="sng" dirty="0">
                <a:hlinkClick r:id="rId2"/>
              </a:rPr>
              <a:t>com</a:t>
            </a:r>
            <a:r>
              <a:rPr lang="ru-RU" i="1" u="sng" dirty="0">
                <a:hlinkClick r:id="rId2"/>
              </a:rPr>
              <a:t>/</a:t>
            </a:r>
            <a:r>
              <a:rPr lang="en-US" i="1" u="sng" dirty="0">
                <a:hlinkClick r:id="rId2"/>
              </a:rPr>
              <a:t>xml</a:t>
            </a:r>
            <a:r>
              <a:rPr lang="ru-RU" i="1" u="sng" dirty="0">
                <a:hlinkClick r:id="rId2"/>
              </a:rPr>
              <a:t>/</a:t>
            </a:r>
            <a:r>
              <a:rPr lang="ru-RU" i="1" dirty="0"/>
              <a:t> - Дата </a:t>
            </a:r>
            <a:r>
              <a:rPr lang="ru-RU" i="1"/>
              <a:t>доступа </a:t>
            </a:r>
            <a:r>
              <a:rPr lang="ru-RU" i="1" smtClean="0"/>
              <a:t>08.08.2021.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579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Поддержка </a:t>
            </a:r>
            <a:r>
              <a:rPr lang="en-US" dirty="0" smtClean="0"/>
              <a:t>XML </a:t>
            </a:r>
            <a:r>
              <a:rPr lang="ru-RU" dirty="0" smtClean="0"/>
              <a:t>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err="1"/>
              <a:t>XmlWriterSettings</a:t>
            </a:r>
            <a:r>
              <a:rPr lang="en-US" sz="2000" dirty="0"/>
              <a:t> settings = new </a:t>
            </a:r>
            <a:r>
              <a:rPr lang="en-US" sz="2000" dirty="0" err="1"/>
              <a:t>XmlWriterSettings</a:t>
            </a:r>
            <a:r>
              <a:rPr lang="en-US" sz="2000" dirty="0"/>
              <a:t>();</a:t>
            </a:r>
          </a:p>
          <a:p>
            <a:pPr>
              <a:buNone/>
            </a:pPr>
            <a:r>
              <a:rPr lang="en-US" sz="2000" dirty="0" err="1"/>
              <a:t>settings.Indent</a:t>
            </a:r>
            <a:r>
              <a:rPr lang="en-US" sz="2000" dirty="0"/>
              <a:t> = true; </a:t>
            </a:r>
          </a:p>
          <a:p>
            <a:pPr>
              <a:buNone/>
            </a:pPr>
            <a:r>
              <a:rPr lang="en-US" sz="2000" dirty="0" err="1"/>
              <a:t>settings.NewLineOnAttributes</a:t>
            </a:r>
            <a:r>
              <a:rPr lang="en-US" sz="2000" dirty="0"/>
              <a:t> = true; </a:t>
            </a:r>
          </a:p>
          <a:p>
            <a:pPr>
              <a:buNone/>
            </a:pPr>
            <a:r>
              <a:rPr lang="en-US" sz="2000" dirty="0" err="1"/>
              <a:t>XmlWriter</a:t>
            </a:r>
            <a:r>
              <a:rPr lang="en-US" sz="2000" dirty="0"/>
              <a:t> writer = </a:t>
            </a:r>
            <a:r>
              <a:rPr lang="en-US" sz="2000" dirty="0" err="1"/>
              <a:t>XmlWriter.Create</a:t>
            </a:r>
            <a:r>
              <a:rPr lang="en-US" sz="2000" dirty="0"/>
              <a:t>("newbook.xml", settings); </a:t>
            </a:r>
          </a:p>
          <a:p>
            <a:pPr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writer.WriteStartDocument</a:t>
            </a:r>
            <a:r>
              <a:rPr lang="en-US" sz="2000" b="1" dirty="0">
                <a:solidFill>
                  <a:srgbClr val="FF0000"/>
                </a:solidFill>
              </a:rPr>
              <a:t>(); </a:t>
            </a:r>
            <a:r>
              <a:rPr lang="ru-RU" sz="2000" b="1" dirty="0">
                <a:solidFill>
                  <a:srgbClr val="FF0000"/>
                </a:solidFill>
              </a:rPr>
              <a:t>// Начало</a:t>
            </a:r>
            <a:endParaRPr lang="en-US" sz="20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b="1" dirty="0" err="1">
                <a:solidFill>
                  <a:srgbClr val="00B050"/>
                </a:solidFill>
              </a:rPr>
              <a:t>writer.WriteStartElement</a:t>
            </a:r>
            <a:r>
              <a:rPr lang="en-US" sz="2000" b="1" dirty="0">
                <a:solidFill>
                  <a:srgbClr val="00B050"/>
                </a:solidFill>
              </a:rPr>
              <a:t>("book"); </a:t>
            </a:r>
          </a:p>
          <a:p>
            <a:pPr>
              <a:buNone/>
            </a:pPr>
            <a:r>
              <a:rPr lang="en-US" sz="2000" dirty="0" err="1"/>
              <a:t>writer.WriteAttributeString</a:t>
            </a:r>
            <a:r>
              <a:rPr lang="en-US" sz="2000" dirty="0"/>
              <a:t>("genre", "Mystery");</a:t>
            </a:r>
          </a:p>
          <a:p>
            <a:pPr>
              <a:buNone/>
            </a:pPr>
            <a:r>
              <a:rPr lang="en-US" sz="2000" dirty="0" err="1"/>
              <a:t>writer.WriteAttributeString</a:t>
            </a:r>
            <a:r>
              <a:rPr lang="en-US" sz="2000" dirty="0"/>
              <a:t>("</a:t>
            </a:r>
            <a:r>
              <a:rPr lang="en-US" sz="2000" dirty="0" err="1"/>
              <a:t>publicationdate</a:t>
            </a:r>
            <a:r>
              <a:rPr lang="en-US" sz="2000" dirty="0"/>
              <a:t>", “2013");</a:t>
            </a:r>
          </a:p>
          <a:p>
            <a:pPr>
              <a:buNone/>
            </a:pPr>
            <a:r>
              <a:rPr lang="en-US" sz="2000" dirty="0" err="1"/>
              <a:t>writer.WriteAttributeString</a:t>
            </a:r>
            <a:r>
              <a:rPr lang="en-US" sz="2000" dirty="0"/>
              <a:t>("ISBN", “23456789");</a:t>
            </a:r>
          </a:p>
          <a:p>
            <a:pPr>
              <a:buNone/>
            </a:pPr>
            <a:r>
              <a:rPr lang="en-US" sz="2000" dirty="0" err="1"/>
              <a:t>writer.WriteElementString</a:t>
            </a:r>
            <a:r>
              <a:rPr lang="en-US" sz="2000" dirty="0"/>
              <a:t>("title", "Case of the Missing Cookie"); </a:t>
            </a:r>
            <a:r>
              <a:rPr lang="en-US" sz="2000" b="1" dirty="0" err="1">
                <a:solidFill>
                  <a:srgbClr val="0070C0"/>
                </a:solidFill>
              </a:rPr>
              <a:t>writer.WriteStartElement</a:t>
            </a:r>
            <a:r>
              <a:rPr lang="en-US" sz="2000" b="1" dirty="0">
                <a:solidFill>
                  <a:srgbClr val="0070C0"/>
                </a:solidFill>
              </a:rPr>
              <a:t>("author"); </a:t>
            </a:r>
          </a:p>
          <a:p>
            <a:pPr>
              <a:buNone/>
            </a:pPr>
            <a:r>
              <a:rPr lang="en-US" sz="2000" dirty="0" err="1"/>
              <a:t>writer.WriteElementString</a:t>
            </a:r>
            <a:r>
              <a:rPr lang="en-US" sz="2000" dirty="0"/>
              <a:t>("name", "Cookie Monster");</a:t>
            </a:r>
          </a:p>
          <a:p>
            <a:pPr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writer.WriteEndElement</a:t>
            </a:r>
            <a:r>
              <a:rPr lang="en-US" sz="2000" b="1" dirty="0">
                <a:solidFill>
                  <a:srgbClr val="0070C0"/>
                </a:solidFill>
              </a:rPr>
              <a:t>();</a:t>
            </a:r>
          </a:p>
          <a:p>
            <a:pPr>
              <a:buNone/>
            </a:pPr>
            <a:r>
              <a:rPr lang="en-US" sz="2000" dirty="0" err="1"/>
              <a:t>writer.WriteElementString</a:t>
            </a:r>
            <a:r>
              <a:rPr lang="en-US" sz="2000" dirty="0"/>
              <a:t>("price", "9.99");</a:t>
            </a:r>
          </a:p>
          <a:p>
            <a:pPr>
              <a:buNone/>
            </a:pPr>
            <a:r>
              <a:rPr lang="en-US" sz="2000" b="1" dirty="0" err="1">
                <a:solidFill>
                  <a:srgbClr val="00B050"/>
                </a:solidFill>
              </a:rPr>
              <a:t>writer.WriteEndElement</a:t>
            </a:r>
            <a:r>
              <a:rPr lang="en-US" sz="2000" b="1" dirty="0">
                <a:solidFill>
                  <a:srgbClr val="00B050"/>
                </a:solidFill>
              </a:rPr>
              <a:t>(); </a:t>
            </a:r>
          </a:p>
          <a:p>
            <a:pPr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writer.WriteEndDocument</a:t>
            </a:r>
            <a:r>
              <a:rPr lang="en-US" sz="2000" b="1" dirty="0">
                <a:solidFill>
                  <a:srgbClr val="FF0000"/>
                </a:solidFill>
              </a:rPr>
              <a:t>(); </a:t>
            </a:r>
          </a:p>
          <a:p>
            <a:pPr>
              <a:buNone/>
            </a:pPr>
            <a:r>
              <a:rPr lang="en-US" sz="2000" dirty="0"/>
              <a:t>// </a:t>
            </a:r>
            <a:r>
              <a:rPr lang="ru-RU" sz="2000" dirty="0"/>
              <a:t>Выполнение очистки </a:t>
            </a:r>
            <a:r>
              <a:rPr lang="en-US" sz="2000" dirty="0" err="1"/>
              <a:t>writer.Flush</a:t>
            </a:r>
            <a:r>
              <a:rPr lang="en-US" sz="2000" dirty="0"/>
              <a:t>(); </a:t>
            </a:r>
            <a:r>
              <a:rPr lang="en-US" sz="2000" dirty="0" err="1"/>
              <a:t>writer.Close</a:t>
            </a:r>
            <a:r>
              <a:rPr lang="en-US" sz="2000" dirty="0"/>
              <a:t>(); </a:t>
            </a:r>
          </a:p>
          <a:p>
            <a:pPr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3397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Поддержка </a:t>
            </a:r>
            <a:r>
              <a:rPr lang="en-US" dirty="0" smtClean="0"/>
              <a:t>XML </a:t>
            </a:r>
            <a:r>
              <a:rPr lang="ru-RU" dirty="0" smtClean="0"/>
              <a:t>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xml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1.0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encoding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utf-8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?&gt;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book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genre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Mystery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publicationdate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2013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ISBN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23456789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Case of the Missing Cookie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author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Cookie Monster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author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9.99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book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49207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</a:t>
            </a:r>
            <a:r>
              <a:rPr lang="en-US" dirty="0" smtClean="0"/>
              <a:t>DOM </a:t>
            </a:r>
            <a:r>
              <a:rPr lang="ru-RU" dirty="0" smtClean="0"/>
              <a:t>в </a:t>
            </a:r>
            <a:r>
              <a:rPr lang="en-US" dirty="0" smtClean="0"/>
              <a:t>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9704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</a:t>
            </a:r>
            <a:r>
              <a:rPr lang="en-US" dirty="0" smtClean="0"/>
              <a:t>DOM </a:t>
            </a:r>
            <a:r>
              <a:rPr lang="ru-RU" dirty="0" smtClean="0"/>
              <a:t>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3200" dirty="0"/>
              <a:t>DOM </a:t>
            </a:r>
            <a:r>
              <a:rPr lang="en-US" sz="3200" dirty="0"/>
              <a:t>p</a:t>
            </a:r>
            <a:r>
              <a:rPr lang="ru-RU" sz="3200" dirty="0" err="1"/>
              <a:t>еализуется</a:t>
            </a:r>
            <a:r>
              <a:rPr lang="ru-RU" sz="3200" dirty="0"/>
              <a:t> с использованием абстрактного класса </a:t>
            </a:r>
            <a:r>
              <a:rPr lang="ru-RU" sz="3200" b="1" dirty="0" err="1"/>
              <a:t>XmlNode</a:t>
            </a:r>
            <a:r>
              <a:rPr lang="ru-RU" sz="3200" dirty="0"/>
              <a:t>, который позволяет представлять узел XML-документа. </a:t>
            </a:r>
            <a:endParaRPr lang="en-US" sz="3200" dirty="0"/>
          </a:p>
          <a:p>
            <a:pPr>
              <a:buNone/>
            </a:pPr>
            <a:r>
              <a:rPr lang="ru-RU" sz="3200" dirty="0"/>
              <a:t>Доступен также класс </a:t>
            </a:r>
            <a:r>
              <a:rPr lang="ru-RU" sz="3200" b="1" dirty="0" err="1"/>
              <a:t>XmlNodeList</a:t>
            </a:r>
            <a:r>
              <a:rPr lang="ru-RU" sz="3200" dirty="0"/>
              <a:t>, служащий для представления упорядоченного  списка узлов. Этот список является активным, так что любые вносимые в узлы изменения  появляются в нем немедленно.</a:t>
            </a:r>
            <a:endParaRPr lang="en-US" sz="3200" dirty="0"/>
          </a:p>
          <a:p>
            <a:pPr>
              <a:buNone/>
            </a:pPr>
            <a:r>
              <a:rPr lang="ru-RU" sz="3200" dirty="0"/>
              <a:t>Класс </a:t>
            </a:r>
            <a:r>
              <a:rPr lang="ru-RU" sz="3200" dirty="0" err="1"/>
              <a:t>XmlNodeList</a:t>
            </a:r>
            <a:r>
              <a:rPr lang="ru-RU" sz="3200" dirty="0"/>
              <a:t> поддерживает как индексированный, так и итеративный доступ. </a:t>
            </a:r>
          </a:p>
        </p:txBody>
      </p:sp>
    </p:spTree>
    <p:extLst>
      <p:ext uri="{BB962C8B-B14F-4D97-AF65-F5344CB8AC3E}">
        <p14:creationId xmlns:p14="http://schemas.microsoft.com/office/powerpoint/2010/main" val="1022197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</a:t>
            </a:r>
            <a:r>
              <a:rPr lang="en-US" dirty="0" smtClean="0"/>
              <a:t>DOM </a:t>
            </a:r>
            <a:r>
              <a:rPr lang="ru-RU" dirty="0" smtClean="0"/>
              <a:t>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3200" dirty="0"/>
              <a:t>Классы, основанные на </a:t>
            </a:r>
            <a:r>
              <a:rPr lang="en-US" sz="3200" dirty="0" err="1"/>
              <a:t>XmlNode</a:t>
            </a:r>
            <a:r>
              <a:rPr lang="en-US" sz="3200" dirty="0"/>
              <a:t>:</a:t>
            </a:r>
          </a:p>
          <a:p>
            <a:pPr>
              <a:buNone/>
            </a:pPr>
            <a:endParaRPr lang="en-US" sz="3200" dirty="0"/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en-US" sz="3200" b="1" dirty="0" smtClean="0"/>
              <a:t>X</a:t>
            </a:r>
            <a:r>
              <a:rPr lang="ru-RU" sz="3200" b="1" dirty="0" smtClean="0"/>
              <a:t>mlLinkedNode</a:t>
            </a:r>
            <a:r>
              <a:rPr lang="ru-RU" sz="3200" dirty="0" smtClean="0"/>
              <a:t> </a:t>
            </a:r>
            <a:r>
              <a:rPr lang="ru-RU" sz="3200" dirty="0"/>
              <a:t>Возвращает узел, находящийся непосредственно перед или после текущего узла.</a:t>
            </a:r>
            <a:endParaRPr lang="en-US" sz="3200" dirty="0"/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ru-RU" sz="3200" b="1" dirty="0" err="1"/>
              <a:t>XmlDocument</a:t>
            </a:r>
            <a:r>
              <a:rPr lang="ru-RU" sz="3200" dirty="0"/>
              <a:t> Представляет целый документ и реализует спецификации  стандарта D0M </a:t>
            </a:r>
            <a:endParaRPr lang="en-US" sz="3200" dirty="0"/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en-US" sz="3200" b="1" dirty="0" smtClean="0"/>
              <a:t>X</a:t>
            </a:r>
            <a:r>
              <a:rPr lang="ru-RU" sz="3200" b="1" dirty="0" smtClean="0"/>
              <a:t>mlDocumentFragment</a:t>
            </a:r>
            <a:r>
              <a:rPr lang="ru-RU" sz="3200" dirty="0" smtClean="0"/>
              <a:t> </a:t>
            </a:r>
            <a:r>
              <a:rPr lang="ru-RU" sz="3200" dirty="0"/>
              <a:t>Представляет фрагмент дерева документа. </a:t>
            </a:r>
            <a:endParaRPr lang="en-US" sz="3200" dirty="0"/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ru-RU" sz="3200" b="1" dirty="0" err="1"/>
              <a:t>XmlAttribute</a:t>
            </a:r>
            <a:r>
              <a:rPr lang="ru-RU" sz="3200" dirty="0"/>
              <a:t> Представляет объект атрибута для объекта </a:t>
            </a:r>
            <a:r>
              <a:rPr lang="ru-RU" sz="3200" dirty="0" err="1"/>
              <a:t>XmlElement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3813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</a:t>
            </a:r>
            <a:r>
              <a:rPr lang="en-US" dirty="0" smtClean="0"/>
              <a:t>DOM </a:t>
            </a:r>
            <a:r>
              <a:rPr lang="ru-RU" dirty="0" smtClean="0"/>
              <a:t>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2800" dirty="0"/>
              <a:t>В отличие от </a:t>
            </a:r>
            <a:r>
              <a:rPr lang="ru-RU" sz="2800" dirty="0" err="1"/>
              <a:t>XmlReader</a:t>
            </a:r>
            <a:r>
              <a:rPr lang="ru-RU" sz="2800" dirty="0"/>
              <a:t> и </a:t>
            </a:r>
            <a:r>
              <a:rPr lang="ru-RU" sz="2800" dirty="0" err="1"/>
              <a:t>XmlWriter</a:t>
            </a:r>
            <a:r>
              <a:rPr lang="ru-RU" sz="2800" dirty="0"/>
              <a:t>, класс </a:t>
            </a:r>
            <a:r>
              <a:rPr lang="ru-RU" sz="2800" dirty="0" err="1"/>
              <a:t>XmlDocument</a:t>
            </a:r>
            <a:r>
              <a:rPr lang="ru-RU" sz="2800" dirty="0"/>
              <a:t> предоставляет возможности не только для чтения и записи, но и для получения произвольного доступа к дереву DOM.</a:t>
            </a:r>
          </a:p>
          <a:p>
            <a:pPr>
              <a:buNone/>
            </a:pPr>
            <a:r>
              <a:rPr lang="ru-RU" sz="2800" dirty="0"/>
              <a:t>Следующий пример похож на один из тех, что приводились ранее. Отличие состоит в том, что вместо прохода по всему документу, как это было в примере с </a:t>
            </a:r>
            <a:r>
              <a:rPr lang="ru-RU" sz="2800" dirty="0" err="1"/>
              <a:t>XmlReader</a:t>
            </a:r>
            <a:r>
              <a:rPr lang="ru-RU" sz="2800" dirty="0"/>
              <a:t>, здесь будут выбираться лишь узлы, с  которыми необходимо работать. </a:t>
            </a:r>
          </a:p>
        </p:txBody>
      </p:sp>
    </p:spTree>
    <p:extLst>
      <p:ext uri="{BB962C8B-B14F-4D97-AF65-F5344CB8AC3E}">
        <p14:creationId xmlns:p14="http://schemas.microsoft.com/office/powerpoint/2010/main" val="1389222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</a:t>
            </a:r>
            <a:r>
              <a:rPr lang="en-US" dirty="0" smtClean="0"/>
              <a:t>DOM </a:t>
            </a:r>
            <a:r>
              <a:rPr lang="ru-RU" dirty="0" smtClean="0"/>
              <a:t>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>
          <a:xfrm>
            <a:off x="296090" y="1420837"/>
            <a:ext cx="11689583" cy="482521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XmlDocument</a:t>
            </a:r>
            <a:r>
              <a:rPr lang="en-US" sz="2400" dirty="0">
                <a:latin typeface="Consolas" panose="020B0609020204030204" pitchFamily="49" charset="0"/>
              </a:rPr>
              <a:t> _doc = new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XmlDocument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ru-RU" sz="2400" dirty="0">
                <a:latin typeface="Consolas" panose="020B0609020204030204" pitchFamily="49" charset="0"/>
              </a:rPr>
              <a:t>_</a:t>
            </a:r>
            <a:r>
              <a:rPr lang="en-US" sz="2400" dirty="0" err="1">
                <a:latin typeface="Consolas" panose="020B0609020204030204" pitchFamily="49" charset="0"/>
              </a:rPr>
              <a:t>doc.Load</a:t>
            </a:r>
            <a:r>
              <a:rPr lang="en-US" sz="2400" dirty="0">
                <a:latin typeface="Consolas" panose="020B0609020204030204" pitchFamily="49" charset="0"/>
              </a:rPr>
              <a:t>("books.xml"); </a:t>
            </a:r>
          </a:p>
          <a:p>
            <a:pPr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B050"/>
                </a:solidFill>
                <a:latin typeface="Consolas" panose="020B0609020204030204" pitchFamily="49" charset="0"/>
              </a:rPr>
              <a:t>Извлечение только необходимых узлов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XmlNodeList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nodeLst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=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		_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doc.GetElementsByTagName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("title");</a:t>
            </a:r>
          </a:p>
          <a:p>
            <a:pPr>
              <a:buNone/>
            </a:pP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XmlNodeList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nodeLst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=</a:t>
            </a:r>
          </a:p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		 _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doc.SelectNodes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("/bookstore/book/title");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B050"/>
                </a:solidFill>
                <a:latin typeface="Consolas" panose="020B0609020204030204" pitchFamily="49" charset="0"/>
              </a:rPr>
              <a:t>Проход по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XmlNodeList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24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NL" sz="2400" dirty="0">
                <a:solidFill>
                  <a:srgbClr val="00B0F0"/>
                </a:solidFill>
                <a:latin typeface="Consolas" panose="020B0609020204030204" pitchFamily="49" charset="0"/>
              </a:rPr>
              <a:t>XmlNode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 node </a:t>
            </a:r>
            <a:r>
              <a:rPr lang="nl-NL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 nodeLst)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  textBox1.Text +=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node.OuterXml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"\r\n"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} 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6" name="Прямоугольная выноска 5"/>
          <p:cNvSpPr/>
          <p:nvPr/>
        </p:nvSpPr>
        <p:spPr>
          <a:xfrm>
            <a:off x="8439513" y="4582427"/>
            <a:ext cx="2286016" cy="571504"/>
          </a:xfrm>
          <a:prstGeom prst="wedgeRectCallout">
            <a:avLst>
              <a:gd name="adj1" fmla="val -40227"/>
              <a:gd name="adj2" fmla="val -9265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X-Path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78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            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Brand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    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Color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speed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Speed =&gt; speed;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brand,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color)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=&gt; (Brand, Model, Color) = (brand, model, color);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9508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</a:t>
            </a:r>
            <a:r>
              <a:rPr lang="en-US" dirty="0" smtClean="0"/>
              <a:t>DOM </a:t>
            </a:r>
            <a:r>
              <a:rPr lang="ru-RU" dirty="0" smtClean="0"/>
              <a:t>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solidFill>
                  <a:srgbClr val="00B0F0"/>
                </a:solidFill>
                <a:latin typeface="Consolas" panose="020B0609020204030204" pitchFamily="49" charset="0"/>
              </a:rPr>
              <a:t>XmlDocument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doc =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B0F0"/>
                </a:solidFill>
                <a:latin typeface="Consolas" panose="020B0609020204030204" pitchFamily="49" charset="0"/>
              </a:rPr>
              <a:t>XmlDocument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3200" dirty="0" err="1">
                <a:solidFill>
                  <a:srgbClr val="00B0F0"/>
                </a:solidFill>
                <a:latin typeface="Consolas" panose="020B0609020204030204" pitchFamily="49" charset="0"/>
              </a:rPr>
              <a:t>XmlElement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root =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doc.CreateElement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"root"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84083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</a:t>
            </a:r>
            <a:r>
              <a:rPr lang="en-US" dirty="0" smtClean="0"/>
              <a:t>DOM </a:t>
            </a:r>
            <a:r>
              <a:rPr lang="ru-RU" dirty="0" smtClean="0"/>
              <a:t>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(Car c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Создать элемент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Car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XmlElement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car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doc.CreateElement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"Car"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car.SetAttribute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"Speed"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c.Speed.ToString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//Создать подэлементы 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XmlElement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brand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doc.CreateElement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"Brand"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brand.InnerText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c.Brand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. . 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Добавить подэлементы в элемент Car  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car.AppendChild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(brand);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. . 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Добавить элемент Car в документ 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root.AppendChild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(car);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InvalidOperationException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 };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87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XML</a:t>
            </a:r>
            <a:endParaRPr lang="en-US" altLang="en-US" sz="7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47" y="1468098"/>
            <a:ext cx="11611875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3200" b="1" dirty="0"/>
              <a:t>XML (</a:t>
            </a:r>
            <a:r>
              <a:rPr lang="ru-RU" sz="3200" b="1" i="1" dirty="0"/>
              <a:t>Extensible Markup Language</a:t>
            </a:r>
            <a:r>
              <a:rPr lang="ru-RU" sz="3200" b="1" dirty="0"/>
              <a:t>) </a:t>
            </a:r>
            <a:r>
              <a:rPr lang="ru-RU" sz="3200" dirty="0"/>
              <a:t>- это язык разметки, описывающий целый класс объектов данных, называемых XML- документами.</a:t>
            </a:r>
          </a:p>
          <a:p>
            <a:pPr>
              <a:buNone/>
            </a:pPr>
            <a:r>
              <a:rPr lang="ru-RU" sz="3200" dirty="0"/>
              <a:t>Сам по себе XML не содержит никаких тэгов, предназначенных для разметки, он просто определяет порядок их создания.</a:t>
            </a:r>
          </a:p>
        </p:txBody>
      </p:sp>
    </p:spTree>
    <p:extLst>
      <p:ext uri="{BB962C8B-B14F-4D97-AF65-F5344CB8AC3E}">
        <p14:creationId xmlns:p14="http://schemas.microsoft.com/office/powerpoint/2010/main" val="31574562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</a:t>
            </a:r>
            <a:r>
              <a:rPr lang="en-US" dirty="0" smtClean="0"/>
              <a:t>DOM </a:t>
            </a:r>
            <a:r>
              <a:rPr lang="ru-RU" dirty="0" smtClean="0"/>
              <a:t>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doc.AppendChild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(root);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/>
              <a:t>Сохранение изменений: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doc.Save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"DOM.xml"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9362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</a:t>
            </a:r>
            <a:r>
              <a:rPr lang="en-US" dirty="0" smtClean="0"/>
              <a:t>DOM </a:t>
            </a:r>
            <a:r>
              <a:rPr lang="ru-RU" dirty="0" smtClean="0"/>
              <a:t>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2800" dirty="0"/>
              <a:t>Сохранение </a:t>
            </a:r>
            <a:r>
              <a:rPr lang="ru-RU" sz="2800" dirty="0" smtClean="0"/>
              <a:t>изменений</a:t>
            </a:r>
            <a:r>
              <a:rPr lang="en-US" sz="2800" dirty="0" smtClean="0"/>
              <a:t> (</a:t>
            </a:r>
            <a:r>
              <a:rPr lang="ru-RU" sz="2800" dirty="0" smtClean="0"/>
              <a:t>вариант 2</a:t>
            </a:r>
            <a:r>
              <a:rPr lang="en-US" sz="2800" dirty="0" smtClean="0"/>
              <a:t>)</a:t>
            </a:r>
            <a:r>
              <a:rPr lang="ru-RU" sz="2800" dirty="0" smtClean="0"/>
              <a:t>:</a:t>
            </a:r>
            <a:endParaRPr lang="ru-RU" sz="2800" dirty="0"/>
          </a:p>
          <a:p>
            <a:pPr>
              <a:buNone/>
            </a:pPr>
            <a:endParaRPr lang="ru-RU" sz="2800" dirty="0"/>
          </a:p>
          <a:p>
            <a:r>
              <a:rPr lang="en-US" sz="2800" dirty="0" smtClean="0"/>
              <a:t>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XmlTextWriter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XmlTextWriter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"booksEdit.xml"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tr.Formatting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Formatting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.Indented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doc.WriteContentTo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tr.Flush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tr.Close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66416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LINQ to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00965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LINQ to XML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2800" dirty="0"/>
              <a:t>Помимо возможности создания LINQ-запросов в .</a:t>
            </a:r>
            <a:r>
              <a:rPr lang="ru-RU" sz="2800" dirty="0" smtClean="0"/>
              <a:t>NET </a:t>
            </a:r>
            <a:r>
              <a:rPr lang="ru-RU" sz="2800" dirty="0"/>
              <a:t>предлагаются различные  объекты XML.</a:t>
            </a:r>
            <a:endParaRPr lang="en-US" sz="2800" dirty="0"/>
          </a:p>
          <a:p>
            <a:pPr>
              <a:buNone/>
            </a:pPr>
            <a:r>
              <a:rPr lang="ru-RU" sz="2800" dirty="0"/>
              <a:t>Эти объекты могут применяться вместо непосредственной работы с DOM. Они называются вспомогательными объектами </a:t>
            </a:r>
            <a:r>
              <a:rPr lang="ru-RU" sz="2800" b="1" dirty="0"/>
              <a:t>LINQ </a:t>
            </a:r>
            <a:r>
              <a:rPr lang="ru-RU" sz="2800" b="1" dirty="0" err="1"/>
              <a:t>to</a:t>
            </a:r>
            <a:r>
              <a:rPr lang="ru-RU" sz="2800" b="1" dirty="0"/>
              <a:t> XML</a:t>
            </a:r>
            <a:r>
              <a:rPr lang="ru-RU" sz="2800" dirty="0"/>
              <a:t>, размещаются в  пространстве имен </a:t>
            </a:r>
            <a:r>
              <a:rPr lang="ru-RU" sz="2800" b="1" dirty="0" err="1"/>
              <a:t>System.Xml.Linq</a:t>
            </a:r>
            <a:r>
              <a:rPr lang="ru-RU" sz="2800" b="1" dirty="0"/>
              <a:t> </a:t>
            </a:r>
            <a:r>
              <a:rPr lang="ru-RU" sz="2800" dirty="0"/>
              <a:t>и способны значительно упростить взаимодействие с XML-документом в памяти. </a:t>
            </a:r>
          </a:p>
        </p:txBody>
      </p:sp>
    </p:spTree>
    <p:extLst>
      <p:ext uri="{BB962C8B-B14F-4D97-AF65-F5344CB8AC3E}">
        <p14:creationId xmlns:p14="http://schemas.microsoft.com/office/powerpoint/2010/main" val="11544414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LINQ to XML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2800" dirty="0"/>
              <a:t>Объект </a:t>
            </a:r>
            <a:r>
              <a:rPr lang="ru-RU" sz="2800" b="1" dirty="0" err="1"/>
              <a:t>XDocument</a:t>
            </a:r>
            <a:r>
              <a:rPr lang="ru-RU" sz="2800" dirty="0"/>
              <a:t> является заменой объекта </a:t>
            </a:r>
            <a:r>
              <a:rPr lang="ru-RU" sz="2800" dirty="0" err="1"/>
              <a:t>XmlDocument</a:t>
            </a:r>
            <a:r>
              <a:rPr lang="ru-RU" sz="2800" dirty="0"/>
              <a:t>, который применялся в .NET 3.5; с ним гораздо легче работать, чем с XML-документами. Он используется  совместно с другими новыми объектами в этой же области, такими как </a:t>
            </a:r>
            <a:r>
              <a:rPr lang="ru-RU" sz="2800" dirty="0" err="1"/>
              <a:t>XNamespace</a:t>
            </a:r>
            <a:r>
              <a:rPr lang="ru-RU" sz="2800" dirty="0"/>
              <a:t>, </a:t>
            </a:r>
            <a:r>
              <a:rPr lang="ru-RU" sz="2800" dirty="0" err="1"/>
              <a:t>XComment</a:t>
            </a:r>
            <a:r>
              <a:rPr lang="ru-RU" sz="2800" dirty="0"/>
              <a:t>, </a:t>
            </a:r>
            <a:r>
              <a:rPr lang="ru-RU" sz="2800" dirty="0" err="1"/>
              <a:t>XElement</a:t>
            </a:r>
            <a:r>
              <a:rPr lang="ru-RU" sz="2800" dirty="0"/>
              <a:t> и </a:t>
            </a:r>
            <a:r>
              <a:rPr lang="ru-RU" sz="2800" dirty="0" err="1"/>
              <a:t>XAttribute</a:t>
            </a:r>
            <a:r>
              <a:rPr lang="ru-RU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985564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LINQ to XML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ru-RU" sz="2800" dirty="0"/>
          </a:p>
          <a:p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XDocument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xdoc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XDocument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.Load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@"</a:t>
            </a:r>
            <a:r>
              <a:rPr lang="ru-RU" sz="2800" dirty="0">
                <a:solidFill>
                  <a:srgbClr val="800000"/>
                </a:solidFill>
                <a:latin typeface="Consolas" panose="020B0609020204030204" pitchFamily="49" charset="0"/>
              </a:rPr>
              <a:t>С:\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Hamlet.xml"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xdoc.Root.Name.ToString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xdoc.Root.HasAttributes.ToString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 . .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xdoc.Save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@"C:\CopyOfHamlet.xml"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800" dirty="0" smtClean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458137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            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Brand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    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Color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speed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Speed =&gt; speed;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brand,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color)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=&gt; (Brand, Model, Color) = (brand, model, color);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0076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LINQ to XML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3200" dirty="0"/>
              <a:t>Объект </a:t>
            </a:r>
            <a:r>
              <a:rPr lang="ru-RU" sz="3200" b="1" dirty="0" err="1"/>
              <a:t>XComment</a:t>
            </a:r>
            <a:r>
              <a:rPr lang="ru-RU" sz="3200" dirty="0"/>
              <a:t> позволяет добавлять в создаваемые XML-документы желаемые XML- комментарии. </a:t>
            </a:r>
            <a:endParaRPr lang="en-US" sz="3200" dirty="0"/>
          </a:p>
          <a:p>
            <a:pPr>
              <a:buNone/>
            </a:pPr>
            <a:r>
              <a:rPr lang="ru-RU" sz="3200" dirty="0"/>
              <a:t>Добавлять и работать с атрибутами позволяет объект </a:t>
            </a:r>
            <a:r>
              <a:rPr lang="ru-RU" sz="3200" b="1" dirty="0" err="1"/>
              <a:t>XAttribute</a:t>
            </a:r>
            <a:r>
              <a:rPr lang="ru-RU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1528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LINQ to XML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XDocument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doc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XDocument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Создание корня документа 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XElement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root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XElement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"Cars"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car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Создание одного элемента 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XElement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carElement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XElement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"car"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XAttribute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"brand"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car.Brand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XElement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"model"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car.Model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XElement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car.Color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root.Add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carElement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Поместить корень в документ 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doc.Add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(root);</a:t>
            </a:r>
          </a:p>
          <a:p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Сохранить документ 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doc.Save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"linq.xml"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043790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xml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encoding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utf-8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?&gt;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Cars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brand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mondeo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white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speed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speed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brand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volkswagen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beetle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speed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speed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. . .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Cars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66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XML </a:t>
            </a:r>
            <a:r>
              <a:rPr lang="ru-RU" dirty="0" smtClean="0"/>
              <a:t>был создан для  хранения </a:t>
            </a:r>
            <a:r>
              <a:rPr lang="ru-RU" dirty="0"/>
              <a:t>и передачи </a:t>
            </a:r>
            <a:r>
              <a:rPr lang="ru-RU" dirty="0" smtClean="0"/>
              <a:t>данных в распределенных системах, </a:t>
            </a:r>
            <a:r>
              <a:rPr lang="ru-RU" dirty="0"/>
              <a:t>в том числе через Интернет.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705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LINQ to XML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2800" dirty="0"/>
              <a:t>Пример выдачи запроса к файлу </a:t>
            </a:r>
            <a:r>
              <a:rPr lang="en-US" sz="2800" dirty="0" smtClean="0"/>
              <a:t>cars</a:t>
            </a:r>
            <a:r>
              <a:rPr lang="ru-RU" sz="2800" dirty="0" smtClean="0"/>
              <a:t>.xml </a:t>
            </a:r>
            <a:r>
              <a:rPr lang="ru-RU" sz="2800" dirty="0"/>
              <a:t>для получения списка всех </a:t>
            </a:r>
            <a:r>
              <a:rPr lang="ru-RU" sz="2800" dirty="0" smtClean="0"/>
              <a:t>автомобилей марки </a:t>
            </a:r>
            <a:r>
              <a:rPr lang="en-US" sz="2800" dirty="0" smtClean="0"/>
              <a:t>Ford:</a:t>
            </a:r>
            <a:endParaRPr lang="ru-RU" sz="2800" dirty="0" smtClean="0"/>
          </a:p>
          <a:p>
            <a:pPr>
              <a:buNone/>
            </a:pPr>
            <a:endParaRPr lang="en-US" sz="2800" dirty="0"/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XDocument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doc =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XDocument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.Load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"cars.xml"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root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doc.Root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bmwCars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root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Elements(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"car"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Where(el =&gt;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el.Attribute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"brand"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Value.Equals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"ford"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или:</a:t>
            </a:r>
            <a:endParaRPr lang="en-US" sz="2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bmwCars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doc.Descendants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"car"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.Where(el =&gt;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el.Attribute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"brand"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Value.Equals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"ford"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828998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XML &amp; JSON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051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cs typeface="Times New Roman" pitchFamily="18" charset="0"/>
              </a:rPr>
              <a:t>JSON</a:t>
            </a:r>
            <a:r>
              <a:rPr lang="ru-RU" dirty="0">
                <a:cs typeface="Times New Roman" pitchFamily="18" charset="0"/>
              </a:rPr>
              <a:t> обозначает </a:t>
            </a:r>
            <a:r>
              <a:rPr lang="ru-RU" b="1" dirty="0">
                <a:cs typeface="Times New Roman" pitchFamily="18" charset="0"/>
              </a:rPr>
              <a:t>JavaScript Object Notation </a:t>
            </a:r>
            <a:r>
              <a:rPr lang="ru-RU" dirty="0">
                <a:cs typeface="Times New Roman" pitchFamily="18" charset="0"/>
              </a:rPr>
              <a:t>и представляет собой сжатый способ представления </a:t>
            </a:r>
            <a:r>
              <a:rPr lang="ru-RU" dirty="0" smtClean="0">
                <a:cs typeface="Times New Roman" pitchFamily="18" charset="0"/>
              </a:rPr>
              <a:t>данных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в текстовом формате.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5784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Иван"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Иванов"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"address"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2E75B6"/>
                </a:solidFill>
                <a:latin typeface="Consolas" panose="020B0609020204030204" pitchFamily="49" charset="0"/>
              </a:rPr>
              <a:t>"streetAddress"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"Московское ш., 101, кв.101"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"city"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Ленинград"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postalCode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101101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phoneNumbers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"812 123-1234"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"916 123-4567"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0905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JSON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4" t="11053" r="49132" b="33982"/>
          <a:stretch/>
        </p:blipFill>
        <p:spPr>
          <a:xfrm>
            <a:off x="2147608" y="1441753"/>
            <a:ext cx="7887406" cy="4783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54</a:t>
            </a:fld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2055224" y="2316480"/>
            <a:ext cx="4728754" cy="11146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81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JObject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 =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JObject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@"{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'CPU': 'Intel',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'Drives': [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'DVD read/writer',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'500 gigabyte hard drive'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cpu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)o[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"CPU"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Intel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firstDrive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)o[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"Drives"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][0];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DVD read/writer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IList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allDrives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o[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"Drives"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].Select(t =&gt;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)t).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DVD read/writer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500 gigabyte hard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drive</a:t>
            </a: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87382" y="6363245"/>
            <a:ext cx="8565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www.newtonsoft.com/json/help/html/LINQtoJSON.htm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53440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</a:t>
            </a:r>
            <a:r>
              <a:rPr lang="en-US" dirty="0" smtClean="0"/>
              <a:t>JSON (</a:t>
            </a:r>
            <a:r>
              <a:rPr lang="en-US" dirty="0" err="1" smtClean="0"/>
              <a:t>.Net</a:t>
            </a:r>
            <a:r>
              <a:rPr lang="en-US" dirty="0" smtClean="0"/>
              <a:t> 5, </a:t>
            </a:r>
            <a:r>
              <a:rPr lang="en-US" dirty="0" err="1" smtClean="0"/>
              <a:t>.Net</a:t>
            </a:r>
            <a:r>
              <a:rPr lang="en-US" dirty="0" smtClean="0"/>
              <a:t> 6, </a:t>
            </a:r>
            <a:r>
              <a:rPr lang="en-US" dirty="0" err="1" smtClean="0"/>
              <a:t>.Net</a:t>
            </a:r>
            <a:r>
              <a:rPr lang="en-US" dirty="0" smtClean="0"/>
              <a:t> Core 3.1)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"{\"CPU\": \"Intel\",\"Drives\": [\"DVD read/writer\",\"500 gigabyte hard drive\"]}"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doc = </a:t>
            </a:r>
            <a:r>
              <a:rPr lang="en-US" dirty="0" err="1">
                <a:solidFill>
                  <a:srgbClr val="00B0F0"/>
                </a:solidFill>
                <a:latin typeface="Cascadia Mono" panose="020B0609020000020004" pitchFamily="49" charset="0"/>
              </a:rPr>
              <a:t>JsonDocument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cpu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doc.RootElement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GetProperty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"CPU"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GetString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Intel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firstDrive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doc.RootElement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GetProperty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"Drives"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)[0]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GetString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DVD read/writer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allDrives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doc.RootElement.GetProperty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"Drives"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EnumerateArray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.Select(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dElement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dElement.GetString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8131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XML &amp; JSON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Файлы конфигурации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4740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Пространство имен </a:t>
            </a:r>
            <a:r>
              <a:rPr lang="en-US" dirty="0" err="1" smtClean="0"/>
              <a:t>System.Configuration</a:t>
            </a:r>
            <a:r>
              <a:rPr lang="en-US" dirty="0" smtClean="0"/>
              <a:t> </a:t>
            </a:r>
            <a:r>
              <a:rPr lang="ru-RU" dirty="0" smtClean="0"/>
              <a:t>содержит классы для работы с файлом конфигурации</a:t>
            </a:r>
          </a:p>
          <a:p>
            <a:endParaRPr lang="ru-RU" dirty="0"/>
          </a:p>
          <a:p>
            <a:r>
              <a:rPr lang="en-US" b="1" i="1" dirty="0" err="1" smtClean="0"/>
              <a:t>app.config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4072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xml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encoding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utf-8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?&gt;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configuration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appSettings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MySetting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/&gt;  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appSettings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configuration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21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ClrTx/>
              <a:buFont typeface="Wingdings" panose="05000000000000000000" pitchFamily="2" charset="2"/>
              <a:buChar char="q"/>
            </a:pPr>
            <a:endParaRPr lang="ru-RU" sz="4000" dirty="0" smtClean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endParaRPr lang="ru-RU" sz="4000" dirty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sz="4000" dirty="0" smtClean="0"/>
              <a:t>легко </a:t>
            </a:r>
            <a:r>
              <a:rPr lang="ru-RU" sz="4000" dirty="0"/>
              <a:t>читается и человеком, и </a:t>
            </a:r>
            <a:r>
              <a:rPr lang="ru-RU" sz="4000" dirty="0" smtClean="0"/>
              <a:t>компьютером</a:t>
            </a:r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endParaRPr lang="ru-RU" sz="4000" dirty="0" smtClean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sz="4000" dirty="0"/>
              <a:t>поскольку данные хранятся в </a:t>
            </a:r>
            <a:r>
              <a:rPr lang="ru-RU" sz="4000" dirty="0" smtClean="0"/>
              <a:t>текстовом </a:t>
            </a:r>
            <a:r>
              <a:rPr lang="ru-RU" sz="4000" dirty="0"/>
              <a:t>формате, </a:t>
            </a:r>
            <a:r>
              <a:rPr lang="ru-RU" sz="4000" dirty="0" smtClean="0"/>
              <a:t>они понятны для любой платформы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4785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mySetting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B0F0"/>
                </a:solidFill>
                <a:latin typeface="Consolas" panose="020B0609020204030204" pitchFamily="49" charset="0"/>
              </a:rPr>
              <a:t>ConfigurationManager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.AppSettings.Get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MySetting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1883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 </a:t>
            </a:r>
            <a:r>
              <a:rPr lang="ru-RU" dirty="0" smtClean="0"/>
              <a:t>появились новые классы для для получения данных их файла конфигурации.</a:t>
            </a:r>
          </a:p>
          <a:p>
            <a:r>
              <a:rPr lang="ru-RU" dirty="0" smtClean="0"/>
              <a:t>При этом файл конфигурации может быть как в формате </a:t>
            </a:r>
            <a:r>
              <a:rPr lang="en-US" dirty="0" smtClean="0"/>
              <a:t>XML</a:t>
            </a:r>
            <a:r>
              <a:rPr lang="ru-RU" dirty="0" smtClean="0"/>
              <a:t>, так и в формате </a:t>
            </a:r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3053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5" t="10440" r="36952" b="45531"/>
          <a:stretch/>
        </p:blipFill>
        <p:spPr>
          <a:xfrm>
            <a:off x="1010194" y="1593667"/>
            <a:ext cx="10140274" cy="40296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2589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MySettings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"date"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"01.09.2021"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userName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22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5307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IConfiguration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configuration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ConfigurationBuilder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SetBasePath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Directory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.GetCurrentDirectory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    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AddJsonFile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appsettings.json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.Build();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DateTime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configuration.GetSection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MySettings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GetSection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"Date"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Value);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54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xml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1.0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?&gt;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person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John Smith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4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company</a:t>
            </a:r>
            <a:r>
              <a:rPr lang="en-US" sz="4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BSUIR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company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phone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(017) 123-4567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phone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person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4000" dirty="0" smtClean="0"/>
          </a:p>
          <a:p>
            <a:pPr>
              <a:buClrTx/>
              <a:buNone/>
            </a:pPr>
            <a:endParaRPr lang="ru-RU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84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документа </a:t>
            </a:r>
            <a:r>
              <a:rPr lang="en-US" dirty="0"/>
              <a:t>XML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Документ XML содержит следующие разделы: </a:t>
            </a:r>
            <a:endParaRPr lang="en-US" dirty="0"/>
          </a:p>
          <a:p>
            <a:endParaRPr lang="ru-RU" dirty="0"/>
          </a:p>
          <a:p>
            <a:pPr lvl="1"/>
            <a:r>
              <a:rPr lang="en-US" dirty="0"/>
              <a:t> XML-</a:t>
            </a:r>
            <a:r>
              <a:rPr lang="ru-RU" dirty="0"/>
              <a:t>декларация; </a:t>
            </a:r>
          </a:p>
          <a:p>
            <a:pPr lvl="1"/>
            <a:r>
              <a:rPr lang="ru-RU" dirty="0"/>
              <a:t> Пролог; </a:t>
            </a:r>
          </a:p>
          <a:p>
            <a:pPr lvl="1"/>
            <a:r>
              <a:rPr lang="ru-RU" dirty="0"/>
              <a:t> Элементы; </a:t>
            </a:r>
          </a:p>
          <a:p>
            <a:pPr lvl="1"/>
            <a:r>
              <a:rPr lang="ru-RU" dirty="0"/>
              <a:t> Атрибуты; </a:t>
            </a:r>
          </a:p>
          <a:p>
            <a:pPr lvl="1"/>
            <a:r>
              <a:rPr lang="ru-RU" dirty="0"/>
              <a:t> Комментарии </a:t>
            </a:r>
          </a:p>
        </p:txBody>
      </p:sp>
    </p:spTree>
    <p:extLst>
      <p:ext uri="{BB962C8B-B14F-4D97-AF65-F5344CB8AC3E}">
        <p14:creationId xmlns:p14="http://schemas.microsoft.com/office/powerpoint/2010/main" val="27912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Декларация </a:t>
            </a:r>
            <a:r>
              <a:rPr lang="en-US" dirty="0"/>
              <a:t>XML-</a:t>
            </a:r>
            <a:r>
              <a:rPr lang="ru-RU" dirty="0"/>
              <a:t>документа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XML-декларация обычно в первой строке XML-документа, и до нее не должно быть больше ничего, в том числе пробелов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&lt;?xml version="1.0" encoding="UTF-8"?&gt;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93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00B7275-7A1C-4175-9DA8-32A05C069381}" vid="{7BA702E7-4841-4B17-B04A-ACB1ABD7F3F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63998</TotalTime>
  <Words>2385</Words>
  <Application>Microsoft Office PowerPoint</Application>
  <PresentationFormat>Widescreen</PresentationFormat>
  <Paragraphs>436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Calibri</vt:lpstr>
      <vt:lpstr>Wingdings</vt:lpstr>
      <vt:lpstr>Consolas</vt:lpstr>
      <vt:lpstr>Cascadia Mono</vt:lpstr>
      <vt:lpstr>Arial</vt:lpstr>
      <vt:lpstr>Times New Roman</vt:lpstr>
      <vt:lpstr>Calibri Light</vt:lpstr>
      <vt:lpstr>Theme1</vt:lpstr>
      <vt:lpstr>XML &amp; JSON</vt:lpstr>
      <vt:lpstr>XML &amp; JSON</vt:lpstr>
      <vt:lpstr>PowerPoint Presentation</vt:lpstr>
      <vt:lpstr>XML</vt:lpstr>
      <vt:lpstr>XML</vt:lpstr>
      <vt:lpstr>XML</vt:lpstr>
      <vt:lpstr>XML</vt:lpstr>
      <vt:lpstr>Структура документа XML</vt:lpstr>
      <vt:lpstr>Декларация XML-документа</vt:lpstr>
      <vt:lpstr>Пролог XML-документа</vt:lpstr>
      <vt:lpstr>Комментарии XML-документа</vt:lpstr>
      <vt:lpstr>Элементы XML-документа</vt:lpstr>
      <vt:lpstr>Элементы XML-документа</vt:lpstr>
      <vt:lpstr>Ограничения</vt:lpstr>
      <vt:lpstr>Ограничения</vt:lpstr>
      <vt:lpstr>Атрибуты XML-элемента</vt:lpstr>
      <vt:lpstr>DOM</vt:lpstr>
      <vt:lpstr>DOM</vt:lpstr>
      <vt:lpstr>DOM</vt:lpstr>
      <vt:lpstr>XPath</vt:lpstr>
      <vt:lpstr>Обзор XML</vt:lpstr>
      <vt:lpstr>Обзор XML</vt:lpstr>
      <vt:lpstr>XML &amp; JSON</vt:lpstr>
      <vt:lpstr>Поддержка XML в .NET</vt:lpstr>
      <vt:lpstr>Поддержка XML в .NET</vt:lpstr>
      <vt:lpstr>Поддержка XML в .NET</vt:lpstr>
      <vt:lpstr>Поддержка XML в .NET</vt:lpstr>
      <vt:lpstr>Поддержка XML в .NET</vt:lpstr>
      <vt:lpstr>Поддержка XML в .NET</vt:lpstr>
      <vt:lpstr>Поддержка XML в .NET</vt:lpstr>
      <vt:lpstr>Поддержка XML в .NET</vt:lpstr>
      <vt:lpstr>Реализация DOM в .NET</vt:lpstr>
      <vt:lpstr>Реализация DOM в .NET</vt:lpstr>
      <vt:lpstr>Реализация DOM в .NET</vt:lpstr>
      <vt:lpstr>Реализация DOM в .NET</vt:lpstr>
      <vt:lpstr>Реализация DOM в .NET</vt:lpstr>
      <vt:lpstr>PowerPoint Presentation</vt:lpstr>
      <vt:lpstr>Реализация DOM в .NET</vt:lpstr>
      <vt:lpstr>Реализация DOM в .NET</vt:lpstr>
      <vt:lpstr>Реализация DOM в .NET</vt:lpstr>
      <vt:lpstr>Реализация DOM в .NET</vt:lpstr>
      <vt:lpstr>LINQ to XML</vt:lpstr>
      <vt:lpstr>LINQ to XML</vt:lpstr>
      <vt:lpstr>LINQ to XML</vt:lpstr>
      <vt:lpstr>LINQ to XML</vt:lpstr>
      <vt:lpstr>PowerPoint Presentation</vt:lpstr>
      <vt:lpstr>LINQ to XML</vt:lpstr>
      <vt:lpstr>LINQ to XML</vt:lpstr>
      <vt:lpstr>PowerPoint Presentation</vt:lpstr>
      <vt:lpstr>LINQ to XML</vt:lpstr>
      <vt:lpstr>XML &amp; JSON</vt:lpstr>
      <vt:lpstr>JSON</vt:lpstr>
      <vt:lpstr>JSON</vt:lpstr>
      <vt:lpstr>LINQ to JSON</vt:lpstr>
      <vt:lpstr>LINQ to JSON</vt:lpstr>
      <vt:lpstr>LINQ to JSON (.Net 5, .Net 6, .Net Core 3.1)</vt:lpstr>
      <vt:lpstr>XML &amp; JSON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С# Лекция 3</dc:title>
  <dc:creator>Igor Glamazdin</dc:creator>
  <cp:lastModifiedBy>Igor Glamazdin</cp:lastModifiedBy>
  <cp:revision>312</cp:revision>
  <dcterms:modified xsi:type="dcterms:W3CDTF">2021-11-16T10:44:23Z</dcterms:modified>
</cp:coreProperties>
</file>