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42"/>
  </p:notesMasterIdLst>
  <p:handoutMasterIdLst>
    <p:handoutMasterId r:id="rId43"/>
  </p:handoutMasterIdLst>
  <p:sldIdLst>
    <p:sldId id="391" r:id="rId2"/>
    <p:sldId id="392" r:id="rId3"/>
    <p:sldId id="393" r:id="rId4"/>
    <p:sldId id="394" r:id="rId5"/>
    <p:sldId id="395" r:id="rId6"/>
    <p:sldId id="396" r:id="rId7"/>
    <p:sldId id="397" r:id="rId8"/>
    <p:sldId id="398" r:id="rId9"/>
    <p:sldId id="399" r:id="rId10"/>
    <p:sldId id="400" r:id="rId11"/>
    <p:sldId id="401" r:id="rId12"/>
    <p:sldId id="402" r:id="rId13"/>
    <p:sldId id="403" r:id="rId14"/>
    <p:sldId id="404" r:id="rId15"/>
    <p:sldId id="405" r:id="rId16"/>
    <p:sldId id="406" r:id="rId17"/>
    <p:sldId id="407" r:id="rId18"/>
    <p:sldId id="408" r:id="rId19"/>
    <p:sldId id="410" r:id="rId20"/>
    <p:sldId id="411" r:id="rId21"/>
    <p:sldId id="412" r:id="rId22"/>
    <p:sldId id="413" r:id="rId23"/>
    <p:sldId id="414" r:id="rId24"/>
    <p:sldId id="415" r:id="rId25"/>
    <p:sldId id="416" r:id="rId26"/>
    <p:sldId id="417" r:id="rId27"/>
    <p:sldId id="418" r:id="rId28"/>
    <p:sldId id="419" r:id="rId29"/>
    <p:sldId id="420" r:id="rId30"/>
    <p:sldId id="421" r:id="rId31"/>
    <p:sldId id="422" r:id="rId32"/>
    <p:sldId id="423" r:id="rId33"/>
    <p:sldId id="425" r:id="rId34"/>
    <p:sldId id="424" r:id="rId35"/>
    <p:sldId id="426" r:id="rId36"/>
    <p:sldId id="427" r:id="rId37"/>
    <p:sldId id="428" r:id="rId38"/>
    <p:sldId id="429" r:id="rId39"/>
    <p:sldId id="430" r:id="rId40"/>
    <p:sldId id="431" r:id="rId41"/>
  </p:sldIdLst>
  <p:sldSz cx="12192000" cy="6858000"/>
  <p:notesSz cx="6858000" cy="9144000"/>
  <p:embeddedFontLst>
    <p:embeddedFont>
      <p:font typeface="Calibri Light" panose="020F0302020204030204" pitchFamily="34" charset="0"/>
      <p:regular r:id="rId44"/>
      <p:italic r:id="rId45"/>
    </p:embeddedFont>
    <p:embeddedFont>
      <p:font typeface="Calibri" panose="020F0502020204030204" pitchFamily="34" charset="0"/>
      <p:regular r:id="rId46"/>
      <p:bold r:id="rId47"/>
      <p:italic r:id="rId48"/>
      <p:boldItalic r:id="rId49"/>
    </p:embeddedFont>
    <p:embeddedFont>
      <p:font typeface="Consolas" panose="020B0609020204030204" pitchFamily="49" charset="0"/>
      <p:regular r:id="rId50"/>
      <p:bold r:id="rId51"/>
      <p:italic r:id="rId52"/>
      <p:boldItalic r:id="rId53"/>
    </p:embeddedFont>
    <p:embeddedFont>
      <p:font typeface="Segoe UI" panose="020B0502040204020203" pitchFamily="34" charset="0"/>
      <p:regular r:id="rId54"/>
      <p:bold r:id="rId55"/>
      <p:italic r:id="rId56"/>
      <p:boldItalic r:id="rId5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gor Glamazdin" initials="IG" lastIdx="1" clrIdx="0">
    <p:extLst>
      <p:ext uri="{19B8F6BF-5375-455C-9EA6-DF929625EA0E}">
        <p15:presenceInfo xmlns:p15="http://schemas.microsoft.com/office/powerpoint/2012/main" userId="93344bf745a1c41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1400" autoAdjust="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313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font" Target="fonts/font4.fntdata"/><Relationship Id="rId50" Type="http://schemas.openxmlformats.org/officeDocument/2006/relationships/font" Target="fonts/font7.fntdata"/><Relationship Id="rId55" Type="http://schemas.openxmlformats.org/officeDocument/2006/relationships/font" Target="fonts/font12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2.fntdata"/><Relationship Id="rId53" Type="http://schemas.openxmlformats.org/officeDocument/2006/relationships/font" Target="fonts/font10.fntdata"/><Relationship Id="rId58" Type="http://schemas.openxmlformats.org/officeDocument/2006/relationships/commentAuthors" Target="commentAuthors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48" Type="http://schemas.openxmlformats.org/officeDocument/2006/relationships/font" Target="fonts/font5.fntdata"/><Relationship Id="rId56" Type="http://schemas.openxmlformats.org/officeDocument/2006/relationships/font" Target="fonts/font13.fntdata"/><Relationship Id="rId8" Type="http://schemas.openxmlformats.org/officeDocument/2006/relationships/slide" Target="slides/slide7.xml"/><Relationship Id="rId51" Type="http://schemas.openxmlformats.org/officeDocument/2006/relationships/font" Target="fonts/font8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3.fntdata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11.fntdata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6.fntdata"/><Relationship Id="rId57" Type="http://schemas.openxmlformats.org/officeDocument/2006/relationships/font" Target="fonts/font14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1.fntdata"/><Relationship Id="rId52" Type="http://schemas.openxmlformats.org/officeDocument/2006/relationships/font" Target="fonts/font9.fntdata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DAEC2F-30E4-483B-B6DF-0FD7CF7AB987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7E9889-9D32-47FF-9B25-89B1BA401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50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3" name="Google Shape;1293;p13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4" name="Google Shape;1294;p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3200" cap="all" spc="200" baseline="0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B7D63-C52D-489F-8A4E-CE9BE7E2E777}" type="datetimeFigureOut">
              <a:rPr lang="ru-RU" smtClean="0"/>
              <a:t>29.09.2021</a:t>
            </a:fld>
            <a:endParaRPr lang="ru-RU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2562623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B7D63-C52D-489F-8A4E-CE9BE7E2E777}" type="datetimeFigureOut">
              <a:rPr lang="ru-RU" smtClean="0"/>
              <a:t>29.09.2021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4021103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B7D63-C52D-489F-8A4E-CE9BE7E2E777}" type="datetimeFigureOut">
              <a:rPr lang="ru-RU" smtClean="0"/>
              <a:t>29.09.2021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7072396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948" y="286604"/>
            <a:ext cx="11788726" cy="920502"/>
          </a:xfrm>
        </p:spPr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6948" y="1420837"/>
            <a:ext cx="11788726" cy="4825217"/>
          </a:xfrm>
        </p:spPr>
        <p:txBody>
          <a:bodyPr/>
          <a:lstStyle>
            <a:lvl2pPr marL="0" indent="-360000">
              <a:buClrTx/>
              <a:buFont typeface="Wingdings" panose="05000000000000000000" pitchFamily="2" charset="2"/>
              <a:buChar char="q"/>
              <a:defRPr/>
            </a:lvl2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B7D63-C52D-489F-8A4E-CE9BE7E2E777}" type="datetimeFigureOut">
              <a:rPr lang="ru-RU" smtClean="0"/>
              <a:t>29.09.2021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Гламаздин И.И.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6663191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54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3200" cap="all" spc="2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B7D63-C52D-489F-8A4E-CE9BE7E2E777}" type="datetimeFigureOut">
              <a:rPr lang="ru-RU" smtClean="0"/>
              <a:t>29.09.2021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603179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B7D63-C52D-489F-8A4E-CE9BE7E2E777}" type="datetimeFigureOut">
              <a:rPr lang="ru-RU" smtClean="0"/>
              <a:t>29.09.2021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77673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B7D63-C52D-489F-8A4E-CE9BE7E2E777}" type="datetimeFigureOut">
              <a:rPr lang="ru-RU" smtClean="0"/>
              <a:t>29.09.2021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6193946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B7D63-C52D-489F-8A4E-CE9BE7E2E777}" type="datetimeFigureOut">
              <a:rPr lang="ru-RU" smtClean="0"/>
              <a:t>29.09.2021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Гламаздин И.И.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0377193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B7D63-C52D-489F-8A4E-CE9BE7E2E777}" type="datetimeFigureOut">
              <a:rPr lang="ru-RU" smtClean="0"/>
              <a:t>29.09.2021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5799532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73B7D63-C52D-489F-8A4E-CE9BE7E2E777}" type="datetimeFigureOut">
              <a:rPr lang="ru-RU" smtClean="0"/>
              <a:t>29.09.2021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0863211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B7D63-C52D-489F-8A4E-CE9BE7E2E777}" type="datetimeFigureOut">
              <a:rPr lang="ru-RU" smtClean="0"/>
              <a:t>29.09.2021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4648956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5082" y="286603"/>
            <a:ext cx="11746523" cy="98601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5082" y="1390593"/>
            <a:ext cx="11746523" cy="488473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73B7D63-C52D-489F-8A4E-CE9BE7E2E777}" type="datetimeFigureOut">
              <a:rPr lang="ru-RU" smtClean="0"/>
              <a:t>29.09.2021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0" y="1320776"/>
            <a:ext cx="12222480" cy="10831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4878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just" defTabSz="914400" rtl="0" eaLnBrk="1" latinLnBrk="0" hangingPunct="1">
        <a:lnSpc>
          <a:spcPct val="90000"/>
        </a:lnSpc>
        <a:spcBef>
          <a:spcPts val="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3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-360000" algn="just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Font typeface="Calibri" pitchFamily="34" charset="0"/>
        <a:buChar char="◦"/>
        <a:defRPr sz="3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6" name="Google Shape;1296;p149"/>
          <p:cNvSpPr txBox="1">
            <a:spLocks noGrp="1"/>
          </p:cNvSpPr>
          <p:nvPr>
            <p:ph type="ctrTitle"/>
          </p:nvPr>
        </p:nvSpPr>
        <p:spPr>
          <a:xfrm>
            <a:off x="2209800" y="2130426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lang="ru-RU" sz="5400" b="1" dirty="0" smtClean="0"/>
              <a:t>Исключительные ситуации</a:t>
            </a:r>
            <a:endParaRPr dirty="0"/>
          </a:p>
        </p:txBody>
      </p:sp>
      <p:sp>
        <p:nvSpPr>
          <p:cNvPr id="1297" name="Google Shape;1297;p149"/>
          <p:cNvSpPr txBox="1">
            <a:spLocks noGrp="1"/>
          </p:cNvSpPr>
          <p:nvPr>
            <p:ph type="subTitle" idx="1"/>
          </p:nvPr>
        </p:nvSpPr>
        <p:spPr>
          <a:xfrm>
            <a:off x="2895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ru-RU" sz="2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dirty="0"/>
          </a:p>
        </p:txBody>
      </p:sp>
      <p:sp>
        <p:nvSpPr>
          <p:cNvPr id="1299" name="Google Shape;1299;p149"/>
          <p:cNvSpPr txBox="1"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Обработка исключений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С# исключение — это объект, созданный (говорят, что исключение возбуждено или сгенерировано) при наступлении определенной исключительной ошибочной ситуации. </a:t>
            </a:r>
            <a:endParaRPr lang="ru-RU" dirty="0" smtClean="0"/>
          </a:p>
          <a:p>
            <a:r>
              <a:rPr lang="ru-RU" dirty="0" smtClean="0"/>
              <a:t>Этот </a:t>
            </a:r>
            <a:r>
              <a:rPr lang="ru-RU" dirty="0"/>
              <a:t>объект содержит информацию, которая может помочь отследить причину возникновения проблемы.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91257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Обработка исключений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.NET предлагает множество предопределенных классов исключений. </a:t>
            </a:r>
            <a:endParaRPr lang="ru-RU" dirty="0" smtClean="0"/>
          </a:p>
          <a:p>
            <a:r>
              <a:rPr lang="ru-RU" dirty="0" smtClean="0"/>
              <a:t>Эти </a:t>
            </a:r>
            <a:r>
              <a:rPr lang="ru-RU" dirty="0"/>
              <a:t>классы является частью пространства имен </a:t>
            </a:r>
            <a:r>
              <a:rPr lang="ru-RU" b="1" dirty="0"/>
              <a:t>System</a:t>
            </a:r>
            <a:r>
              <a:rPr lang="ru-RU" dirty="0"/>
              <a:t>, за исключением IOException и классов, унаследованных от IOException, которые представляют собой часть пространства имен </a:t>
            </a:r>
            <a:r>
              <a:rPr lang="ru-RU" b="1" dirty="0"/>
              <a:t>System.</a:t>
            </a:r>
            <a:r>
              <a:rPr lang="en-US" b="1" dirty="0"/>
              <a:t>IO</a:t>
            </a:r>
            <a:r>
              <a:rPr lang="ru-RU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4261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Обработка </a:t>
            </a:r>
            <a:r>
              <a:rPr lang="ru-RU" dirty="0" smtClean="0"/>
              <a:t>исключений (пример стандартных исключений)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b="1" dirty="0" err="1"/>
              <a:t>ArrayTypeMismatchException</a:t>
            </a:r>
            <a:r>
              <a:rPr lang="ru-RU" dirty="0"/>
              <a:t> Тип сохраняемого значения несовместим с типом массива</a:t>
            </a:r>
            <a:endParaRPr lang="en-US" dirty="0"/>
          </a:p>
          <a:p>
            <a:pPr lvl="0"/>
            <a:r>
              <a:rPr lang="en-US" b="1" dirty="0" err="1"/>
              <a:t>DivideByZeroException</a:t>
            </a:r>
            <a:r>
              <a:rPr lang="ru-RU" dirty="0"/>
              <a:t> Попытка деления на нуль</a:t>
            </a:r>
            <a:endParaRPr lang="en-US" dirty="0"/>
          </a:p>
          <a:p>
            <a:pPr lvl="0"/>
            <a:r>
              <a:rPr lang="en-US" b="1" dirty="0" err="1"/>
              <a:t>IndexOutofRangeException</a:t>
            </a:r>
            <a:r>
              <a:rPr lang="ru-RU" dirty="0"/>
              <a:t> Индекс оказался за границами массива </a:t>
            </a:r>
            <a:endParaRPr lang="en-US" dirty="0"/>
          </a:p>
          <a:p>
            <a:pPr lvl="0"/>
            <a:r>
              <a:rPr lang="en-US" b="1" dirty="0" err="1"/>
              <a:t>InvalidCastException</a:t>
            </a:r>
            <a:r>
              <a:rPr lang="ru-RU" dirty="0"/>
              <a:t> Неверно выполнено динамическое приведение типов 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18090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Обработка исключений (пример стандартных исключений)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b="1" dirty="0" err="1" smtClean="0"/>
              <a:t>OutOfMemoryException</a:t>
            </a:r>
            <a:r>
              <a:rPr lang="ru-RU" dirty="0" smtClean="0"/>
              <a:t> </a:t>
            </a:r>
            <a:r>
              <a:rPr lang="ru-RU" dirty="0"/>
              <a:t>Обращение к оператору </a:t>
            </a:r>
            <a:r>
              <a:rPr lang="en-US" dirty="0"/>
              <a:t>new</a:t>
            </a:r>
            <a:r>
              <a:rPr lang="ru-RU" dirty="0"/>
              <a:t> оказалось неудачным из-за  недостаточного объема свободной памяти </a:t>
            </a:r>
            <a:endParaRPr lang="en-US" dirty="0"/>
          </a:p>
          <a:p>
            <a:pPr lvl="0"/>
            <a:r>
              <a:rPr lang="en-US" b="1" dirty="0" err="1"/>
              <a:t>OverflowException</a:t>
            </a:r>
            <a:r>
              <a:rPr lang="ru-RU" dirty="0"/>
              <a:t>  Произошло арифметическое переполнение</a:t>
            </a:r>
            <a:endParaRPr lang="en-US" dirty="0"/>
          </a:p>
          <a:p>
            <a:pPr lvl="0"/>
            <a:r>
              <a:rPr lang="en-US" b="1" dirty="0" err="1"/>
              <a:t>NullReferenceException</a:t>
            </a:r>
            <a:r>
              <a:rPr lang="ru-RU" dirty="0"/>
              <a:t> Попытка использовать пустую ссылку, т.е. ссылку, которая не указывает ни на один из объектов </a:t>
            </a:r>
            <a:endParaRPr lang="en-US" dirty="0"/>
          </a:p>
          <a:p>
            <a:pPr lvl="0"/>
            <a:r>
              <a:rPr lang="en-US" b="1" dirty="0" err="1" smtClean="0"/>
              <a:t>StackOverflowException</a:t>
            </a:r>
            <a:r>
              <a:rPr lang="en-US" dirty="0" smtClean="0"/>
              <a:t> </a:t>
            </a:r>
            <a:r>
              <a:rPr lang="ru-RU" dirty="0"/>
              <a:t>Переполнение стека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03200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Обработка исключений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Обработка исключительных ситуаций в С# организуется с помощью четырех кодовых блоков, объявленных с помощью ключевых слов:</a:t>
            </a:r>
            <a:endParaRPr lang="en-US" dirty="0"/>
          </a:p>
          <a:p>
            <a:r>
              <a:rPr lang="ru-RU" dirty="0"/>
              <a:t> </a:t>
            </a:r>
            <a:endParaRPr lang="en-US" dirty="0"/>
          </a:p>
          <a:p>
            <a:r>
              <a:rPr lang="en-US" b="1" dirty="0"/>
              <a:t>try, </a:t>
            </a:r>
            <a:endParaRPr lang="ru-RU" b="1" dirty="0" smtClean="0"/>
          </a:p>
          <a:p>
            <a:r>
              <a:rPr lang="en-US" b="1" dirty="0" smtClean="0"/>
              <a:t>catch</a:t>
            </a:r>
            <a:r>
              <a:rPr lang="en-US" b="1" dirty="0"/>
              <a:t>, </a:t>
            </a:r>
            <a:endParaRPr lang="ru-RU" b="1" dirty="0" smtClean="0"/>
          </a:p>
          <a:p>
            <a:r>
              <a:rPr lang="en-US" b="1" dirty="0" smtClean="0"/>
              <a:t>throw</a:t>
            </a:r>
            <a:r>
              <a:rPr lang="en-US" b="1" dirty="0"/>
              <a:t>,</a:t>
            </a:r>
            <a:r>
              <a:rPr lang="en-US" b="1" dirty="0" smtClean="0"/>
              <a:t> </a:t>
            </a:r>
            <a:endParaRPr lang="ru-RU" b="1" dirty="0" smtClean="0"/>
          </a:p>
          <a:p>
            <a:r>
              <a:rPr lang="en-US" b="1" dirty="0" smtClean="0"/>
              <a:t>finally</a:t>
            </a:r>
            <a:r>
              <a:rPr lang="en-US" b="1" dirty="0"/>
              <a:t>. </a:t>
            </a:r>
            <a:endParaRPr lang="en-US" dirty="0"/>
          </a:p>
          <a:p>
            <a:r>
              <a:rPr lang="ru-RU" dirty="0"/>
              <a:t> 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15182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Обработка исключений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4000" dirty="0" smtClean="0"/>
              <a:t>В блоки</a:t>
            </a:r>
            <a:r>
              <a:rPr lang="ru-RU" sz="4000" dirty="0"/>
              <a:t> </a:t>
            </a:r>
            <a:r>
              <a:rPr lang="ru-RU" sz="4000" b="1" dirty="0"/>
              <a:t>try</a:t>
            </a:r>
            <a:r>
              <a:rPr lang="ru-RU" sz="4000" dirty="0"/>
              <a:t> </a:t>
            </a:r>
            <a:r>
              <a:rPr lang="ru-RU" sz="4000" dirty="0" smtClean="0"/>
              <a:t>помещается </a:t>
            </a:r>
            <a:r>
              <a:rPr lang="ru-RU" sz="4000" dirty="0"/>
              <a:t>код, </a:t>
            </a:r>
            <a:r>
              <a:rPr lang="ru-RU" sz="4000" dirty="0" smtClean="0"/>
              <a:t>который </a:t>
            </a:r>
            <a:r>
              <a:rPr lang="ru-RU" sz="4000" dirty="0"/>
              <a:t>потенциально </a:t>
            </a:r>
            <a:r>
              <a:rPr lang="ru-RU" sz="4000" dirty="0" smtClean="0"/>
              <a:t>может привести к исключительной ситуации.</a:t>
            </a:r>
            <a:endParaRPr lang="ru-RU" sz="4000" dirty="0"/>
          </a:p>
          <a:p>
            <a:endParaRPr lang="en-US" sz="4000" dirty="0"/>
          </a:p>
          <a:p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30789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Обработка исключений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 блоки</a:t>
            </a:r>
            <a:r>
              <a:rPr lang="ru-RU" dirty="0"/>
              <a:t> </a:t>
            </a:r>
            <a:r>
              <a:rPr lang="ru-RU" b="1" dirty="0"/>
              <a:t>catch</a:t>
            </a:r>
            <a:r>
              <a:rPr lang="ru-RU" dirty="0"/>
              <a:t> </a:t>
            </a:r>
            <a:r>
              <a:rPr lang="ru-RU" dirty="0" smtClean="0"/>
              <a:t>помещается </a:t>
            </a:r>
            <a:r>
              <a:rPr lang="ru-RU" dirty="0"/>
              <a:t>код, который </a:t>
            </a:r>
            <a:r>
              <a:rPr lang="ru-RU" dirty="0" smtClean="0"/>
              <a:t>выполняется в случае возникновения исключения </a:t>
            </a:r>
            <a:r>
              <a:rPr lang="ru-RU" dirty="0"/>
              <a:t>в коде блока try. </a:t>
            </a:r>
            <a:endParaRPr lang="ru-RU" dirty="0" smtClean="0"/>
          </a:p>
          <a:p>
            <a:r>
              <a:rPr lang="ru-RU" dirty="0" smtClean="0"/>
              <a:t>Это </a:t>
            </a:r>
            <a:r>
              <a:rPr lang="ru-RU" dirty="0"/>
              <a:t>также удобное место для протоколирования ошибок.</a:t>
            </a:r>
          </a:p>
          <a:p>
            <a:endParaRPr lang="en-US" sz="4000" dirty="0"/>
          </a:p>
          <a:p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97785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Обработка исключений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Блок</a:t>
            </a:r>
            <a:r>
              <a:rPr lang="ru-RU" dirty="0"/>
              <a:t> </a:t>
            </a:r>
            <a:r>
              <a:rPr lang="ru-RU" b="1" dirty="0" smtClean="0"/>
              <a:t>finally – это необязательный блок.</a:t>
            </a:r>
          </a:p>
          <a:p>
            <a:r>
              <a:rPr lang="ru-RU" dirty="0" smtClean="0"/>
              <a:t>Сюда</a:t>
            </a:r>
            <a:r>
              <a:rPr lang="ru-RU" b="1" dirty="0" smtClean="0"/>
              <a:t> </a:t>
            </a:r>
            <a:r>
              <a:rPr lang="ru-RU" dirty="0" smtClean="0"/>
              <a:t>помещается код, который </a:t>
            </a:r>
            <a:r>
              <a:rPr lang="ru-RU" dirty="0"/>
              <a:t>выполняется независимо от того, сгенерированo исключение или нет.</a:t>
            </a:r>
          </a:p>
          <a:p>
            <a:r>
              <a:rPr lang="ru-RU" dirty="0" smtClean="0"/>
              <a:t>Здесь выполняются </a:t>
            </a:r>
            <a:r>
              <a:rPr lang="ru-RU" dirty="0"/>
              <a:t>действия, которые обычно нужно выполнить в конце блоков try или </a:t>
            </a:r>
            <a:r>
              <a:rPr lang="ru-RU" dirty="0" smtClean="0"/>
              <a:t>catch. Например освобождение ресурсов (закрытие открытых файлов, закрытие соединений с БД, уничтожение созданных объектов и т.д.)</a:t>
            </a:r>
            <a:endParaRPr lang="en-US" sz="4000" dirty="0"/>
          </a:p>
          <a:p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9354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18</a:t>
            </a:fld>
            <a:endParaRPr lang="ru-RU"/>
          </a:p>
        </p:txBody>
      </p:sp>
      <p:sp>
        <p:nvSpPr>
          <p:cNvPr id="6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196948" y="1805075"/>
            <a:ext cx="11788726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ru-RU" altLang="en-US" dirty="0" smtClean="0">
                <a:solidFill>
                  <a:srgbClr val="171717"/>
                </a:solidFill>
                <a:cs typeface="Segoe UI" panose="020B0502040204020203" pitchFamily="34" charset="0"/>
              </a:rPr>
              <a:t>К</a:t>
            </a:r>
            <a:r>
              <a:rPr lang="en-US" altLang="en-US" dirty="0" err="1" smtClean="0">
                <a:solidFill>
                  <a:srgbClr val="171717"/>
                </a:solidFill>
                <a:cs typeface="Segoe UI" panose="020B0502040204020203" pitchFamily="34" charset="0"/>
              </a:rPr>
              <a:t>лючевое</a:t>
            </a:r>
            <a:r>
              <a:rPr lang="en-US" altLang="en-US" dirty="0" smtClean="0">
                <a:solidFill>
                  <a:srgbClr val="171717"/>
                </a:solidFill>
                <a:cs typeface="Segoe UI" panose="020B0502040204020203" pitchFamily="34" charset="0"/>
              </a:rPr>
              <a:t> </a:t>
            </a:r>
            <a:r>
              <a:rPr lang="en-US" altLang="en-US" dirty="0" err="1">
                <a:solidFill>
                  <a:srgbClr val="171717"/>
                </a:solidFill>
                <a:cs typeface="Segoe UI" panose="020B0502040204020203" pitchFamily="34" charset="0"/>
              </a:rPr>
              <a:t>слово</a:t>
            </a:r>
            <a:r>
              <a:rPr lang="en-US" altLang="en-US" dirty="0">
                <a:solidFill>
                  <a:srgbClr val="171717"/>
                </a:solidFill>
                <a:cs typeface="Segoe UI" panose="020B0502040204020203" pitchFamily="34" charset="0"/>
              </a:rPr>
              <a:t> </a:t>
            </a:r>
            <a:r>
              <a:rPr lang="en-US" altLang="en-US" b="1" dirty="0">
                <a:solidFill>
                  <a:srgbClr val="171717"/>
                </a:solidFill>
              </a:rPr>
              <a:t>throw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ru-RU" altLang="en-US" dirty="0" smtClean="0">
                <a:solidFill>
                  <a:schemeClr val="tx1"/>
                </a:solidFill>
              </a:rPr>
              <a:t>используется для генерирования исключения</a:t>
            </a:r>
            <a:endParaRPr lang="en-US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3401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Обработка исключений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/>
              <a:t>try </a:t>
            </a:r>
            <a:endParaRPr lang="en-US" dirty="0"/>
          </a:p>
          <a:p>
            <a:r>
              <a:rPr lang="ru-RU" dirty="0"/>
              <a:t>{ Блок кода, проверяемый на наличие ошибок. } </a:t>
            </a:r>
            <a:endParaRPr lang="en-US" dirty="0"/>
          </a:p>
          <a:p>
            <a:r>
              <a:rPr lang="ru-RU" b="1" dirty="0"/>
              <a:t>catch (ExcepType1 exOb) </a:t>
            </a:r>
            <a:endParaRPr lang="en-US" dirty="0"/>
          </a:p>
          <a:p>
            <a:r>
              <a:rPr lang="ru-RU" b="1" dirty="0"/>
              <a:t>	</a:t>
            </a:r>
            <a:r>
              <a:rPr lang="ru-RU" dirty="0"/>
              <a:t>{ Обработчик исключения типа ExcepType1 }</a:t>
            </a:r>
            <a:r>
              <a:rPr lang="ru-RU" b="1" dirty="0"/>
              <a:t> </a:t>
            </a:r>
            <a:endParaRPr lang="en-US" dirty="0"/>
          </a:p>
          <a:p>
            <a:r>
              <a:rPr lang="ru-RU" b="1" dirty="0"/>
              <a:t>catch {ExcepType2 exOb) </a:t>
            </a:r>
            <a:endParaRPr lang="en-US" dirty="0"/>
          </a:p>
          <a:p>
            <a:r>
              <a:rPr lang="ru-RU" b="1" dirty="0"/>
              <a:t>	</a:t>
            </a:r>
            <a:r>
              <a:rPr lang="ru-RU" dirty="0"/>
              <a:t>{Обработчик исключения типа ЕхсерТуре2 } </a:t>
            </a:r>
            <a:endParaRPr lang="ru-RU" dirty="0" smtClean="0"/>
          </a:p>
          <a:p>
            <a:r>
              <a:rPr lang="en-US" b="1" dirty="0" smtClean="0"/>
              <a:t>finally</a:t>
            </a:r>
          </a:p>
          <a:p>
            <a:r>
              <a:rPr lang="en-US" dirty="0" smtClean="0"/>
              <a:t>{ </a:t>
            </a:r>
            <a:r>
              <a:rPr lang="ru-RU" dirty="0" smtClean="0"/>
              <a:t>Завершающий блок кода</a:t>
            </a:r>
            <a:r>
              <a:rPr lang="en-US" dirty="0" smtClean="0"/>
              <a:t>}</a:t>
            </a:r>
            <a:endParaRPr lang="en-US" dirty="0"/>
          </a:p>
          <a:p>
            <a:r>
              <a:rPr lang="ru-RU" b="1" dirty="0"/>
              <a:t>. . 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0209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Исключительные ситуации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Общая информация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20497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Обработка исключений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nums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[4];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try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dirty="0" err="1" smtClean="0">
                <a:solidFill>
                  <a:srgbClr val="00B0F0"/>
                </a:solidFill>
                <a:latin typeface="Consolas" panose="020B0609020204030204" pitchFamily="49" charset="0"/>
              </a:rPr>
              <a:t>Console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dirty="0">
                <a:solidFill>
                  <a:srgbClr val="A31515"/>
                </a:solidFill>
                <a:latin typeface="Consolas" panose="020B0609020204030204" pitchFamily="49" charset="0"/>
              </a:rPr>
              <a:t>До генерирования исключения."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  </a:t>
            </a:r>
            <a:r>
              <a:rPr lang="ru-RU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Сгенерировать исключение в связи с выходом индекса за границы массива.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n-NO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for</a:t>
            </a:r>
            <a:r>
              <a:rPr lang="nn-NO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10; i++)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{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nums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dirty="0" err="1">
                <a:solidFill>
                  <a:srgbClr val="00B0F0"/>
                </a:solidFill>
                <a:latin typeface="Consolas" panose="020B0609020204030204" pitchFamily="49" charset="0"/>
              </a:rPr>
              <a:t>Console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$</a:t>
            </a:r>
            <a:r>
              <a:rPr lang="en-US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nums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 [ 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  <a:r>
              <a:rPr lang="en-US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  <a:r>
              <a:rPr lang="en-US" dirty="0" smtClean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] : 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nums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]}</a:t>
            </a:r>
            <a:r>
              <a:rPr lang="en-US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dirty="0" err="1">
                <a:solidFill>
                  <a:srgbClr val="00B0F0"/>
                </a:solidFill>
                <a:latin typeface="Consolas" panose="020B0609020204030204" pitchFamily="49" charset="0"/>
              </a:rPr>
              <a:t>Console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"He </a:t>
            </a:r>
            <a:r>
              <a:rPr lang="ru-RU" dirty="0">
                <a:solidFill>
                  <a:srgbClr val="A31515"/>
                </a:solidFill>
                <a:latin typeface="Consolas" panose="020B0609020204030204" pitchFamily="49" charset="0"/>
              </a:rPr>
              <a:t>подлежит выводу"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catch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B0F0"/>
                </a:solidFill>
                <a:latin typeface="Consolas" panose="020B0609020204030204" pitchFamily="49" charset="0"/>
              </a:rPr>
              <a:t>IndexOutOfRangeException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  </a:t>
            </a:r>
            <a:r>
              <a:rPr lang="ru-RU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Перехватить исключение. / 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ru-RU" dirty="0">
                <a:solidFill>
                  <a:srgbClr val="00B0F0"/>
                </a:solidFill>
                <a:latin typeface="Consolas" panose="020B0609020204030204" pitchFamily="49" charset="0"/>
              </a:rPr>
              <a:t>Console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u-RU" dirty="0">
                <a:solidFill>
                  <a:srgbClr val="A31515"/>
                </a:solidFill>
                <a:latin typeface="Consolas" panose="020B0609020204030204" pitchFamily="49" charset="0"/>
              </a:rPr>
              <a:t>"Индекс вышел за границы массива!"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B0F0"/>
                </a:solidFill>
                <a:latin typeface="Consolas" panose="020B0609020204030204" pitchFamily="49" charset="0"/>
              </a:rPr>
              <a:t>Console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u-RU" dirty="0">
                <a:solidFill>
                  <a:srgbClr val="A31515"/>
                </a:solidFill>
                <a:latin typeface="Consolas" panose="020B0609020204030204" pitchFamily="49" charset="0"/>
              </a:rPr>
              <a:t>"После блока перехвата исключения."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75411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Обработка исключений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catch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Exception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e)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Перехватить исключение. / 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 smtClean="0">
                <a:solidFill>
                  <a:srgbClr val="00B0F0"/>
                </a:solidFill>
                <a:latin typeface="Consolas" panose="020B0609020204030204" pitchFamily="49" charset="0"/>
              </a:rPr>
              <a:t>Console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e.Message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40970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Обработка исключений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sv-SE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[] numer = { 4, 8, 16, 32, 64, 128 };</a:t>
            </a:r>
          </a:p>
          <a:p>
            <a:r>
              <a:rPr lang="sv-SE" dirty="0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[] denom = { 2, 0, 4, 4, 0, 8 };</a:t>
            </a:r>
          </a:p>
          <a:p>
            <a:r>
              <a:rPr lang="nn-NO" dirty="0" smtClean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numer.Length; i++)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try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{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dirty="0" err="1" smtClean="0">
                <a:solidFill>
                  <a:srgbClr val="00B0F0"/>
                </a:solidFill>
                <a:latin typeface="Consolas" panose="020B0609020204030204" pitchFamily="49" charset="0"/>
              </a:rPr>
              <a:t>Console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$"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numer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]}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/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denom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]}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numer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 /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denom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]}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catch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B0F0"/>
                </a:solidFill>
                <a:latin typeface="Consolas" panose="020B0609020204030204" pitchFamily="49" charset="0"/>
              </a:rPr>
              <a:t>DivideByZeroException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{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    </a:t>
            </a:r>
            <a:r>
              <a:rPr lang="ru-RU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Перехватить исключение. 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ru-RU" dirty="0" smtClean="0">
                <a:solidFill>
                  <a:srgbClr val="00B0F0"/>
                </a:solidFill>
                <a:latin typeface="Consolas" panose="020B0609020204030204" pitchFamily="49" charset="0"/>
              </a:rPr>
              <a:t>Console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u-RU" dirty="0">
                <a:solidFill>
                  <a:srgbClr val="A31515"/>
                </a:solidFill>
                <a:latin typeface="Consolas" panose="020B0609020204030204" pitchFamily="49" charset="0"/>
              </a:rPr>
              <a:t>"Делить на нуль нельзя!"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63017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Обработка исключений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           </a:t>
            </a:r>
            <a:r>
              <a:rPr lang="ru-RU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Здесь массив numer длиннее массива denom. 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sv-SE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[] numer = { 4, 8, 16, 32, 64, 128, 256, 512 };</a:t>
            </a:r>
          </a:p>
          <a:p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sv-SE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[] denom = { 2, 0, 4, 4, 0, 8 };</a:t>
            </a:r>
          </a:p>
          <a:p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numer.Length; i++)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try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dirty="0" err="1">
                <a:solidFill>
                  <a:srgbClr val="00B0F0"/>
                </a:solidFill>
                <a:latin typeface="Consolas" panose="020B0609020204030204" pitchFamily="49" charset="0"/>
              </a:rPr>
              <a:t>Console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numer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 +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 / 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+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denom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 +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 </a:t>
            </a:r>
            <a:r>
              <a:rPr lang="ru-RU" dirty="0">
                <a:solidFill>
                  <a:srgbClr val="A31515"/>
                </a:solidFill>
                <a:latin typeface="Consolas" panose="020B0609020204030204" pitchFamily="49" charset="0"/>
              </a:rPr>
              <a:t>равно "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+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numer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 /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denom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catch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B0F0"/>
                </a:solidFill>
                <a:latin typeface="Consolas" panose="020B0609020204030204" pitchFamily="49" charset="0"/>
              </a:rPr>
              <a:t>DivideByZeroException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{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ru-RU" dirty="0">
                <a:solidFill>
                  <a:srgbClr val="00B0F0"/>
                </a:solidFill>
                <a:latin typeface="Consolas" panose="020B0609020204030204" pitchFamily="49" charset="0"/>
              </a:rPr>
              <a:t>Console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.WriteLine(</a:t>
            </a:r>
            <a:r>
              <a:rPr lang="ru-RU" dirty="0">
                <a:solidFill>
                  <a:srgbClr val="A31515"/>
                </a:solidFill>
                <a:latin typeface="Consolas" panose="020B0609020204030204" pitchFamily="49" charset="0"/>
              </a:rPr>
              <a:t>"Делить на нуль нельзя!"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catch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B0F0"/>
                </a:solidFill>
                <a:latin typeface="Consolas" panose="020B0609020204030204" pitchFamily="49" charset="0"/>
              </a:rPr>
              <a:t>IndexOutOfRangeException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dirty="0" err="1">
                <a:solidFill>
                  <a:srgbClr val="00B0F0"/>
                </a:solidFill>
                <a:latin typeface="Consolas" panose="020B0609020204030204" pitchFamily="49" charset="0"/>
              </a:rPr>
              <a:t>Console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ru-RU" dirty="0">
                <a:solidFill>
                  <a:srgbClr val="A31515"/>
                </a:solidFill>
                <a:latin typeface="Consolas" panose="020B0609020204030204" pitchFamily="49" charset="0"/>
              </a:rPr>
              <a:t>"Подходящий элемент не найден."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33365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Обработка исключений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          </a:t>
            </a:r>
            <a:r>
              <a:rPr lang="ru-RU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Здесь массив numer длиннее массива denom. 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sv-SE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[] numer = { 4, 8, 16, 32, 64, 128, 256, 512 };</a:t>
            </a:r>
          </a:p>
          <a:p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sv-SE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[] denom = { 2, 0, 4, 4, 0, 8 };</a:t>
            </a:r>
          </a:p>
          <a:p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numer.Length; i++)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try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numer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 +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 / 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+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denom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 +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 </a:t>
            </a:r>
            <a:r>
              <a:rPr lang="ru-RU" dirty="0">
                <a:solidFill>
                  <a:srgbClr val="A31515"/>
                </a:solidFill>
                <a:latin typeface="Consolas" panose="020B0609020204030204" pitchFamily="49" charset="0"/>
              </a:rPr>
              <a:t>равно "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+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numer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 /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denom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catch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Exception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e)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dirty="0" err="1">
                <a:solidFill>
                  <a:srgbClr val="00B0F0"/>
                </a:solidFill>
                <a:latin typeface="Consolas" panose="020B0609020204030204" pitchFamily="49" charset="0"/>
              </a:rPr>
              <a:t>Console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e.Message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}                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24</a:t>
            </a:fld>
            <a:endParaRPr lang="ru-RU"/>
          </a:p>
        </p:txBody>
      </p:sp>
      <p:sp>
        <p:nvSpPr>
          <p:cNvPr id="5" name="Rounded Rectangle 4"/>
          <p:cNvSpPr/>
          <p:nvPr/>
        </p:nvSpPr>
        <p:spPr>
          <a:xfrm>
            <a:off x="2699657" y="4502331"/>
            <a:ext cx="6818812" cy="149787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4055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Обработка исключений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           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Здесь массив numer длиннее массива denom. 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sv-SE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[] numer = { 4, 8, 16, 32, 64, 128, 256, 512 };</a:t>
            </a:r>
          </a:p>
          <a:p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sv-SE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[] denom = { 2, 0, 4, 4, 0, 8 };</a:t>
            </a:r>
          </a:p>
          <a:p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numer.Length; i++)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try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numer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 +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 / 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+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denom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 +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 </a:t>
            </a:r>
            <a:r>
              <a:rPr lang="ru-RU" dirty="0">
                <a:solidFill>
                  <a:srgbClr val="A31515"/>
                </a:solidFill>
                <a:latin typeface="Consolas" panose="020B0609020204030204" pitchFamily="49" charset="0"/>
              </a:rPr>
              <a:t>равно "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+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numer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 /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denom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catch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dirty="0">
                <a:solidFill>
                  <a:srgbClr val="A31515"/>
                </a:solidFill>
                <a:latin typeface="Consolas" panose="020B0609020204030204" pitchFamily="49" charset="0"/>
              </a:rPr>
              <a:t>Произошла ошибка"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}                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25</a:t>
            </a:fld>
            <a:endParaRPr lang="ru-RU"/>
          </a:p>
        </p:txBody>
      </p:sp>
      <p:sp>
        <p:nvSpPr>
          <p:cNvPr id="5" name="Rounded Rectangle 4"/>
          <p:cNvSpPr/>
          <p:nvPr/>
        </p:nvSpPr>
        <p:spPr>
          <a:xfrm>
            <a:off x="2595154" y="4563291"/>
            <a:ext cx="8290560" cy="156754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2508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Обработка </a:t>
            </a:r>
            <a:r>
              <a:rPr lang="ru-RU" dirty="0" smtClean="0"/>
              <a:t>исключений (фильтр на блок </a:t>
            </a:r>
            <a:r>
              <a:rPr lang="en-US" b="1" dirty="0" smtClean="0"/>
              <a:t>try</a:t>
            </a:r>
            <a:r>
              <a:rPr lang="ru-RU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ru-RU" sz="1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        </a:t>
            </a:r>
            <a:r>
              <a:rPr lang="en-US" sz="18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nums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[4];         </a:t>
            </a:r>
          </a:p>
          <a:p>
            <a:r>
              <a:rPr lang="ru-RU" sz="18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           // Сгенерировать исключение в связи с выходом индекса за границы массива.</a:t>
            </a:r>
            <a:endParaRPr lang="ru-RU" sz="18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n-NO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nn-NO" sz="18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1800" dirty="0">
                <a:solidFill>
                  <a:srgbClr val="000000"/>
                </a:solidFill>
                <a:latin typeface="Consolas" panose="020B0609020204030204" pitchFamily="49" charset="0"/>
              </a:rPr>
              <a:t> i = -1; i &lt; 6; i++)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try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{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nums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sz="1800" dirty="0" err="1">
                <a:solidFill>
                  <a:srgbClr val="00B0F0"/>
                </a:solidFill>
                <a:latin typeface="Consolas" panose="020B0609020204030204" pitchFamily="49" charset="0"/>
              </a:rPr>
              <a:t>Console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$"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nums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 [ 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 ] : 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nums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]}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}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catch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dirty="0" err="1">
                <a:solidFill>
                  <a:srgbClr val="00B0F0"/>
                </a:solidFill>
                <a:latin typeface="Consolas" panose="020B0609020204030204" pitchFamily="49" charset="0"/>
              </a:rPr>
              <a:t>IndexOutOfRangeException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when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&lt; 0)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{</a:t>
            </a:r>
          </a:p>
          <a:p>
            <a:r>
              <a:rPr lang="ru-RU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        Console.WriteLine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u-RU" sz="1800" dirty="0">
                <a:solidFill>
                  <a:srgbClr val="A31515"/>
                </a:solidFill>
                <a:latin typeface="Consolas" panose="020B0609020204030204" pitchFamily="49" charset="0"/>
              </a:rPr>
              <a:t>"Индекс не должен быть отрицательным!"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}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catch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dirty="0" err="1">
                <a:solidFill>
                  <a:srgbClr val="00B0F0"/>
                </a:solidFill>
                <a:latin typeface="Consolas" panose="020B0609020204030204" pitchFamily="49" charset="0"/>
              </a:rPr>
              <a:t>IndexOutOfRangeException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{</a:t>
            </a:r>
          </a:p>
          <a:p>
            <a:r>
              <a:rPr lang="ru-RU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        Console.WriteLine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u-RU" sz="1800" dirty="0">
                <a:solidFill>
                  <a:srgbClr val="A31515"/>
                </a:solidFill>
                <a:latin typeface="Consolas" panose="020B0609020204030204" pitchFamily="49" charset="0"/>
              </a:rPr>
              <a:t>"Индекс вышел за границы массива!"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}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26</a:t>
            </a:fld>
            <a:endParaRPr lang="ru-RU"/>
          </a:p>
        </p:txBody>
      </p:sp>
      <p:sp>
        <p:nvSpPr>
          <p:cNvPr id="5" name="Rounded Rectangle 4"/>
          <p:cNvSpPr/>
          <p:nvPr/>
        </p:nvSpPr>
        <p:spPr>
          <a:xfrm>
            <a:off x="6348549" y="3692434"/>
            <a:ext cx="1898468" cy="65314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474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Обработка </a:t>
            </a:r>
            <a:r>
              <a:rPr lang="ru-RU" dirty="0" smtClean="0"/>
              <a:t>исключений (фильтр на блок </a:t>
            </a:r>
            <a:r>
              <a:rPr lang="en-US" b="1" dirty="0" smtClean="0"/>
              <a:t>try</a:t>
            </a:r>
            <a:r>
              <a:rPr lang="ru-RU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  <a:r>
              <a:rPr lang="ru-RU" sz="1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        </a:t>
            </a:r>
            <a:endParaRPr lang="en-US" sz="1800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         try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? s =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800" dirty="0" err="1">
                <a:solidFill>
                  <a:srgbClr val="00B0F0"/>
                </a:solidFill>
                <a:latin typeface="Consolas" panose="020B0609020204030204" pitchFamily="49" charset="0"/>
              </a:rPr>
              <a:t>Console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s.Length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catch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dirty="0">
                <a:solidFill>
                  <a:srgbClr val="00B0F0"/>
                </a:solidFill>
                <a:latin typeface="Consolas" panose="020B0609020204030204" pitchFamily="49" charset="0"/>
              </a:rPr>
              <a:t>Exception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e)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when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LogException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(e))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{ }</a:t>
            </a: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ru-RU" sz="1800" dirty="0">
                <a:solidFill>
                  <a:srgbClr val="00B0F0"/>
                </a:solidFill>
                <a:latin typeface="Consolas" panose="020B0609020204030204" pitchFamily="49" charset="0"/>
              </a:rPr>
              <a:t>Console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.WriteLine(</a:t>
            </a:r>
            <a:r>
              <a:rPr lang="ru-RU" sz="1800" dirty="0">
                <a:solidFill>
                  <a:srgbClr val="A31515"/>
                </a:solidFill>
                <a:latin typeface="Consolas" panose="020B0609020204030204" pitchFamily="49" charset="0"/>
              </a:rPr>
              <a:t>"Исключение должно быть обработано"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LogException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B0F0"/>
                </a:solidFill>
                <a:latin typeface="Consolas" panose="020B0609020204030204" pitchFamily="49" charset="0"/>
              </a:rPr>
              <a:t>Exception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e)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800" dirty="0" err="1">
                <a:solidFill>
                  <a:srgbClr val="00B0F0"/>
                </a:solidFill>
                <a:latin typeface="Consolas" panose="020B0609020204030204" pitchFamily="49" charset="0"/>
              </a:rPr>
              <a:t>Console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$"\t</a:t>
            </a:r>
            <a:r>
              <a:rPr lang="ru-RU" sz="1800" dirty="0">
                <a:solidFill>
                  <a:srgbClr val="A31515"/>
                </a:solidFill>
                <a:latin typeface="Consolas" panose="020B0609020204030204" pitchFamily="49" charset="0"/>
              </a:rPr>
              <a:t>Процедура логирования. Обнаружено: 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e.GetType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()}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800" dirty="0" err="1">
                <a:solidFill>
                  <a:srgbClr val="00B0F0"/>
                </a:solidFill>
                <a:latin typeface="Consolas" panose="020B0609020204030204" pitchFamily="49" charset="0"/>
              </a:rPr>
              <a:t>Console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$"\t</a:t>
            </a:r>
            <a:r>
              <a:rPr lang="ru-RU" sz="1800" dirty="0">
                <a:solidFill>
                  <a:srgbClr val="A31515"/>
                </a:solidFill>
                <a:latin typeface="Consolas" panose="020B0609020204030204" pitchFamily="49" charset="0"/>
              </a:rPr>
              <a:t>Сообщение: 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e.Message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27</a:t>
            </a:fld>
            <a:endParaRPr lang="ru-RU"/>
          </a:p>
        </p:txBody>
      </p:sp>
      <p:sp>
        <p:nvSpPr>
          <p:cNvPr id="6" name="Rectangle 5"/>
          <p:cNvSpPr/>
          <p:nvPr/>
        </p:nvSpPr>
        <p:spPr>
          <a:xfrm>
            <a:off x="444137" y="6450409"/>
            <a:ext cx="807284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https://docs.microsoft.com/ru-ru/dotnet/csharp/fundamentals/exceptions/exception-handling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2612571" y="5486400"/>
            <a:ext cx="914400" cy="47026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6052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Обработка </a:t>
            </a:r>
            <a:r>
              <a:rPr lang="ru-RU" dirty="0" smtClean="0"/>
              <a:t>исключений</a:t>
            </a:r>
            <a:r>
              <a:rPr lang="en-US" dirty="0" smtClean="0"/>
              <a:t> (</a:t>
            </a:r>
            <a:r>
              <a:rPr lang="ru-RU" dirty="0" smtClean="0"/>
              <a:t>повторная генерация исключения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Aft>
                <a:spcPts val="0"/>
              </a:spcAft>
            </a:pP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nums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[4];</a:t>
            </a: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// Сгенерировать исключение в связи с выходом индекса за границы массива.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nn-NO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nn-NO" sz="16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1600" dirty="0">
                <a:solidFill>
                  <a:srgbClr val="000000"/>
                </a:solidFill>
                <a:latin typeface="Consolas" panose="020B0609020204030204" pitchFamily="49" charset="0"/>
              </a:rPr>
              <a:t> i = -1; i &lt; 6; i++)</a:t>
            </a: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try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{</a:t>
            </a: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try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{</a:t>
            </a: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nums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</a:t>
            </a:r>
            <a:r>
              <a:rPr lang="en-US" sz="1600" dirty="0" err="1">
                <a:solidFill>
                  <a:srgbClr val="00B0F0"/>
                </a:solidFill>
                <a:latin typeface="Consolas" panose="020B0609020204030204" pitchFamily="49" charset="0"/>
              </a:rPr>
              <a:t>Console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$"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nums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 [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 ] :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nums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]}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}</a:t>
            </a: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catch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00B0F0"/>
                </a:solidFill>
                <a:latin typeface="Consolas" panose="020B0609020204030204" pitchFamily="49" charset="0"/>
              </a:rPr>
              <a:t>IndexOutOfRangeException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e)</a:t>
            </a: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{</a:t>
            </a: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</a:t>
            </a:r>
            <a:r>
              <a:rPr lang="en-US" sz="1600" dirty="0" err="1">
                <a:solidFill>
                  <a:srgbClr val="00B0F0"/>
                </a:solidFill>
                <a:latin typeface="Consolas" panose="020B0609020204030204" pitchFamily="49" charset="0"/>
              </a:rPr>
              <a:t>Console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e.Message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throw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}</a:t>
            </a: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catch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dirty="0">
                <a:solidFill>
                  <a:srgbClr val="00B0F0"/>
                </a:solidFill>
                <a:latin typeface="Consolas" panose="020B0609020204030204" pitchFamily="49" charset="0"/>
              </a:rPr>
              <a:t>Exception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e)</a:t>
            </a: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{</a:t>
            </a: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LogException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(e);</a:t>
            </a: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}</a:t>
            </a: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28</a:t>
            </a:fld>
            <a:endParaRPr lang="ru-RU"/>
          </a:p>
        </p:txBody>
      </p:sp>
      <p:sp>
        <p:nvSpPr>
          <p:cNvPr id="5" name="Rounded Rectangle 4"/>
          <p:cNvSpPr/>
          <p:nvPr/>
        </p:nvSpPr>
        <p:spPr>
          <a:xfrm>
            <a:off x="2725782" y="4537166"/>
            <a:ext cx="1166949" cy="3048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5444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Исключения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Класс </a:t>
            </a:r>
            <a:r>
              <a:rPr lang="en-US" dirty="0" smtClean="0"/>
              <a:t>Exception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7369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Исключения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Исключения – это аномалии, которые возникают в ходе выполнения программы, и которые отслеживаются </a:t>
            </a:r>
            <a:r>
              <a:rPr lang="en-US" dirty="0" smtClean="0"/>
              <a:t>CLR</a:t>
            </a:r>
            <a:r>
              <a:rPr lang="ru-RU" dirty="0" smtClean="0"/>
              <a:t>.</a:t>
            </a:r>
          </a:p>
          <a:p>
            <a:pPr>
              <a:buNone/>
            </a:pPr>
            <a:endParaRPr lang="ru-RU" dirty="0"/>
          </a:p>
          <a:p>
            <a:pPr>
              <a:buNone/>
            </a:pPr>
            <a:r>
              <a:rPr lang="ru-RU" dirty="0" smtClean="0"/>
              <a:t>Часто такие ситуации трудно, а иногда невозможно предусмотреть на этапе разработки программы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74684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Класс </a:t>
            </a:r>
            <a:r>
              <a:rPr lang="en-US" dirty="0" smtClean="0"/>
              <a:t>Exception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Базовым для всех типов исключений является тип </a:t>
            </a:r>
            <a:r>
              <a:rPr lang="ru-RU" b="1" dirty="0"/>
              <a:t>Exception</a:t>
            </a:r>
            <a:r>
              <a:rPr lang="ru-RU" dirty="0"/>
              <a:t>. Этот тип определяет ряд свойств, с помощью которых можно получить информацию об исключении.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04945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Класс </a:t>
            </a:r>
            <a:r>
              <a:rPr lang="en-US" dirty="0" smtClean="0"/>
              <a:t>Exception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b="1" dirty="0" smtClean="0"/>
              <a:t>InnerException</a:t>
            </a:r>
            <a:r>
              <a:rPr lang="ru-RU" dirty="0"/>
              <a:t>: хранит информацию об исключении, которое послужило причиной текущего исключения</a:t>
            </a:r>
          </a:p>
          <a:p>
            <a:r>
              <a:rPr lang="ru-RU" b="1" dirty="0"/>
              <a:t>Message</a:t>
            </a:r>
            <a:r>
              <a:rPr lang="ru-RU" dirty="0"/>
              <a:t>: хранит сообщение об исключении, текст ошибки</a:t>
            </a:r>
          </a:p>
          <a:p>
            <a:r>
              <a:rPr lang="ru-RU" b="1" dirty="0"/>
              <a:t>Source</a:t>
            </a:r>
            <a:r>
              <a:rPr lang="ru-RU" dirty="0"/>
              <a:t>: хранит имя объекта или сборки, которое вызвало исключение</a:t>
            </a:r>
          </a:p>
          <a:p>
            <a:r>
              <a:rPr lang="ru-RU" b="1" dirty="0"/>
              <a:t>StackTrace</a:t>
            </a:r>
            <a:r>
              <a:rPr lang="ru-RU" dirty="0"/>
              <a:t>: возвращает строковое представление стека вызывов, которые привели к возникновению исключения</a:t>
            </a:r>
          </a:p>
          <a:p>
            <a:r>
              <a:rPr lang="ru-RU" b="1" dirty="0"/>
              <a:t>TargetSite</a:t>
            </a:r>
            <a:r>
              <a:rPr lang="ru-RU" dirty="0"/>
              <a:t>: возвращает метод, в котором и было вызвано исключение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03722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Класс </a:t>
            </a:r>
            <a:r>
              <a:rPr lang="en-US" dirty="0" smtClean="0"/>
              <a:t>Exception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catch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3200" dirty="0" err="1">
                <a:solidFill>
                  <a:srgbClr val="00B0F0"/>
                </a:solidFill>
                <a:latin typeface="Consolas" panose="020B0609020204030204" pitchFamily="49" charset="0"/>
              </a:rPr>
              <a:t>IndexOutOfRangeException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e) </a:t>
            </a:r>
          </a:p>
          <a:p>
            <a:r>
              <a:rPr lang="en-US" sz="3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3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3200" dirty="0" err="1" smtClean="0">
                <a:solidFill>
                  <a:srgbClr val="00B0F0"/>
                </a:solidFill>
                <a:latin typeface="Consolas" panose="020B0609020204030204" pitchFamily="49" charset="0"/>
              </a:rPr>
              <a:t>Console</a:t>
            </a:r>
            <a:r>
              <a:rPr lang="en-US" sz="3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3200" dirty="0">
                <a:solidFill>
                  <a:srgbClr val="A31515"/>
                </a:solidFill>
                <a:latin typeface="Consolas" panose="020B0609020204030204" pitchFamily="49" charset="0"/>
              </a:rPr>
              <a:t>$"</a:t>
            </a:r>
            <a:r>
              <a:rPr lang="ru-RU" sz="3200" dirty="0">
                <a:solidFill>
                  <a:srgbClr val="A31515"/>
                </a:solidFill>
                <a:latin typeface="Consolas" panose="020B0609020204030204" pitchFamily="49" charset="0"/>
              </a:rPr>
              <a:t>Текст: </a:t>
            </a:r>
            <a:r>
              <a:rPr lang="ru-RU" sz="3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e.Message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sz="3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3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3200" dirty="0" err="1" smtClean="0">
                <a:solidFill>
                  <a:srgbClr val="00B0F0"/>
                </a:solidFill>
                <a:latin typeface="Consolas" panose="020B0609020204030204" pitchFamily="49" charset="0"/>
              </a:rPr>
              <a:t>Console</a:t>
            </a:r>
            <a:r>
              <a:rPr lang="en-US" sz="3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3200" dirty="0">
                <a:solidFill>
                  <a:srgbClr val="A31515"/>
                </a:solidFill>
                <a:latin typeface="Consolas" panose="020B0609020204030204" pitchFamily="49" charset="0"/>
              </a:rPr>
              <a:t>$"</a:t>
            </a:r>
            <a:r>
              <a:rPr lang="ru-RU" sz="3200" dirty="0">
                <a:solidFill>
                  <a:srgbClr val="A31515"/>
                </a:solidFill>
                <a:latin typeface="Consolas" panose="020B0609020204030204" pitchFamily="49" charset="0"/>
              </a:rPr>
              <a:t>Источник: </a:t>
            </a:r>
            <a:r>
              <a:rPr lang="ru-RU" sz="3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e.TargetSite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sz="3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3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3200" dirty="0" err="1" smtClean="0">
                <a:solidFill>
                  <a:srgbClr val="00B0F0"/>
                </a:solidFill>
                <a:latin typeface="Consolas" panose="020B0609020204030204" pitchFamily="49" charset="0"/>
              </a:rPr>
              <a:t>Console</a:t>
            </a:r>
            <a:r>
              <a:rPr lang="en-US" sz="3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3200" dirty="0">
                <a:solidFill>
                  <a:srgbClr val="A31515"/>
                </a:solidFill>
                <a:latin typeface="Consolas" panose="020B0609020204030204" pitchFamily="49" charset="0"/>
              </a:rPr>
              <a:t>$"</a:t>
            </a:r>
            <a:r>
              <a:rPr lang="ru-RU" sz="3200" dirty="0">
                <a:solidFill>
                  <a:srgbClr val="A31515"/>
                </a:solidFill>
                <a:latin typeface="Consolas" panose="020B0609020204030204" pitchFamily="49" charset="0"/>
              </a:rPr>
              <a:t>Стек: </a:t>
            </a:r>
            <a:r>
              <a:rPr lang="ru-RU" sz="3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e.StackTrace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sz="3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3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3200" dirty="0" err="1" smtClean="0">
                <a:solidFill>
                  <a:srgbClr val="00B0F0"/>
                </a:solidFill>
                <a:latin typeface="Consolas" panose="020B0609020204030204" pitchFamily="49" charset="0"/>
              </a:rPr>
              <a:t>Console</a:t>
            </a:r>
            <a:r>
              <a:rPr lang="en-US" sz="3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3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37438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Исключения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Генерирование исключений вручную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75740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Генерирование исключений вручную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Исключение может быть сгенерировано </a:t>
            </a:r>
            <a:r>
              <a:rPr lang="ru-RU" dirty="0" smtClean="0"/>
              <a:t>вручную </a:t>
            </a:r>
            <a:r>
              <a:rPr lang="ru-RU" dirty="0"/>
              <a:t>с помощью оператора throw. </a:t>
            </a:r>
            <a:endParaRPr lang="en-US" dirty="0" smtClean="0"/>
          </a:p>
          <a:p>
            <a:endParaRPr lang="en-US" dirty="0"/>
          </a:p>
          <a:p>
            <a:r>
              <a:rPr lang="ru-RU" b="1" dirty="0"/>
              <a:t>throw  exceptOb; </a:t>
            </a:r>
            <a:endParaRPr lang="en-US" dirty="0"/>
          </a:p>
          <a:p>
            <a:r>
              <a:rPr lang="ru-RU" dirty="0"/>
              <a:t> </a:t>
            </a:r>
            <a:endParaRPr lang="en-US" dirty="0"/>
          </a:p>
          <a:p>
            <a:r>
              <a:rPr lang="ru-RU" dirty="0"/>
              <a:t>В качестве exceptOb должен быть обозначен объект класса исключений, производного от класса Exception.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087555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Генерирование исключений вручную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throw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 err="1">
                <a:solidFill>
                  <a:srgbClr val="00B0F0"/>
                </a:solidFill>
                <a:latin typeface="Consolas" panose="020B0609020204030204" pitchFamily="49" charset="0"/>
              </a:rPr>
              <a:t>ArgumentException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3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3200" dirty="0" err="1">
                <a:solidFill>
                  <a:srgbClr val="A31515"/>
                </a:solidFill>
                <a:latin typeface="Consolas" panose="020B0609020204030204" pitchFamily="49" charset="0"/>
              </a:rPr>
              <a:t>Неверный</a:t>
            </a:r>
            <a:r>
              <a:rPr lang="en-US" sz="32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 err="1">
                <a:solidFill>
                  <a:srgbClr val="A31515"/>
                </a:solidFill>
                <a:latin typeface="Consolas" panose="020B0609020204030204" pitchFamily="49" charset="0"/>
              </a:rPr>
              <a:t>индекс</a:t>
            </a:r>
            <a:r>
              <a:rPr lang="en-US" sz="32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3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ru-RU" sz="32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32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3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или</a:t>
            </a:r>
            <a:endParaRPr lang="en-US" sz="32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catch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3200" dirty="0" err="1">
                <a:solidFill>
                  <a:srgbClr val="00B0F0"/>
                </a:solidFill>
                <a:latin typeface="Consolas" panose="020B0609020204030204" pitchFamily="49" charset="0"/>
              </a:rPr>
              <a:t>IndexOutOfRangeException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e)</a:t>
            </a:r>
          </a:p>
          <a:p>
            <a:r>
              <a:rPr lang="en-US" sz="3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ru-RU" sz="32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3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 err="1" smtClean="0">
                <a:solidFill>
                  <a:srgbClr val="00B0F0"/>
                </a:solidFill>
                <a:latin typeface="Consolas" panose="020B0609020204030204" pitchFamily="49" charset="0"/>
              </a:rPr>
              <a:t>Console</a:t>
            </a:r>
            <a:r>
              <a:rPr lang="en-US" sz="3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en-US" sz="3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3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e.Message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throw</a:t>
            </a:r>
            <a:r>
              <a:rPr lang="en-US" sz="3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 err="1">
                <a:solidFill>
                  <a:srgbClr val="00B0F0"/>
                </a:solidFill>
                <a:latin typeface="Consolas" panose="020B0609020204030204" pitchFamily="49" charset="0"/>
              </a:rPr>
              <a:t>ArgumentException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3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3200" dirty="0">
                <a:solidFill>
                  <a:srgbClr val="A31515"/>
                </a:solidFill>
                <a:latin typeface="Consolas" panose="020B0609020204030204" pitchFamily="49" charset="0"/>
              </a:rPr>
              <a:t>Неверный индекс"</a:t>
            </a:r>
            <a:r>
              <a:rPr lang="ru-RU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e);</a:t>
            </a:r>
          </a:p>
          <a:p>
            <a:r>
              <a:rPr lang="en-US" sz="3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941153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Генерирование исключений вручную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i="1" dirty="0"/>
              <a:t>Пример</a:t>
            </a:r>
            <a:r>
              <a:rPr lang="ru-RU" dirty="0"/>
              <a:t>. При регистрации пользователя в системе требуется ввести адрес электронной </a:t>
            </a:r>
            <a:r>
              <a:rPr lang="ru-RU" dirty="0" smtClean="0"/>
              <a:t>почты, пароль и подтвердить пароль. </a:t>
            </a:r>
          </a:p>
          <a:p>
            <a:pPr>
              <a:buNone/>
            </a:pPr>
            <a:r>
              <a:rPr lang="ru-RU" dirty="0" smtClean="0"/>
              <a:t>При </a:t>
            </a:r>
            <a:r>
              <a:rPr lang="ru-RU" dirty="0"/>
              <a:t>этом пароль должен быть не менее 7 символов и содержать хотя бы одну цифру и хотя бы одну букву</a:t>
            </a:r>
            <a:r>
              <a:rPr lang="ru-RU" dirty="0" smtClean="0"/>
              <a:t>.</a:t>
            </a:r>
          </a:p>
          <a:p>
            <a:pPr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36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18036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Генерирование исключений вручную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>
                <a:solidFill>
                  <a:srgbClr val="008000"/>
                </a:solidFill>
                <a:latin typeface="Consolas" panose="020B0609020204030204" pitchFamily="49" charset="0"/>
              </a:rPr>
              <a:t>// Класс исключения</a:t>
            </a:r>
            <a:endParaRPr lang="ru-RU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2B91AF"/>
                </a:solidFill>
                <a:latin typeface="Consolas" panose="020B0609020204030204" pitchFamily="49" charset="0"/>
              </a:rPr>
              <a:t>WrongPasswordException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2800" dirty="0">
                <a:solidFill>
                  <a:srgbClr val="2B91AF"/>
                </a:solidFill>
                <a:latin typeface="Consolas" panose="020B0609020204030204" pitchFamily="49" charset="0"/>
              </a:rPr>
              <a:t>Exception</a:t>
            </a:r>
          </a:p>
          <a:p>
            <a:r>
              <a:rPr lang="en-US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2B91AF"/>
                </a:solidFill>
                <a:latin typeface="Consolas" panose="020B0609020204030204" pitchFamily="49" charset="0"/>
              </a:rPr>
              <a:t>WrongPasswordException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message) </a:t>
            </a:r>
            <a:endParaRPr lang="en-US" sz="28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            :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base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(message)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    { }</a:t>
            </a:r>
          </a:p>
          <a:p>
            <a:endParaRPr 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2B91AF"/>
                </a:solidFill>
                <a:latin typeface="Consolas" panose="020B0609020204030204" pitchFamily="49" charset="0"/>
              </a:rPr>
              <a:t>DateTime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ExcdeptionDate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800" dirty="0" smtClean="0"/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37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911311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Генерирование исключений вручную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// Класс для хранения введенных данных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RegisterModel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Email {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password;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Password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=&gt; password;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value.Length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&lt; 7)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throw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WrongPasswordException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1600" dirty="0">
                <a:solidFill>
                  <a:srgbClr val="A31515"/>
                </a:solidFill>
                <a:latin typeface="Consolas" panose="020B0609020204030204" pitchFamily="49" charset="0"/>
              </a:rPr>
              <a:t>слишком короткий пароль"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{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ExcdeptionDate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DateTime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.Now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});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(!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Regex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.IsMatch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(value, 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@"[0-9]"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throw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</a:p>
          <a:p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</a:t>
            </a:r>
            <a:r>
              <a:rPr lang="ru-RU" sz="16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1600" dirty="0">
                <a:solidFill>
                  <a:srgbClr val="2B91AF"/>
                </a:solidFill>
                <a:latin typeface="Consolas" panose="020B0609020204030204" pitchFamily="49" charset="0"/>
              </a:rPr>
              <a:t>WrongPasswordException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u-RU" sz="1600" dirty="0">
                <a:solidFill>
                  <a:srgbClr val="A31515"/>
                </a:solidFill>
                <a:latin typeface="Consolas" panose="020B0609020204030204" pitchFamily="49" charset="0"/>
              </a:rPr>
              <a:t>"пароль должен содержать хотя бы одну цифру"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  {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ExcdeptionDate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DateTime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.Now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});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(!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Regex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.IsMatch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(value, 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@"[A-z]|[А-я]"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ru-RU" sz="1600" dirty="0">
                <a:solidFill>
                  <a:srgbClr val="0000FF"/>
                </a:solidFill>
                <a:latin typeface="Consolas" panose="020B0609020204030204" pitchFamily="49" charset="0"/>
              </a:rPr>
              <a:t>throw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ru-RU" sz="16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1600" dirty="0">
                <a:solidFill>
                  <a:srgbClr val="2B91AF"/>
                </a:solidFill>
                <a:latin typeface="Consolas" panose="020B0609020204030204" pitchFamily="49" charset="0"/>
              </a:rPr>
              <a:t>WrongPasswordException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u-RU" sz="1600" dirty="0">
                <a:solidFill>
                  <a:srgbClr val="A31515"/>
                </a:solidFill>
                <a:latin typeface="Consolas" panose="020B0609020204030204" pitchFamily="49" charset="0"/>
              </a:rPr>
              <a:t>"пароль должен содержать хотя бы одну букву"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{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ExcdeptionDate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DateTime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.Now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});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password = value;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38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973257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Генерирование исключений вручную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ru-RU" sz="2000" dirty="0">
                <a:solidFill>
                  <a:srgbClr val="008000"/>
                </a:solidFill>
                <a:latin typeface="Consolas" panose="020B0609020204030204" pitchFamily="49" charset="0"/>
              </a:rPr>
              <a:t>// Класс для хранения введенных данных</a:t>
            </a:r>
            <a:endParaRPr lang="ru-RU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RegisterModel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. . .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</a:p>
          <a:p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ConfirmPassword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(!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value.Equals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(password))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throw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WrongPasswordException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A31515"/>
                </a:solidFill>
                <a:latin typeface="Consolas" panose="020B0609020204030204" pitchFamily="49" charset="0"/>
              </a:rPr>
              <a:t>пароли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A31515"/>
                </a:solidFill>
                <a:latin typeface="Consolas" panose="020B0609020204030204" pitchFamily="49" charset="0"/>
              </a:rPr>
              <a:t>не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A31515"/>
                </a:solidFill>
                <a:latin typeface="Consolas" panose="020B0609020204030204" pitchFamily="49" charset="0"/>
              </a:rPr>
              <a:t>совпадают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{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ExcdeptionDate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DateTime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.Now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});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39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1434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Исключения (причины возникновения)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3200" b="1" dirty="0" err="1">
                <a:solidFill>
                  <a:schemeClr val="tx1"/>
                </a:solidFill>
              </a:rPr>
              <a:t>Программные</a:t>
            </a:r>
            <a:r>
              <a:rPr lang="en-US" altLang="en-US" sz="3200" b="1" dirty="0">
                <a:solidFill>
                  <a:schemeClr val="tx1"/>
                </a:solidFill>
              </a:rPr>
              <a:t> </a:t>
            </a:r>
            <a:r>
              <a:rPr lang="en-US" altLang="en-US" sz="3200" b="1" dirty="0" err="1">
                <a:solidFill>
                  <a:schemeClr val="tx1"/>
                </a:solidFill>
              </a:rPr>
              <a:t>ошибки</a:t>
            </a:r>
            <a:r>
              <a:rPr lang="en-US" altLang="en-US" sz="3200" b="1" dirty="0">
                <a:solidFill>
                  <a:schemeClr val="tx1"/>
                </a:solidFill>
              </a:rPr>
              <a:t> (bugs)</a:t>
            </a:r>
          </a:p>
          <a:p>
            <a:pPr lvl="1" indent="0" algn="l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ru-RU" altLang="en-US" sz="3200" dirty="0" smtClean="0">
              <a:solidFill>
                <a:schemeClr val="tx1"/>
              </a:solidFill>
            </a:endParaRPr>
          </a:p>
          <a:p>
            <a:pPr lvl="1" indent="0" algn="l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en-US" sz="3200" dirty="0" smtClean="0">
                <a:solidFill>
                  <a:schemeClr val="tx1"/>
                </a:solidFill>
              </a:rPr>
              <a:t>Это </a:t>
            </a:r>
            <a:r>
              <a:rPr lang="en-US" altLang="en-US" sz="3200" dirty="0" err="1" smtClean="0">
                <a:solidFill>
                  <a:schemeClr val="tx1"/>
                </a:solidFill>
              </a:rPr>
              <a:t>ошибки</a:t>
            </a:r>
            <a:r>
              <a:rPr lang="en-US" altLang="en-US" sz="3200" dirty="0">
                <a:solidFill>
                  <a:schemeClr val="tx1"/>
                </a:solidFill>
              </a:rPr>
              <a:t>, </a:t>
            </a:r>
            <a:r>
              <a:rPr lang="en-US" altLang="en-US" sz="3200" dirty="0" err="1">
                <a:solidFill>
                  <a:schemeClr val="tx1"/>
                </a:solidFill>
              </a:rPr>
              <a:t>которые</a:t>
            </a:r>
            <a:r>
              <a:rPr lang="en-US" altLang="en-US" sz="3200" dirty="0">
                <a:solidFill>
                  <a:schemeClr val="tx1"/>
                </a:solidFill>
              </a:rPr>
              <a:t> </a:t>
            </a:r>
            <a:r>
              <a:rPr lang="en-US" altLang="en-US" sz="3200" dirty="0" err="1">
                <a:solidFill>
                  <a:schemeClr val="tx1"/>
                </a:solidFill>
              </a:rPr>
              <a:t>допускает</a:t>
            </a:r>
            <a:r>
              <a:rPr lang="en-US" altLang="en-US" sz="3200" dirty="0">
                <a:solidFill>
                  <a:schemeClr val="tx1"/>
                </a:solidFill>
              </a:rPr>
              <a:t> </a:t>
            </a:r>
            <a:r>
              <a:rPr lang="en-US" altLang="en-US" sz="3200" dirty="0" err="1">
                <a:solidFill>
                  <a:schemeClr val="tx1"/>
                </a:solidFill>
              </a:rPr>
              <a:t>программист</a:t>
            </a:r>
            <a:r>
              <a:rPr lang="en-US" altLang="en-US" sz="3200" dirty="0">
                <a:solidFill>
                  <a:schemeClr val="tx1"/>
                </a:solidFill>
              </a:rPr>
              <a:t>. </a:t>
            </a:r>
            <a:endParaRPr lang="ru-RU" altLang="en-US" sz="3200" dirty="0" smtClean="0">
              <a:solidFill>
                <a:schemeClr val="tx1"/>
              </a:solidFill>
            </a:endParaRPr>
          </a:p>
          <a:p>
            <a:pPr lvl="1" indent="0" algn="l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 err="1" smtClean="0">
                <a:solidFill>
                  <a:schemeClr val="tx1"/>
                </a:solidFill>
              </a:rPr>
              <a:t>Например</a:t>
            </a:r>
            <a:r>
              <a:rPr lang="en-US" altLang="en-US" sz="3200" dirty="0">
                <a:solidFill>
                  <a:schemeClr val="tx1"/>
                </a:solidFill>
              </a:rPr>
              <a:t>, </a:t>
            </a:r>
            <a:r>
              <a:rPr lang="ru-RU" altLang="en-US" sz="3200" dirty="0" smtClean="0">
                <a:solidFill>
                  <a:schemeClr val="tx1"/>
                </a:solidFill>
              </a:rPr>
              <a:t>переполнение стека при бесконечном цикле или при рекурсии</a:t>
            </a:r>
            <a:r>
              <a:rPr lang="en-US" altLang="en-US" sz="3200" dirty="0" smtClean="0">
                <a:solidFill>
                  <a:schemeClr val="tx1"/>
                </a:solidFill>
              </a:rPr>
              <a:t>.</a:t>
            </a:r>
            <a:endParaRPr lang="en-US" altLang="en-US" sz="32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56569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Генерирование исключений вручную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email =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"xxx@xxx.ru"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password =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"123456"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confirmPassword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"qwerty12"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try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data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RegisterModel</a:t>
            </a:r>
            <a:endParaRPr lang="en-US" sz="1400" dirty="0">
              <a:solidFill>
                <a:srgbClr val="2B91AF"/>
              </a:solidFill>
              <a:latin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{</a:t>
            </a: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Password = password,</a:t>
            </a: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ConfirmPassword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confirmPassword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Email = email</a:t>
            </a: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};</a:t>
            </a: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catch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WrongPasswordException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ex)</a:t>
            </a: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LogException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(ex);</a:t>
            </a: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LogException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WrongPasswordException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e)</a:t>
            </a: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e.ExcdeptionDate.ToShortTimeString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$"\t</a:t>
            </a:r>
            <a:r>
              <a:rPr lang="ru-RU" sz="1400" dirty="0">
                <a:solidFill>
                  <a:srgbClr val="A31515"/>
                </a:solidFill>
                <a:latin typeface="Consolas" panose="020B0609020204030204" pitchFamily="49" charset="0"/>
              </a:rPr>
              <a:t>Процедура логирования. Обнаружено: 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e.GetType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()}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$"\t</a:t>
            </a:r>
            <a:r>
              <a:rPr lang="ru-RU" sz="1400" dirty="0">
                <a:solidFill>
                  <a:srgbClr val="A31515"/>
                </a:solidFill>
                <a:latin typeface="Consolas" panose="020B0609020204030204" pitchFamily="49" charset="0"/>
              </a:rPr>
              <a:t>Сообщение: 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e.Message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$"\t</a:t>
            </a:r>
            <a:r>
              <a:rPr lang="ru-RU" sz="1400" dirty="0">
                <a:solidFill>
                  <a:srgbClr val="A31515"/>
                </a:solidFill>
                <a:latin typeface="Consolas" panose="020B0609020204030204" pitchFamily="49" charset="0"/>
              </a:rPr>
              <a:t>Метод: 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e.TargetSite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sz="14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            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        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40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7046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Исключения (причины возникновения)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3200" b="1" dirty="0" err="1">
                <a:solidFill>
                  <a:schemeClr val="tx1"/>
                </a:solidFill>
              </a:rPr>
              <a:t>Пользовательские</a:t>
            </a:r>
            <a:r>
              <a:rPr lang="en-US" altLang="en-US" sz="3200" b="1" dirty="0">
                <a:solidFill>
                  <a:schemeClr val="tx1"/>
                </a:solidFill>
              </a:rPr>
              <a:t> </a:t>
            </a:r>
            <a:r>
              <a:rPr lang="en-US" altLang="en-US" sz="3200" b="1" dirty="0" err="1">
                <a:solidFill>
                  <a:schemeClr val="tx1"/>
                </a:solidFill>
              </a:rPr>
              <a:t>ошибки</a:t>
            </a:r>
            <a:r>
              <a:rPr lang="en-US" altLang="en-US" sz="3200" b="1" dirty="0">
                <a:solidFill>
                  <a:schemeClr val="tx1"/>
                </a:solidFill>
              </a:rPr>
              <a:t> (user errors)</a:t>
            </a:r>
          </a:p>
          <a:p>
            <a:pPr lvl="1" indent="0" algn="l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ru-RU" altLang="en-US" sz="3200" dirty="0" smtClean="0">
              <a:solidFill>
                <a:schemeClr val="tx1"/>
              </a:solidFill>
            </a:endParaRPr>
          </a:p>
          <a:p>
            <a:pPr lvl="1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en-US" sz="3200" dirty="0" smtClean="0">
                <a:solidFill>
                  <a:schemeClr val="tx1"/>
                </a:solidFill>
              </a:rPr>
              <a:t>Это ошибки, </a:t>
            </a:r>
            <a:r>
              <a:rPr lang="en-US" altLang="en-US" sz="3200" dirty="0" smtClean="0">
                <a:solidFill>
                  <a:schemeClr val="tx1"/>
                </a:solidFill>
              </a:rPr>
              <a:t> </a:t>
            </a:r>
            <a:r>
              <a:rPr lang="ru-RU" altLang="en-US" sz="3200" dirty="0" smtClean="0">
                <a:solidFill>
                  <a:schemeClr val="tx1"/>
                </a:solidFill>
              </a:rPr>
              <a:t>которые являются результатом некорректного использования программы. </a:t>
            </a:r>
            <a:r>
              <a:rPr lang="en-US" altLang="en-US" sz="3200" dirty="0" err="1" smtClean="0">
                <a:solidFill>
                  <a:schemeClr val="tx1"/>
                </a:solidFill>
              </a:rPr>
              <a:t>Например</a:t>
            </a:r>
            <a:r>
              <a:rPr lang="en-US" altLang="en-US" sz="3200" dirty="0">
                <a:solidFill>
                  <a:schemeClr val="tx1"/>
                </a:solidFill>
              </a:rPr>
              <a:t>, </a:t>
            </a:r>
            <a:r>
              <a:rPr lang="en-US" altLang="en-US" sz="3200" dirty="0" err="1">
                <a:solidFill>
                  <a:schemeClr val="tx1"/>
                </a:solidFill>
              </a:rPr>
              <a:t>ввод</a:t>
            </a:r>
            <a:r>
              <a:rPr lang="en-US" altLang="en-US" sz="3200" dirty="0">
                <a:solidFill>
                  <a:schemeClr val="tx1"/>
                </a:solidFill>
              </a:rPr>
              <a:t> </a:t>
            </a:r>
            <a:r>
              <a:rPr lang="en-US" altLang="en-US" sz="3200" dirty="0" err="1">
                <a:solidFill>
                  <a:schemeClr val="tx1"/>
                </a:solidFill>
              </a:rPr>
              <a:t>конечным</a:t>
            </a:r>
            <a:r>
              <a:rPr lang="en-US" altLang="en-US" sz="3200" dirty="0">
                <a:solidFill>
                  <a:schemeClr val="tx1"/>
                </a:solidFill>
              </a:rPr>
              <a:t> </a:t>
            </a:r>
            <a:r>
              <a:rPr lang="en-US" altLang="en-US" sz="3200" dirty="0" err="1">
                <a:solidFill>
                  <a:schemeClr val="tx1"/>
                </a:solidFill>
              </a:rPr>
              <a:t>пользователем</a:t>
            </a:r>
            <a:r>
              <a:rPr lang="en-US" altLang="en-US" sz="3200" dirty="0">
                <a:solidFill>
                  <a:schemeClr val="tx1"/>
                </a:solidFill>
              </a:rPr>
              <a:t> </a:t>
            </a:r>
            <a:r>
              <a:rPr lang="ru-RU" altLang="en-US" sz="3200" dirty="0" smtClean="0">
                <a:solidFill>
                  <a:schemeClr val="tx1"/>
                </a:solidFill>
              </a:rPr>
              <a:t>строковых данных вместо цифровых</a:t>
            </a:r>
            <a:r>
              <a:rPr lang="en-US" altLang="en-US" sz="3200" dirty="0" smtClean="0">
                <a:solidFill>
                  <a:schemeClr val="tx1"/>
                </a:solidFill>
              </a:rPr>
              <a:t>.</a:t>
            </a:r>
            <a:endParaRPr lang="en-US" altLang="en-US" sz="32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1799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Исключения (причины возникновения)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 smtClean="0"/>
              <a:t>Непредвиденные ошибки, возникающие в ходе выполнения</a:t>
            </a:r>
          </a:p>
          <a:p>
            <a:endParaRPr lang="ru-RU" dirty="0"/>
          </a:p>
          <a:p>
            <a:r>
              <a:rPr lang="ru-RU" dirty="0" smtClean="0"/>
              <a:t>Например: </a:t>
            </a:r>
          </a:p>
          <a:p>
            <a:pPr marL="571500" indent="-571500">
              <a:buClrTx/>
              <a:buFont typeface="Wingdings" panose="05000000000000000000" pitchFamily="2" charset="2"/>
              <a:buChar char="q"/>
            </a:pPr>
            <a:r>
              <a:rPr lang="ru-RU" dirty="0" smtClean="0"/>
              <a:t>попытка подключения к серверу БД, который в данный момент не подключен к сети</a:t>
            </a:r>
          </a:p>
          <a:p>
            <a:pPr marL="571500" indent="-571500">
              <a:buClrTx/>
              <a:buFont typeface="Wingdings" panose="05000000000000000000" pitchFamily="2" charset="2"/>
              <a:buChar char="q"/>
            </a:pPr>
            <a:r>
              <a:rPr lang="ru-RU" dirty="0" smtClean="0"/>
              <a:t>попытка чтения из несуществующего файла</a:t>
            </a:r>
          </a:p>
          <a:p>
            <a:pPr marL="571500" indent="-571500">
              <a:buClrTx/>
              <a:buFont typeface="Wingdings" panose="05000000000000000000" pitchFamily="2" charset="2"/>
              <a:buChar char="q"/>
            </a:pPr>
            <a:r>
              <a:rPr lang="ru-RU" dirty="0" smtClean="0"/>
              <a:t>попытка записи в массив по несуществующему индексу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729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33176" r="40606" b="37771"/>
          <a:stretch/>
        </p:blipFill>
        <p:spPr>
          <a:xfrm>
            <a:off x="1339905" y="2461840"/>
            <a:ext cx="9504889" cy="26152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81138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582" t="38950" r="39896" b="34523"/>
          <a:stretch/>
        </p:blipFill>
        <p:spPr>
          <a:xfrm>
            <a:off x="1419497" y="1994262"/>
            <a:ext cx="9591988" cy="25777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8</a:t>
            </a:fld>
            <a:endParaRPr lang="ru-RU"/>
          </a:p>
        </p:txBody>
      </p:sp>
      <p:sp>
        <p:nvSpPr>
          <p:cNvPr id="6" name="Rounded Rectangle 5"/>
          <p:cNvSpPr/>
          <p:nvPr/>
        </p:nvSpPr>
        <p:spPr>
          <a:xfrm>
            <a:off x="3283131" y="3605349"/>
            <a:ext cx="2473235" cy="85344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1252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Исключения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Обработка исключений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5153529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E00B7275-7A1C-4175-9DA8-32A05C069381}" vid="{7BA702E7-4841-4B17-B04A-ACB1ABD7F3F6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26381</TotalTime>
  <Words>1820</Words>
  <Application>Microsoft Office PowerPoint</Application>
  <PresentationFormat>Widescreen</PresentationFormat>
  <Paragraphs>387</Paragraphs>
  <Slides>40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7" baseType="lpstr">
      <vt:lpstr>Arial</vt:lpstr>
      <vt:lpstr>Calibri Light</vt:lpstr>
      <vt:lpstr>Calibri</vt:lpstr>
      <vt:lpstr>Wingdings</vt:lpstr>
      <vt:lpstr>Consolas</vt:lpstr>
      <vt:lpstr>Segoe UI</vt:lpstr>
      <vt:lpstr>Theme1</vt:lpstr>
      <vt:lpstr>Исключительные ситуации</vt:lpstr>
      <vt:lpstr>Исключительные ситуации</vt:lpstr>
      <vt:lpstr>Исключения</vt:lpstr>
      <vt:lpstr>Исключения (причины возникновения)</vt:lpstr>
      <vt:lpstr>Исключения (причины возникновения)</vt:lpstr>
      <vt:lpstr>Исключения (причины возникновения)</vt:lpstr>
      <vt:lpstr>PowerPoint Presentation</vt:lpstr>
      <vt:lpstr>PowerPoint Presentation</vt:lpstr>
      <vt:lpstr>Исключения</vt:lpstr>
      <vt:lpstr>Обработка исключений</vt:lpstr>
      <vt:lpstr>Обработка исключений</vt:lpstr>
      <vt:lpstr>Обработка исключений (пример стандартных исключений)</vt:lpstr>
      <vt:lpstr>Обработка исключений (пример стандартных исключений)</vt:lpstr>
      <vt:lpstr>Обработка исключений</vt:lpstr>
      <vt:lpstr>Обработка исключений</vt:lpstr>
      <vt:lpstr>Обработка исключений</vt:lpstr>
      <vt:lpstr>Обработка исключений</vt:lpstr>
      <vt:lpstr>PowerPoint Presentation</vt:lpstr>
      <vt:lpstr>Обработка исключений</vt:lpstr>
      <vt:lpstr>Обработка исключений</vt:lpstr>
      <vt:lpstr>Обработка исключений</vt:lpstr>
      <vt:lpstr>Обработка исключений</vt:lpstr>
      <vt:lpstr>Обработка исключений</vt:lpstr>
      <vt:lpstr>Обработка исключений</vt:lpstr>
      <vt:lpstr>Обработка исключений</vt:lpstr>
      <vt:lpstr>Обработка исключений (фильтр на блок try)</vt:lpstr>
      <vt:lpstr>Обработка исключений (фильтр на блок try)</vt:lpstr>
      <vt:lpstr>Обработка исключений (повторная генерация исключения)</vt:lpstr>
      <vt:lpstr>Исключения</vt:lpstr>
      <vt:lpstr>Класс Exception</vt:lpstr>
      <vt:lpstr>Класс Exception</vt:lpstr>
      <vt:lpstr>Класс Exception</vt:lpstr>
      <vt:lpstr>Исключения</vt:lpstr>
      <vt:lpstr>Генерирование исключений вручную</vt:lpstr>
      <vt:lpstr>Генерирование исключений вручную</vt:lpstr>
      <vt:lpstr>Генерирование исключений вручную</vt:lpstr>
      <vt:lpstr>Генерирование исключений вручную</vt:lpstr>
      <vt:lpstr>Генерирование исключений вручную</vt:lpstr>
      <vt:lpstr>Генерирование исключений вручную</vt:lpstr>
      <vt:lpstr>Генерирование исключений вручную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С# Лекция 3</dc:title>
  <dc:creator>Igor Glamazdin</dc:creator>
  <cp:lastModifiedBy>Igor Glamazdin</cp:lastModifiedBy>
  <cp:revision>118</cp:revision>
  <dcterms:modified xsi:type="dcterms:W3CDTF">2021-09-29T11:54:09Z</dcterms:modified>
</cp:coreProperties>
</file>