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40"/>
  </p:notesMasterIdLst>
  <p:handoutMasterIdLst>
    <p:handoutMasterId r:id="rId41"/>
  </p:handoutMasterIdLst>
  <p:sldIdLst>
    <p:sldId id="391" r:id="rId2"/>
    <p:sldId id="397" r:id="rId3"/>
    <p:sldId id="399" r:id="rId4"/>
    <p:sldId id="403" r:id="rId5"/>
    <p:sldId id="404" r:id="rId6"/>
    <p:sldId id="405" r:id="rId7"/>
    <p:sldId id="400" r:id="rId8"/>
    <p:sldId id="401" r:id="rId9"/>
    <p:sldId id="402" r:id="rId10"/>
    <p:sldId id="407" r:id="rId11"/>
    <p:sldId id="406" r:id="rId12"/>
    <p:sldId id="408" r:id="rId13"/>
    <p:sldId id="409" r:id="rId14"/>
    <p:sldId id="419" r:id="rId15"/>
    <p:sldId id="410" r:id="rId16"/>
    <p:sldId id="411" r:id="rId17"/>
    <p:sldId id="412" r:id="rId18"/>
    <p:sldId id="413" r:id="rId19"/>
    <p:sldId id="414" r:id="rId20"/>
    <p:sldId id="415" r:id="rId21"/>
    <p:sldId id="418" r:id="rId22"/>
    <p:sldId id="416" r:id="rId23"/>
    <p:sldId id="417" r:id="rId24"/>
    <p:sldId id="424" r:id="rId25"/>
    <p:sldId id="425" r:id="rId26"/>
    <p:sldId id="426" r:id="rId27"/>
    <p:sldId id="427" r:id="rId28"/>
    <p:sldId id="428" r:id="rId29"/>
    <p:sldId id="420" r:id="rId30"/>
    <p:sldId id="421" r:id="rId31"/>
    <p:sldId id="429" r:id="rId32"/>
    <p:sldId id="422" r:id="rId33"/>
    <p:sldId id="423" r:id="rId34"/>
    <p:sldId id="430" r:id="rId35"/>
    <p:sldId id="431" r:id="rId36"/>
    <p:sldId id="432" r:id="rId37"/>
    <p:sldId id="433" r:id="rId38"/>
    <p:sldId id="434" r:id="rId39"/>
  </p:sldIdLst>
  <p:sldSz cx="12192000" cy="6858000"/>
  <p:notesSz cx="6858000" cy="9144000"/>
  <p:embeddedFontLs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Segoe UI" panose="020B0502040204020203" pitchFamily="34" charset="0"/>
      <p:regular r:id="rId46"/>
      <p:bold r:id="rId47"/>
      <p:italic r:id="rId48"/>
      <p:boldItalic r:id="rId49"/>
    </p:embeddedFont>
    <p:embeddedFont>
      <p:font typeface="Calibri Light" panose="020F0302020204030204" pitchFamily="34" charset="0"/>
      <p:regular r:id="rId50"/>
      <p:italic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Glamazdin" initials="IG" lastIdx="1" clrIdx="0">
    <p:extLst>
      <p:ext uri="{19B8F6BF-5375-455C-9EA6-DF929625EA0E}">
        <p15:presenceInfo xmlns:p15="http://schemas.microsoft.com/office/powerpoint/2012/main" userId="93344bf745a1c4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400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AEC2F-30E4-483B-B6DF-0FD7CF7AB98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E9889-9D32-47FF-9B25-89B1BA40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2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56262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0211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07239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8" y="286604"/>
            <a:ext cx="11788726" cy="920502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420837"/>
            <a:ext cx="11788726" cy="4825217"/>
          </a:xfrm>
        </p:spPr>
        <p:txBody>
          <a:bodyPr/>
          <a:lstStyle>
            <a:lvl2pPr marL="0" indent="-360000">
              <a:buClrTx/>
              <a:buFont typeface="Wingdings" panose="05000000000000000000" pitchFamily="2" charset="2"/>
              <a:buChar char="q"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23.07.2021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66319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2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031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767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19394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Гламаздин И.И.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37719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79953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3B7D63-C52D-489F-8A4E-CE9BE7E2E777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86321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4895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082" y="286603"/>
            <a:ext cx="11746523" cy="986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82" y="1390593"/>
            <a:ext cx="11746523" cy="48847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3B7D63-C52D-489F-8A4E-CE9BE7E2E777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1320776"/>
            <a:ext cx="12222480" cy="1083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87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-360000" algn="just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149"/>
          <p:cNvSpPr txBox="1">
            <a:spLocks noGrp="1"/>
          </p:cNvSpPr>
          <p:nvPr>
            <p:ph type="ctrTitle"/>
          </p:nvPr>
        </p:nvSpPr>
        <p:spPr>
          <a:xfrm>
            <a:off x="1210491" y="2130426"/>
            <a:ext cx="984068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dirty="0" smtClean="0"/>
              <a:t>LINQ to Objects</a:t>
            </a:r>
            <a:endParaRPr dirty="0"/>
          </a:p>
        </p:txBody>
      </p:sp>
      <p:sp>
        <p:nvSpPr>
          <p:cNvPr id="1297" name="Google Shape;1297;p149"/>
          <p:cNvSpPr txBox="1"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1299" name="Google Shape;1299;p149"/>
          <p:cNvSpPr txBox="1"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запросов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b="1" dirty="0"/>
              <a:t>from, in </a:t>
            </a:r>
            <a:r>
              <a:rPr lang="ru-RU" dirty="0"/>
              <a:t>Используется для определения основы любого выражения LINQ,  позволяющей извлечь подмножество данных из нужного контейнера </a:t>
            </a:r>
            <a:endParaRPr lang="en-US" dirty="0"/>
          </a:p>
          <a:p>
            <a:pPr>
              <a:buNone/>
            </a:pPr>
            <a:r>
              <a:rPr lang="ru-RU" b="1" dirty="0"/>
              <a:t>where</a:t>
            </a:r>
            <a:r>
              <a:rPr lang="ru-RU" dirty="0"/>
              <a:t> Используется для определения ограничений о том, т.е. какие  элементы должны извлекаться из контейнера</a:t>
            </a:r>
            <a:endParaRPr lang="en-US" dirty="0"/>
          </a:p>
          <a:p>
            <a:pPr>
              <a:buNone/>
            </a:pPr>
            <a:r>
              <a:rPr lang="ru-RU" b="1" dirty="0"/>
              <a:t>select</a:t>
            </a:r>
            <a:r>
              <a:rPr lang="ru-RU" dirty="0"/>
              <a:t> Используется для выбора последовательности из контейнера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03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запросов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join</a:t>
            </a:r>
            <a:r>
              <a:rPr lang="ru-RU" b="1" dirty="0"/>
              <a:t>, on, equals, into </a:t>
            </a:r>
            <a:r>
              <a:rPr lang="ru-RU" dirty="0"/>
              <a:t>Выполняет соединения на основе указанного ключа. </a:t>
            </a:r>
            <a:endParaRPr lang="en-US" dirty="0"/>
          </a:p>
          <a:p>
            <a:pPr>
              <a:buNone/>
            </a:pPr>
            <a:r>
              <a:rPr lang="ru-RU" b="1" dirty="0"/>
              <a:t>orderby, ascending, descending </a:t>
            </a:r>
            <a:r>
              <a:rPr lang="ru-RU" dirty="0"/>
              <a:t>Позволяет упорядочить результирующий набор в порядке возрастания или убывания </a:t>
            </a:r>
            <a:endParaRPr lang="en-US" dirty="0"/>
          </a:p>
          <a:p>
            <a:pPr>
              <a:buNone/>
            </a:pPr>
            <a:r>
              <a:rPr lang="ru-RU" b="1" dirty="0"/>
              <a:t>group, by </a:t>
            </a:r>
            <a:r>
              <a:rPr lang="ru-RU" dirty="0"/>
              <a:t>Порождает подмножество с данными, сгруппированными по  указанному значению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90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запросов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[] numbers = { 10, 20, 30, 40, 1, 2, 3, 8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subset =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numbers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 10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32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sv-SE" sz="3200" dirty="0">
                <a:solidFill>
                  <a:srgbClr val="000000"/>
                </a:solidFill>
                <a:latin typeface="Consolas" panose="020B0609020204030204" pitchFamily="49" charset="0"/>
              </a:rPr>
              <a:t> (var i </a:t>
            </a:r>
            <a:r>
              <a:rPr lang="sv-SE" sz="3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sv-SE" sz="3200" dirty="0">
                <a:solidFill>
                  <a:srgbClr val="000000"/>
                </a:solidFill>
                <a:latin typeface="Consolas" panose="020B0609020204030204" pitchFamily="49" charset="0"/>
              </a:rPr>
              <a:t> subset) </a:t>
            </a:r>
          </a:p>
          <a:p>
            <a:r>
              <a:rPr lang="en-US" sz="32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$"Item: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706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запросов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Запросы LINQ </a:t>
            </a:r>
            <a:r>
              <a:rPr lang="ru-RU" b="1" dirty="0" smtClean="0"/>
              <a:t>не </a:t>
            </a:r>
            <a:r>
              <a:rPr lang="ru-RU" b="1" dirty="0"/>
              <a:t>выполняются</a:t>
            </a:r>
            <a:r>
              <a:rPr lang="ru-RU" dirty="0"/>
              <a:t> до тех пор, пока не будет начата итерация по  последовательности.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Это </a:t>
            </a:r>
            <a:r>
              <a:rPr lang="ru-RU" dirty="0"/>
              <a:t>называется </a:t>
            </a:r>
            <a:r>
              <a:rPr lang="ru-RU" b="1" dirty="0"/>
              <a:t>отложенным выполнением</a:t>
            </a:r>
            <a:r>
              <a:rPr lang="ru-RU" dirty="0"/>
              <a:t>.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Преимущество </a:t>
            </a:r>
            <a:r>
              <a:rPr lang="ru-RU" dirty="0"/>
              <a:t>такого подхода заключается в возможности применения одного и того же запроса LINQ многократно к одному и тому же контейнеру, с полной гарантией получения самых  актуальных результатов.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394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запросов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Чтобы выполнить выражение LINQ </a:t>
            </a:r>
            <a:r>
              <a:rPr lang="ru-RU" b="1" dirty="0"/>
              <a:t>немедленно</a:t>
            </a:r>
            <a:r>
              <a:rPr lang="ru-RU" dirty="0"/>
              <a:t>, за пределами логики итерации foreach, можно вызвать любое количество расширяющих методов, определенных типом Enumerable, таких </a:t>
            </a:r>
            <a:r>
              <a:rPr lang="ru-RU" dirty="0" smtClean="0"/>
              <a:t>как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b="1" dirty="0"/>
              <a:t>ToArry&lt;T&gt;, ToDictionary&lt;TSource,TKey&gt;() и ToList&lt;T&gt;(). </a:t>
            </a:r>
            <a:endParaRPr lang="en-US" b="1" dirty="0" smtClean="0"/>
          </a:p>
          <a:p>
            <a:pPr>
              <a:buNone/>
            </a:pPr>
            <a:r>
              <a:rPr lang="ru-RU" dirty="0" smtClean="0"/>
              <a:t>Все </a:t>
            </a:r>
            <a:r>
              <a:rPr lang="ru-RU" dirty="0"/>
              <a:t>эти методы заставляют запрос LINQ выполняться в момент их вызова, чтобы получить снимок  данных. После этого полученным снимком можно манипулировать независимо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225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запросов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[] numbers = { 10, 20, 30, 40, 1, 2, 3, 8 };</a:t>
            </a:r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subset =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numbers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 10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numbers[1] = 5;</a:t>
            </a:r>
          </a:p>
          <a:p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32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sv-SE" sz="3200" dirty="0">
                <a:solidFill>
                  <a:srgbClr val="000000"/>
                </a:solidFill>
                <a:latin typeface="Consolas" panose="020B0609020204030204" pitchFamily="49" charset="0"/>
              </a:rPr>
              <a:t> (var i </a:t>
            </a:r>
            <a:r>
              <a:rPr lang="sv-SE" sz="3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sv-SE" sz="3200" dirty="0">
                <a:solidFill>
                  <a:srgbClr val="000000"/>
                </a:solidFill>
                <a:latin typeface="Consolas" panose="020B0609020204030204" pitchFamily="49" charset="0"/>
              </a:rPr>
              <a:t> subset) </a:t>
            </a:r>
          </a:p>
          <a:p>
            <a:r>
              <a:rPr lang="en-US" sz="32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$"Item: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595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запросов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#region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</a:rPr>
              <a:t>Свойства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Pages {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32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endregion</a:t>
            </a:r>
            <a:endParaRPr lang="en-US" sz="32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070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запросов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filteredBooks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books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b.Pages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&gt;= 100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 Name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b.Name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TotalPages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b.Pages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filteredBooks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b.Name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b.TotalPages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17</a:t>
            </a:fld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4153989" y="2177143"/>
            <a:ext cx="7332617" cy="11321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9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запросов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filteredBooks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en-US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books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b.Name</a:t>
            </a:r>
            <a:endParaRPr lang="en-US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StartsWith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</a:rPr>
              <a:t>а"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CultureInfo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.InvariantCulture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b.Pages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&lt;10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 Name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b.Name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TotalPages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b.Pages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583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запросов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SetupBooks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books.AddRange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Book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Book{Id=1, Author=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"Author1"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Name=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"Name1"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Pages=5},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Book{Id=1, Author=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"Author1"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Name=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"Name2"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Pages=11},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Book{Id=1, Author=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"Author1"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Name=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"Name3"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Pages=22},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Book{Id=1, Author=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"Author2"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Name=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"Name4"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Pages=12},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Book{Id=1, Author=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"Author2"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Name=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"Name5"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Pages=6},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Book{Id=1, Author=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"Author2"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Name=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"Name6"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Pages=23},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Book{Id=1, Author=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"Author2"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Name=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"Name7"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Pages=5},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Book{Id=1, Author=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"Author3"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Name=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"Name8"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Pages=34}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43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dirty="0" smtClean="0"/>
              <a:t>LINQ</a:t>
            </a:r>
            <a:endParaRPr lang="en-US" altLang="en-US" sz="7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8" y="1468098"/>
            <a:ext cx="1081068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>
              <a:lnSpc>
                <a:spcPct val="100000"/>
              </a:lnSpc>
              <a:buClrTx/>
              <a:buSzTx/>
              <a:buNone/>
            </a:pPr>
            <a:r>
              <a:rPr lang="ru-RU" b="1" dirty="0">
                <a:latin typeface="+mn-lt"/>
              </a:rPr>
              <a:t>Language-Integrated Query (LINQ) </a:t>
            </a:r>
            <a:r>
              <a:rPr lang="ru-RU" dirty="0">
                <a:latin typeface="+mn-lt"/>
              </a:rPr>
              <a:t>- это название набора технологий, основанных на интеграции возможностей запросов непосредственно в язык C #. 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1656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запросов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filteredBooks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books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b.Pages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&gt; 10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b.Author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g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g.Key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g;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filteredBooks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b.Key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book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$"---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book.Name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493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запросов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filteredBooksCount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 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books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b.Pages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&gt; 10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b).Count();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521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LINQ to Objects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Расширяющие методы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020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Расширяющие методы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23</a:t>
            </a:fld>
            <a:endParaRPr lang="ru-RU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9" y="1420836"/>
            <a:ext cx="11788726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Кроме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стандартного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синтаксиса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urier New" panose="02070309020205020404" pitchFamily="49" charset="0"/>
              </a:rPr>
              <a:t>from .. in .. select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для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создания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запроса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LINQ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мы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можем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применять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специальные</a:t>
            </a:r>
            <a:r>
              <a:rPr lang="ru-RU" alt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методы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расширения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которые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определены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для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интерфейса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urier New" panose="02070309020205020404" pitchFamily="49" charset="0"/>
              </a:rPr>
              <a:t>IEnumerable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 </a:t>
            </a:r>
            <a:endParaRPr kumimoji="0" lang="ru-RU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Как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правило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эти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методы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реализуют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ту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же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функциональность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что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и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операторы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LINQ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372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Расширяющие методы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24</a:t>
            </a:fld>
            <a:endParaRPr lang="ru-RU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9" y="1420836"/>
            <a:ext cx="11788726" cy="4867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lvl="0" indent="-22860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Char char="•"/>
            </a:pPr>
            <a:r>
              <a:rPr lang="ru-RU" sz="2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ru-RU" sz="2800" dirty="0"/>
              <a:t>: определяет проекцию выбранных значений</a:t>
            </a:r>
          </a:p>
          <a:p>
            <a:pPr marL="228600" lvl="0" indent="-22860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3000"/>
              <a:buChar char="•"/>
            </a:pPr>
            <a:r>
              <a:rPr lang="ru-RU" sz="2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ru-RU" sz="2800" dirty="0"/>
              <a:t>: определяет фильтр выборки</a:t>
            </a:r>
          </a:p>
          <a:p>
            <a:pPr marL="228600" lvl="0" indent="-22860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3000"/>
              <a:buChar char="•"/>
            </a:pPr>
            <a:r>
              <a:rPr lang="ru-RU" sz="2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OrderBy</a:t>
            </a:r>
            <a:r>
              <a:rPr lang="ru-RU" sz="2800" dirty="0"/>
              <a:t>: упорядочивает элементы по возрастанию</a:t>
            </a:r>
          </a:p>
          <a:p>
            <a:pPr marL="228600" lvl="0" indent="-22860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3000"/>
              <a:buChar char="•"/>
            </a:pPr>
            <a:r>
              <a:rPr lang="ru-RU" sz="2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OrderByDescending</a:t>
            </a:r>
            <a:r>
              <a:rPr lang="ru-RU" sz="2800" dirty="0"/>
              <a:t>: упорядочивает элементы по убыванию</a:t>
            </a:r>
          </a:p>
          <a:p>
            <a:pPr marL="228600" lvl="0" indent="-22860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3000"/>
              <a:buChar char="•"/>
            </a:pPr>
            <a:r>
              <a:rPr lang="ru-RU" sz="2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ThenBy</a:t>
            </a:r>
            <a:r>
              <a:rPr lang="ru-RU" sz="2800" dirty="0"/>
              <a:t>: задает дополнительные критерии для упорядочивания элементов возрастанию</a:t>
            </a:r>
          </a:p>
          <a:p>
            <a:pPr marL="228600" lvl="0" indent="-22860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3000"/>
              <a:buChar char="•"/>
            </a:pPr>
            <a:r>
              <a:rPr lang="ru-RU" sz="2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ThenByDescending</a:t>
            </a:r>
            <a:r>
              <a:rPr lang="ru-RU" sz="2800" dirty="0"/>
              <a:t>: задает дополнительные критерии для упорядочивания элементов по убыванию</a:t>
            </a:r>
          </a:p>
          <a:p>
            <a:pPr marL="228600" lvl="0" indent="-22860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3000"/>
              <a:buChar char="•"/>
            </a:pPr>
            <a:r>
              <a:rPr lang="ru-RU" sz="2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ru-RU" sz="2800" dirty="0"/>
              <a:t>: соединяет две коллекции по определенному признаку</a:t>
            </a:r>
          </a:p>
          <a:p>
            <a:pPr marL="228600" lvl="0" indent="-22860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3000"/>
              <a:buChar char="•"/>
            </a:pPr>
            <a:r>
              <a:rPr lang="ru-RU" sz="2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GroupBy</a:t>
            </a:r>
            <a:r>
              <a:rPr lang="ru-RU" sz="2800" dirty="0"/>
              <a:t>: группирует элементы по ключу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9512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lvl="0" indent="-228600" algn="l">
              <a:lnSpc>
                <a:spcPct val="70000"/>
              </a:lnSpc>
              <a:spcAft>
                <a:spcPts val="0"/>
              </a:spcAft>
              <a:buClr>
                <a:srgbClr val="0070C0"/>
              </a:buClr>
              <a:buSzPts val="3052"/>
              <a:buChar char="•"/>
            </a:pPr>
            <a:r>
              <a:rPr lang="ru-RU" sz="4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ToLookup</a:t>
            </a:r>
            <a:r>
              <a:rPr lang="ru-RU" dirty="0"/>
              <a:t>: группирует элементы по ключу, при этом все элементы добавляются в словарь</a:t>
            </a:r>
          </a:p>
          <a:p>
            <a:pPr marL="228600" lvl="0" indent="-2286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3145"/>
              <a:buChar char="•"/>
            </a:pPr>
            <a:r>
              <a:rPr lang="ru-RU" sz="4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GroupJoin</a:t>
            </a:r>
            <a:r>
              <a:rPr lang="ru-RU" dirty="0"/>
              <a:t>: выполняет одновременно соединение коллекций и группировку элементов по ключу</a:t>
            </a:r>
          </a:p>
          <a:p>
            <a:pPr marL="228600" lvl="0" indent="-2286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3145"/>
              <a:buChar char="•"/>
            </a:pPr>
            <a:r>
              <a:rPr lang="ru-RU" sz="4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Reverse</a:t>
            </a:r>
            <a:r>
              <a:rPr lang="ru-RU" dirty="0"/>
              <a:t>: располагает элементы в обратном порядке</a:t>
            </a:r>
          </a:p>
          <a:p>
            <a:pPr marL="228600" lvl="0" indent="-2286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3145"/>
              <a:buChar char="•"/>
            </a:pPr>
            <a:r>
              <a:rPr lang="ru-RU" sz="4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ru-RU" dirty="0"/>
              <a:t>: определяет, все ли элементы коллекции удовлятворяют определенному условию</a:t>
            </a:r>
          </a:p>
          <a:p>
            <a:pPr marL="228600" lvl="0" indent="-2286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3145"/>
              <a:buChar char="•"/>
            </a:pPr>
            <a:r>
              <a:rPr lang="ru-RU" sz="4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Any</a:t>
            </a:r>
            <a:r>
              <a:rPr lang="ru-RU" dirty="0"/>
              <a:t>: определяет, удовлетворяет хотя бы один элемент коллекции определенному условию</a:t>
            </a:r>
          </a:p>
          <a:p>
            <a:pPr marL="228600" lvl="0" indent="-2286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3145"/>
              <a:buChar char="•"/>
            </a:pPr>
            <a:r>
              <a:rPr lang="ru-RU" sz="4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ru-RU" dirty="0"/>
              <a:t>: определяет, содержит ли коллекция определенный элемент</a:t>
            </a:r>
          </a:p>
          <a:p>
            <a:pPr marL="228600" lvl="0" indent="-2286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3145"/>
              <a:buChar char="•"/>
            </a:pPr>
            <a:r>
              <a:rPr lang="ru-RU" sz="4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Distinct</a:t>
            </a:r>
            <a:r>
              <a:rPr lang="ru-RU" dirty="0"/>
              <a:t>: удаляет дублирующиеся элементы из коллекции</a:t>
            </a:r>
          </a:p>
          <a:p>
            <a:pPr marL="228600" lvl="0" indent="-2286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3145"/>
              <a:buChar char="•"/>
            </a:pPr>
            <a:r>
              <a:rPr lang="ru-RU" sz="4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ru-RU" dirty="0"/>
              <a:t>: возвращает разность двух коллекцию, то есть те элементы, которые создаются только в одной коллекции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537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lvl="0" indent="-228600" algn="l">
              <a:spcAft>
                <a:spcPts val="0"/>
              </a:spcAft>
              <a:buClr>
                <a:srgbClr val="0070C0"/>
              </a:buClr>
              <a:buSzPts val="2600"/>
              <a:buChar char="•"/>
            </a:pPr>
            <a:r>
              <a:rPr lang="ru-RU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Union</a:t>
            </a:r>
            <a:r>
              <a:rPr lang="ru-RU" dirty="0"/>
              <a:t>: объединяет две однородные коллекции</a:t>
            </a:r>
          </a:p>
          <a:p>
            <a:pPr marL="228600" lvl="0" indent="-22860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600"/>
              <a:buChar char="•"/>
            </a:pPr>
            <a:r>
              <a:rPr lang="ru-RU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Intersect</a:t>
            </a:r>
            <a:r>
              <a:rPr lang="ru-RU" dirty="0"/>
              <a:t>: возвращает пересечение двух коллекций, то есть те элементы, которые встречаются в обоих коллекциях</a:t>
            </a:r>
          </a:p>
          <a:p>
            <a:pPr marL="228600" lvl="0" indent="-22860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600"/>
              <a:buChar char="•"/>
            </a:pPr>
            <a:r>
              <a:rPr lang="ru-RU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ru-RU" dirty="0"/>
              <a:t>: подсчитывает количество элементов коллекции, которые удовлетворяют определенному условию</a:t>
            </a:r>
          </a:p>
          <a:p>
            <a:pPr marL="228600" lvl="0" indent="-22860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600"/>
              <a:buChar char="•"/>
            </a:pPr>
            <a:r>
              <a:rPr lang="ru-RU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ru-RU" dirty="0"/>
              <a:t>: подсчитывает сумму числовых значений в коллекции</a:t>
            </a:r>
          </a:p>
          <a:p>
            <a:pPr marL="228600" lvl="0" indent="-22860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600"/>
              <a:buChar char="•"/>
            </a:pPr>
            <a:r>
              <a:rPr lang="ru-RU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ru-RU" dirty="0"/>
              <a:t>: подсчитывает cреднее значение числовых значений в коллекции</a:t>
            </a:r>
          </a:p>
          <a:p>
            <a:pPr marL="228600" lvl="0" indent="-22860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600"/>
              <a:buChar char="•"/>
            </a:pPr>
            <a:r>
              <a:rPr lang="ru-RU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ru-RU" dirty="0"/>
              <a:t>: находит минимальное значение</a:t>
            </a:r>
          </a:p>
          <a:p>
            <a:pPr marL="228600" lvl="0" indent="-22860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600"/>
              <a:buChar char="•"/>
            </a:pPr>
            <a:r>
              <a:rPr lang="ru-RU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ru-RU" dirty="0"/>
              <a:t>: находит максимальное значение</a:t>
            </a:r>
          </a:p>
          <a:p>
            <a:pPr marL="228600" lvl="0" indent="-22860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600"/>
              <a:buChar char="•"/>
            </a:pPr>
            <a:r>
              <a:rPr lang="ru-RU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Take</a:t>
            </a:r>
            <a:r>
              <a:rPr lang="ru-RU" dirty="0"/>
              <a:t>: выбирает определенное количество элементов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143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lvl="0" indent="-228600" algn="l">
              <a:lnSpc>
                <a:spcPct val="80000"/>
              </a:lnSpc>
              <a:spcAft>
                <a:spcPts val="0"/>
              </a:spcAft>
              <a:buClr>
                <a:srgbClr val="0070C0"/>
              </a:buClr>
              <a:buSzPts val="2600"/>
              <a:buChar char="•"/>
            </a:pPr>
            <a:r>
              <a:rPr lang="ru-RU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ru-RU" dirty="0"/>
              <a:t>: пропускает определенное количество элементов</a:t>
            </a:r>
          </a:p>
          <a:p>
            <a:pPr marL="228600" lvl="0" indent="-2286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600"/>
              <a:buChar char="•"/>
            </a:pPr>
            <a:r>
              <a:rPr lang="ru-RU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TakeWhile</a:t>
            </a:r>
            <a:r>
              <a:rPr lang="ru-RU" dirty="0"/>
              <a:t>: возвращает цепочку элементов последовательности, до тех пор, пока условие истинно</a:t>
            </a:r>
          </a:p>
          <a:p>
            <a:pPr marL="228600" lvl="0" indent="-2286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600"/>
              <a:buChar char="•"/>
            </a:pPr>
            <a:r>
              <a:rPr lang="ru-RU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SkipWhile</a:t>
            </a:r>
            <a:r>
              <a:rPr lang="ru-RU" dirty="0"/>
              <a:t>: пропускает элементы в последовательности, пока они удовлетворяют заданному условию, и затем возвращает оставшиеся элементы</a:t>
            </a:r>
          </a:p>
          <a:p>
            <a:pPr marL="228600" lvl="0" indent="-2286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600"/>
              <a:buChar char="•"/>
            </a:pPr>
            <a:r>
              <a:rPr lang="ru-RU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Concat</a:t>
            </a:r>
            <a:r>
              <a:rPr lang="ru-RU" dirty="0"/>
              <a:t>: объединяет две коллекции</a:t>
            </a:r>
          </a:p>
          <a:p>
            <a:pPr marL="228600" lvl="0" indent="-2286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600"/>
              <a:buChar char="•"/>
            </a:pPr>
            <a:r>
              <a:rPr lang="ru-RU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ru-RU" dirty="0"/>
              <a:t>: объединяет две коллекции в соответствии с определенным условием</a:t>
            </a:r>
          </a:p>
          <a:p>
            <a:pPr marL="228600" lvl="0" indent="-2286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600"/>
              <a:buChar char="•"/>
            </a:pPr>
            <a:r>
              <a:rPr lang="ru-RU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ru-RU" dirty="0"/>
              <a:t>: выбирает первый элемент коллекции</a:t>
            </a:r>
          </a:p>
          <a:p>
            <a:pPr marL="228600" lvl="0" indent="-2286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600"/>
              <a:buChar char="•"/>
            </a:pPr>
            <a:r>
              <a:rPr lang="ru-RU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FirstOrDefault</a:t>
            </a:r>
            <a:r>
              <a:rPr lang="ru-RU" dirty="0"/>
              <a:t>: выбирает первый элемент коллекции или возвращает значение по умолчанию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078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lvl="0" indent="-228600" algn="l">
              <a:lnSpc>
                <a:spcPct val="80000"/>
              </a:lnSpc>
              <a:spcAft>
                <a:spcPts val="0"/>
              </a:spcAft>
              <a:buClr>
                <a:srgbClr val="0070C0"/>
              </a:buClr>
              <a:buSzPts val="2600"/>
              <a:buChar char="•"/>
            </a:pPr>
            <a:r>
              <a:rPr lang="ru-RU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Single</a:t>
            </a:r>
            <a:r>
              <a:rPr lang="ru-RU" dirty="0"/>
              <a:t>: выбирает единственный элемент коллекции, если коллекция содердит больше или меньше одного элемента, то генерируется исключение</a:t>
            </a:r>
          </a:p>
          <a:p>
            <a:pPr marL="228600" lvl="0" indent="-2286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600"/>
              <a:buChar char="•"/>
            </a:pPr>
            <a:r>
              <a:rPr lang="ru-RU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SingleOrDefault</a:t>
            </a:r>
            <a:r>
              <a:rPr lang="ru-RU" dirty="0"/>
              <a:t>: выбирает первый элемент коллекции или возвращает значение по умолчанию</a:t>
            </a:r>
          </a:p>
          <a:p>
            <a:pPr marL="228600" lvl="0" indent="-2286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600"/>
              <a:buChar char="•"/>
            </a:pPr>
            <a:r>
              <a:rPr lang="ru-RU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ElementAt</a:t>
            </a:r>
            <a:r>
              <a:rPr lang="ru-RU" dirty="0"/>
              <a:t>: выбирает элемент последовательности по определенному индексу</a:t>
            </a:r>
          </a:p>
          <a:p>
            <a:pPr marL="228600" lvl="0" indent="-2286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600"/>
              <a:buChar char="•"/>
            </a:pPr>
            <a:r>
              <a:rPr lang="ru-RU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ElementAtOrDefault</a:t>
            </a:r>
            <a:r>
              <a:rPr lang="ru-RU" dirty="0"/>
              <a:t>: выбирает элемент коллекции по определенному индексу или возвращает значение по умолчанию, если индекс вне допустимого диапазона</a:t>
            </a:r>
          </a:p>
          <a:p>
            <a:pPr marL="228600" lvl="0" indent="-2286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600"/>
              <a:buChar char="•"/>
            </a:pPr>
            <a:r>
              <a:rPr lang="ru-RU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ru-RU" dirty="0"/>
              <a:t>: выбирает последний элемент коллекции</a:t>
            </a:r>
          </a:p>
          <a:p>
            <a:pPr marL="228600" lvl="0" indent="-2286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600"/>
              <a:buChar char="•"/>
            </a:pPr>
            <a:r>
              <a:rPr lang="ru-RU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LastOrDefault</a:t>
            </a:r>
            <a:r>
              <a:rPr lang="ru-RU" dirty="0"/>
              <a:t>: выбирает последний элемент коллекции или возвращает значение по умолчанию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875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Расширяющие методы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29</a:t>
            </a:fld>
            <a:endParaRPr lang="ru-RU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9" y="1420836"/>
            <a:ext cx="11788726" cy="27515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filteredBooks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books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b.Pages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&gt; 10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filteredByMethod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books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.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Where(b =&gt;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b.Pages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&gt; 10);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964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dirty="0" smtClean="0"/>
              <a:t>LINQ</a:t>
            </a:r>
            <a:endParaRPr lang="en-US" altLang="en-US" sz="7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8" y="1468098"/>
            <a:ext cx="1081068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sz="3200" b="1" dirty="0" smtClean="0">
                <a:latin typeface="+mn-lt"/>
              </a:rPr>
              <a:t>LINQ </a:t>
            </a:r>
            <a:r>
              <a:rPr lang="ru-RU" sz="3200" b="1" dirty="0">
                <a:latin typeface="+mn-lt"/>
              </a:rPr>
              <a:t>to Objects</a:t>
            </a:r>
            <a:r>
              <a:rPr lang="ru-RU" sz="3200" dirty="0">
                <a:latin typeface="+mn-lt"/>
              </a:rPr>
              <a:t>: применяется для работы с массивами и коллекциями</a:t>
            </a:r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sz="3200" b="1" dirty="0">
                <a:latin typeface="+mn-lt"/>
              </a:rPr>
              <a:t>LINQ to Entities</a:t>
            </a:r>
            <a:r>
              <a:rPr lang="ru-RU" sz="3200" dirty="0">
                <a:latin typeface="+mn-lt"/>
              </a:rPr>
              <a:t>: используется при обращении к базам данных через технологию Entity Framework</a:t>
            </a:r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sz="3200" b="1" dirty="0">
                <a:latin typeface="+mn-lt"/>
              </a:rPr>
              <a:t>LINQ to Sql</a:t>
            </a:r>
            <a:r>
              <a:rPr lang="ru-RU" sz="3200" dirty="0">
                <a:latin typeface="+mn-lt"/>
              </a:rPr>
              <a:t>: технология доступа к данным в MS SQL Server</a:t>
            </a:r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sz="3200" b="1" dirty="0">
                <a:latin typeface="+mn-lt"/>
              </a:rPr>
              <a:t>LINQ to XML</a:t>
            </a:r>
            <a:r>
              <a:rPr lang="ru-RU" sz="3200" dirty="0">
                <a:latin typeface="+mn-lt"/>
              </a:rPr>
              <a:t>: применяется при работе с файлами XML</a:t>
            </a:r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sz="3200" b="1" dirty="0">
                <a:latin typeface="+mn-lt"/>
              </a:rPr>
              <a:t>LINQ to DataSet</a:t>
            </a:r>
            <a:r>
              <a:rPr lang="ru-RU" sz="3200" dirty="0">
                <a:latin typeface="+mn-lt"/>
              </a:rPr>
              <a:t>: применяется при работе с объектом DataSet</a:t>
            </a:r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sz="3200" b="1" dirty="0">
                <a:latin typeface="+mn-lt"/>
              </a:rPr>
              <a:t>Parallel LINQ (PLINQ)</a:t>
            </a:r>
            <a:r>
              <a:rPr lang="ru-RU" sz="3200" dirty="0">
                <a:latin typeface="+mn-lt"/>
              </a:rPr>
              <a:t>: используется для выполнения параллельных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1366216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Расширяющие методы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30</a:t>
            </a:fld>
            <a:endParaRPr lang="ru-RU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9" y="1420836"/>
            <a:ext cx="11788726" cy="14219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filteredByMethod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 books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.Where(b =&gt;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b.Pages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&gt; 10)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GroupBy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(b=&gt;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b.Author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4469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Расширяющие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group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filteredByMethod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group.Key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book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group)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$"---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book.Name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651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Расширяющие методы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32</a:t>
            </a:fld>
            <a:endParaRPr lang="ru-RU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9" y="1420836"/>
            <a:ext cx="11788726" cy="31947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filteredByMethod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books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.Where(b =&gt;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b.Pages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&gt; 10)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.Select(b=&gt; 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b.Name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b.Pages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book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filteredByMethod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book.Name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: 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book.Pages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2561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Расширяющие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itemsPerPage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pageNo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numbers = { 1,2,3,4,5,6,7,8,9,10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pageData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numbers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.Skip((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pageNo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- 1)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itemsPerPage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.Take(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itemsPerPage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pageData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{item}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---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611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Расширяющие методы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597" r="58369" b="40298"/>
          <a:stretch/>
        </p:blipFill>
        <p:spPr>
          <a:xfrm>
            <a:off x="196947" y="1889760"/>
            <a:ext cx="11671903" cy="1593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34</a:t>
            </a:fld>
            <a:endParaRPr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9583" t="52370" r="54667" b="39926"/>
          <a:stretch/>
        </p:blipFill>
        <p:spPr>
          <a:xfrm>
            <a:off x="196947" y="3992880"/>
            <a:ext cx="11818620" cy="1432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8109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Расширяющие методы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" t="29928" r="52876" b="43230"/>
          <a:stretch/>
        </p:blipFill>
        <p:spPr>
          <a:xfrm>
            <a:off x="316773" y="1890345"/>
            <a:ext cx="11238385" cy="36047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865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Расширяющие методы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4544" r="48422" b="45531"/>
          <a:stretch/>
        </p:blipFill>
        <p:spPr>
          <a:xfrm>
            <a:off x="536582" y="3108960"/>
            <a:ext cx="10861773" cy="1175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55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Расширяющие методы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694" r="53903" b="45892"/>
          <a:stretch/>
        </p:blipFill>
        <p:spPr>
          <a:xfrm>
            <a:off x="196947" y="1704198"/>
            <a:ext cx="11459709" cy="4113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532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Расширяющие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sum1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books.Aggregate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(0, (a, book) =&gt; a +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book.Pages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8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sum2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books.Sum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(b =&gt;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b.Pages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books.ForEach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(b =&gt;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b.Pages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b.Pages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*2);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06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Запрос</a:t>
            </a:r>
            <a:r>
              <a:rPr lang="ru-RU" dirty="0"/>
              <a:t> представляет собой набор инструкций , который описывает </a:t>
            </a:r>
            <a:r>
              <a:rPr lang="ru-RU" dirty="0" smtClean="0"/>
              <a:t>то,</a:t>
            </a:r>
            <a:r>
              <a:rPr lang="ru-RU" dirty="0"/>
              <a:t> </a:t>
            </a:r>
            <a:r>
              <a:rPr lang="ru-RU" dirty="0" smtClean="0"/>
              <a:t>какие </a:t>
            </a:r>
            <a:r>
              <a:rPr lang="ru-RU" dirty="0"/>
              <a:t>данные </a:t>
            </a:r>
            <a:r>
              <a:rPr lang="ru-RU" dirty="0" smtClean="0"/>
              <a:t>должны быть получены из источника </a:t>
            </a:r>
            <a:r>
              <a:rPr lang="ru-RU" dirty="0"/>
              <a:t>данных (или источников) , а </a:t>
            </a:r>
            <a:r>
              <a:rPr lang="ru-RU" dirty="0" smtClean="0"/>
              <a:t>также</a:t>
            </a:r>
            <a:r>
              <a:rPr lang="ru-RU" dirty="0"/>
              <a:t> </a:t>
            </a:r>
            <a:r>
              <a:rPr lang="ru-RU" dirty="0" smtClean="0"/>
              <a:t>какой вид и каккую организацию возвращаемые данные </a:t>
            </a:r>
            <a:r>
              <a:rPr lang="ru-RU" dirty="0"/>
              <a:t>должны иметь.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18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Приложение всегда видит исходные данные как коллекцию </a:t>
            </a:r>
            <a:r>
              <a:rPr lang="ru-RU" b="1" dirty="0"/>
              <a:t>IEnumerable &lt;T&gt;</a:t>
            </a:r>
            <a:r>
              <a:rPr lang="ru-RU" dirty="0"/>
              <a:t> или </a:t>
            </a:r>
            <a:r>
              <a:rPr lang="ru-RU" b="1" dirty="0"/>
              <a:t>IQueryable &lt;T&gt;</a:t>
            </a:r>
            <a:r>
              <a:rPr lang="ru-RU" dirty="0"/>
              <a:t> 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64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r>
              <a:rPr lang="ru-RU" dirty="0" smtClean="0"/>
              <a:t> (типы запросов)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Получение подмножества </a:t>
            </a:r>
            <a:r>
              <a:rPr lang="ru-RU" dirty="0"/>
              <a:t>элементов, чтобы создать новую последовательность без изменения отдельных </a:t>
            </a:r>
            <a:r>
              <a:rPr lang="ru-RU" dirty="0" smtClean="0"/>
              <a:t>элементов, с возможностью</a:t>
            </a:r>
            <a:r>
              <a:rPr lang="ru-RU" dirty="0"/>
              <a:t> </a:t>
            </a:r>
            <a:r>
              <a:rPr lang="ru-RU" dirty="0" smtClean="0"/>
              <a:t>сортировки </a:t>
            </a:r>
            <a:r>
              <a:rPr lang="ru-RU" dirty="0"/>
              <a:t>или </a:t>
            </a:r>
            <a:r>
              <a:rPr lang="ru-RU" dirty="0" smtClean="0"/>
              <a:t>группировки возвращенной </a:t>
            </a:r>
            <a:r>
              <a:rPr lang="ru-RU" dirty="0"/>
              <a:t>последовательность различными </a:t>
            </a:r>
            <a:r>
              <a:rPr lang="ru-RU" dirty="0" smtClean="0"/>
              <a:t>способами</a:t>
            </a:r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Получение последовательности </a:t>
            </a:r>
            <a:r>
              <a:rPr lang="ru-RU" dirty="0"/>
              <a:t>элементов, как в предыдущем примере, </a:t>
            </a:r>
            <a:r>
              <a:rPr lang="ru-RU" dirty="0" smtClean="0"/>
              <a:t>но с преобразованием </a:t>
            </a:r>
            <a:r>
              <a:rPr lang="ru-RU" dirty="0"/>
              <a:t>их в объект нового типа</a:t>
            </a:r>
            <a:r>
              <a:rPr lang="ru-RU" dirty="0" smtClean="0"/>
              <a:t>.</a:t>
            </a:r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Получение одноэлементного значения </a:t>
            </a:r>
            <a:r>
              <a:rPr lang="ru-RU" dirty="0"/>
              <a:t>исходных </a:t>
            </a:r>
            <a:r>
              <a:rPr lang="ru-RU" dirty="0" smtClean="0"/>
              <a:t>данных (количество </a:t>
            </a:r>
            <a:r>
              <a:rPr lang="ru-RU" dirty="0"/>
              <a:t>элементов, соответствующих определенному </a:t>
            </a:r>
            <a:r>
              <a:rPr lang="ru-RU" dirty="0" smtClean="0"/>
              <a:t>условию, </a:t>
            </a:r>
            <a:r>
              <a:rPr lang="ru-RU" dirty="0"/>
              <a:t>к</a:t>
            </a:r>
            <a:r>
              <a:rPr lang="ru-RU" dirty="0" smtClean="0"/>
              <a:t>оличество </a:t>
            </a:r>
            <a:r>
              <a:rPr lang="ru-RU" dirty="0"/>
              <a:t>элементов, соответствующих определенному </a:t>
            </a:r>
            <a:r>
              <a:rPr lang="ru-RU" dirty="0" smtClean="0"/>
              <a:t>условию, элемент </a:t>
            </a:r>
            <a:r>
              <a:rPr lang="ru-RU" dirty="0"/>
              <a:t>с наибольшим или наименьшим </a:t>
            </a:r>
            <a:r>
              <a:rPr lang="ru-RU" dirty="0" smtClean="0"/>
              <a:t>значением)</a:t>
            </a:r>
            <a:endParaRPr lang="ru-RU" dirty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23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Запросы </a:t>
            </a:r>
            <a:r>
              <a:rPr lang="en-US" dirty="0" smtClean="0"/>
              <a:t>LINQ </a:t>
            </a:r>
            <a:r>
              <a:rPr lang="ru-RU" dirty="0" smtClean="0"/>
              <a:t>можно выполнить:</a:t>
            </a:r>
          </a:p>
          <a:p>
            <a:endParaRPr lang="ru-RU" dirty="0" smtClean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с помощью выражений запросов</a:t>
            </a:r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с помощью расширяющих методов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324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LINQ to Objects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выражения запросов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61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Выражения запросов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96948" y="1420837"/>
            <a:ext cx="11690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Выражение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запроса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должно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начинаться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 с </a:t>
            </a: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оператора</a:t>
            </a:r>
            <a:r>
              <a:rPr lang="en-US" altLang="en-US" dirty="0" smtClean="0">
                <a:solidFill>
                  <a:srgbClr val="171717"/>
                </a:solidFill>
                <a:cs typeface="Segoe UI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from</a:t>
            </a:r>
            <a:r>
              <a:rPr lang="en-US" altLang="en-US" dirty="0">
                <a:solidFill>
                  <a:srgbClr val="171717"/>
                </a:solidFill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и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заканчиваться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 </a:t>
            </a: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оператором</a:t>
            </a:r>
            <a:r>
              <a:rPr lang="en-US" altLang="en-US" dirty="0" smtClean="0">
                <a:solidFill>
                  <a:srgbClr val="171717"/>
                </a:solidFill>
                <a:cs typeface="Segoe UI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select</a:t>
            </a:r>
            <a:r>
              <a:rPr lang="en-US" altLang="en-US" dirty="0">
                <a:solidFill>
                  <a:srgbClr val="171717"/>
                </a:solidFill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или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group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.</a:t>
            </a:r>
            <a:r>
              <a:rPr lang="en-US" altLang="en-US" dirty="0">
                <a:solidFill>
                  <a:srgbClr val="171717"/>
                </a:solidFill>
                <a:cs typeface="Segoe UI" panose="020B0502040204020203" pitchFamily="34" charset="0"/>
              </a:rPr>
              <a:t> </a:t>
            </a:r>
            <a:endParaRPr lang="ru-RU" altLang="en-US" dirty="0" smtClean="0">
              <a:solidFill>
                <a:srgbClr val="171717"/>
              </a:solidFill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Между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первым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 </a:t>
            </a: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оператором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</a:rPr>
              <a:t>from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и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последним</a:t>
            </a:r>
            <a:r>
              <a:rPr lang="ru-RU" altLang="en-US" dirty="0">
                <a:solidFill>
                  <a:srgbClr val="171717"/>
                </a:solidFill>
                <a:cs typeface="Segoe UI" panose="020B0502040204020203" pitchFamily="34" charset="0"/>
              </a:rPr>
              <a:t> </a:t>
            </a: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оператором</a:t>
            </a:r>
            <a:r>
              <a:rPr lang="ru-RU" altLang="en-US" dirty="0" smtClean="0">
                <a:solidFill>
                  <a:srgbClr val="171717"/>
                </a:solidFill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</a:rPr>
              <a:t>select</a:t>
            </a: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</a:rPr>
              <a:t> или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</a:rPr>
              <a:t>group</a:t>
            </a: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оно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может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содержать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 </a:t>
            </a: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один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или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несколько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необязательных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 </a:t>
            </a: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операторов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:</a:t>
            </a:r>
            <a:r>
              <a:rPr lang="ru-RU" altLang="en-US" dirty="0">
                <a:solidFill>
                  <a:srgbClr val="171717"/>
                </a:solidFill>
                <a:cs typeface="Segoe UI" panose="020B0502040204020203" pitchFamily="34" charset="0"/>
              </a:rPr>
              <a:t> </a:t>
            </a:r>
            <a:endParaRPr lang="ru-RU" altLang="en-US" dirty="0" smtClean="0">
              <a:solidFill>
                <a:srgbClr val="171717"/>
              </a:solidFill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where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,</a:t>
            </a:r>
            <a:r>
              <a:rPr kumimoji="0" lang="ru-RU" altLang="en-US" b="0" i="0" u="none" strike="noStrike" cap="none" normalizeH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orderby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,</a:t>
            </a:r>
            <a:r>
              <a:rPr kumimoji="0" lang="ru-RU" altLang="en-US" b="0" i="0" u="none" strike="noStrike" cap="none" normalizeH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join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,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let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 </a:t>
            </a:r>
            <a:endParaRPr kumimoji="0" lang="ru-RU" altLang="en-US" b="0" i="0" u="none" strike="noStrike" cap="none" normalizeH="0" baseline="0" dirty="0" smtClean="0">
              <a:ln>
                <a:noFill/>
              </a:ln>
              <a:solidFill>
                <a:srgbClr val="171717"/>
              </a:solidFill>
              <a:effectLst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и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даже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дополнительные</a:t>
            </a:r>
            <a:r>
              <a:rPr lang="ru-RU" altLang="en-US" dirty="0">
                <a:solidFill>
                  <a:srgbClr val="171717"/>
                </a:solidFill>
                <a:cs typeface="Segoe UI" panose="020B0502040204020203" pitchFamily="34" charset="0"/>
              </a:rPr>
              <a:t> </a:t>
            </a:r>
            <a:r>
              <a:rPr lang="ru-RU" altLang="en-US" dirty="0" smtClean="0">
                <a:solidFill>
                  <a:srgbClr val="171717"/>
                </a:solidFill>
                <a:cs typeface="Segoe UI" panose="020B0502040204020203" pitchFamily="34" charset="0"/>
              </a:rPr>
              <a:t>операторы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from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.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944810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00B7275-7A1C-4175-9DA8-32A05C069381}" vid="{7BA702E7-4841-4B17-B04A-ACB1ABD7F3F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56810</TotalTime>
  <Words>1396</Words>
  <Application>Microsoft Office PowerPoint</Application>
  <PresentationFormat>Widescreen</PresentationFormat>
  <Paragraphs>255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Consolas</vt:lpstr>
      <vt:lpstr>Segoe UI</vt:lpstr>
      <vt:lpstr>Arial</vt:lpstr>
      <vt:lpstr>Courier New</vt:lpstr>
      <vt:lpstr>Calibri Light</vt:lpstr>
      <vt:lpstr>Calibri</vt:lpstr>
      <vt:lpstr>Wingdings</vt:lpstr>
      <vt:lpstr>Theme1</vt:lpstr>
      <vt:lpstr>LINQ to Objects</vt:lpstr>
      <vt:lpstr>LINQ</vt:lpstr>
      <vt:lpstr>LINQ</vt:lpstr>
      <vt:lpstr>LINQ</vt:lpstr>
      <vt:lpstr>LINQ</vt:lpstr>
      <vt:lpstr>LINQ (типы запросов)</vt:lpstr>
      <vt:lpstr>LINQ</vt:lpstr>
      <vt:lpstr>LINQ to Objects</vt:lpstr>
      <vt:lpstr>Выражения запросов</vt:lpstr>
      <vt:lpstr>Выражения запросов</vt:lpstr>
      <vt:lpstr>Выражения запросов</vt:lpstr>
      <vt:lpstr>Выражения запросов</vt:lpstr>
      <vt:lpstr>Выражения запросов</vt:lpstr>
      <vt:lpstr>Выражения запросов</vt:lpstr>
      <vt:lpstr>Выражения запросов</vt:lpstr>
      <vt:lpstr>Выражения запросов</vt:lpstr>
      <vt:lpstr>Выражения запросов</vt:lpstr>
      <vt:lpstr>Выражения запросов</vt:lpstr>
      <vt:lpstr>Выражения запросов</vt:lpstr>
      <vt:lpstr>Выражения запросов</vt:lpstr>
      <vt:lpstr>Выражения запросов</vt:lpstr>
      <vt:lpstr>LINQ to Objects</vt:lpstr>
      <vt:lpstr>Расширяющие методы</vt:lpstr>
      <vt:lpstr>Расширяющие методы</vt:lpstr>
      <vt:lpstr>PowerPoint Presentation</vt:lpstr>
      <vt:lpstr>PowerPoint Presentation</vt:lpstr>
      <vt:lpstr>PowerPoint Presentation</vt:lpstr>
      <vt:lpstr>PowerPoint Presentation</vt:lpstr>
      <vt:lpstr>Расширяющие методы</vt:lpstr>
      <vt:lpstr>Расширяющие методы</vt:lpstr>
      <vt:lpstr>Расширяющие методы</vt:lpstr>
      <vt:lpstr>Расширяющие методы</vt:lpstr>
      <vt:lpstr>Расширяющие методы</vt:lpstr>
      <vt:lpstr>Расширяющие методы</vt:lpstr>
      <vt:lpstr>Расширяющие методы</vt:lpstr>
      <vt:lpstr>Расширяющие методы</vt:lpstr>
      <vt:lpstr>Расширяющие методы</vt:lpstr>
      <vt:lpstr>Расширяющие методы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С# Лекция 3</dc:title>
  <dc:creator>Igor Glamazdin</dc:creator>
  <cp:lastModifiedBy>Igor Glamazdin</cp:lastModifiedBy>
  <cp:revision>265</cp:revision>
  <dcterms:modified xsi:type="dcterms:W3CDTF">2021-08-03T08:27:42Z</dcterms:modified>
</cp:coreProperties>
</file>