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8" r:id="rId12"/>
    <p:sldMasterId id="2147483794" r:id="rId13"/>
    <p:sldMasterId id="2147483806" r:id="rId14"/>
    <p:sldMasterId id="2147483811" r:id="rId15"/>
    <p:sldMasterId id="2147483823" r:id="rId16"/>
    <p:sldMasterId id="2147483828" r:id="rId17"/>
  </p:sldMasterIdLst>
  <p:notesMasterIdLst>
    <p:notesMasterId r:id="rId99"/>
  </p:notesMasterIdLst>
  <p:sldIdLst>
    <p:sldId id="258" r:id="rId18"/>
    <p:sldId id="262" r:id="rId19"/>
    <p:sldId id="259" r:id="rId20"/>
    <p:sldId id="260" r:id="rId21"/>
    <p:sldId id="261" r:id="rId22"/>
    <p:sldId id="263" r:id="rId23"/>
    <p:sldId id="264" r:id="rId24"/>
    <p:sldId id="269" r:id="rId25"/>
    <p:sldId id="265" r:id="rId26"/>
    <p:sldId id="266" r:id="rId27"/>
    <p:sldId id="267" r:id="rId28"/>
    <p:sldId id="268" r:id="rId29"/>
    <p:sldId id="272" r:id="rId30"/>
    <p:sldId id="274" r:id="rId31"/>
    <p:sldId id="270" r:id="rId32"/>
    <p:sldId id="271" r:id="rId33"/>
    <p:sldId id="275" r:id="rId34"/>
    <p:sldId id="273" r:id="rId35"/>
    <p:sldId id="276" r:id="rId36"/>
    <p:sldId id="277" r:id="rId37"/>
    <p:sldId id="279" r:id="rId38"/>
    <p:sldId id="278" r:id="rId39"/>
    <p:sldId id="280" r:id="rId40"/>
    <p:sldId id="281" r:id="rId41"/>
    <p:sldId id="282" r:id="rId42"/>
    <p:sldId id="283" r:id="rId43"/>
    <p:sldId id="284" r:id="rId44"/>
    <p:sldId id="288" r:id="rId45"/>
    <p:sldId id="285" r:id="rId46"/>
    <p:sldId id="289" r:id="rId47"/>
    <p:sldId id="286" r:id="rId48"/>
    <p:sldId id="287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1" r:id="rId69"/>
    <p:sldId id="310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20" r:id="rId78"/>
    <p:sldId id="319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38" r:id="rId97"/>
    <p:sldId id="339" r:id="rId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slide" Target="slides/slide67.xml"/><Relationship Id="rId89" Type="http://schemas.openxmlformats.org/officeDocument/2006/relationships/slide" Target="slides/slide72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3.xml"/><Relationship Id="rId95" Type="http://schemas.openxmlformats.org/officeDocument/2006/relationships/slide" Target="slides/slide78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80" Type="http://schemas.openxmlformats.org/officeDocument/2006/relationships/slide" Target="slides/slide63.xml"/><Relationship Id="rId85" Type="http://schemas.openxmlformats.org/officeDocument/2006/relationships/slide" Target="slides/slide68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103" Type="http://schemas.openxmlformats.org/officeDocument/2006/relationships/tableStyles" Target="tableStyles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slide" Target="slides/slide66.xml"/><Relationship Id="rId88" Type="http://schemas.openxmlformats.org/officeDocument/2006/relationships/slide" Target="slides/slide71.xml"/><Relationship Id="rId91" Type="http://schemas.openxmlformats.org/officeDocument/2006/relationships/slide" Target="slides/slide74.xml"/><Relationship Id="rId96" Type="http://schemas.openxmlformats.org/officeDocument/2006/relationships/slide" Target="slides/slide7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slide" Target="slides/slide69.xml"/><Relationship Id="rId94" Type="http://schemas.openxmlformats.org/officeDocument/2006/relationships/slide" Target="slides/slide77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97" Type="http://schemas.openxmlformats.org/officeDocument/2006/relationships/slide" Target="slides/slide8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4.xml"/><Relationship Id="rId92" Type="http://schemas.openxmlformats.org/officeDocument/2006/relationships/slide" Target="slides/slide7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slide" Target="slides/slide70.xml"/><Relationship Id="rId61" Type="http://schemas.openxmlformats.org/officeDocument/2006/relationships/slide" Target="slides/slide44.xml"/><Relationship Id="rId82" Type="http://schemas.openxmlformats.org/officeDocument/2006/relationships/slide" Target="slides/slide65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56" Type="http://schemas.openxmlformats.org/officeDocument/2006/relationships/slide" Target="slides/slide39.xml"/><Relationship Id="rId77" Type="http://schemas.openxmlformats.org/officeDocument/2006/relationships/slide" Target="slides/slide60.xml"/><Relationship Id="rId100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93" Type="http://schemas.openxmlformats.org/officeDocument/2006/relationships/slide" Target="slides/slide76.xml"/><Relationship Id="rId98" Type="http://schemas.openxmlformats.org/officeDocument/2006/relationships/slide" Target="slides/slide8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C5F7-3523-4915-A331-31CF690B355A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513C9-E601-4FB9-9AA1-24FB3460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3CCF-AC3D-4F33-92B5-CB6FCD9AB282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49E2F22-6BAA-4BD8-94BF-5C75C48F47F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543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1111-24DA-413B-BB19-4789B1DBAF3D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46AD-80C6-4A31-BCA2-A6D1A38B697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36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10BA-CF25-4F8C-B325-7DA963CA0CDE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361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49D2-7EFC-46A4-AB49-051BB327DC73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424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AE31-7A90-4926-9312-4B9DEE28C64E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3661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06F-7059-4EC7-AC39-4CADF849B9B5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313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926A-1E8D-48A9-A031-4B093145210F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6315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AA11-2464-4D4D-8292-789CD168168E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7234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DEF6-C3D9-4DBA-A18D-CBF2F367A19E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0473-FE74-4455-A0CF-0FF013870929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5B04-92D3-4B31-B77A-5C5D0899B83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9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537F-694F-4FC5-9B0A-6F2857A856B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043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21099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57065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887EFAB-675A-4A3F-9F51-B6C647B1914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0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841A6EC-2C19-485B-94B1-CFB244F2052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5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A68-50BB-4FEF-89C7-BE5DF0BC6A46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331E-1E3E-44D2-BCC8-CDC8DA1DA716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2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5487-3021-4255-B9AA-8AFAFE593A6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4502-02BF-40CE-961C-261B9C3BA4BD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1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D539-893F-4750-90CB-FA0CD0C338B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24EB-CCEF-4083-B11C-452753FB3C30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2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A920-08EA-479A-AC52-BB3E6ACFA4BD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1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5DA2-679A-4A60-A070-4EB9A4A245E5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1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D88767-CFF7-47E3-A37F-11C9180F685E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076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19B8-C5DA-4D48-8A67-D9767B2D3106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182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5842-C541-434C-8E43-29C3401E128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0052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3A7-26A5-45A9-A78D-0F56333E382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8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2A1A-CFF6-4B0F-B56D-03108DF8943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996E-A6F4-454E-B35E-4B83A7307D1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95D4-96D3-4DE5-B340-2E8819732C0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288AFD4-D6C3-4C4D-8BD1-1DBA2558001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87F953-67F4-42D1-9239-49C7DF16620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5F7D-8C78-4511-99B9-88C894FCCAB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325E-59DB-493E-865E-55BF5AAB9774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CF7-01C7-40DD-B4A3-BC06460E26D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A2A5-18A1-41F6-B718-40DC86843FB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F2C7-D2C1-4682-B4C0-A5C9AFE0C7D1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ED3F-46AB-4B0E-ADEA-056974819E0B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F02-4B91-49FD-A927-B9FDCDFDBB88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E4A-B008-4EDE-9DF0-3F60FF354A0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3E35-4775-4AA3-95F0-2679A4A8F846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74-39D2-4398-AFC9-CED690D998A6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9C8DF0-2CCB-4314-9B46-883F277C14CD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E8C3-93F8-4801-BEF9-22AF0B6DFDB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73EA384-F6A6-4B9C-B48E-79D587DCBE5D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641188-96FB-45E4-8276-34A0EAE18135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044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56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981502C-5BA5-40B4-AC77-AC5D6AD028FD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8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D0550BC-85E2-4031-B136-8C4B365A2F3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0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37D403-C0E0-47E8-92AE-2CDCEA074624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BBDC11B-C964-4733-B06D-6C083DB85D8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1817-4393-43E9-AE08-9BAD47595DD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2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FD1C-2170-474C-B0D1-FE3B9DE22FA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3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D302-DC15-428D-929E-55715670B0F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2F3D-9014-445E-86D0-111AEA143DAC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39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881-25B9-40B5-9B4B-647AB44321F1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525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C984-9990-46EE-B05A-8D9DAF82F945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967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B85B-E2EA-4340-9137-2AB4E21DDC50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31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3FE-A29E-4FFC-A8D6-24662C14874A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40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DB5D-DA7B-408C-AC10-2123E4E39CA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052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4EA-3D91-41CE-9AB3-94776D4E91A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92FA-457D-4AC1-8C57-8666F6D0107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0A1B-8EDC-4B52-9605-6CC8B31993F5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29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17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646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69516F-4EEA-4CCA-8594-D9C7D8C11DEA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91B35B-253C-4E6B-8876-24E7B061DBB6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023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94F-539B-423F-8E29-35B34BBED646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A3FB-4ED2-4B20-9CB8-4820E998F15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45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47DC-4EAD-4A08-979A-D2E1536EFF2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277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1E65-E2B7-4081-B08D-76D20216F32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26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0B05-2024-4DF4-B287-12815A95B5F7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138-9328-4442-AEB9-7D8DA6A2E09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F526-2C9C-4911-A17C-2D891FB14393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79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2FC-DF01-439D-A570-60BC2AFFC293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884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3ECA-9872-4847-BBA5-ADC576E411DB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98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51-8B97-4397-BF92-D12CE27AF3C8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95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D6B3-2317-4E31-9F93-9C2EF87B471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113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1F76-E29C-424D-B6F6-8E006896639D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72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44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02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56BB3EC-2841-421F-A7C3-30A84CC1DEED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C59447D-7BB2-4D79-8989-5154772A714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9209-0DFC-4DCA-AE2E-58BAA8AF301A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E0-E60F-41ED-B429-7D538EE114CC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3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64FF-4FF2-4116-94FF-13EBF166CE6A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0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01D7-D5E9-4157-A518-D54785F697E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8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44F-CADD-452D-B009-FAE155F25B0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313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ADD5-7A69-42A7-B3E9-3FA19926EBDA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7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F680-7831-46C3-8707-A54D7A036E2E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9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5ED9-7FAF-461A-8F90-B7381E41BAE0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1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770C30-5386-4DFD-83B4-5129042CF534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789-EEC8-4583-8FCD-5B55178BB0BB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787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3F24-A7FD-4244-88BF-D2AA1585157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848-F079-481D-80D0-24304297577B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32-A9EF-45B3-977C-B96F6381260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047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879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1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C7C8ACD-C238-4DBD-AFA6-79FA2EA66CB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21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D82C78A-792D-45CA-88FF-393D7EA36F1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534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8BE4D-0E1B-40D6-8379-D4D87DF39E9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14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1A92-0C06-4573-9B3F-ECD6D23B89D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8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0D48-3477-4E4A-9E8F-44C6927AA346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9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081-75BD-42A0-8C63-E82B90E8E42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4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049-E237-4BC9-A41C-526ACF3D3E38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1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9003-BEE7-4550-A007-90DF10CD8369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969D-68B4-4004-BD32-5F4A9DE1F5C5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783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C50B-71F5-4DBD-BBF4-44462AC295DC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503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3F4-0698-4778-8544-BEAA632A19E4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790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889-5FA7-4BA7-A12E-A09FF04BDC81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611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80DA-58CF-46CB-8C84-63CB538F508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1680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594-6111-4F0F-B85D-12B951E5C26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563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7A5-238A-499D-A4A3-718CB5C92C8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523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8430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4325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5CA1982-8506-4C96-BFEA-484E881629C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0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10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1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63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0518C8-B9FE-4152-89D6-E14E1ED5C04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5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99DC-5CE6-4B4B-9431-6B51042FB72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9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8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6EB7-B046-4BB1-A12F-3939DF85C2B7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9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4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9354BA-CF6F-4855-B1FA-193FB5463E95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1BDA-2BDD-4539-B151-AFFCC3F9AF5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4DB8-0AB4-4B69-8CF8-63B257B2F5F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D53C-F009-4B47-8F39-D13B2EB9009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78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8AD2-B39A-4636-901C-AEED17DE7C6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815754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Шаблоны проектирования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Порождающие шаблоны (</a:t>
            </a:r>
            <a:r>
              <a:rPr lang="en-GB" dirty="0"/>
              <a:t>Creational 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Порождающие </a:t>
            </a:r>
            <a:r>
              <a:rPr lang="ru-RU" dirty="0"/>
              <a:t>шаблоны инкапсулируют знания о конкретных классах, которые применяются в </a:t>
            </a:r>
            <a:r>
              <a:rPr lang="ru-RU" dirty="0" smtClean="0"/>
              <a:t>системе, и при этом </a:t>
            </a:r>
            <a:r>
              <a:rPr lang="ru-RU" dirty="0"/>
              <a:t>скрывают детали того, как эти классы создаются и </a:t>
            </a:r>
            <a:r>
              <a:rPr lang="ru-RU" dirty="0" smtClean="0"/>
              <a:t>взаимодействуют. </a:t>
            </a:r>
            <a:r>
              <a:rPr lang="ru-RU" dirty="0"/>
              <a:t> </a:t>
            </a:r>
            <a:endParaRPr lang="ru-RU" dirty="0" smtClean="0"/>
          </a:p>
          <a:p>
            <a:pPr>
              <a:buClrTx/>
            </a:pPr>
            <a:r>
              <a:rPr lang="ru-RU" dirty="0" smtClean="0"/>
              <a:t>Единственная </a:t>
            </a:r>
            <a:r>
              <a:rPr lang="ru-RU" dirty="0"/>
              <a:t>информация об объектах, известная системе, — это их интерфейсы, определенные с помощью абстрактных классов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7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Порождающие шаблоны (</a:t>
            </a:r>
            <a:r>
              <a:rPr lang="en-GB" dirty="0"/>
              <a:t>Creational 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Примеры:</a:t>
            </a:r>
          </a:p>
          <a:p>
            <a:pPr>
              <a:buClrTx/>
            </a:pP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абстрактная фабрика (</a:t>
            </a:r>
            <a:r>
              <a:rPr lang="en-GB" dirty="0"/>
              <a:t>abstract factory);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строитель (</a:t>
            </a:r>
            <a:r>
              <a:rPr lang="en-GB" dirty="0"/>
              <a:t>builder);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фабричный метод (</a:t>
            </a:r>
            <a:r>
              <a:rPr lang="en-GB" dirty="0"/>
              <a:t>factory method);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ленивая инициализация (</a:t>
            </a:r>
            <a:r>
              <a:rPr lang="en-GB" dirty="0"/>
              <a:t>lazy initialization);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прототип </a:t>
            </a:r>
            <a:r>
              <a:rPr lang="ru-RU" dirty="0"/>
              <a:t>(</a:t>
            </a:r>
            <a:r>
              <a:rPr lang="en-GB" dirty="0"/>
              <a:t>prototype);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одиночка (</a:t>
            </a:r>
            <a:r>
              <a:rPr lang="en-GB" dirty="0"/>
              <a:t>singleton);</a:t>
            </a:r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Определение </a:t>
            </a:r>
            <a:r>
              <a:rPr lang="en-US" b="1" dirty="0" smtClean="0"/>
              <a:t>GOF</a:t>
            </a:r>
          </a:p>
          <a:p>
            <a:pPr>
              <a:buClrTx/>
            </a:pPr>
            <a:r>
              <a:rPr lang="ru-RU" dirty="0" smtClean="0"/>
              <a:t>Определяет </a:t>
            </a:r>
            <a:r>
              <a:rPr lang="ru-RU" dirty="0"/>
              <a:t>интерфейс для создания объекта, но пусть </a:t>
            </a:r>
            <a:r>
              <a:rPr lang="ru-RU" dirty="0" smtClean="0"/>
              <a:t>подклассы (дочерние классы) </a:t>
            </a:r>
            <a:r>
              <a:rPr lang="ru-RU" dirty="0"/>
              <a:t>решают, какой класс создавать. Фабричный метод позволяет классу откладывать создание экземпляров до подклассов.</a:t>
            </a:r>
            <a:endParaRPr lang="en-GB" dirty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5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3200" dirty="0"/>
              <a:t>Позволяет сделать код создания объектов более универсальным, не привязываясь к конкретным </a:t>
            </a:r>
            <a:r>
              <a:rPr lang="ru-RU" sz="3200" dirty="0" smtClean="0"/>
              <a:t>классам, </a:t>
            </a:r>
            <a:r>
              <a:rPr lang="ru-RU" sz="3200" dirty="0"/>
              <a:t>а оперируя лишь общим </a:t>
            </a:r>
            <a:r>
              <a:rPr lang="ru-RU" sz="3200" dirty="0" smtClean="0"/>
              <a:t>интерфейсом, описанном в базовом абстрактном классе; 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2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3200" dirty="0" smtClean="0"/>
              <a:t>Минусы:</a:t>
            </a:r>
          </a:p>
          <a:p>
            <a:pPr>
              <a:buClrTx/>
            </a:pPr>
            <a:endParaRPr lang="ru-RU" sz="3200" dirty="0"/>
          </a:p>
          <a:p>
            <a:pPr>
              <a:buClrTx/>
            </a:pPr>
            <a:r>
              <a:rPr lang="ru-RU" sz="3200" dirty="0"/>
              <a:t>Необходимость создавать наследника </a:t>
            </a:r>
            <a:r>
              <a:rPr lang="ru-RU" sz="3200" dirty="0" err="1"/>
              <a:t>Creator</a:t>
            </a:r>
            <a:r>
              <a:rPr lang="ru-RU" sz="3200" dirty="0"/>
              <a:t> для каждого нового типа </a:t>
            </a:r>
            <a:r>
              <a:rPr lang="ru-RU" sz="3200" dirty="0" smtClean="0"/>
              <a:t>объекта 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8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181" y="2025650"/>
            <a:ext cx="8515350" cy="3295650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6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accent1"/>
                </a:solidFill>
                <a:latin typeface="Cascadia Mono" panose="020B0609020000020004" pitchFamily="49" charset="0"/>
              </a:rPr>
              <a:t>Creator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creators = {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DogCreator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CatCreator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>
                <a:solidFill>
                  <a:schemeClr val="accent1"/>
                </a:solidFill>
                <a:latin typeface="Cascadia Mono" panose="020B0609020000020004" pitchFamily="49" charset="0"/>
              </a:rPr>
              <a:t>Creator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creators)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err="1" smtClean="0">
                <a:solidFill>
                  <a:schemeClr val="accent1"/>
                </a:solidFill>
                <a:latin typeface="Cascadia Mono" panose="020B0609020000020004" pitchFamily="49" charset="0"/>
              </a:rPr>
              <a:t>IPet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pet =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creator.CreatePet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"Created {0}"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pet.GetType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2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 (</a:t>
            </a:r>
            <a:r>
              <a:rPr lang="en-US" dirty="0" smtClean="0"/>
              <a:t>Abstract factory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ru-RU" dirty="0" smtClean="0"/>
              <a:t>Определение </a:t>
            </a:r>
            <a:r>
              <a:rPr lang="en-US" b="1" dirty="0" smtClean="0"/>
              <a:t>GOF:</a:t>
            </a:r>
            <a:endParaRPr lang="ru-RU" dirty="0" smtClean="0"/>
          </a:p>
          <a:p>
            <a:pPr>
              <a:buClrTx/>
            </a:pPr>
            <a:r>
              <a:rPr lang="ru-RU" dirty="0"/>
              <a:t>Предоставляет</a:t>
            </a:r>
            <a:r>
              <a:rPr lang="ru-RU" dirty="0" smtClean="0"/>
              <a:t> </a:t>
            </a:r>
            <a:r>
              <a:rPr lang="ru-RU" dirty="0"/>
              <a:t>интерфейс для создания семейств связанных или зависимых объектов без указания их конкретных классов.</a:t>
            </a:r>
          </a:p>
          <a:p>
            <a:pPr>
              <a:buClrTx/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 (</a:t>
            </a:r>
            <a:r>
              <a:rPr lang="en-US" dirty="0"/>
              <a:t>Abstract factory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3200" dirty="0"/>
              <a:t>Абстрактная фабрика </a:t>
            </a:r>
            <a:r>
              <a:rPr lang="ru-RU" sz="3200" dirty="0" smtClean="0"/>
              <a:t>позволяет </a:t>
            </a:r>
            <a:r>
              <a:rPr lang="ru-RU" sz="3200" dirty="0"/>
              <a:t>создавать целые группы взаимосвязанных объектов, которые, будучи созданными одной фабрикой, реализуют общее поведение. 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1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248749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ru-RU" dirty="0"/>
              <a:t>Абстрактная фабрика (</a:t>
            </a:r>
            <a:r>
              <a:rPr lang="en-US" dirty="0"/>
              <a:t>Abstract factory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3200" dirty="0"/>
              <a:t>Абстрактная фабрика </a:t>
            </a:r>
            <a:r>
              <a:rPr lang="ru-RU" sz="3200" dirty="0" smtClean="0"/>
              <a:t>применяется, если:</a:t>
            </a:r>
          </a:p>
          <a:p>
            <a:pPr>
              <a:buClrTx/>
            </a:pPr>
            <a:endParaRPr lang="ru-RU" sz="3200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Система не должна зависеть от того, как создаются, компонуются и представляются входящие в нее объекты.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Входящие в семейство взаимосвязанные объекты должны использоваться вместе и вам необходимо обеспечить выполнение этого ограничения.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Система должна конфигурироваться одним из семейств составляющих ее объектов. </a:t>
            </a:r>
            <a:endParaRPr lang="ru-RU" sz="3200" dirty="0" smtClean="0"/>
          </a:p>
          <a:p>
            <a:pPr>
              <a:buClrTx/>
            </a:pP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9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/>
              <a:t>Фримен</a:t>
            </a:r>
            <a:r>
              <a:rPr lang="ru-RU" sz="3200" dirty="0" smtClean="0"/>
              <a:t>, Э. </a:t>
            </a:r>
            <a:r>
              <a:rPr lang="ru-RU" sz="3200" dirty="0" err="1" smtClean="0"/>
              <a:t>Head</a:t>
            </a:r>
            <a:r>
              <a:rPr lang="ru-RU" sz="3200" dirty="0" smtClean="0"/>
              <a:t> </a:t>
            </a:r>
            <a:r>
              <a:rPr lang="ru-RU" sz="3200" dirty="0" err="1"/>
              <a:t>First</a:t>
            </a:r>
            <a:r>
              <a:rPr lang="ru-RU" sz="3200" dirty="0"/>
              <a:t>. Паттерны проектирования. Обновленное юбилейное издание</a:t>
            </a:r>
            <a:r>
              <a:rPr lang="ru-RU" sz="3200" dirty="0" smtClean="0"/>
              <a:t>./</a:t>
            </a:r>
            <a:r>
              <a:rPr lang="ru-RU" sz="3200" dirty="0" err="1"/>
              <a:t>Фримен</a:t>
            </a:r>
            <a:r>
              <a:rPr lang="ru-RU" sz="3200" dirty="0"/>
              <a:t> Э., </a:t>
            </a:r>
            <a:r>
              <a:rPr lang="ru-RU" sz="3200" dirty="0" err="1"/>
              <a:t>Робсон</a:t>
            </a:r>
            <a:r>
              <a:rPr lang="ru-RU" sz="3200" dirty="0"/>
              <a:t> Э., Сьерра К., </a:t>
            </a:r>
            <a:r>
              <a:rPr lang="ru-RU" sz="3200" dirty="0" err="1"/>
              <a:t>Бейтс</a:t>
            </a:r>
            <a:r>
              <a:rPr lang="ru-RU" sz="3200" dirty="0"/>
              <a:t> Б.</a:t>
            </a:r>
            <a:r>
              <a:rPr lang="ru-RU" sz="3200" dirty="0" smtClean="0"/>
              <a:t> </a:t>
            </a:r>
            <a:r>
              <a:rPr lang="ru-RU" sz="3200" dirty="0"/>
              <a:t>— СПб.: Питер, 2018. — 656 с.: ил. </a:t>
            </a:r>
          </a:p>
          <a:p>
            <a:endParaRPr lang="ru-RU" sz="3200" dirty="0" smtClean="0"/>
          </a:p>
          <a:p>
            <a:r>
              <a:rPr lang="en-GB" sz="3200" dirty="0" err="1"/>
              <a:t>Vaskaran</a:t>
            </a:r>
            <a:r>
              <a:rPr lang="en-GB" sz="3200" dirty="0"/>
              <a:t> </a:t>
            </a:r>
            <a:r>
              <a:rPr lang="en-GB" sz="3200" dirty="0" smtClean="0"/>
              <a:t>S</a:t>
            </a:r>
            <a:r>
              <a:rPr lang="ru-RU" sz="3200" dirty="0" smtClean="0"/>
              <a:t>. </a:t>
            </a:r>
            <a:r>
              <a:rPr lang="en-GB" sz="3200" dirty="0" smtClean="0"/>
              <a:t>Design </a:t>
            </a:r>
            <a:r>
              <a:rPr lang="en-GB" sz="3200" dirty="0"/>
              <a:t>Patterns in </a:t>
            </a:r>
            <a:r>
              <a:rPr lang="en-GB" sz="3200" dirty="0" smtClean="0"/>
              <a:t>C#</a:t>
            </a:r>
            <a:r>
              <a:rPr lang="ru-RU" sz="3200" dirty="0" smtClean="0"/>
              <a:t>. </a:t>
            </a:r>
            <a:r>
              <a:rPr lang="en-GB" sz="3200" dirty="0" smtClean="0"/>
              <a:t>A </a:t>
            </a:r>
            <a:r>
              <a:rPr lang="en-GB" sz="3200" dirty="0"/>
              <a:t>Hands-on Guide with Real-world </a:t>
            </a:r>
            <a:r>
              <a:rPr lang="en-GB" sz="3200" dirty="0" smtClean="0"/>
              <a:t>Examples</a:t>
            </a:r>
            <a:r>
              <a:rPr lang="ru-RU" sz="3200" dirty="0" smtClean="0"/>
              <a:t> </a:t>
            </a:r>
            <a:r>
              <a:rPr lang="en-GB" sz="3200" dirty="0" smtClean="0"/>
              <a:t>2nd </a:t>
            </a:r>
            <a:r>
              <a:rPr lang="en-GB" sz="3200" dirty="0"/>
              <a:t>ed</a:t>
            </a:r>
            <a:r>
              <a:rPr lang="en-GB" sz="3200" dirty="0" smtClean="0"/>
              <a:t>.</a:t>
            </a:r>
            <a:r>
              <a:rPr lang="ru-RU" sz="3200" dirty="0" smtClean="0"/>
              <a:t> – </a:t>
            </a:r>
            <a:r>
              <a:rPr lang="en-US" sz="3200" dirty="0" err="1" smtClean="0"/>
              <a:t>Apress</a:t>
            </a:r>
            <a:r>
              <a:rPr lang="en-US" sz="3200" dirty="0" smtClean="0"/>
              <a:t>, 2020</a:t>
            </a:r>
          </a:p>
          <a:p>
            <a:endParaRPr lang="en-US" sz="3200" dirty="0"/>
          </a:p>
          <a:p>
            <a:r>
              <a:rPr lang="en-US" sz="3200" dirty="0" smtClean="0"/>
              <a:t>Gang Of Four – Design patterns</a:t>
            </a:r>
          </a:p>
          <a:p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 (</a:t>
            </a:r>
            <a:r>
              <a:rPr lang="en-US" dirty="0"/>
              <a:t>Abstract factory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 </a:t>
            </a:r>
            <a:endParaRPr lang="ru-RU" sz="3200" dirty="0" smtClean="0"/>
          </a:p>
          <a:p>
            <a:pPr>
              <a:buClrTx/>
            </a:pP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852612"/>
            <a:ext cx="8801100" cy="315277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945923" y="4914900"/>
            <a:ext cx="17585" cy="54512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712677" y="5460023"/>
            <a:ext cx="225083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712677" y="4914899"/>
            <a:ext cx="17585" cy="54512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560169" y="4914899"/>
            <a:ext cx="17585" cy="54512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963508" y="5460022"/>
            <a:ext cx="260545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9560169" y="3780692"/>
            <a:ext cx="8792" cy="16424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937131" y="3780691"/>
            <a:ext cx="8792" cy="16424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288323" y="3944936"/>
            <a:ext cx="627184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3206995" y="3944936"/>
            <a:ext cx="81328" cy="2593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0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 (</a:t>
            </a:r>
            <a:r>
              <a:rPr lang="en-US" dirty="0"/>
              <a:t>Abstract factory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GB" sz="32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ICarFactory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factory = </a:t>
            </a:r>
            <a:r>
              <a:rPr lang="en-GB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CityCarFactory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3200" dirty="0"/>
              <a:t>Определение </a:t>
            </a:r>
            <a:r>
              <a:rPr lang="en-US" sz="3200" b="1" dirty="0"/>
              <a:t>GOF</a:t>
            </a:r>
            <a:r>
              <a:rPr lang="en-US" sz="3200" b="1" dirty="0" smtClean="0"/>
              <a:t>:</a:t>
            </a:r>
          </a:p>
          <a:p>
            <a:pPr>
              <a:buClrTx/>
            </a:pPr>
            <a:endParaRPr lang="en-US" sz="3200" b="1" dirty="0"/>
          </a:p>
          <a:p>
            <a:pPr>
              <a:buClrTx/>
            </a:pPr>
            <a:r>
              <a:rPr lang="ru-RU" dirty="0"/>
              <a:t>Отделяет </a:t>
            </a:r>
            <a:r>
              <a:rPr lang="ru-RU" dirty="0" smtClean="0"/>
              <a:t>конструировани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/>
              <a:t>сложного объекта от его </a:t>
            </a:r>
            <a:r>
              <a:rPr lang="ru-RU" dirty="0" smtClean="0"/>
              <a:t>представления</a:t>
            </a:r>
            <a:r>
              <a:rPr lang="en-US" dirty="0" smtClean="0"/>
              <a:t> (</a:t>
            </a:r>
            <a:r>
              <a:rPr lang="ru-RU" dirty="0" smtClean="0"/>
              <a:t>конкретной реализации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так что в результате одного и того же процесса конструирования могут получаться разные представления. 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7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n-US" sz="3200" dirty="0" smtClean="0"/>
          </a:p>
          <a:p>
            <a:pPr>
              <a:buClrTx/>
            </a:pPr>
            <a:r>
              <a:rPr lang="ru-RU" sz="3200" dirty="0" smtClean="0"/>
              <a:t>Применяется, когда алгоритм </a:t>
            </a:r>
            <a:r>
              <a:rPr lang="ru-RU" sz="3200" dirty="0"/>
              <a:t>создания сложного объекта не должен зависеть от того, из каких частей состоит объект и как они стыкуются между </a:t>
            </a:r>
            <a:r>
              <a:rPr lang="ru-RU" sz="3200" dirty="0" smtClean="0"/>
              <a:t>собой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n-US" sz="3200" dirty="0" smtClean="0"/>
          </a:p>
          <a:p>
            <a:pPr>
              <a:buClrTx/>
            </a:pPr>
            <a:r>
              <a:rPr lang="ru-RU" sz="3200" dirty="0" smtClean="0"/>
              <a:t>Пример: </a:t>
            </a:r>
          </a:p>
          <a:p>
            <a:pPr>
              <a:buClrTx/>
            </a:pPr>
            <a:endParaRPr lang="ru-RU" sz="3200" dirty="0"/>
          </a:p>
          <a:p>
            <a:pPr>
              <a:buClrTx/>
            </a:pPr>
            <a:r>
              <a:rPr lang="ru-RU" sz="3200" dirty="0" smtClean="0"/>
              <a:t>сборка компьютеров разной конфигурации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881" y="1601788"/>
            <a:ext cx="7981950" cy="4143375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09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 (</a:t>
            </a:r>
            <a:r>
              <a:rPr lang="en-US" dirty="0" smtClean="0"/>
              <a:t>Builder)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en-US" sz="3200" dirty="0" smtClean="0"/>
          </a:p>
          <a:p>
            <a:r>
              <a:rPr lang="en-GB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director = </a:t>
            </a:r>
            <a:r>
              <a:rPr lang="en-GB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200" dirty="0">
                <a:solidFill>
                  <a:schemeClr val="accent1"/>
                </a:solidFill>
                <a:latin typeface="Cascadia Mono" panose="020B0609020000020004" pitchFamily="49" charset="0"/>
              </a:rPr>
              <a:t>Director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32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IBuilder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gamePcBuilder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GamePc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pc = </a:t>
            </a:r>
            <a:r>
              <a:rPr lang="en-GB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director.Construct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gamePcBuilder</a:t>
            </a:r>
            <a:r>
              <a:rPr lang="en-GB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0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Структурные шаблоны (</a:t>
            </a:r>
            <a:r>
              <a:rPr lang="en-US" dirty="0" smtClean="0"/>
              <a:t>Structural</a:t>
            </a:r>
            <a:r>
              <a:rPr lang="en-GB" dirty="0" smtClean="0"/>
              <a:t> </a:t>
            </a:r>
            <a:r>
              <a:rPr lang="en-GB" dirty="0"/>
              <a:t>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11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шаблоны (</a:t>
            </a:r>
            <a:r>
              <a:rPr lang="en-US" dirty="0"/>
              <a:t>Structural</a:t>
            </a:r>
            <a:r>
              <a:rPr lang="en-GB" dirty="0"/>
              <a:t> 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Структурные шаблоны </a:t>
            </a:r>
            <a:r>
              <a:rPr lang="ru-RU" dirty="0"/>
              <a:t>— шаблоны проектирования, в которых рассматривается вопрос о том, как из классов и объектов образуются более крупные структуры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4" name="Picture 2" descr="puzzle - Simple English Wik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69" y="2810680"/>
            <a:ext cx="3780692" cy="34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2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шаблоны (</a:t>
            </a:r>
            <a:r>
              <a:rPr lang="en-US" dirty="0"/>
              <a:t>Structural</a:t>
            </a:r>
            <a:r>
              <a:rPr lang="en-GB" dirty="0"/>
              <a:t> 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структурных шаблонов проектирования:</a:t>
            </a:r>
          </a:p>
          <a:p>
            <a:endParaRPr lang="ru-RU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dirty="0"/>
              <a:t>адаптер (</a:t>
            </a:r>
            <a:r>
              <a:rPr lang="en-GB" dirty="0"/>
              <a:t>adapter); 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мост </a:t>
            </a:r>
            <a:r>
              <a:rPr lang="ru-RU" dirty="0"/>
              <a:t>(</a:t>
            </a:r>
            <a:r>
              <a:rPr lang="en-GB" dirty="0"/>
              <a:t>bridge); 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компоновщик </a:t>
            </a:r>
            <a:r>
              <a:rPr lang="ru-RU" dirty="0"/>
              <a:t>(</a:t>
            </a:r>
            <a:r>
              <a:rPr lang="en-GB" dirty="0"/>
              <a:t>composite </a:t>
            </a:r>
            <a:r>
              <a:rPr lang="en-GB" dirty="0" err="1"/>
              <a:t>patern</a:t>
            </a:r>
            <a:r>
              <a:rPr lang="en-GB" dirty="0"/>
              <a:t>); 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декоратор </a:t>
            </a:r>
            <a:r>
              <a:rPr lang="ru-RU" dirty="0"/>
              <a:t>(</a:t>
            </a:r>
            <a:r>
              <a:rPr lang="en-GB" dirty="0"/>
              <a:t>decorator); 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фасад </a:t>
            </a:r>
            <a:r>
              <a:rPr lang="ru-RU" dirty="0"/>
              <a:t>(</a:t>
            </a:r>
            <a:r>
              <a:rPr lang="en-GB" dirty="0"/>
              <a:t>facade</a:t>
            </a:r>
            <a:r>
              <a:rPr lang="en-GB" dirty="0" smtClean="0"/>
              <a:t>) </a:t>
            </a:r>
            <a:endParaRPr lang="en-GB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5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Адаптер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Определение </a:t>
            </a:r>
            <a:r>
              <a:rPr lang="en-US" b="1" dirty="0"/>
              <a:t>GOF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ClrTx/>
            </a:pPr>
            <a:endParaRPr lang="ru-RU" b="1" dirty="0"/>
          </a:p>
          <a:p>
            <a:pPr>
              <a:buClrTx/>
            </a:pPr>
            <a:r>
              <a:rPr lang="ru-RU" dirty="0" smtClean="0"/>
              <a:t>Преобразовывает </a:t>
            </a:r>
            <a:r>
              <a:rPr lang="ru-RU" dirty="0"/>
              <a:t>интерфейс класса в другой интерфейс, ожидаемый клиентом.</a:t>
            </a:r>
          </a:p>
          <a:p>
            <a:pPr>
              <a:buClrTx/>
            </a:pPr>
            <a:r>
              <a:rPr lang="ru-RU" dirty="0"/>
              <a:t>Адаптер позволяет классам работать вместе, что в противном случае было бы невозможно из-за несовместимых интерфейсов.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66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шаблоны. Адаптер</a:t>
            </a:r>
          </a:p>
        </p:txBody>
      </p:sp>
      <p:pic>
        <p:nvPicPr>
          <p:cNvPr id="3078" name="Picture 6" descr="Евророзетка  с заземлением может быть опасно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7" y="2166937"/>
            <a:ext cx="4931774" cy="32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 Английская электрическая штепсельная вилка изолированной на белом фоне стоковые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82078" flipH="1">
            <a:off x="6797204" y="1970548"/>
            <a:ext cx="4580167" cy="30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216592" y="1188025"/>
            <a:ext cx="175881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ru-RU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Двойная стрелка влево/вправо 5"/>
          <p:cNvSpPr/>
          <p:nvPr/>
        </p:nvSpPr>
        <p:spPr>
          <a:xfrm>
            <a:off x="4967654" y="4677508"/>
            <a:ext cx="2329961" cy="861646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2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шаблоны. Адаптер</a:t>
            </a:r>
          </a:p>
        </p:txBody>
      </p:sp>
      <p:pic>
        <p:nvPicPr>
          <p:cNvPr id="3074" name="Picture 2" descr="https://cdn21vek.by/img/galleries/777/261/preview_b/70034_electraline_609b7af06163f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856" y="1973263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7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Адаптер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31" y="1711325"/>
            <a:ext cx="9086850" cy="3924300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8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Адаптер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HttpAdapter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ICommunicator</a:t>
            </a:r>
            <a:endParaRPr lang="en-GB" sz="20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IHttpService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HttpAdapter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IHttpService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.httpService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httpService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Listen()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httpService.GetMessage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Say(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httpService.SendMessage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8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Компоновщик (</a:t>
            </a:r>
            <a:r>
              <a:rPr lang="en-US" dirty="0" smtClean="0"/>
              <a:t>Composite)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Определение </a:t>
            </a:r>
            <a:r>
              <a:rPr lang="en-US" b="1" dirty="0"/>
              <a:t>GOF:</a:t>
            </a:r>
            <a:endParaRPr lang="ru-RU" b="1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ru-RU" dirty="0" smtClean="0"/>
              <a:t>Объединяет </a:t>
            </a:r>
            <a:r>
              <a:rPr lang="ru-RU" dirty="0"/>
              <a:t>объекты в древовидные структуры, чтобы представлять </a:t>
            </a:r>
            <a:r>
              <a:rPr lang="ru-RU" dirty="0" smtClean="0"/>
              <a:t>иерархию </a:t>
            </a:r>
            <a:r>
              <a:rPr lang="ru-RU" dirty="0"/>
              <a:t>часть-целое. </a:t>
            </a:r>
            <a:endParaRPr lang="ru-RU" dirty="0" smtClean="0"/>
          </a:p>
          <a:p>
            <a:pPr>
              <a:buClrTx/>
            </a:pPr>
            <a:r>
              <a:rPr lang="ru-RU" dirty="0" err="1" smtClean="0"/>
              <a:t>Composite</a:t>
            </a:r>
            <a:r>
              <a:rPr lang="ru-RU" dirty="0" smtClean="0"/>
              <a:t> </a:t>
            </a:r>
            <a:r>
              <a:rPr lang="ru-RU" dirty="0"/>
              <a:t>позволяет клиентам единообразно обрабатывать отдельные объекты и композиции объектов.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Компоновщик (</a:t>
            </a:r>
            <a:r>
              <a:rPr lang="en-US" dirty="0" smtClean="0"/>
              <a:t>Composite)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В объектно-ориентированном программировании составной объект — это объект, состоящий из одного или нескольких подобных объектов, где каждый из этих объектов имеет сходную функциональность. (Это также известно как отношение </a:t>
            </a:r>
            <a:r>
              <a:rPr lang="ru-RU" dirty="0" smtClean="0"/>
              <a:t>«</a:t>
            </a:r>
            <a:r>
              <a:rPr lang="en-US" dirty="0" smtClean="0"/>
              <a:t>has-a</a:t>
            </a:r>
            <a:r>
              <a:rPr lang="ru-RU" dirty="0" smtClean="0"/>
              <a:t>» </a:t>
            </a:r>
            <a:r>
              <a:rPr lang="ru-RU" dirty="0"/>
              <a:t>между объектами</a:t>
            </a:r>
            <a:r>
              <a:rPr lang="ru-RU" dirty="0" smtClean="0"/>
              <a:t>.)</a:t>
            </a:r>
            <a:endParaRPr lang="en-US" dirty="0" smtClean="0"/>
          </a:p>
          <a:p>
            <a:pPr>
              <a:buClrTx/>
            </a:pPr>
            <a:r>
              <a:rPr lang="ru-RU" dirty="0" smtClean="0"/>
              <a:t>Использование </a:t>
            </a:r>
            <a:r>
              <a:rPr lang="ru-RU" dirty="0"/>
              <a:t>этого шаблона распространено в данных с древовидной </a:t>
            </a:r>
            <a:r>
              <a:rPr lang="ru-RU" dirty="0" smtClean="0"/>
              <a:t>структурой</a:t>
            </a:r>
            <a:r>
              <a:rPr lang="en-US" dirty="0" smtClean="0"/>
              <a:t>. </a:t>
            </a:r>
            <a:r>
              <a:rPr lang="ru-RU" dirty="0" smtClean="0"/>
              <a:t>Когда </a:t>
            </a:r>
            <a:r>
              <a:rPr lang="ru-RU" dirty="0"/>
              <a:t>вы реализуете этот шаблон в такой структуре данных, вам не нужно различать ветвь и конечные узлы </a:t>
            </a:r>
            <a:r>
              <a:rPr lang="ru-RU" dirty="0" smtClean="0"/>
              <a:t>дерева - вы одинаково взаимодействуете с этими двумя объектами.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89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Компоновщик (</a:t>
            </a:r>
            <a:r>
              <a:rPr lang="en-US" dirty="0" smtClean="0"/>
              <a:t>Composite)</a:t>
            </a:r>
            <a:endParaRPr lang="ru-RU" dirty="0"/>
          </a:p>
        </p:txBody>
      </p:sp>
      <p:pic>
        <p:nvPicPr>
          <p:cNvPr id="4098" name="Picture 2" descr="Файл:Informatika 9 313v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8"/>
          <a:stretch/>
        </p:blipFill>
        <p:spPr bwMode="auto">
          <a:xfrm>
            <a:off x="1740877" y="1403921"/>
            <a:ext cx="7965831" cy="46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634" y="6488668"/>
            <a:ext cx="1208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https://edufuture.biz/index.php?title=%</a:t>
            </a:r>
            <a:r>
              <a:rPr lang="en-GB" dirty="0" smtClean="0">
                <a:solidFill>
                  <a:schemeClr val="tx2"/>
                </a:solidFill>
              </a:rPr>
              <a:t>D0%A4%D0%B0%D0%B9%D0%BB:Informatika_9_313v.jp</a:t>
            </a:r>
            <a:r>
              <a:rPr lang="en-US" dirty="0">
                <a:solidFill>
                  <a:schemeClr val="tx2"/>
                </a:solidFill>
              </a:rPr>
              <a:t>g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10067192" y="1978269"/>
            <a:ext cx="1450730" cy="615462"/>
          </a:xfrm>
          <a:prstGeom prst="borderCallout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Ветки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9363808" y="2136531"/>
            <a:ext cx="597877" cy="1283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9170377" y="2188280"/>
            <a:ext cx="791308" cy="2199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Выноска 1 11"/>
          <p:cNvSpPr/>
          <p:nvPr/>
        </p:nvSpPr>
        <p:spPr>
          <a:xfrm>
            <a:off x="9961685" y="4712621"/>
            <a:ext cx="1450730" cy="615462"/>
          </a:xfrm>
          <a:prstGeom prst="borderCallout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Листья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7754816" y="4864473"/>
            <a:ext cx="2074984" cy="6210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156939" y="1653010"/>
            <a:ext cx="2804746" cy="483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7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Компоновщик (</a:t>
            </a:r>
            <a:r>
              <a:rPr lang="en-US" dirty="0" smtClean="0"/>
              <a:t>Composite)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852612"/>
            <a:ext cx="8801100" cy="3152775"/>
          </a:xfrm>
          <a:prstGeom prst="rect">
            <a:avLst/>
          </a:prstGeom>
        </p:spPr>
      </p:pic>
      <p:sp>
        <p:nvSpPr>
          <p:cNvPr id="2" name="Выноска 1 1"/>
          <p:cNvSpPr/>
          <p:nvPr/>
        </p:nvSpPr>
        <p:spPr>
          <a:xfrm>
            <a:off x="3849565" y="5163832"/>
            <a:ext cx="4492869" cy="1002323"/>
          </a:xfrm>
          <a:prstGeom prst="borderCallout1">
            <a:avLst>
              <a:gd name="adj1" fmla="val 46820"/>
              <a:gd name="adj2" fmla="val 101060"/>
              <a:gd name="adj3" fmla="val -43640"/>
              <a:gd name="adj4" fmla="val 1180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GB" sz="1400">
                <a:solidFill>
                  <a:srgbClr val="000000"/>
                </a:solidFill>
                <a:latin typeface="Cascadia Mono" panose="020B0609020000020004" pitchFamily="49" charset="0"/>
              </a:rPr>
              <a:t> (var geoObject </a:t>
            </a:r>
            <a:r>
              <a:rPr lang="en-GB" sz="140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GB" sz="1400">
                <a:solidFill>
                  <a:srgbClr val="000000"/>
                </a:solidFill>
                <a:latin typeface="Cascadia Mono" panose="020B0609020000020004" pitchFamily="49" charset="0"/>
              </a:rPr>
              <a:t> _geoObjects)</a:t>
            </a:r>
          </a:p>
          <a:p>
            <a:r>
              <a:rPr lang="en-GB" sz="1400">
                <a:solidFill>
                  <a:srgbClr val="000000"/>
                </a:solidFill>
                <a:latin typeface="Cascadia Mono" panose="020B0609020000020004" pitchFamily="49" charset="0"/>
              </a:rPr>
              <a:t>                geoObject.ShowDetails();</a:t>
            </a:r>
            <a:endParaRPr lang="ru-RU" sz="140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39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Мост (</a:t>
            </a:r>
            <a:r>
              <a:rPr lang="en-US" dirty="0" smtClean="0"/>
              <a:t>Bridge)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Определение </a:t>
            </a:r>
            <a:r>
              <a:rPr lang="en-US" b="1" dirty="0"/>
              <a:t>GOF:</a:t>
            </a:r>
            <a:endParaRPr lang="ru-RU" b="1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ru-RU" dirty="0" smtClean="0"/>
              <a:t>Отделяет </a:t>
            </a:r>
            <a:r>
              <a:rPr lang="ru-RU" dirty="0"/>
              <a:t>абстракцию от ее реализации, чтобы они могли</a:t>
            </a:r>
          </a:p>
          <a:p>
            <a:pPr>
              <a:buClrTx/>
            </a:pPr>
            <a:r>
              <a:rPr lang="ru-RU" dirty="0"/>
              <a:t>варьироваться независимо.</a:t>
            </a:r>
            <a:endParaRPr lang="en-US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7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9600" y="1102702"/>
            <a:ext cx="10972800" cy="5248275"/>
          </a:xfrm>
        </p:spPr>
        <p:txBody>
          <a:bodyPr/>
          <a:lstStyle/>
          <a:p>
            <a:r>
              <a:rPr lang="ru-RU" sz="3200" dirty="0"/>
              <a:t>Паттерны (или шаблоны) проектирования </a:t>
            </a:r>
            <a:r>
              <a:rPr lang="ru-RU" sz="3200" dirty="0" smtClean="0"/>
              <a:t>описывают типичные </a:t>
            </a:r>
            <a:r>
              <a:rPr lang="ru-RU" sz="3200" dirty="0"/>
              <a:t>способы решения часто </a:t>
            </a:r>
            <a:r>
              <a:rPr lang="ru-RU" sz="3200" dirty="0" smtClean="0"/>
              <a:t>встречающихся проблем </a:t>
            </a:r>
            <a:r>
              <a:rPr lang="ru-RU" sz="3200" dirty="0"/>
              <a:t>при проектировании программ.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2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Мост (</a:t>
            </a:r>
            <a:r>
              <a:rPr lang="en-US" dirty="0" smtClean="0"/>
              <a:t>Bridge)</a:t>
            </a:r>
            <a:endParaRPr lang="ru-RU" dirty="0"/>
          </a:p>
        </p:txBody>
      </p:sp>
      <p:pic>
        <p:nvPicPr>
          <p:cNvPr id="3074" name="Picture 2" descr="php bridge design pattern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8392" y="1046163"/>
            <a:ext cx="6420928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522" y="6488668"/>
            <a:ext cx="11051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https://</a:t>
            </a:r>
            <a:r>
              <a:rPr lang="en-GB" sz="1600" dirty="0" smtClean="0">
                <a:solidFill>
                  <a:schemeClr val="tx2"/>
                </a:solidFill>
              </a:rPr>
              <a:t>webmobtuts.com/backend-development/describing-php-bridge-design-pattern-with-an-example/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80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Мост (</a:t>
            </a:r>
            <a:r>
              <a:rPr lang="en-US" dirty="0" smtClean="0"/>
              <a:t>Bridge)</a:t>
            </a:r>
            <a:endParaRPr lang="ru-RU" dirty="0"/>
          </a:p>
        </p:txBody>
      </p:sp>
      <p:pic>
        <p:nvPicPr>
          <p:cNvPr id="4106" name="Picture 10" descr="https://starwars-galaxy.ru/800/600/https/www.zastavki.com/pictures/originals/2015/Games_Characters_in_the_game_Bayonetta_2_103262_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r="49937" b="49979"/>
          <a:stretch/>
        </p:blipFill>
        <p:spPr bwMode="auto">
          <a:xfrm>
            <a:off x="3200400" y="1093909"/>
            <a:ext cx="4202724" cy="31371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ragon Age: Начало - Оружие ближнего и дальнего боя. Concept art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9" r="37926"/>
          <a:stretch/>
        </p:blipFill>
        <p:spPr bwMode="auto">
          <a:xfrm>
            <a:off x="1890349" y="3568096"/>
            <a:ext cx="1072661" cy="28670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Dragon Age: Начало - Оружие ближнего и дальнего боя. Concept art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62265"/>
          <a:stretch/>
        </p:blipFill>
        <p:spPr bwMode="auto">
          <a:xfrm>
            <a:off x="7728439" y="3663345"/>
            <a:ext cx="1072662" cy="27717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gamer.ru/system/attached_images/images/000/090/652/original/xbow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8" t="2471" r="34436" b="64664"/>
          <a:stretch/>
        </p:blipFill>
        <p:spPr bwMode="auto">
          <a:xfrm>
            <a:off x="4092820" y="4412889"/>
            <a:ext cx="2417884" cy="20222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2602523" y="3288323"/>
            <a:ext cx="1046285" cy="15386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886198" y="3385038"/>
            <a:ext cx="1345225" cy="1820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141169" y="3321063"/>
            <a:ext cx="3956546" cy="17281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301762" y="3288323"/>
            <a:ext cx="2844302" cy="1713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223360" y="3359714"/>
            <a:ext cx="166328" cy="18713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668463" y="3319209"/>
            <a:ext cx="2368422" cy="15868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677345" y="3359029"/>
            <a:ext cx="3739398" cy="1667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529247" y="3429691"/>
            <a:ext cx="1073971" cy="18006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765675" y="3385038"/>
            <a:ext cx="1397983" cy="1455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07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Мост (</a:t>
            </a:r>
            <a:r>
              <a:rPr lang="en-US" dirty="0" smtClean="0"/>
              <a:t>Bridge)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06" y="1077913"/>
            <a:ext cx="11087100" cy="519112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7033846" y="2461846"/>
            <a:ext cx="43962" cy="289266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трелка вправо 7"/>
          <p:cNvSpPr/>
          <p:nvPr/>
        </p:nvSpPr>
        <p:spPr>
          <a:xfrm>
            <a:off x="2373923" y="1688124"/>
            <a:ext cx="1916723" cy="118696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778369" y="206447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Мост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958862" y="2875085"/>
            <a:ext cx="896815" cy="369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13785" y="2368062"/>
            <a:ext cx="896815" cy="369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Выноска 1 4"/>
          <p:cNvSpPr/>
          <p:nvPr/>
        </p:nvSpPr>
        <p:spPr>
          <a:xfrm>
            <a:off x="7713784" y="3581400"/>
            <a:ext cx="1817077" cy="498231"/>
          </a:xfrm>
          <a:prstGeom prst="borderCallout1">
            <a:avLst>
              <a:gd name="adj1" fmla="val 2868"/>
              <a:gd name="adj2" fmla="val -591"/>
              <a:gd name="adj3" fmla="val -170826"/>
              <a:gd name="adj4" fmla="val 284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rgbClr val="FF0000"/>
                </a:solidFill>
              </a:rPr>
              <a:t>Согласование разных методов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5855677" y="3103685"/>
            <a:ext cx="1858107" cy="477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1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Декоратор (</a:t>
            </a:r>
            <a:r>
              <a:rPr lang="en-US" dirty="0" smtClean="0"/>
              <a:t>Decorator)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Определение </a:t>
            </a:r>
            <a:r>
              <a:rPr lang="en-US" b="1" dirty="0"/>
              <a:t>GOF:</a:t>
            </a:r>
            <a:endParaRPr lang="ru-RU" b="1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ru-RU" dirty="0" smtClean="0"/>
              <a:t>Динамическое подключение </a:t>
            </a:r>
            <a:r>
              <a:rPr lang="ru-RU" dirty="0"/>
              <a:t>дополнительного поведения к объекту. </a:t>
            </a:r>
            <a:endParaRPr lang="ru-RU" dirty="0" smtClean="0"/>
          </a:p>
          <a:p>
            <a:pPr>
              <a:buClrTx/>
            </a:pPr>
            <a:r>
              <a:rPr lang="ru-RU" dirty="0" smtClean="0"/>
              <a:t>Шаблон </a:t>
            </a:r>
            <a:r>
              <a:rPr lang="ru-RU" dirty="0"/>
              <a:t>Декоратор предоставляет гибкую альтернативу практике создания подклассов с целью расширения функциональности. </a:t>
            </a:r>
            <a:endParaRPr lang="en-US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43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Декоратор (</a:t>
            </a:r>
            <a:r>
              <a:rPr lang="en-US" dirty="0" smtClean="0"/>
              <a:t>Decorator)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89" y="1046163"/>
            <a:ext cx="7197135" cy="5254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30823" y="6518275"/>
            <a:ext cx="9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взят отсюда: </a:t>
            </a:r>
            <a:r>
              <a:rPr lang="en-GB" dirty="0" smtClean="0"/>
              <a:t>https</a:t>
            </a:r>
            <a:r>
              <a:rPr lang="en-GB" dirty="0"/>
              <a:t>://github.com/nemanjarogic/DesignPatternsLibrary/</a:t>
            </a:r>
            <a:endParaRPr lang="ru-RU" dirty="0"/>
          </a:p>
        </p:txBody>
      </p:sp>
      <p:cxnSp>
        <p:nvCxnSpPr>
          <p:cNvPr id="3" name="Скругленная соединительная линия 2"/>
          <p:cNvCxnSpPr/>
          <p:nvPr/>
        </p:nvCxnSpPr>
        <p:spPr>
          <a:xfrm flipV="1">
            <a:off x="4214191" y="2256183"/>
            <a:ext cx="1719470" cy="15206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54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Фасад (</a:t>
            </a:r>
            <a:r>
              <a:rPr lang="en-US" dirty="0" smtClean="0"/>
              <a:t>Facade)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Определение </a:t>
            </a:r>
            <a:r>
              <a:rPr lang="en-US" b="1" dirty="0"/>
              <a:t>GOF:</a:t>
            </a:r>
            <a:endParaRPr lang="ru-RU" b="1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ru-RU" dirty="0" smtClean="0"/>
              <a:t>Предоставляет унифицированный </a:t>
            </a:r>
            <a:r>
              <a:rPr lang="ru-RU" dirty="0"/>
              <a:t>интерфейс для набора интерфейсов в подсистеме. </a:t>
            </a:r>
            <a:endParaRPr lang="ru-RU" dirty="0" smtClean="0"/>
          </a:p>
          <a:p>
            <a:pPr>
              <a:buClrTx/>
            </a:pPr>
            <a:endParaRPr lang="ru-RU" dirty="0"/>
          </a:p>
          <a:p>
            <a:pPr>
              <a:buClrTx/>
            </a:pPr>
            <a:r>
              <a:rPr lang="ru-RU" dirty="0" smtClean="0"/>
              <a:t>Фасад </a:t>
            </a:r>
            <a:r>
              <a:rPr lang="ru-RU" dirty="0"/>
              <a:t>определяет высокоуровневый интерфейс, упрощающий использование подсистемы.</a:t>
            </a:r>
            <a:endParaRPr lang="en-US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5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Фасад (</a:t>
            </a:r>
            <a:r>
              <a:rPr lang="en-US" dirty="0" smtClean="0"/>
              <a:t>Facade)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06" y="1535113"/>
            <a:ext cx="7658100" cy="4276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30823" y="6518275"/>
            <a:ext cx="9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взят отсюда: </a:t>
            </a:r>
            <a:r>
              <a:rPr lang="en-GB" dirty="0" smtClean="0"/>
              <a:t>https</a:t>
            </a:r>
            <a:r>
              <a:rPr lang="en-GB" dirty="0"/>
              <a:t>://github.com/nemanjarogic/DesignPatternsLibrary/</a:t>
            </a:r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30823" y="2303585"/>
            <a:ext cx="1310054" cy="126609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>
            <a:off x="2751991" y="2936629"/>
            <a:ext cx="2321169" cy="2110154"/>
          </a:xfrm>
          <a:prstGeom prst="arc">
            <a:avLst>
              <a:gd name="adj1" fmla="val 16200000"/>
              <a:gd name="adj2" fmla="val 5045103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1270488" y="882650"/>
            <a:ext cx="6035920" cy="4647712"/>
          </a:xfrm>
          <a:prstGeom prst="arc">
            <a:avLst>
              <a:gd name="adj1" fmla="val 181325"/>
              <a:gd name="adj2" fmla="val 5483797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07903" y="2303585"/>
            <a:ext cx="1310054" cy="74441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95304" y="269041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1,2,3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2538" y="243840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5777627" y="5425482"/>
            <a:ext cx="1310054" cy="74441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242538" y="5576111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15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Структурные </a:t>
            </a:r>
            <a:r>
              <a:rPr lang="ru-RU" dirty="0" smtClean="0"/>
              <a:t>шаблоны. Фасад (</a:t>
            </a:r>
            <a:r>
              <a:rPr lang="en-US" dirty="0" smtClean="0"/>
              <a:t>Facade)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Определение </a:t>
            </a:r>
            <a:r>
              <a:rPr lang="en-US" b="1" dirty="0"/>
              <a:t>GOF:</a:t>
            </a:r>
            <a:endParaRPr lang="ru-RU" b="1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ru-RU" dirty="0" smtClean="0"/>
              <a:t>Предоставляет унифицированный </a:t>
            </a:r>
            <a:r>
              <a:rPr lang="ru-RU" dirty="0"/>
              <a:t>интерфейс для набора интерфейсов в подсистеме. </a:t>
            </a:r>
            <a:endParaRPr lang="ru-RU" dirty="0" smtClean="0"/>
          </a:p>
          <a:p>
            <a:pPr>
              <a:buClrTx/>
            </a:pPr>
            <a:endParaRPr lang="ru-RU" dirty="0"/>
          </a:p>
          <a:p>
            <a:pPr>
              <a:buClrTx/>
            </a:pPr>
            <a:r>
              <a:rPr lang="ru-RU" dirty="0" smtClean="0"/>
              <a:t>Фасад </a:t>
            </a:r>
            <a:r>
              <a:rPr lang="ru-RU" dirty="0"/>
              <a:t>определяет высокоуровневый интерфейс, упрощающий использование подсистемы.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14425"/>
            <a:ext cx="10801350" cy="4629150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1310054" y="4996229"/>
            <a:ext cx="1151792" cy="74734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88124" y="514350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688124" y="3842238"/>
            <a:ext cx="0" cy="13012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30823" y="6518275"/>
            <a:ext cx="9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взят отсюда: </a:t>
            </a:r>
            <a:r>
              <a:rPr lang="en-GB" dirty="0" smtClean="0"/>
              <a:t>https</a:t>
            </a:r>
            <a:r>
              <a:rPr lang="en-GB" dirty="0"/>
              <a:t>://github.com/nemanjarogic/DesignPatternsLibrary/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81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Поведенческие шаблоны (</a:t>
            </a:r>
            <a:r>
              <a:rPr lang="en-US" dirty="0" err="1" smtClean="0"/>
              <a:t>Behaviiour</a:t>
            </a:r>
            <a:r>
              <a:rPr lang="en-GB" dirty="0" smtClean="0"/>
              <a:t> </a:t>
            </a:r>
            <a:r>
              <a:rPr lang="en-GB" dirty="0"/>
              <a:t>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25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Поведенческие шаблоны (</a:t>
            </a:r>
            <a:r>
              <a:rPr lang="en-US" dirty="0" err="1" smtClean="0"/>
              <a:t>Behaviiour</a:t>
            </a:r>
            <a:r>
              <a:rPr lang="en-GB" dirty="0" smtClean="0"/>
              <a:t> </a:t>
            </a:r>
            <a:r>
              <a:rPr lang="en-GB" dirty="0"/>
              <a:t>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Шаблоны проектирования, определяющие </a:t>
            </a:r>
            <a:r>
              <a:rPr lang="ru-RU" sz="3200" dirty="0"/>
              <a:t>алгоритмы и способы реализации взаимодействия различных объектов и классов.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2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9600" y="1102702"/>
            <a:ext cx="10972800" cy="5248275"/>
          </a:xfrm>
        </p:spPr>
        <p:txBody>
          <a:bodyPr/>
          <a:lstStyle/>
          <a:p>
            <a:r>
              <a:rPr lang="ru-RU" sz="3200" dirty="0"/>
              <a:t>Шаблоны проектирования являются важными строительными блоками для проектирования и моделирования приложений на всех платформах.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71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Поведенческие шаблоны (</a:t>
            </a:r>
            <a:r>
              <a:rPr lang="en-US" dirty="0" err="1" smtClean="0"/>
              <a:t>Behaviiour</a:t>
            </a:r>
            <a:r>
              <a:rPr lang="en-GB" dirty="0" smtClean="0"/>
              <a:t> </a:t>
            </a:r>
            <a:r>
              <a:rPr lang="en-GB" dirty="0"/>
              <a:t>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цепочка </a:t>
            </a:r>
            <a:r>
              <a:rPr lang="ru-RU" sz="2400" dirty="0"/>
              <a:t>ответственности (</a:t>
            </a:r>
            <a:r>
              <a:rPr lang="ru-RU" sz="2400" dirty="0" err="1"/>
              <a:t>chain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responsibility</a:t>
            </a:r>
            <a:r>
              <a:rPr lang="ru-RU" sz="2400" dirty="0"/>
              <a:t>);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команда </a:t>
            </a:r>
            <a:r>
              <a:rPr lang="ru-RU" sz="2400" dirty="0"/>
              <a:t>(</a:t>
            </a:r>
            <a:r>
              <a:rPr lang="en-GB" sz="2400" dirty="0"/>
              <a:t>action, transaction);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итератор </a:t>
            </a:r>
            <a:r>
              <a:rPr lang="ru-RU" sz="2400" dirty="0"/>
              <a:t>(</a:t>
            </a:r>
            <a:r>
              <a:rPr lang="en-GB" sz="2400" dirty="0"/>
              <a:t>cursor); </a:t>
            </a:r>
            <a:endParaRPr lang="en-GB" sz="2400" dirty="0" smtClean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посредник (</a:t>
            </a:r>
            <a:r>
              <a:rPr lang="en-US" sz="2400" dirty="0" smtClean="0"/>
              <a:t>mediator);</a:t>
            </a:r>
            <a:endParaRPr lang="en-GB" sz="2400" dirty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наблюдатель (</a:t>
            </a:r>
            <a:r>
              <a:rPr lang="en-US" sz="2400" dirty="0" smtClean="0"/>
              <a:t>observer, </a:t>
            </a:r>
            <a:r>
              <a:rPr lang="en-GB" sz="2400" dirty="0" smtClean="0"/>
              <a:t>dependents</a:t>
            </a:r>
            <a:r>
              <a:rPr lang="en-GB" sz="2400" dirty="0"/>
              <a:t>, publish-subscribe, listener);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состояние </a:t>
            </a:r>
            <a:r>
              <a:rPr lang="ru-RU" sz="2400" dirty="0"/>
              <a:t>(</a:t>
            </a:r>
            <a:r>
              <a:rPr lang="en-GB" sz="2400" dirty="0"/>
              <a:t>objects for states);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стратегия </a:t>
            </a:r>
            <a:r>
              <a:rPr lang="ru-RU" sz="2400" dirty="0"/>
              <a:t>(</a:t>
            </a:r>
            <a:r>
              <a:rPr lang="en-GB" sz="2400" dirty="0"/>
              <a:t>strategy);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шаблонный </a:t>
            </a:r>
            <a:r>
              <a:rPr lang="ru-RU" sz="2400" dirty="0"/>
              <a:t>метод (</a:t>
            </a:r>
            <a:r>
              <a:rPr lang="en-GB" sz="2400" dirty="0"/>
              <a:t>template method);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ru-RU" sz="2400" dirty="0" smtClean="0"/>
              <a:t>посетитель </a:t>
            </a:r>
            <a:r>
              <a:rPr lang="ru-RU" sz="2400" dirty="0"/>
              <a:t>(</a:t>
            </a:r>
            <a:r>
              <a:rPr lang="en-GB" sz="2400" dirty="0"/>
              <a:t>visitor);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2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 smtClean="0"/>
              <a:t>Цепочка </a:t>
            </a:r>
            <a:r>
              <a:rPr lang="ru-RU" dirty="0"/>
              <a:t>ответственности (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Устраняет связь </a:t>
            </a:r>
            <a:r>
              <a:rPr lang="ru-RU" sz="3200" dirty="0"/>
              <a:t>отправителя запроса с его получателем, предоставляя более чем одному объекту возможность обработать запрос. </a:t>
            </a:r>
            <a:r>
              <a:rPr lang="ru-RU" sz="3200" dirty="0" smtClean="0"/>
              <a:t>Связывает </a:t>
            </a:r>
            <a:r>
              <a:rPr lang="ru-RU" sz="3200" dirty="0"/>
              <a:t>принимающие объекты и </a:t>
            </a:r>
            <a:r>
              <a:rPr lang="ru-RU" sz="3200" dirty="0" smtClean="0"/>
              <a:t>передает </a:t>
            </a:r>
            <a:r>
              <a:rPr lang="ru-RU" sz="3200" dirty="0"/>
              <a:t>запрос по цепочке, пока </a:t>
            </a:r>
            <a:r>
              <a:rPr lang="ru-RU" sz="3200" dirty="0" smtClean="0"/>
              <a:t>конечный объект </a:t>
            </a:r>
            <a:r>
              <a:rPr lang="ru-RU" sz="3200" dirty="0"/>
              <a:t>его не обработает.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67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 smtClean="0"/>
              <a:t>Цепочка </a:t>
            </a:r>
            <a:r>
              <a:rPr lang="ru-RU" dirty="0"/>
              <a:t>ответственности (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)</a:t>
            </a:r>
          </a:p>
        </p:txBody>
      </p:sp>
      <p:pic>
        <p:nvPicPr>
          <p:cNvPr id="3074" name="Picture 2" descr="Рейтинг покерных рук - лучшие комбинации карт в покер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7064" y="1046163"/>
            <a:ext cx="5843584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971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 smtClean="0"/>
              <a:t>Цепочка </a:t>
            </a:r>
            <a:r>
              <a:rPr lang="ru-RU" dirty="0"/>
              <a:t>ответственности (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Устраняет связь </a:t>
            </a:r>
            <a:r>
              <a:rPr lang="ru-RU" sz="3200" dirty="0"/>
              <a:t>отправителя запроса с его получателем, предоставляя более чем одному объекту возможность обработать запрос. </a:t>
            </a:r>
            <a:r>
              <a:rPr lang="ru-RU" sz="3200" dirty="0" smtClean="0"/>
              <a:t>Связывает </a:t>
            </a:r>
            <a:r>
              <a:rPr lang="ru-RU" sz="3200" dirty="0"/>
              <a:t>принимающие объекты и </a:t>
            </a:r>
            <a:r>
              <a:rPr lang="ru-RU" sz="3200" dirty="0" smtClean="0"/>
              <a:t>передает </a:t>
            </a:r>
            <a:r>
              <a:rPr lang="ru-RU" sz="3200" dirty="0"/>
              <a:t>запрос по цепочке, пока </a:t>
            </a:r>
            <a:r>
              <a:rPr lang="ru-RU" sz="3200" dirty="0" smtClean="0"/>
              <a:t>конечный объект </a:t>
            </a:r>
            <a:r>
              <a:rPr lang="ru-RU" sz="3200" dirty="0"/>
              <a:t>его не обработает.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85862"/>
            <a:ext cx="10801350" cy="448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2036" y="4184375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. . .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30823" y="6518275"/>
            <a:ext cx="9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взят отсюда: </a:t>
            </a:r>
            <a:r>
              <a:rPr lang="en-GB" dirty="0" smtClean="0"/>
              <a:t>https</a:t>
            </a:r>
            <a:r>
              <a:rPr lang="en-GB" dirty="0"/>
              <a:t>://github.com/nemanjarogic/DesignPatternsLibrary/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77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 smtClean="0"/>
              <a:t>Цепочка </a:t>
            </a:r>
            <a:r>
              <a:rPr lang="ru-RU" dirty="0"/>
              <a:t>ответственности (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RoyalFlushCategorizer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HandCategorizer</a:t>
            </a:r>
            <a:endParaRPr lang="en-GB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HandRanking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Categorize(</a:t>
            </a:r>
            <a:r>
              <a:rPr lang="en-GB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Hand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HasFlush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(hand) &amp;&amp;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HasStraight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(hand) &amp;&amp;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hand.HighCard.Value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Value.Ace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HandRanking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.RoyalFlush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Next?.Categorize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(hand) 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??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HandRanking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.HighCard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2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ru-RU" dirty="0" smtClean="0"/>
              <a:t>Цепочка </a:t>
            </a:r>
            <a:r>
              <a:rPr lang="ru-RU" dirty="0"/>
              <a:t>ответственности (</a:t>
            </a:r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Head =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RoyalFlushCategorizer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Head.RegisterNext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StraightFlushCategorizer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FourOfAKindCategorizer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FullHouseCategorizer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FlushCategorizer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StraightCategorizer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ThreeOfAKindCategorizer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TwoPairCategorizer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PairCategorizer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RegisterNext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HighCardCategorizer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69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Команда (</a:t>
            </a:r>
            <a:r>
              <a:rPr lang="en-US" dirty="0" smtClean="0"/>
              <a:t>command, </a:t>
            </a:r>
            <a:r>
              <a:rPr lang="en-GB" dirty="0" smtClean="0"/>
              <a:t>action</a:t>
            </a:r>
            <a:r>
              <a:rPr lang="en-GB" dirty="0"/>
              <a:t>, transaction);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Инкапсулирует </a:t>
            </a:r>
            <a:r>
              <a:rPr lang="ru-RU" sz="3200" dirty="0"/>
              <a:t>запрос как объект, тем самым позволяя вам </a:t>
            </a:r>
            <a:r>
              <a:rPr lang="ru-RU" sz="3200" dirty="0" err="1"/>
              <a:t>параметризовать</a:t>
            </a:r>
            <a:r>
              <a:rPr lang="ru-RU" sz="3200" dirty="0"/>
              <a:t> клиентов с различными запросами, очередями или </a:t>
            </a:r>
            <a:r>
              <a:rPr lang="ru-RU" sz="3200" dirty="0" smtClean="0"/>
              <a:t>журналами запросов, </a:t>
            </a:r>
            <a:r>
              <a:rPr lang="ru-RU" sz="3200" dirty="0"/>
              <a:t>а также поддерживать</a:t>
            </a:r>
          </a:p>
          <a:p>
            <a:r>
              <a:rPr lang="ru-RU" sz="3200" dirty="0" smtClean="0"/>
              <a:t>отмену </a:t>
            </a:r>
            <a:r>
              <a:rPr lang="ru-RU" sz="3200" dirty="0"/>
              <a:t>операции.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60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Команда (</a:t>
            </a:r>
            <a:r>
              <a:rPr lang="en-US" dirty="0" smtClean="0"/>
              <a:t>command, </a:t>
            </a:r>
            <a:r>
              <a:rPr lang="en-GB" dirty="0" smtClean="0"/>
              <a:t>action</a:t>
            </a:r>
            <a:r>
              <a:rPr lang="en-GB" dirty="0"/>
              <a:t>, transaction);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 целом, здесь важны четыре термина</a:t>
            </a:r>
            <a:r>
              <a:rPr lang="ru-RU" sz="3200" dirty="0" smtClean="0"/>
              <a:t>:</a:t>
            </a:r>
          </a:p>
          <a:p>
            <a:endParaRPr lang="ru-RU" sz="32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вызывающая сторона (</a:t>
            </a:r>
            <a:r>
              <a:rPr lang="en-US" sz="3200" dirty="0" smtClean="0"/>
              <a:t>invoker</a:t>
            </a:r>
            <a:r>
              <a:rPr lang="ru-RU" sz="3200" dirty="0" smtClean="0"/>
              <a:t>), </a:t>
            </a:r>
            <a:endParaRPr lang="en-US" sz="32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Клиент</a:t>
            </a:r>
            <a:r>
              <a:rPr lang="en-US" sz="3200" dirty="0" smtClean="0"/>
              <a:t> (client)</a:t>
            </a:r>
            <a:r>
              <a:rPr lang="ru-RU" sz="3200" dirty="0" smtClean="0"/>
              <a:t>, </a:t>
            </a:r>
            <a:endParaRPr lang="en-US" sz="32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Команда</a:t>
            </a:r>
            <a:r>
              <a:rPr lang="en-US" sz="3200" dirty="0" smtClean="0"/>
              <a:t> (command),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Получатель</a:t>
            </a:r>
            <a:r>
              <a:rPr lang="en-US" sz="3200" dirty="0" smtClean="0"/>
              <a:t> (receiver)</a:t>
            </a:r>
            <a:r>
              <a:rPr lang="ru-RU" sz="3200" dirty="0" smtClean="0"/>
              <a:t>, </a:t>
            </a:r>
            <a:endParaRPr lang="en-US" sz="3200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98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Команда (</a:t>
            </a:r>
            <a:r>
              <a:rPr lang="en-US" dirty="0" smtClean="0"/>
              <a:t>command, </a:t>
            </a:r>
            <a:r>
              <a:rPr lang="en-GB" dirty="0" smtClean="0"/>
              <a:t>action</a:t>
            </a:r>
            <a:r>
              <a:rPr lang="en-GB" dirty="0"/>
              <a:t>, transaction);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Объект </a:t>
            </a:r>
            <a:r>
              <a:rPr lang="ru-RU" sz="2400" b="1" dirty="0"/>
              <a:t>команды</a:t>
            </a:r>
            <a:r>
              <a:rPr lang="ru-RU" sz="2400" dirty="0"/>
              <a:t> состоит из действий, которые выполняет </a:t>
            </a:r>
            <a:r>
              <a:rPr lang="ru-RU" sz="2400" b="1" dirty="0"/>
              <a:t>получатель</a:t>
            </a:r>
            <a:r>
              <a:rPr lang="ru-RU" sz="2400" dirty="0"/>
              <a:t>.</a:t>
            </a:r>
          </a:p>
          <a:p>
            <a:r>
              <a:rPr lang="ru-RU" sz="2400" dirty="0"/>
              <a:t>Объект </a:t>
            </a:r>
            <a:r>
              <a:rPr lang="ru-RU" sz="2400" b="1" dirty="0"/>
              <a:t>команды</a:t>
            </a:r>
            <a:r>
              <a:rPr lang="ru-RU" sz="2400" dirty="0"/>
              <a:t> </a:t>
            </a:r>
            <a:r>
              <a:rPr lang="ru-RU" sz="2400" dirty="0" smtClean="0"/>
              <a:t>может </a:t>
            </a:r>
            <a:r>
              <a:rPr lang="ru-RU" sz="2400" dirty="0"/>
              <a:t>вызывать метод получателя способом, характерным для этого класса получателя. Затем </a:t>
            </a:r>
            <a:r>
              <a:rPr lang="ru-RU" sz="2400" b="1" dirty="0"/>
              <a:t>получатель</a:t>
            </a:r>
            <a:r>
              <a:rPr lang="ru-RU" sz="2400" dirty="0"/>
              <a:t> начинает обработку задания (или действия).</a:t>
            </a:r>
          </a:p>
          <a:p>
            <a:r>
              <a:rPr lang="ru-RU" sz="2400" dirty="0"/>
              <a:t>Объект </a:t>
            </a:r>
            <a:r>
              <a:rPr lang="ru-RU" sz="2400" b="1" dirty="0"/>
              <a:t>команды</a:t>
            </a:r>
            <a:r>
              <a:rPr lang="ru-RU" sz="2400" dirty="0" smtClean="0"/>
              <a:t> </a:t>
            </a:r>
            <a:r>
              <a:rPr lang="ru-RU" sz="2400" dirty="0"/>
              <a:t>отдельно передается </a:t>
            </a:r>
            <a:r>
              <a:rPr lang="ru-RU" sz="2400" b="1" dirty="0"/>
              <a:t>вызывающему объекту </a:t>
            </a:r>
            <a:r>
              <a:rPr lang="ru-RU" sz="2400" dirty="0"/>
              <a:t>для вызова команды. </a:t>
            </a:r>
            <a:r>
              <a:rPr lang="ru-RU" sz="2400" b="1" dirty="0" smtClean="0"/>
              <a:t>Вызывающий объект</a:t>
            </a:r>
            <a:r>
              <a:rPr lang="ru-RU" sz="2400" dirty="0" smtClean="0"/>
              <a:t> </a:t>
            </a:r>
            <a:r>
              <a:rPr lang="ru-RU" sz="2400" dirty="0"/>
              <a:t>содержит </a:t>
            </a:r>
            <a:r>
              <a:rPr lang="ru-RU" sz="2400" dirty="0" smtClean="0"/>
              <a:t>методы</a:t>
            </a:r>
            <a:r>
              <a:rPr lang="ru-RU" sz="2400" dirty="0"/>
              <a:t>, с помощью которых клиент может выполнять задание, не беспокоясь о том, как целевой получатель выполняет фактическое задание.</a:t>
            </a:r>
          </a:p>
          <a:p>
            <a:r>
              <a:rPr lang="ru-RU" sz="2400" b="1" dirty="0"/>
              <a:t>Объект-клиент</a:t>
            </a:r>
            <a:r>
              <a:rPr lang="ru-RU" sz="2400" dirty="0"/>
              <a:t> содержит </a:t>
            </a:r>
            <a:r>
              <a:rPr lang="ru-RU" sz="2400" b="1" dirty="0" smtClean="0"/>
              <a:t>вызывающий </a:t>
            </a:r>
            <a:r>
              <a:rPr lang="ru-RU" sz="2400" b="1" dirty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объекты-</a:t>
            </a:r>
            <a:r>
              <a:rPr lang="ru-RU" sz="2400" b="1" dirty="0" smtClean="0"/>
              <a:t>команды</a:t>
            </a:r>
            <a:r>
              <a:rPr lang="ru-RU" sz="2400" dirty="0" smtClean="0"/>
              <a:t>. </a:t>
            </a:r>
            <a:r>
              <a:rPr lang="ru-RU" sz="2400" b="1" dirty="0" smtClean="0"/>
              <a:t>Клиент</a:t>
            </a:r>
            <a:r>
              <a:rPr lang="ru-RU" sz="2400" dirty="0" smtClean="0"/>
              <a:t> </a:t>
            </a:r>
            <a:r>
              <a:rPr lang="ru-RU" sz="2400" dirty="0"/>
              <a:t>только принимает решение (т. е. какие команды выполнять), а затем передает команду вызывающему объекту для выполнения.</a:t>
            </a:r>
            <a:endParaRPr lang="en-US" sz="2400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29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Команда (</a:t>
            </a:r>
            <a:r>
              <a:rPr lang="en-US" dirty="0" smtClean="0"/>
              <a:t>command, </a:t>
            </a:r>
            <a:r>
              <a:rPr lang="en-GB" dirty="0" smtClean="0"/>
              <a:t>action</a:t>
            </a:r>
            <a:r>
              <a:rPr lang="en-GB" dirty="0"/>
              <a:t>, transaction);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845" y="1046163"/>
            <a:ext cx="8216022" cy="5254625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8106508" y="1160585"/>
            <a:ext cx="1934307" cy="525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83723" y="1076325"/>
            <a:ext cx="1934307" cy="525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92953" y="2857500"/>
            <a:ext cx="2315278" cy="22947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(с границей) 7"/>
          <p:cNvSpPr/>
          <p:nvPr/>
        </p:nvSpPr>
        <p:spPr>
          <a:xfrm>
            <a:off x="10559561" y="2057400"/>
            <a:ext cx="1336431" cy="263769"/>
          </a:xfrm>
          <a:prstGeom prst="accentCallout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Receiver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9" name="Выноска 1 (с границей) 8"/>
          <p:cNvSpPr/>
          <p:nvPr/>
        </p:nvSpPr>
        <p:spPr>
          <a:xfrm>
            <a:off x="7022107" y="2403231"/>
            <a:ext cx="1336431" cy="263769"/>
          </a:xfrm>
          <a:prstGeom prst="accentCallout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Command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0" name="Выноска 1 (с границей) 9"/>
          <p:cNvSpPr/>
          <p:nvPr/>
        </p:nvSpPr>
        <p:spPr>
          <a:xfrm>
            <a:off x="1143000" y="2579077"/>
            <a:ext cx="1019892" cy="268898"/>
          </a:xfrm>
          <a:prstGeom prst="accentCallout1">
            <a:avLst>
              <a:gd name="adj1" fmla="val 42083"/>
              <a:gd name="adj2" fmla="val 87720"/>
              <a:gd name="adj3" fmla="val 122500"/>
              <a:gd name="adj4" fmla="val 1017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Invoker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Классификация шаблонов проектирования</a:t>
            </a:r>
            <a:endParaRPr lang="ru-RU" sz="60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175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Итератор (</a:t>
            </a:r>
            <a:r>
              <a:rPr lang="en-US" dirty="0" smtClean="0"/>
              <a:t>iterator, cursor)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Предоставляет </a:t>
            </a:r>
            <a:r>
              <a:rPr lang="ru-RU" sz="3200" dirty="0"/>
              <a:t>способ доступа к элементам агрегатного </a:t>
            </a:r>
            <a:r>
              <a:rPr lang="ru-RU" sz="3200" dirty="0" smtClean="0"/>
              <a:t>объекта последовательно</a:t>
            </a:r>
            <a:r>
              <a:rPr lang="ru-RU" sz="3200" dirty="0"/>
              <a:t>, не раскрывая его базовое представление.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20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Итератор (</a:t>
            </a:r>
            <a:r>
              <a:rPr lang="en-US" dirty="0" smtClean="0"/>
              <a:t>iterator, cursor)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Итераторы обычно используются для обхода контейнера (или набора объектов) для доступа к его элементам, не зная, как данные хранятся внутри. </a:t>
            </a:r>
            <a:endParaRPr lang="ru-RU" sz="3200" dirty="0" smtClean="0"/>
          </a:p>
          <a:p>
            <a:r>
              <a:rPr lang="ru-RU" sz="3200" dirty="0" smtClean="0"/>
              <a:t>Это </a:t>
            </a:r>
            <a:r>
              <a:rPr lang="ru-RU" sz="3200" dirty="0"/>
              <a:t>очень полезно, когда </a:t>
            </a:r>
            <a:r>
              <a:rPr lang="ru-RU" sz="3200" dirty="0" smtClean="0"/>
              <a:t>нужно </a:t>
            </a:r>
            <a:r>
              <a:rPr lang="ru-RU" sz="3200" dirty="0"/>
              <a:t>перемещаться по </a:t>
            </a:r>
            <a:r>
              <a:rPr lang="ru-RU" sz="3200" b="1" dirty="0"/>
              <a:t>разным типам </a:t>
            </a:r>
            <a:r>
              <a:rPr lang="ru-RU" sz="3200" dirty="0" smtClean="0"/>
              <a:t>коллекций объектов </a:t>
            </a:r>
            <a:r>
              <a:rPr lang="ru-RU" sz="3200" dirty="0"/>
              <a:t>стандартным и унифицированным способом.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52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Итератор (</a:t>
            </a:r>
            <a:r>
              <a:rPr lang="en-US" dirty="0" smtClean="0"/>
              <a:t>iterator, cursor)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Итераторы обычно используются для обхода контейнера (или набора объектов) для доступа к его элементам, не зная, как данные хранятся внутри. </a:t>
            </a:r>
            <a:endParaRPr lang="ru-RU" sz="3200" dirty="0" smtClean="0"/>
          </a:p>
          <a:p>
            <a:r>
              <a:rPr lang="ru-RU" sz="3200" dirty="0" smtClean="0"/>
              <a:t>Это </a:t>
            </a:r>
            <a:r>
              <a:rPr lang="ru-RU" sz="3200" dirty="0"/>
              <a:t>очень полезно, когда </a:t>
            </a:r>
            <a:r>
              <a:rPr lang="ru-RU" sz="3200" dirty="0" smtClean="0"/>
              <a:t>нужно </a:t>
            </a:r>
            <a:r>
              <a:rPr lang="ru-RU" sz="3200" dirty="0"/>
              <a:t>перемещаться по разным типам </a:t>
            </a:r>
            <a:r>
              <a:rPr lang="ru-RU" sz="3200" dirty="0" smtClean="0"/>
              <a:t>коллекций объектов </a:t>
            </a:r>
            <a:r>
              <a:rPr lang="ru-RU" sz="3200" dirty="0"/>
              <a:t>стандартным и унифицированным способом.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08181"/>
            <a:ext cx="11658600" cy="5334000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663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Посредник (</a:t>
            </a:r>
            <a:r>
              <a:rPr lang="en-US" dirty="0" smtClean="0"/>
              <a:t>mediator)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Определяет </a:t>
            </a:r>
            <a:r>
              <a:rPr lang="ru-RU" sz="3200" dirty="0"/>
              <a:t>объект, который инкапсулирует взаимодействие набора объектов. </a:t>
            </a:r>
            <a:endParaRPr lang="en-US" sz="3200" dirty="0" smtClean="0"/>
          </a:p>
          <a:p>
            <a:r>
              <a:rPr lang="ru-RU" sz="3200" dirty="0" smtClean="0"/>
              <a:t>Посредник </a:t>
            </a:r>
            <a:r>
              <a:rPr lang="ru-RU" sz="3200" dirty="0"/>
              <a:t>способствует слабой связи, не позволяя объектам явно ссылаться друг на друга, и позволяет независимо изменять их взаимодействие.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93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Посредник (</a:t>
            </a:r>
            <a:r>
              <a:rPr lang="en-US" dirty="0" smtClean="0"/>
              <a:t>mediator)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Пример</a:t>
            </a:r>
          </a:p>
          <a:p>
            <a:r>
              <a:rPr lang="ru-RU" sz="3200" dirty="0" smtClean="0"/>
              <a:t>Пилоты </a:t>
            </a:r>
            <a:r>
              <a:rPr lang="ru-RU" sz="3200" dirty="0"/>
              <a:t>разных самолетов (которые приближаются или вылетают из зоны аэродрома) общаются с вышками </a:t>
            </a:r>
            <a:r>
              <a:rPr lang="ru-RU" sz="3200" dirty="0" smtClean="0"/>
              <a:t>аэропорта.</a:t>
            </a:r>
          </a:p>
          <a:p>
            <a:r>
              <a:rPr lang="ru-RU" sz="3200" dirty="0" smtClean="0"/>
              <a:t>Они </a:t>
            </a:r>
            <a:r>
              <a:rPr lang="ru-RU" sz="3200" dirty="0"/>
              <a:t>не общаются явно с другими пилотами разных авиакомпаний. Они просто отправляют свой статус только на диспетчерскую вышку. Эти башни посылают сигналы, чтобы подтвердить, кто может взлететь (или приземлиться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52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Посредник (</a:t>
            </a:r>
            <a:r>
              <a:rPr lang="en-US" dirty="0" smtClean="0"/>
              <a:t>mediator)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31" y="1563688"/>
            <a:ext cx="9086850" cy="4219575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38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sz="2800" dirty="0"/>
              <a:t>Н</a:t>
            </a:r>
            <a:r>
              <a:rPr lang="ru-RU" sz="2800" dirty="0" smtClean="0"/>
              <a:t>аблюдатель </a:t>
            </a:r>
            <a:r>
              <a:rPr lang="ru-RU" sz="2800" dirty="0"/>
              <a:t>(</a:t>
            </a:r>
            <a:r>
              <a:rPr lang="en-US" sz="2800" dirty="0"/>
              <a:t>observer, </a:t>
            </a:r>
            <a:r>
              <a:rPr lang="en-GB" sz="2800" dirty="0"/>
              <a:t>dependents, publish-subscribe, listener)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Определяет </a:t>
            </a:r>
            <a:r>
              <a:rPr lang="ru-RU" sz="3200" dirty="0"/>
              <a:t>зависимость «один ко многим» между объектами, чтобы при изменении состояния одного объекта все его зависимые объекты уведомлялись и обновлялись автоматически.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sz="2800" dirty="0"/>
              <a:t>Н</a:t>
            </a:r>
            <a:r>
              <a:rPr lang="ru-RU" sz="2800" dirty="0" smtClean="0"/>
              <a:t>аблюдатель </a:t>
            </a:r>
            <a:r>
              <a:rPr lang="ru-RU" sz="2800" dirty="0"/>
              <a:t>(</a:t>
            </a:r>
            <a:r>
              <a:rPr lang="en-US" sz="2800" dirty="0"/>
              <a:t>observer, </a:t>
            </a:r>
            <a:r>
              <a:rPr lang="en-GB" sz="2800" dirty="0"/>
              <a:t>dependents, publish-subscribe, listener)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Пример: знаменитость, </a:t>
            </a:r>
            <a:r>
              <a:rPr lang="ru-RU" sz="3200" dirty="0"/>
              <a:t>у которой много подписчиков в социальных сетях. </a:t>
            </a:r>
            <a:endParaRPr lang="ru-RU" sz="3200" dirty="0" smtClean="0"/>
          </a:p>
          <a:p>
            <a:r>
              <a:rPr lang="ru-RU" sz="3200" dirty="0" smtClean="0"/>
              <a:t>Каждый </a:t>
            </a:r>
            <a:r>
              <a:rPr lang="ru-RU" sz="3200" dirty="0"/>
              <a:t>из </a:t>
            </a:r>
            <a:r>
              <a:rPr lang="ru-RU" sz="3200" dirty="0" smtClean="0"/>
              <a:t>подписчиков </a:t>
            </a:r>
            <a:r>
              <a:rPr lang="ru-RU" sz="3200" dirty="0"/>
              <a:t>хочет получать все последние обновления от своей любимой знаменитости. </a:t>
            </a:r>
            <a:r>
              <a:rPr lang="ru-RU" sz="3200" dirty="0" smtClean="0"/>
              <a:t>Когда </a:t>
            </a:r>
            <a:r>
              <a:rPr lang="ru-RU" sz="3200" dirty="0"/>
              <a:t>они теряют интерес, они просто не следуют за той знаменитостью. </a:t>
            </a:r>
            <a:endParaRPr lang="ru-RU" sz="3200" dirty="0" smtClean="0"/>
          </a:p>
          <a:p>
            <a:r>
              <a:rPr lang="ru-RU" sz="3200" dirty="0" smtClean="0"/>
              <a:t>В данном случае каждый </a:t>
            </a:r>
            <a:r>
              <a:rPr lang="ru-RU" sz="3200" dirty="0"/>
              <a:t>из этих подписчиков</a:t>
            </a:r>
            <a:r>
              <a:rPr lang="ru-RU" sz="3200" dirty="0" smtClean="0"/>
              <a:t> </a:t>
            </a:r>
            <a:r>
              <a:rPr lang="ru-RU" sz="3200" dirty="0"/>
              <a:t>или </a:t>
            </a:r>
            <a:r>
              <a:rPr lang="ru-RU" sz="3200" dirty="0" smtClean="0"/>
              <a:t>последователей является наблюдателем, </a:t>
            </a:r>
            <a:r>
              <a:rPr lang="ru-RU" sz="3200" dirty="0"/>
              <a:t>а </a:t>
            </a:r>
            <a:r>
              <a:rPr lang="ru-RU" sz="3200" dirty="0" smtClean="0"/>
              <a:t> знаменитость - субъектом.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93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sz="2800" dirty="0"/>
              <a:t>Н</a:t>
            </a:r>
            <a:r>
              <a:rPr lang="ru-RU" sz="2800" dirty="0" smtClean="0"/>
              <a:t>аблюдатель </a:t>
            </a:r>
            <a:r>
              <a:rPr lang="ru-RU" sz="2800" dirty="0"/>
              <a:t>(</a:t>
            </a:r>
            <a:r>
              <a:rPr lang="en-US" sz="2800" dirty="0"/>
              <a:t>observer, </a:t>
            </a:r>
            <a:r>
              <a:rPr lang="en-GB" sz="2800" dirty="0"/>
              <a:t>dependents, publish-subscribe, listener)</a:t>
            </a:r>
            <a:endParaRPr lang="ru-RU" sz="2800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609" y="1046163"/>
            <a:ext cx="6150495" cy="5254625"/>
          </a:xfrm>
          <a:prstGeom prst="rect">
            <a:avLst/>
          </a:prstGeom>
        </p:spPr>
      </p:pic>
      <p:sp>
        <p:nvSpPr>
          <p:cNvPr id="3" name="Выноска 1 (с границей) 2"/>
          <p:cNvSpPr/>
          <p:nvPr/>
        </p:nvSpPr>
        <p:spPr>
          <a:xfrm>
            <a:off x="738554" y="2523392"/>
            <a:ext cx="1670538" cy="764931"/>
          </a:xfrm>
          <a:prstGeom prst="accentCallout1">
            <a:avLst>
              <a:gd name="adj1" fmla="val 23348"/>
              <a:gd name="adj2" fmla="val 107397"/>
              <a:gd name="adj3" fmla="val 89512"/>
              <a:gd name="adj4" fmla="val 1433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Subject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Publisher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Выноска 1 (с границей) 5"/>
          <p:cNvSpPr/>
          <p:nvPr/>
        </p:nvSpPr>
        <p:spPr>
          <a:xfrm>
            <a:off x="9782908" y="1688123"/>
            <a:ext cx="1893192" cy="835269"/>
          </a:xfrm>
          <a:prstGeom prst="accentCallout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Observer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Subscriber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Listener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71138" y="2734408"/>
            <a:ext cx="2857500" cy="553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06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C</a:t>
            </a:r>
            <a:r>
              <a:rPr lang="ru-RU" dirty="0" err="1" smtClean="0"/>
              <a:t>остояние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objects for states)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Разрешает </a:t>
            </a:r>
            <a:r>
              <a:rPr lang="ru-RU" sz="3200" dirty="0"/>
              <a:t>объекту изменять свое поведение при изменении его внутреннего состояния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шаблонов проектирования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r>
              <a:rPr lang="en-US" dirty="0" smtClean="0"/>
              <a:t> </a:t>
            </a:r>
            <a:r>
              <a:rPr lang="ru-RU" dirty="0" smtClean="0"/>
              <a:t>можно условно разделить на три основных группы:</a:t>
            </a:r>
          </a:p>
          <a:p>
            <a:endParaRPr lang="ru-RU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/>
              <a:t>Порождающие </a:t>
            </a:r>
            <a:r>
              <a:rPr lang="ru-RU" dirty="0" smtClean="0"/>
              <a:t>шаблоны</a:t>
            </a:r>
            <a:r>
              <a:rPr lang="ru-RU" dirty="0"/>
              <a:t> </a:t>
            </a: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Структурные </a:t>
            </a:r>
            <a:r>
              <a:rPr lang="ru-RU" dirty="0"/>
              <a:t>шаблоны  </a:t>
            </a: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Поведенческие </a:t>
            </a:r>
            <a:r>
              <a:rPr lang="ru-RU" dirty="0"/>
              <a:t>шаблоны  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661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C</a:t>
            </a:r>
            <a:r>
              <a:rPr lang="ru-RU" dirty="0" err="1" smtClean="0"/>
              <a:t>остояние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objects for states)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 этом шаблоне </a:t>
            </a:r>
            <a:r>
              <a:rPr lang="ru-RU" sz="3200" dirty="0" smtClean="0"/>
              <a:t>выявляются возможные </a:t>
            </a:r>
            <a:r>
              <a:rPr lang="ru-RU" sz="3200" dirty="0"/>
              <a:t>состояниях вашего </a:t>
            </a:r>
            <a:r>
              <a:rPr lang="ru-RU" sz="3200" dirty="0" smtClean="0"/>
              <a:t>приложения (объекта) </a:t>
            </a:r>
            <a:r>
              <a:rPr lang="ru-RU" sz="3200" dirty="0"/>
              <a:t>и соответствующим образом </a:t>
            </a:r>
            <a:r>
              <a:rPr lang="ru-RU" sz="3200" dirty="0" smtClean="0"/>
              <a:t>разделяется </a:t>
            </a:r>
            <a:r>
              <a:rPr lang="ru-RU" sz="3200" dirty="0"/>
              <a:t>код. </a:t>
            </a:r>
            <a:endParaRPr lang="ru-RU" sz="3200" dirty="0" smtClean="0"/>
          </a:p>
          <a:p>
            <a:r>
              <a:rPr lang="ru-RU" sz="3200" dirty="0" smtClean="0"/>
              <a:t>В </a:t>
            </a:r>
            <a:r>
              <a:rPr lang="ru-RU" sz="3200" dirty="0"/>
              <a:t>идеале каждое из состояний независимо от других состояний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/>
              <a:t>Вы отслеживаете эти состояния, и ваш код реагирует в соответствии с поведением текущего состояния.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7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C</a:t>
            </a:r>
            <a:r>
              <a:rPr lang="ru-RU" dirty="0" err="1" smtClean="0"/>
              <a:t>остояние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objects for states)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Например</a:t>
            </a:r>
            <a:r>
              <a:rPr lang="ru-RU" sz="3200" dirty="0"/>
              <a:t>, </a:t>
            </a:r>
            <a:r>
              <a:rPr lang="ru-RU" sz="3200" dirty="0" smtClean="0"/>
              <a:t>если телевизор включен (состояние «</a:t>
            </a:r>
            <a:r>
              <a:rPr lang="en-US" sz="3200" dirty="0" smtClean="0"/>
              <a:t>Power On</a:t>
            </a:r>
            <a:r>
              <a:rPr lang="ru-RU" sz="3200" dirty="0" smtClean="0"/>
              <a:t>»), и </a:t>
            </a:r>
            <a:r>
              <a:rPr lang="ru-RU" sz="3200" dirty="0"/>
              <a:t>вы нажмете кнопку отключения </a:t>
            </a:r>
            <a:r>
              <a:rPr lang="ru-RU" sz="3200" dirty="0" smtClean="0"/>
              <a:t>звука (</a:t>
            </a:r>
            <a:r>
              <a:rPr lang="en-US" sz="3200" dirty="0" smtClean="0"/>
              <a:t>Mute</a:t>
            </a:r>
            <a:r>
              <a:rPr lang="ru-RU" sz="3200" dirty="0" smtClean="0"/>
              <a:t>) </a:t>
            </a:r>
            <a:r>
              <a:rPr lang="ru-RU" sz="3200" dirty="0"/>
              <a:t>на пульте дистанционного управления телевизора, на </a:t>
            </a:r>
            <a:r>
              <a:rPr lang="ru-RU" sz="3200" dirty="0" smtClean="0"/>
              <a:t>телевизоре звук выключится. </a:t>
            </a:r>
          </a:p>
          <a:p>
            <a:r>
              <a:rPr lang="ru-RU" sz="3200" dirty="0" smtClean="0"/>
              <a:t>Но, </a:t>
            </a:r>
            <a:r>
              <a:rPr lang="ru-RU" sz="3200" dirty="0"/>
              <a:t>если телевизор уже находится в выключенном </a:t>
            </a:r>
            <a:r>
              <a:rPr lang="ru-RU" sz="3200" dirty="0" smtClean="0"/>
              <a:t>режиме (состояние «</a:t>
            </a:r>
            <a:r>
              <a:rPr lang="en-US" sz="3200" dirty="0" smtClean="0"/>
              <a:t>Power Off</a:t>
            </a:r>
            <a:r>
              <a:rPr lang="ru-RU" sz="3200" dirty="0" smtClean="0"/>
              <a:t>»), то команда </a:t>
            </a:r>
            <a:r>
              <a:rPr lang="en-US" sz="3200" dirty="0" smtClean="0"/>
              <a:t>Mute </a:t>
            </a:r>
            <a:r>
              <a:rPr lang="ru-RU" sz="3200" dirty="0" smtClean="0"/>
              <a:t>не выполняется.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830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C</a:t>
            </a:r>
            <a:r>
              <a:rPr lang="ru-RU" dirty="0" err="1" smtClean="0"/>
              <a:t>остояние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objects for states)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Пример: товар на складе.</a:t>
            </a:r>
          </a:p>
          <a:p>
            <a:endParaRPr lang="ru-RU" sz="32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Состояние: получен - можно заказать товар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Состояние : заказан –можно отгрузить товар или отменить заказ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Состояние : отгружен – можно распечатать отчет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015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C</a:t>
            </a:r>
            <a:r>
              <a:rPr lang="ru-RU" dirty="0" err="1" smtClean="0"/>
              <a:t>остояние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objects for states)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31" y="2311400"/>
            <a:ext cx="7943850" cy="2724150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24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Стратегия </a:t>
            </a:r>
            <a:r>
              <a:rPr lang="ru-RU" dirty="0"/>
              <a:t>(</a:t>
            </a:r>
            <a:r>
              <a:rPr lang="en-GB" dirty="0"/>
              <a:t>strategy)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/>
              <a:t>Определяет семейство алгоритмов, инкапсулирует каждый из них и делает их взаимозаменяемыми. 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Стратегия </a:t>
            </a:r>
            <a:r>
              <a:rPr lang="ru-RU" sz="3200" dirty="0"/>
              <a:t>позволяет алгоритму изменяться независимо от клиентов, которые его используют.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76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Стратегия </a:t>
            </a:r>
            <a:r>
              <a:rPr lang="ru-RU" dirty="0"/>
              <a:t>(</a:t>
            </a:r>
            <a:r>
              <a:rPr lang="en-GB" dirty="0"/>
              <a:t>strategy)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1" y="1525588"/>
            <a:ext cx="11372850" cy="42957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020408" y="2505808"/>
            <a:ext cx="1767254" cy="237392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954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Шаблонный </a:t>
            </a:r>
            <a:r>
              <a:rPr lang="ru-RU" dirty="0"/>
              <a:t>метод (</a:t>
            </a:r>
            <a:r>
              <a:rPr lang="en-GB" dirty="0"/>
              <a:t>template method)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/>
              <a:t>Определяет скелет алгоритма в </a:t>
            </a:r>
            <a:r>
              <a:rPr lang="ru-RU" sz="3200" dirty="0" smtClean="0"/>
              <a:t>методе, </a:t>
            </a:r>
            <a:r>
              <a:rPr lang="ru-RU" sz="3200" dirty="0"/>
              <a:t>откладывая некоторые шаги до подклассов. Шаблонный метод позволяет подклассам переопределять определенные шаги алгоритма без изменения структуры алгоритма.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9405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Шаблонный </a:t>
            </a:r>
            <a:r>
              <a:rPr lang="ru-RU" dirty="0"/>
              <a:t>метод (</a:t>
            </a:r>
            <a:r>
              <a:rPr lang="en-GB" dirty="0"/>
              <a:t>template method)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При заказе пиццы, можно использовать </a:t>
            </a:r>
            <a:r>
              <a:rPr lang="ru-RU" sz="3200" dirty="0"/>
              <a:t>базовый механизм для приготовления пиццы, но </a:t>
            </a:r>
            <a:r>
              <a:rPr lang="ru-RU" sz="3200" dirty="0" smtClean="0"/>
              <a:t>также </a:t>
            </a:r>
            <a:r>
              <a:rPr lang="ru-RU" sz="3200" dirty="0"/>
              <a:t>может </a:t>
            </a:r>
            <a:r>
              <a:rPr lang="ru-RU" sz="3200" dirty="0" smtClean="0"/>
              <a:t>выбрать дополнительные ингредиенты (начинки). </a:t>
            </a:r>
          </a:p>
          <a:p>
            <a:endParaRPr lang="ru-RU" sz="3200" dirty="0"/>
          </a:p>
          <a:p>
            <a:r>
              <a:rPr lang="ru-RU" sz="3200" dirty="0" smtClean="0"/>
              <a:t>Таким </a:t>
            </a:r>
            <a:r>
              <a:rPr lang="ru-RU" sz="3200" dirty="0"/>
              <a:t>образом, непосредственно перед доставкой пиццы шеф-повар может включить эти варианты.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6574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Шаблонный </a:t>
            </a:r>
            <a:r>
              <a:rPr lang="ru-RU" dirty="0"/>
              <a:t>метод (</a:t>
            </a:r>
            <a:r>
              <a:rPr lang="en-GB" dirty="0"/>
              <a:t>template method)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431" y="1316038"/>
            <a:ext cx="4514850" cy="4714875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4615962" y="2344371"/>
            <a:ext cx="2118946" cy="249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15962" y="2804746"/>
            <a:ext cx="2118946" cy="246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 1 (с границей) 6"/>
          <p:cNvSpPr/>
          <p:nvPr/>
        </p:nvSpPr>
        <p:spPr>
          <a:xfrm>
            <a:off x="7728437" y="2019054"/>
            <a:ext cx="3727939" cy="861647"/>
          </a:xfrm>
          <a:prstGeom prst="accentCallout1">
            <a:avLst>
              <a:gd name="adj1" fmla="val 18750"/>
              <a:gd name="adj2" fmla="val -8333"/>
              <a:gd name="adj3" fmla="val 94133"/>
              <a:gd name="adj4" fmla="val -272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rgbClr val="FF0000"/>
                </a:solidFill>
              </a:rPr>
              <a:t>Абстрактные методы для реализации в дочерних классах</a:t>
            </a:r>
            <a:endParaRPr lang="ru-RU" sz="16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6734909" y="2180492"/>
            <a:ext cx="668214" cy="290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40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Посетитель </a:t>
            </a:r>
            <a:r>
              <a:rPr lang="ru-RU" dirty="0"/>
              <a:t>(</a:t>
            </a:r>
            <a:r>
              <a:rPr lang="en-GB" dirty="0"/>
              <a:t>visitor)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Определение </a:t>
            </a:r>
            <a:r>
              <a:rPr lang="en-US" sz="3200" b="1" dirty="0" smtClean="0"/>
              <a:t>GOF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ru-RU" sz="3200" dirty="0" smtClean="0"/>
              <a:t>Представля</a:t>
            </a:r>
            <a:r>
              <a:rPr lang="ru-RU" sz="3200" dirty="0"/>
              <a:t>е</a:t>
            </a:r>
            <a:r>
              <a:rPr lang="ru-RU" sz="3200" dirty="0" smtClean="0"/>
              <a:t>т </a:t>
            </a:r>
            <a:r>
              <a:rPr lang="ru-RU" sz="3200" dirty="0"/>
              <a:t>операцию, которая должна выполняться над элементами структуры объекта. </a:t>
            </a:r>
            <a:endParaRPr lang="ru-RU" sz="3200" dirty="0" smtClean="0"/>
          </a:p>
          <a:p>
            <a:r>
              <a:rPr lang="ru-RU" sz="3200" dirty="0" smtClean="0"/>
              <a:t>Посетитель </a:t>
            </a:r>
            <a:r>
              <a:rPr lang="ru-RU" sz="3200" dirty="0"/>
              <a:t>позволяет определить новую операцию без изменения классов элементов, над которыми она работает.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Порождающие шаблоны (</a:t>
            </a:r>
            <a:r>
              <a:rPr lang="en-GB" dirty="0"/>
              <a:t>Creational 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724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Посетитель </a:t>
            </a:r>
            <a:r>
              <a:rPr lang="ru-RU" dirty="0"/>
              <a:t>(</a:t>
            </a:r>
            <a:r>
              <a:rPr lang="en-GB" dirty="0"/>
              <a:t>visitor)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 этом шаблоне вы отделяете алгоритм от структуры объекта. Таким образом, вы можете добавлять новые операции над объектами, не изменяя их существующую архитектуру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 smtClean="0"/>
              <a:t>Этот </a:t>
            </a:r>
            <a:r>
              <a:rPr lang="ru-RU" sz="3200" dirty="0"/>
              <a:t>шаблон поддерживает </a:t>
            </a:r>
            <a:r>
              <a:rPr lang="en-US" sz="3200" dirty="0" smtClean="0"/>
              <a:t>S</a:t>
            </a:r>
            <a:r>
              <a:rPr lang="en-US" sz="3200" b="1" dirty="0" smtClean="0"/>
              <a:t>O</a:t>
            </a:r>
            <a:r>
              <a:rPr lang="en-US" sz="3200" dirty="0" smtClean="0"/>
              <a:t>LID </a:t>
            </a:r>
            <a:r>
              <a:rPr lang="ru-RU" sz="3200" dirty="0" smtClean="0"/>
              <a:t>принцип </a:t>
            </a:r>
            <a:r>
              <a:rPr lang="en-US" sz="3200" dirty="0" smtClean="0"/>
              <a:t>Open/Close </a:t>
            </a:r>
            <a:r>
              <a:rPr lang="ru-RU" sz="3200" dirty="0" smtClean="0"/>
              <a:t>  </a:t>
            </a:r>
            <a:r>
              <a:rPr lang="ru-RU" sz="3200" dirty="0"/>
              <a:t>(в котором говорится, что расширение разрешено, но модификации запрещены для таких сущностей, как класс, функция и т. д.).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39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 smtClean="0"/>
              <a:t>Посетитель </a:t>
            </a:r>
            <a:r>
              <a:rPr lang="ru-RU" dirty="0"/>
              <a:t>(</a:t>
            </a:r>
            <a:r>
              <a:rPr lang="en-GB" dirty="0"/>
              <a:t>visitor)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248" y="1046163"/>
            <a:ext cx="9433217" cy="525462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7605346" y="2321413"/>
            <a:ext cx="1406769" cy="2883633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121269" y="1512277"/>
            <a:ext cx="6198577" cy="615461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2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Tx/>
            </a:pPr>
            <a:r>
              <a:rPr lang="ru-RU" dirty="0"/>
              <a:t>Порождающие шаблоны (</a:t>
            </a:r>
            <a:r>
              <a:rPr lang="en-GB" dirty="0"/>
              <a:t>Creational patterns 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ru-RU" sz="3600" dirty="0" smtClean="0"/>
          </a:p>
          <a:p>
            <a:pPr>
              <a:buClrTx/>
            </a:pPr>
            <a:r>
              <a:rPr lang="ru-RU" sz="3600" dirty="0" smtClean="0"/>
              <a:t>Абстрагируют </a:t>
            </a:r>
            <a:r>
              <a:rPr lang="ru-RU" sz="3600" dirty="0"/>
              <a:t>процесс </a:t>
            </a:r>
            <a:r>
              <a:rPr lang="ru-RU" sz="3600" dirty="0" err="1"/>
              <a:t>инстанцирования</a:t>
            </a:r>
            <a:r>
              <a:rPr lang="ru-RU" sz="3600" dirty="0"/>
              <a:t>. </a:t>
            </a:r>
            <a:endParaRPr lang="ru-RU" sz="3600" dirty="0" smtClean="0"/>
          </a:p>
          <a:p>
            <a:pPr>
              <a:buClrTx/>
            </a:pPr>
            <a:r>
              <a:rPr lang="ru-RU" sz="3600" dirty="0" smtClean="0"/>
              <a:t>Они </a:t>
            </a:r>
            <a:r>
              <a:rPr lang="ru-RU" sz="3600" dirty="0"/>
              <a:t>позволяют сделать систему независимой от способа создания, композиции и представления объектов.</a:t>
            </a:r>
          </a:p>
          <a:p>
            <a:pPr>
              <a:buClrTx/>
            </a:pPr>
            <a:r>
              <a:rPr lang="ru-RU" sz="3600" dirty="0"/>
              <a:t> </a:t>
            </a:r>
            <a:endParaRPr lang="ru-RU" sz="3600" dirty="0" smtClean="0"/>
          </a:p>
          <a:p>
            <a:pPr>
              <a:buClrTx/>
            </a:pPr>
            <a:r>
              <a:rPr lang="ru-RU" sz="3600" dirty="0"/>
              <a:t> </a:t>
            </a:r>
            <a:endParaRPr lang="ru-RU" sz="3600" dirty="0" smtClean="0"/>
          </a:p>
          <a:p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2316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2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3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4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6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2922</Words>
  <Application>Microsoft Office PowerPoint</Application>
  <PresentationFormat>Широкоэкранный</PresentationFormat>
  <Paragraphs>495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17</vt:i4>
      </vt:variant>
      <vt:variant>
        <vt:lpstr>Заголовки слайдов</vt:lpstr>
      </vt:variant>
      <vt:variant>
        <vt:i4>81</vt:i4>
      </vt:variant>
    </vt:vector>
  </HeadingPairs>
  <TitlesOfParts>
    <vt:vector size="103" baseType="lpstr">
      <vt:lpstr>Arial</vt:lpstr>
      <vt:lpstr>Calibri</vt:lpstr>
      <vt:lpstr>Calibri Light</vt:lpstr>
      <vt:lpstr>Cascadia Mono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Ретро</vt:lpstr>
      <vt:lpstr>1_Тема1</vt:lpstr>
      <vt:lpstr>4_Тема3</vt:lpstr>
      <vt:lpstr>5_Макеты раскадровки</vt:lpstr>
      <vt:lpstr>5_Тема3</vt:lpstr>
      <vt:lpstr>6_Макеты раскадровки</vt:lpstr>
      <vt:lpstr>1_Ретро</vt:lpstr>
      <vt:lpstr>Шаблоны проектирования</vt:lpstr>
      <vt:lpstr>Литература</vt:lpstr>
      <vt:lpstr>Введение</vt:lpstr>
      <vt:lpstr>Введение</vt:lpstr>
      <vt:lpstr>Введение</vt:lpstr>
      <vt:lpstr>Классификация шаблонов проектирования</vt:lpstr>
      <vt:lpstr>Классификация шаблонов проектирования</vt:lpstr>
      <vt:lpstr>Порождающие шаблоны (Creational patterns )</vt:lpstr>
      <vt:lpstr>Порождающие шаблоны (Creational patterns )</vt:lpstr>
      <vt:lpstr>Порождающие шаблоны (Creational patterns )</vt:lpstr>
      <vt:lpstr>Порождающие шаблоны (Creational patterns )</vt:lpstr>
      <vt:lpstr>Фабричный метод</vt:lpstr>
      <vt:lpstr>Фабричный метод</vt:lpstr>
      <vt:lpstr>Фабричный метод</vt:lpstr>
      <vt:lpstr>Фабричный метод</vt:lpstr>
      <vt:lpstr>Фабричный метод</vt:lpstr>
      <vt:lpstr>Абстрактная фабрика (Abstract factory)</vt:lpstr>
      <vt:lpstr>Абстрактная фабрика (Abstract factory)</vt:lpstr>
      <vt:lpstr>Абстрактная фабрика (Abstract factory)</vt:lpstr>
      <vt:lpstr>Абстрактная фабрика (Abstract factory)</vt:lpstr>
      <vt:lpstr>Абстрактная фабрика (Abstract factory)</vt:lpstr>
      <vt:lpstr>Строитель (Builder)</vt:lpstr>
      <vt:lpstr>Строитель (Builder)</vt:lpstr>
      <vt:lpstr>Строитель (Builder)</vt:lpstr>
      <vt:lpstr>Строитель (Builder)</vt:lpstr>
      <vt:lpstr>Строитель (Builder)</vt:lpstr>
      <vt:lpstr>Структурные шаблоны (Structural patterns )</vt:lpstr>
      <vt:lpstr>Структурные шаблоны (Structural patterns )</vt:lpstr>
      <vt:lpstr>Структурные шаблоны (Structural patterns )</vt:lpstr>
      <vt:lpstr>Структурные шаблоны. Адаптер</vt:lpstr>
      <vt:lpstr>Структурные шаблоны. Адаптер</vt:lpstr>
      <vt:lpstr>Структурные шаблоны. Адаптер</vt:lpstr>
      <vt:lpstr>Структурные шаблоны. Адаптер</vt:lpstr>
      <vt:lpstr>Структурные шаблоны. Адаптер</vt:lpstr>
      <vt:lpstr>Структурные шаблоны. Компоновщик (Composite)</vt:lpstr>
      <vt:lpstr>Структурные шаблоны. Компоновщик (Composite)</vt:lpstr>
      <vt:lpstr>Структурные шаблоны. Компоновщик (Composite)</vt:lpstr>
      <vt:lpstr>Структурные шаблоны. Компоновщик (Composite)</vt:lpstr>
      <vt:lpstr>Структурные шаблоны. Мост (Bridge)</vt:lpstr>
      <vt:lpstr>Структурные шаблоны. Мост (Bridge)</vt:lpstr>
      <vt:lpstr>Структурные шаблоны. Мост (Bridge)</vt:lpstr>
      <vt:lpstr>Структурные шаблоны. Мост (Bridge)</vt:lpstr>
      <vt:lpstr>Структурные шаблоны. Декоратор (Decorator)</vt:lpstr>
      <vt:lpstr>Структурные шаблоны. Декоратор (Decorator)</vt:lpstr>
      <vt:lpstr>Структурные шаблоны. Фасад (Facade)</vt:lpstr>
      <vt:lpstr>Структурные шаблоны. Фасад (Facade)</vt:lpstr>
      <vt:lpstr>Структурные шаблоны. Фасад (Facade)</vt:lpstr>
      <vt:lpstr>Поведенческие шаблоны (Behaviiour patterns )</vt:lpstr>
      <vt:lpstr>Поведенческие шаблоны (Behaviiour patterns )</vt:lpstr>
      <vt:lpstr>Поведенческие шаблоны (Behaviiour patterns )</vt:lpstr>
      <vt:lpstr>Цепочка ответственности (chain of responsibility)</vt:lpstr>
      <vt:lpstr>Цепочка ответственности (chain of responsibility)</vt:lpstr>
      <vt:lpstr>Цепочка ответственности (chain of responsibility)</vt:lpstr>
      <vt:lpstr>Цепочка ответственности (chain of responsibility)</vt:lpstr>
      <vt:lpstr>Цепочка ответственности (chain of responsibility)</vt:lpstr>
      <vt:lpstr>Команда (command, action, transaction);</vt:lpstr>
      <vt:lpstr>Команда (command, action, transaction);</vt:lpstr>
      <vt:lpstr>Команда (command, action, transaction);</vt:lpstr>
      <vt:lpstr>Команда (command, action, transaction);</vt:lpstr>
      <vt:lpstr>Итератор (iterator, cursor)</vt:lpstr>
      <vt:lpstr>Итератор (iterator, cursor)</vt:lpstr>
      <vt:lpstr>Итератор (iterator, cursor)</vt:lpstr>
      <vt:lpstr>Посредник (mediator)</vt:lpstr>
      <vt:lpstr>Посредник (mediator)</vt:lpstr>
      <vt:lpstr>Посредник (mediator)</vt:lpstr>
      <vt:lpstr>Наблюдатель (observer, dependents, publish-subscribe, listener)</vt:lpstr>
      <vt:lpstr>Наблюдатель (observer, dependents, publish-subscribe, listener)</vt:lpstr>
      <vt:lpstr>Наблюдатель (observer, dependents, publish-subscribe, listener)</vt:lpstr>
      <vt:lpstr>Cостояние (objects for states)</vt:lpstr>
      <vt:lpstr>Cостояние (objects for states)</vt:lpstr>
      <vt:lpstr>Cостояние (objects for states)</vt:lpstr>
      <vt:lpstr>Cостояние (objects for states)</vt:lpstr>
      <vt:lpstr>Cостояние (objects for states)</vt:lpstr>
      <vt:lpstr>Стратегия (strategy)</vt:lpstr>
      <vt:lpstr>Стратегия (strategy)</vt:lpstr>
      <vt:lpstr>Шаблонный метод (template method)</vt:lpstr>
      <vt:lpstr>Шаблонный метод (template method)</vt:lpstr>
      <vt:lpstr>Шаблонный метод (template method)</vt:lpstr>
      <vt:lpstr>Посетитель (visitor)</vt:lpstr>
      <vt:lpstr>Посетитель (visitor)</vt:lpstr>
      <vt:lpstr>Посетитель (visitor)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83</cp:revision>
  <dcterms:created xsi:type="dcterms:W3CDTF">2015-07-20T17:24:16Z</dcterms:created>
  <dcterms:modified xsi:type="dcterms:W3CDTF">2022-09-24T09:22:19Z</dcterms:modified>
</cp:coreProperties>
</file>