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8" r:id="rId12"/>
    <p:sldMasterId id="2147483794" r:id="rId13"/>
    <p:sldMasterId id="2147483806" r:id="rId14"/>
    <p:sldMasterId id="2147483811" r:id="rId15"/>
    <p:sldMasterId id="2147483823" r:id="rId16"/>
    <p:sldMasterId id="2147483828" r:id="rId17"/>
  </p:sldMasterIdLst>
  <p:notesMasterIdLst>
    <p:notesMasterId r:id="rId86"/>
  </p:notesMasterIdLst>
  <p:sldIdLst>
    <p:sldId id="258" r:id="rId18"/>
    <p:sldId id="262" r:id="rId19"/>
    <p:sldId id="259" r:id="rId20"/>
    <p:sldId id="263" r:id="rId21"/>
    <p:sldId id="264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6" r:id="rId43"/>
    <p:sldId id="297" r:id="rId44"/>
    <p:sldId id="299" r:id="rId45"/>
    <p:sldId id="300" r:id="rId46"/>
    <p:sldId id="301" r:id="rId47"/>
    <p:sldId id="304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290" r:id="rId67"/>
    <p:sldId id="294" r:id="rId68"/>
    <p:sldId id="295" r:id="rId69"/>
    <p:sldId id="267" r:id="rId70"/>
    <p:sldId id="321" r:id="rId71"/>
    <p:sldId id="322" r:id="rId72"/>
    <p:sldId id="323" r:id="rId73"/>
    <p:sldId id="326" r:id="rId74"/>
    <p:sldId id="327" r:id="rId75"/>
    <p:sldId id="329" r:id="rId76"/>
    <p:sldId id="269" r:id="rId77"/>
    <p:sldId id="330" r:id="rId78"/>
    <p:sldId id="331" r:id="rId79"/>
    <p:sldId id="332" r:id="rId80"/>
    <p:sldId id="325" r:id="rId81"/>
    <p:sldId id="324" r:id="rId82"/>
    <p:sldId id="333" r:id="rId83"/>
    <p:sldId id="268" r:id="rId84"/>
    <p:sldId id="334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slide" Target="slides/slide67.xml"/><Relationship Id="rId89" Type="http://schemas.openxmlformats.org/officeDocument/2006/relationships/theme" Target="theme/theme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77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80" Type="http://schemas.openxmlformats.org/officeDocument/2006/relationships/slide" Target="slides/slide63.xml"/><Relationship Id="rId85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slide" Target="slides/slide66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presProps" Target="presProps.xml"/><Relationship Id="rId61" Type="http://schemas.openxmlformats.org/officeDocument/2006/relationships/slide" Target="slides/slide44.xml"/><Relationship Id="rId82" Type="http://schemas.openxmlformats.org/officeDocument/2006/relationships/slide" Target="slides/slide65.xml"/><Relationship Id="rId1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C5F7-3523-4915-A331-31CF690B355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513C9-E601-4FB9-9AA1-24FB34600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3CCF-AC3D-4F33-92B5-CB6FCD9AB282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49E2F22-6BAA-4BD8-94BF-5C75C48F47F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543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1111-24DA-413B-BB19-4789B1DBAF3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46AD-80C6-4A31-BCA2-A6D1A38B697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36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10BA-CF25-4F8C-B325-7DA963CA0CDE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361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49D2-7EFC-46A4-AB49-051BB327DC73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424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AE31-7A90-4926-9312-4B9DEE28C64E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3661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06F-7059-4EC7-AC39-4CADF849B9B5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313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926A-1E8D-48A9-A031-4B093145210F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6315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AA11-2464-4D4D-8292-789CD168168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72340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DEF6-C3D9-4DBA-A18D-CBF2F367A19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0473-FE74-4455-A0CF-0FF013870929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5B04-92D3-4B31-B77A-5C5D0899B83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9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537F-694F-4FC5-9B0A-6F2857A856B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043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21099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57065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887EFAB-675A-4A3F-9F51-B6C647B1914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0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841A6EC-2C19-485B-94B1-CFB244F2052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5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A68-50BB-4FEF-89C7-BE5DF0BC6A4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0000" indent="-540000">
              <a:buFont typeface="Wingdings" panose="05000000000000000000" pitchFamily="2" charset="2"/>
              <a:buChar char="q"/>
              <a:defRPr sz="3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331E-1E3E-44D2-BCC8-CDC8DA1DA71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2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5487-3021-4255-B9AA-8AFAFE593A6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4502-02BF-40CE-961C-261B9C3BA4BD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1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D539-893F-4750-90CB-FA0CD0C338B7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24EB-CCEF-4083-B11C-452753FB3C30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2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A920-08EA-479A-AC52-BB3E6ACFA4BD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1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5DA2-679A-4A60-A070-4EB9A4A245E5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1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D88767-CFF7-47E3-A37F-11C9180F685E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076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19B8-C5DA-4D48-8A67-D9767B2D3106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182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5842-C541-434C-8E43-29C3401E128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0052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3A7-26A5-45A9-A78D-0F56333E382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8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2A1A-CFF6-4B0F-B56D-03108DF89437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996E-A6F4-454E-B35E-4B83A7307D1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95D4-96D3-4DE5-B340-2E8819732C0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288AFD4-D6C3-4C4D-8BD1-1DBA2558001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87F953-67F4-42D1-9239-49C7DF16620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5F7D-8C78-4511-99B9-88C894FCCAB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325E-59DB-493E-865E-55BF5AAB977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CF7-01C7-40DD-B4A3-BC06460E26D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A2A5-18A1-41F6-B718-40DC86843FB2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F2C7-D2C1-4682-B4C0-A5C9AFE0C7D1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ED3F-46AB-4B0E-ADEA-056974819E0B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F02-4B91-49FD-A927-B9FDCDFDBB88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2E4A-B008-4EDE-9DF0-3F60FF354A02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3E35-4775-4AA3-95F0-2679A4A8F846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74-39D2-4398-AFC9-CED690D998A6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9C8DF0-2CCB-4314-9B46-883F277C14C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E8C3-93F8-4801-BEF9-22AF0B6DFDB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73EA384-F6A6-4B9C-B48E-79D587DCBE5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641188-96FB-45E4-8276-34A0EAE18135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044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56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981502C-5BA5-40B4-AC77-AC5D6AD028F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8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D0550BC-85E2-4031-B136-8C4B365A2F3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00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37D403-C0E0-47E8-92AE-2CDCEA074624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BBDC11B-C964-4733-B06D-6C083DB85D8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1817-4393-43E9-AE08-9BAD47595DD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2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FD1C-2170-474C-B0D1-FE3B9DE22FA1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3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D302-DC15-428D-929E-55715670B0F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2F3D-9014-445E-86D0-111AEA143DAC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39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881-25B9-40B5-9B4B-647AB44321F1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525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C984-9990-46EE-B05A-8D9DAF82F945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967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B85B-E2EA-4340-9137-2AB4E21DDC50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319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43FE-A29E-4FFC-A8D6-24662C14874A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40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DB5D-DA7B-408C-AC10-2123E4E39CA7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052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24EA-3D91-41CE-9AB3-94776D4E91A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92FA-457D-4AC1-8C57-8666F6D0107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0A1B-8EDC-4B52-9605-6CC8B31993F5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29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17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646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69516F-4EEA-4CCA-8594-D9C7D8C11DEA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391B35B-253C-4E6B-8876-24E7B061DBB6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023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94F-539B-423F-8E29-35B34BBED646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A3FB-4ED2-4B20-9CB8-4820E998F15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45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47DC-4EAD-4A08-979A-D2E1536EFF2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277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1E65-E2B7-4081-B08D-76D20216F322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26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0B05-2024-4DF4-B287-12815A95B5F7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6138-9328-4442-AEB9-7D8DA6A2E09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F526-2C9C-4911-A17C-2D891FB14393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79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2FC-DF01-439D-A570-60BC2AFFC293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884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3ECA-9872-4847-BBA5-ADC576E411DB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98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51-8B97-4397-BF92-D12CE27AF3C8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95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D6B3-2317-4E31-9F93-9C2EF87B471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113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1F76-E29C-424D-B6F6-8E006896639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72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44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702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56BB3EC-2841-421F-A7C3-30A84CC1DEED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C59447D-7BB2-4D79-8989-5154772A714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9209-0DFC-4DCA-AE2E-58BAA8AF301A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97E0-E60F-41ED-B429-7D538EE114C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3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64FF-4FF2-4116-94FF-13EBF166CE6A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0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01D7-D5E9-4157-A518-D54785F697EC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8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444F-CADD-452D-B009-FAE155F25B05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313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ADD5-7A69-42A7-B3E9-3FA19926EBDA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7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F680-7831-46C3-8707-A54D7A036E2E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9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5ED9-7FAF-461A-8F90-B7381E41BAE0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1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770C30-5386-4DFD-83B4-5129042CF534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3789-EEC8-4583-8FCD-5B55178BB0BB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787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3F24-A7FD-4244-88BF-D2AA1585157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848-F079-481D-80D0-24304297577B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32-A9EF-45B3-977C-B96F6381260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047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879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1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C7C8ACD-C238-4DBD-AFA6-79FA2EA66CB3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21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D82C78A-792D-45CA-88FF-393D7EA36F1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534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8BE4D-0E1B-40D6-8379-D4D87DF39E9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14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1A92-0C06-4573-9B3F-ECD6D23B89D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8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0D48-3477-4E4A-9E8F-44C6927AA346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9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3081-75BD-42A0-8C63-E82B90E8E422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4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049-E237-4BC9-A41C-526ACF3D3E38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1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9003-BEE7-4550-A007-90DF10CD8369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969D-68B4-4004-BD32-5F4A9DE1F5C5}" type="datetime1">
              <a:rPr lang="en-US" smtClean="0"/>
              <a:t>1/11/2023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783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C50B-71F5-4DBD-BBF4-44462AC295DC}" type="datetime1">
              <a:rPr lang="en-US" smtClean="0"/>
              <a:t>1/11/2023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503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3F4-0698-4778-8544-BEAA632A19E4}" type="datetime1">
              <a:rPr lang="en-US" smtClean="0"/>
              <a:t>1/11/2023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790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3889-5FA7-4BA7-A12E-A09FF04BDC81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611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80DA-58CF-46CB-8C84-63CB538F5082}" type="datetime1">
              <a:rPr lang="en-US" smtClean="0"/>
              <a:t>1/11/2023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1680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594-6111-4F0F-B85D-12B951E5C269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563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7A5-238A-499D-A4A3-718CB5C92C8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523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8430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4325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5CA1982-8506-4C96-BFEA-484E881629C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0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10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1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63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0518C8-B9FE-4152-89D6-E14E1ED5C04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5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99DC-5CE6-4B4B-9431-6B51042FB728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9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8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6EB7-B046-4BB1-A12F-3939DF85C2B7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9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4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9354BA-CF6F-4855-B1FA-193FB5463E9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1BDA-2BDD-4539-B151-AFFCC3F9AF5B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4DB8-0AB4-4B69-8CF8-63B257B2F5FF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9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D53C-F009-4B47-8F39-D13B2EB9009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78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8AD2-B39A-4636-901C-AEED17DE7C60}" type="datetime1">
              <a:rPr lang="en-US" smtClean="0"/>
              <a:t>1/11/2023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learn/aspnet/architecture" TargetMode="External"/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effreypalermo.com/2008/07/the-onion-architecture-part-1/" TargetMode="External"/><Relationship Id="rId1" Type="http://schemas.openxmlformats.org/officeDocument/2006/relationships/slideLayout" Target="../slideLayouts/slideLayout1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2/08/13/the-clean-architecture.html" TargetMode="External"/><Relationship Id="rId1" Type="http://schemas.openxmlformats.org/officeDocument/2006/relationships/slideLayout" Target="../slideLayouts/slideLayout1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815754" cy="1752600"/>
          </a:xfrm>
        </p:spPr>
        <p:txBody>
          <a:bodyPr>
            <a:normAutofit/>
          </a:bodyPr>
          <a:lstStyle/>
          <a:p>
            <a:r>
              <a:rPr lang="ru-RU" b="1" dirty="0" smtClean="0"/>
              <a:t>Архитектура приложения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SOLID</a:t>
            </a:r>
            <a:r>
              <a:rPr lang="ru-RU" dirty="0"/>
              <a:t> — это аббревиатура пяти основных принципов проектирования в объектно-ориентированном </a:t>
            </a:r>
            <a:r>
              <a:rPr lang="ru-RU" dirty="0" smtClean="0"/>
              <a:t>программировании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GB" b="1" dirty="0"/>
              <a:t>S</a:t>
            </a:r>
            <a:r>
              <a:rPr lang="en-GB" dirty="0"/>
              <a:t>ingle responsibility — </a:t>
            </a:r>
            <a:r>
              <a:rPr lang="ru-RU" dirty="0"/>
              <a:t>принцип единственной ответственности</a:t>
            </a:r>
          </a:p>
          <a:p>
            <a:pPr lvl="1"/>
            <a:r>
              <a:rPr lang="en-GB" b="1" dirty="0"/>
              <a:t>O</a:t>
            </a:r>
            <a:r>
              <a:rPr lang="en-GB" dirty="0"/>
              <a:t>pen-closed — </a:t>
            </a:r>
            <a:r>
              <a:rPr lang="ru-RU" dirty="0"/>
              <a:t>принцип открытости / закрытости</a:t>
            </a:r>
          </a:p>
          <a:p>
            <a:pPr lvl="1"/>
            <a:r>
              <a:rPr lang="en-GB" b="1" dirty="0" err="1"/>
              <a:t>L</a:t>
            </a:r>
            <a:r>
              <a:rPr lang="en-GB" dirty="0" err="1"/>
              <a:t>iskov</a:t>
            </a:r>
            <a:r>
              <a:rPr lang="en-GB" dirty="0"/>
              <a:t> substitution — </a:t>
            </a:r>
            <a:r>
              <a:rPr lang="ru-RU" dirty="0"/>
              <a:t>принцип подстановки Барбары Лисков</a:t>
            </a:r>
          </a:p>
          <a:p>
            <a:pPr lvl="1"/>
            <a:r>
              <a:rPr lang="en-GB" b="1" dirty="0"/>
              <a:t>I</a:t>
            </a:r>
            <a:r>
              <a:rPr lang="en-GB" dirty="0"/>
              <a:t>nterface segregation — </a:t>
            </a:r>
            <a:r>
              <a:rPr lang="ru-RU" dirty="0"/>
              <a:t>принцип разделения интерфейса</a:t>
            </a:r>
          </a:p>
          <a:p>
            <a:pPr lvl="1"/>
            <a:r>
              <a:rPr lang="en-GB" b="1" dirty="0"/>
              <a:t>D</a:t>
            </a:r>
            <a:r>
              <a:rPr lang="en-GB" dirty="0"/>
              <a:t>ependency inversion — </a:t>
            </a:r>
            <a:r>
              <a:rPr lang="ru-RU" dirty="0"/>
              <a:t>принцип инверсии зависимостей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0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S</a:t>
            </a:r>
            <a:r>
              <a:rPr lang="en-GB" dirty="0" smtClean="0"/>
              <a:t>ingle Responsibility Principle (SRP) </a:t>
            </a:r>
            <a:r>
              <a:rPr lang="en-GB" dirty="0"/>
              <a:t>— </a:t>
            </a:r>
            <a:r>
              <a:rPr lang="ru-RU" dirty="0"/>
              <a:t>принцип единственной </a:t>
            </a:r>
            <a:r>
              <a:rPr lang="ru-RU" dirty="0" smtClean="0"/>
              <a:t>ответственности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/>
              <a:t>объект должен иметь одну обязанность и эта обязанность должна быть полностью инкапсулирована в класс, а все его сервисы должны быть направлены исключительно на обеспечение этой обязанности.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S</a:t>
            </a:r>
            <a:r>
              <a:rPr lang="en-GB" dirty="0" smtClean="0"/>
              <a:t>ingle Responsibility Principle (SRP) </a:t>
            </a:r>
            <a:r>
              <a:rPr lang="en-GB" dirty="0"/>
              <a:t>— </a:t>
            </a:r>
            <a:r>
              <a:rPr lang="ru-RU" dirty="0"/>
              <a:t>принцип единственной </a:t>
            </a:r>
            <a:r>
              <a:rPr lang="ru-RU" dirty="0" smtClean="0"/>
              <a:t>ответственности (по Р. Мартину)</a:t>
            </a:r>
          </a:p>
          <a:p>
            <a:pPr marL="0" lvl="1" indent="0">
              <a:buNone/>
            </a:pPr>
            <a:endParaRPr lang="ru-RU" dirty="0"/>
          </a:p>
          <a:p>
            <a:pPr marL="0" lvl="1" indent="0">
              <a:buNone/>
            </a:pPr>
            <a:r>
              <a:rPr lang="ru-RU" i="1" dirty="0"/>
              <a:t>Модуль должен иметь одну и только одну причину для изменения</a:t>
            </a:r>
            <a:r>
              <a:rPr lang="ru-RU" i="1" dirty="0" smtClean="0"/>
              <a:t>.</a:t>
            </a:r>
          </a:p>
          <a:p>
            <a:pPr marL="0" lvl="1" indent="0">
              <a:buNone/>
            </a:pPr>
            <a:endParaRPr lang="ru-RU" i="1" dirty="0"/>
          </a:p>
          <a:p>
            <a:pPr marL="0" lvl="1" indent="0">
              <a:buNone/>
            </a:pPr>
            <a:r>
              <a:rPr lang="ru-RU" i="1" dirty="0" smtClean="0"/>
              <a:t>Или</a:t>
            </a:r>
          </a:p>
          <a:p>
            <a:pPr marL="0" lvl="1" indent="0">
              <a:buNone/>
            </a:pPr>
            <a:endParaRPr lang="ru-RU" i="1" dirty="0"/>
          </a:p>
          <a:p>
            <a:pPr marL="0" lvl="1" indent="0">
              <a:buNone/>
            </a:pPr>
            <a:r>
              <a:rPr lang="ru-RU" i="1" dirty="0"/>
              <a:t>Модуль должен отвечать за одного и только за одного </a:t>
            </a:r>
            <a:r>
              <a:rPr lang="ru-RU" i="1" dirty="0" err="1"/>
              <a:t>актора</a:t>
            </a:r>
            <a:r>
              <a:rPr lang="ru-RU" i="1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 err="1" smtClean="0"/>
              <a:t>актор</a:t>
            </a:r>
            <a:r>
              <a:rPr lang="ru-RU" dirty="0" smtClean="0"/>
              <a:t> – </a:t>
            </a:r>
            <a:r>
              <a:rPr lang="en-US" dirty="0" smtClean="0"/>
              <a:t>actor – </a:t>
            </a:r>
            <a:r>
              <a:rPr lang="ru-RU" dirty="0" smtClean="0"/>
              <a:t>объект/пользователь модуля)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8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S</a:t>
            </a:r>
            <a:r>
              <a:rPr lang="en-GB" dirty="0" smtClean="0"/>
              <a:t>ingle Responsibility Principle (SRP) </a:t>
            </a:r>
            <a:r>
              <a:rPr lang="en-GB" dirty="0"/>
              <a:t>— </a:t>
            </a:r>
            <a:r>
              <a:rPr lang="ru-RU" dirty="0"/>
              <a:t>принцип единственной </a:t>
            </a:r>
            <a:r>
              <a:rPr lang="ru-RU" dirty="0" smtClean="0"/>
              <a:t>ответственности (по Р. Мартину)</a:t>
            </a:r>
          </a:p>
          <a:p>
            <a:pPr marL="0" lvl="1" indent="0">
              <a:buNone/>
            </a:pPr>
            <a:endParaRPr lang="ru-RU" dirty="0"/>
          </a:p>
          <a:p>
            <a:pPr marL="0" lvl="1" indent="0">
              <a:buNone/>
            </a:pPr>
            <a:r>
              <a:rPr lang="ru-RU" i="1" dirty="0"/>
              <a:t>Модуль должен иметь одну и только одну причину для изменения</a:t>
            </a:r>
            <a:r>
              <a:rPr lang="ru-RU" i="1" dirty="0" smtClean="0"/>
              <a:t>.</a:t>
            </a:r>
          </a:p>
          <a:p>
            <a:pPr marL="0" lvl="1" indent="0">
              <a:buNone/>
            </a:pPr>
            <a:endParaRPr lang="ru-RU" i="1" dirty="0"/>
          </a:p>
          <a:p>
            <a:pPr marL="0" lvl="1" indent="0">
              <a:buNone/>
            </a:pPr>
            <a:r>
              <a:rPr lang="ru-RU" i="1" dirty="0" smtClean="0"/>
              <a:t>Или</a:t>
            </a:r>
          </a:p>
          <a:p>
            <a:pPr marL="0" lvl="1" indent="0">
              <a:buNone/>
            </a:pPr>
            <a:endParaRPr lang="ru-RU" i="1" dirty="0"/>
          </a:p>
          <a:p>
            <a:pPr marL="0" lvl="1" indent="0">
              <a:buNone/>
            </a:pPr>
            <a:r>
              <a:rPr lang="ru-RU" i="1" dirty="0"/>
              <a:t>Модуль должен отвечать за одного и только за одного </a:t>
            </a:r>
            <a:r>
              <a:rPr lang="ru-RU" i="1" dirty="0" err="1"/>
              <a:t>актора</a:t>
            </a:r>
            <a:r>
              <a:rPr lang="ru-RU" i="1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 err="1" smtClean="0"/>
              <a:t>актор</a:t>
            </a:r>
            <a:r>
              <a:rPr lang="ru-RU" dirty="0" smtClean="0"/>
              <a:t> – </a:t>
            </a:r>
            <a:r>
              <a:rPr lang="en-US" dirty="0" smtClean="0"/>
              <a:t>actor – </a:t>
            </a:r>
            <a:r>
              <a:rPr lang="ru-RU" dirty="0" smtClean="0"/>
              <a:t>объект/пользователь модуля)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84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O</a:t>
            </a:r>
            <a:r>
              <a:rPr lang="en-GB" dirty="0" smtClean="0"/>
              <a:t>pen-closed</a:t>
            </a:r>
            <a:r>
              <a:rPr lang="ru-RU" dirty="0" smtClean="0"/>
              <a:t> </a:t>
            </a:r>
            <a:r>
              <a:rPr lang="en-GB" dirty="0" smtClean="0"/>
              <a:t>Principle</a:t>
            </a:r>
            <a:r>
              <a:rPr lang="ru-RU" dirty="0" smtClean="0"/>
              <a:t> (</a:t>
            </a:r>
            <a:r>
              <a:rPr lang="en-US" dirty="0" smtClean="0"/>
              <a:t>OCP)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открытости / </a:t>
            </a:r>
            <a:r>
              <a:rPr lang="ru-RU" dirty="0" smtClean="0"/>
              <a:t>закрытости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ru-RU" dirty="0"/>
              <a:t>П</a:t>
            </a:r>
            <a:r>
              <a:rPr lang="ru-RU" dirty="0" smtClean="0"/>
              <a:t>рограммные </a:t>
            </a:r>
            <a:r>
              <a:rPr lang="ru-RU" dirty="0"/>
              <a:t>сущности (классы, модули, функции и т. п.) должны быть открыты для расширения, но закрыты для изменения. Это означает, что эти сущности могут менять свое поведение без изменения их исходного кода.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8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O</a:t>
            </a:r>
            <a:r>
              <a:rPr lang="en-GB" dirty="0" smtClean="0"/>
              <a:t>pen-closed</a:t>
            </a:r>
            <a:r>
              <a:rPr lang="ru-RU" dirty="0" smtClean="0"/>
              <a:t> </a:t>
            </a:r>
            <a:r>
              <a:rPr lang="en-GB" dirty="0" smtClean="0"/>
              <a:t>Principle</a:t>
            </a:r>
            <a:r>
              <a:rPr lang="ru-RU" dirty="0" smtClean="0"/>
              <a:t> (</a:t>
            </a:r>
            <a:r>
              <a:rPr lang="en-US" dirty="0" smtClean="0"/>
              <a:t>OCP)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открытости / </a:t>
            </a:r>
            <a:r>
              <a:rPr lang="ru-RU" dirty="0" smtClean="0"/>
              <a:t>закрытости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r>
              <a:rPr lang="ru-RU" dirty="0" smtClean="0"/>
              <a:t>Цель </a:t>
            </a:r>
            <a:r>
              <a:rPr lang="en-US" dirty="0"/>
              <a:t>OCP</a:t>
            </a:r>
            <a:r>
              <a:rPr lang="ru-RU" dirty="0" smtClean="0"/>
              <a:t> </a:t>
            </a:r>
            <a:r>
              <a:rPr lang="ru-RU" dirty="0"/>
              <a:t>— сделать систему легко расширяемой и обезопасить ее </a:t>
            </a:r>
            <a:r>
              <a:rPr lang="ru-RU" dirty="0" smtClean="0"/>
              <a:t>от влияния </a:t>
            </a:r>
            <a:r>
              <a:rPr lang="ru-RU" dirty="0"/>
              <a:t>изменений. </a:t>
            </a:r>
            <a:endParaRPr lang="ru-RU" dirty="0" smtClean="0"/>
          </a:p>
          <a:p>
            <a:r>
              <a:rPr lang="ru-RU" dirty="0" smtClean="0"/>
              <a:t>Эта </a:t>
            </a:r>
            <a:r>
              <a:rPr lang="ru-RU" dirty="0"/>
              <a:t>цель достигается делением системы на </a:t>
            </a:r>
            <a:r>
              <a:rPr lang="ru-RU" dirty="0" smtClean="0"/>
              <a:t>компоненты и </a:t>
            </a:r>
            <a:r>
              <a:rPr lang="ru-RU" dirty="0"/>
              <a:t>упорядочением их зависимостей в иерархию, защищающую </a:t>
            </a:r>
            <a:r>
              <a:rPr lang="ru-RU" dirty="0" smtClean="0"/>
              <a:t>компоненты уровнем </a:t>
            </a:r>
            <a:r>
              <a:rPr lang="ru-RU" dirty="0"/>
              <a:t>выше от изменений в компонентах уровнем ниже.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5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err="1" smtClean="0"/>
              <a:t>L</a:t>
            </a:r>
            <a:r>
              <a:rPr lang="en-GB" dirty="0" err="1" smtClean="0"/>
              <a:t>iskov</a:t>
            </a:r>
            <a:r>
              <a:rPr lang="en-GB" dirty="0" smtClean="0"/>
              <a:t> substitution</a:t>
            </a:r>
            <a:r>
              <a:rPr lang="ru-RU" dirty="0" smtClean="0"/>
              <a:t> </a:t>
            </a:r>
            <a:r>
              <a:rPr lang="en-US" dirty="0" smtClean="0"/>
              <a:t>principle (LSP)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подстановки Барбары </a:t>
            </a:r>
            <a:r>
              <a:rPr lang="ru-RU" dirty="0" smtClean="0"/>
              <a:t>Лисков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ru-RU" dirty="0"/>
              <a:t>Ф</a:t>
            </a:r>
            <a:r>
              <a:rPr lang="ru-RU" dirty="0" smtClean="0"/>
              <a:t>ункции</a:t>
            </a:r>
            <a:r>
              <a:rPr lang="ru-RU" dirty="0"/>
              <a:t>, которые используют базовый тип, должны иметь возможность использовать подтипы базового типа не зная об этом.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err="1" smtClean="0"/>
              <a:t>L</a:t>
            </a:r>
            <a:r>
              <a:rPr lang="en-GB" dirty="0" err="1" smtClean="0"/>
              <a:t>iskov</a:t>
            </a:r>
            <a:r>
              <a:rPr lang="en-GB" dirty="0" smtClean="0"/>
              <a:t> substitution</a:t>
            </a:r>
            <a:r>
              <a:rPr lang="ru-RU" dirty="0" smtClean="0"/>
              <a:t> </a:t>
            </a:r>
            <a:r>
              <a:rPr lang="en-US" dirty="0" smtClean="0"/>
              <a:t>principle (LSP)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подстановки Барбары </a:t>
            </a:r>
            <a:r>
              <a:rPr lang="ru-RU" dirty="0" smtClean="0"/>
              <a:t>Лисков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ru-RU" dirty="0" smtClean="0"/>
              <a:t>Оригинальное </a:t>
            </a:r>
            <a:r>
              <a:rPr lang="ru-RU" dirty="0"/>
              <a:t>определение Барбары </a:t>
            </a:r>
            <a:r>
              <a:rPr lang="ru-RU" dirty="0" smtClean="0"/>
              <a:t>Лисков:</a:t>
            </a:r>
          </a:p>
          <a:p>
            <a:pPr marL="0" lvl="1" indent="0">
              <a:buNone/>
            </a:pPr>
            <a:r>
              <a:rPr lang="ru-RU" dirty="0" smtClean="0"/>
              <a:t>«</a:t>
            </a:r>
            <a:r>
              <a:rPr lang="ru-RU" dirty="0"/>
              <a:t>В том случае, если q(x) — свойство, верное по отношению к объектам х некого типа T, то свойство q(y) тоже будет верным относительно ряда объектов y, которые относятся к типу S, при этом S — подтип некого типа T».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7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1935568"/>
            <a:ext cx="7723090" cy="3521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4545" y="6011174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920" y="905078"/>
            <a:ext cx="11469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Структура соответствует принципу </a:t>
            </a:r>
            <a:r>
              <a:rPr lang="en-US" sz="2800" dirty="0" smtClean="0"/>
              <a:t>LSP: </a:t>
            </a:r>
            <a:r>
              <a:rPr lang="ru-RU" sz="2800" dirty="0" smtClean="0"/>
              <a:t>поведение </a:t>
            </a:r>
            <a:r>
              <a:rPr lang="en-US" sz="2800" dirty="0" smtClean="0"/>
              <a:t>Billing </a:t>
            </a:r>
            <a:r>
              <a:rPr lang="ru-RU" sz="2800" dirty="0" smtClean="0"/>
              <a:t>не зависит от конкретного типа </a:t>
            </a:r>
            <a:r>
              <a:rPr lang="en-US" sz="2800" dirty="0" smtClean="0"/>
              <a:t>license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839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Мартин </a:t>
            </a:r>
            <a:r>
              <a:rPr lang="ru-RU" dirty="0" smtClean="0"/>
              <a:t>Р. </a:t>
            </a:r>
            <a:r>
              <a:rPr lang="ru-RU" dirty="0"/>
              <a:t>Чистая архитектура. Искусство разработки программного обеспечения.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СПб</a:t>
            </a:r>
            <a:r>
              <a:rPr lang="ru-RU" dirty="0"/>
              <a:t>.: Питер, 2021. — 352 с.: ил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GB" dirty="0"/>
              <a:t>ASP.NET Core Application </a:t>
            </a:r>
            <a:r>
              <a:rPr lang="en-GB" dirty="0" smtClean="0"/>
              <a:t>Architecture – </a:t>
            </a:r>
            <a:r>
              <a:rPr lang="ru-RU" dirty="0" smtClean="0"/>
              <a:t>электронный ресурс. </a:t>
            </a:r>
          </a:p>
          <a:p>
            <a:r>
              <a:rPr lang="ru-RU" dirty="0" smtClean="0"/>
              <a:t>Режим доступа:</a:t>
            </a:r>
          </a:p>
          <a:p>
            <a:r>
              <a:rPr lang="ru-RU" dirty="0" smtClean="0"/>
              <a:t>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dotnet.microsoft.com/en-us/learn/aspnet/architecture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Дата доступа 09.2022</a:t>
            </a:r>
            <a:endParaRPr lang="en-GB" dirty="0"/>
          </a:p>
          <a:p>
            <a:endParaRPr lang="en-US" dirty="0" smtClean="0"/>
          </a:p>
          <a:p>
            <a:endParaRPr lang="en-US" sz="3200" dirty="0"/>
          </a:p>
          <a:p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204545" y="6011174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920" y="905078"/>
            <a:ext cx="11469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Нарушение принципа </a:t>
            </a:r>
            <a:r>
              <a:rPr lang="en-US" sz="2800" dirty="0" smtClean="0"/>
              <a:t>LSP: </a:t>
            </a:r>
            <a:r>
              <a:rPr lang="ru-RU" sz="2800" dirty="0" smtClean="0"/>
              <a:t>поведение </a:t>
            </a:r>
            <a:r>
              <a:rPr lang="en-US" sz="2800" dirty="0" smtClean="0"/>
              <a:t>User </a:t>
            </a:r>
            <a:r>
              <a:rPr lang="ru-RU" sz="2800" dirty="0" smtClean="0"/>
              <a:t>зависит от конкретного типа, т.к. в прямоугольнике можно изменять стороны независимо, а в квадрате - нет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099" y="2058678"/>
            <a:ext cx="6421439" cy="33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3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I</a:t>
            </a:r>
            <a:r>
              <a:rPr lang="en-GB" dirty="0" smtClean="0"/>
              <a:t>nterface segregation</a:t>
            </a:r>
            <a:r>
              <a:rPr lang="ru-RU" dirty="0" smtClean="0"/>
              <a:t> </a:t>
            </a:r>
            <a:r>
              <a:rPr lang="en-US" dirty="0" smtClean="0"/>
              <a:t>principle (ISP)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разделения </a:t>
            </a:r>
            <a:r>
              <a:rPr lang="ru-RU" dirty="0" smtClean="0"/>
              <a:t>интерфейса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лиенты </a:t>
            </a:r>
            <a:r>
              <a:rPr lang="ru-RU" dirty="0"/>
              <a:t>не должны зависеть от методов, которые они не используют. То есть если какой-то метод интерфейса не используется клиентом, то изменения этого метода не должны приводить к необходимости внесения изменений в клиентский код.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1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I</a:t>
            </a:r>
            <a:r>
              <a:rPr lang="en-GB" dirty="0" smtClean="0"/>
              <a:t>nterface segregation</a:t>
            </a:r>
            <a:r>
              <a:rPr lang="ru-RU" dirty="0" smtClean="0"/>
              <a:t> </a:t>
            </a:r>
            <a:r>
              <a:rPr lang="en-US" dirty="0" smtClean="0"/>
              <a:t>principle (ISP)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разделения </a:t>
            </a:r>
            <a:r>
              <a:rPr lang="ru-RU" dirty="0" smtClean="0"/>
              <a:t>интерфейса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" y="2550670"/>
            <a:ext cx="5570953" cy="2953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92" y="2154499"/>
            <a:ext cx="4918778" cy="3349485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5996354" y="3191608"/>
            <a:ext cx="694592" cy="143314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204545" y="6011174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43260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b="1" dirty="0" smtClean="0"/>
              <a:t>D</a:t>
            </a:r>
            <a:r>
              <a:rPr lang="en-GB" dirty="0" smtClean="0"/>
              <a:t>ependency </a:t>
            </a:r>
            <a:r>
              <a:rPr lang="en-GB" dirty="0"/>
              <a:t>inversion — </a:t>
            </a:r>
            <a:r>
              <a:rPr lang="ru-RU" dirty="0"/>
              <a:t>принцип инверсии </a:t>
            </a:r>
            <a:r>
              <a:rPr lang="ru-RU" dirty="0" smtClean="0"/>
              <a:t>зависимостей</a:t>
            </a:r>
          </a:p>
          <a:p>
            <a:pPr marL="0" lvl="1" indent="0">
              <a:buNone/>
            </a:pPr>
            <a:endParaRPr lang="ru-RU" dirty="0"/>
          </a:p>
          <a:p>
            <a:pPr marL="0" lvl="1" indent="0">
              <a:buNone/>
            </a:pPr>
            <a:r>
              <a:rPr lang="ru-RU" dirty="0" smtClean="0"/>
              <a:t>Модули </a:t>
            </a:r>
            <a:r>
              <a:rPr lang="ru-RU" dirty="0"/>
              <a:t>верхних уровней не должны зависеть от модулей нижних уровней, а оба типа модулей должны зависеть от абстракций; сами абстракции не должны зависеть от деталей, а вот детали должны зависеть от абстракций.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5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 smtClean="0"/>
              <a:t>D</a:t>
            </a:r>
            <a:r>
              <a:rPr lang="en-GB" dirty="0" smtClean="0"/>
              <a:t>ependency </a:t>
            </a:r>
            <a:r>
              <a:rPr lang="en-GB" dirty="0"/>
              <a:t>inversion — </a:t>
            </a:r>
            <a:r>
              <a:rPr lang="ru-RU" dirty="0"/>
              <a:t>принцип инверсии </a:t>
            </a:r>
            <a:r>
              <a:rPr lang="ru-RU" dirty="0" smtClean="0"/>
              <a:t>зависимостей</a:t>
            </a:r>
          </a:p>
          <a:p>
            <a:pPr marL="0" lvl="1" indent="0">
              <a:buNone/>
            </a:pPr>
            <a:endParaRPr lang="ru-RU" dirty="0"/>
          </a:p>
          <a:p>
            <a:r>
              <a:rPr lang="ru-RU" dirty="0"/>
              <a:t>Каждое изменение абстрактного интерфейса вызывает изменение его </a:t>
            </a:r>
            <a:r>
              <a:rPr lang="ru-RU" dirty="0" smtClean="0"/>
              <a:t>конкретной </a:t>
            </a:r>
            <a:r>
              <a:rPr lang="ru-RU" dirty="0"/>
              <a:t>реализации. Изменение конкретной реализации, напротив, </a:t>
            </a:r>
            <a:r>
              <a:rPr lang="ru-RU" dirty="0" err="1" smtClean="0"/>
              <a:t>невсегда</a:t>
            </a:r>
            <a:r>
              <a:rPr lang="ru-RU" dirty="0" smtClean="0"/>
              <a:t> </a:t>
            </a:r>
            <a:r>
              <a:rPr lang="ru-RU" dirty="0"/>
              <a:t>сопровождается изменениями и даже обычно не требует </a:t>
            </a:r>
            <a:r>
              <a:rPr lang="ru-RU" dirty="0" smtClean="0"/>
              <a:t>изменений в </a:t>
            </a:r>
            <a:r>
              <a:rPr lang="ru-RU" dirty="0"/>
              <a:t>соответствующих интерфейсах. </a:t>
            </a:r>
            <a:endParaRPr lang="ru-RU" dirty="0" smtClean="0"/>
          </a:p>
          <a:p>
            <a:r>
              <a:rPr lang="ru-RU" dirty="0" smtClean="0"/>
              <a:t>То </a:t>
            </a:r>
            <a:r>
              <a:rPr lang="ru-RU" dirty="0"/>
              <a:t>есть интерфейсы менее </a:t>
            </a:r>
            <a:r>
              <a:rPr lang="ru-RU" dirty="0" smtClean="0"/>
              <a:t>изменчивы, чем </a:t>
            </a:r>
            <a:r>
              <a:rPr lang="ru-RU" dirty="0"/>
              <a:t>реализации.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1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b="1" dirty="0" smtClean="0"/>
              <a:t>D</a:t>
            </a:r>
            <a:r>
              <a:rPr lang="en-GB" dirty="0" smtClean="0"/>
              <a:t>ependency inversion</a:t>
            </a:r>
            <a:r>
              <a:rPr lang="ru-RU" dirty="0" smtClean="0"/>
              <a:t> </a:t>
            </a:r>
            <a:r>
              <a:rPr lang="en-US" dirty="0" smtClean="0"/>
              <a:t>principle (DIP)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принцип инверсии </a:t>
            </a:r>
            <a:r>
              <a:rPr lang="ru-RU" dirty="0" smtClean="0"/>
              <a:t>зависимостей</a:t>
            </a:r>
            <a:endParaRPr lang="ru-RU" dirty="0"/>
          </a:p>
          <a:p>
            <a:r>
              <a:rPr lang="ru-RU" dirty="0" smtClean="0"/>
              <a:t>Для реализации </a:t>
            </a:r>
            <a:r>
              <a:rPr lang="en-US" dirty="0" smtClean="0"/>
              <a:t>DIP </a:t>
            </a:r>
            <a:r>
              <a:rPr lang="ru-RU" dirty="0" smtClean="0"/>
              <a:t>часто используют абстрактную фабрику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2655277"/>
            <a:ext cx="4441689" cy="3220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4545" y="6011174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914143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компоненты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96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Программные </a:t>
            </a:r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Возвращаясь к декомпозиции программы, возникает вопрос, по какому принципу следует объединять код в отдельные компоненты.</a:t>
            </a:r>
            <a:endParaRPr lang="ru-RU" sz="4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6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Принцип эквивалентности </a:t>
            </a:r>
            <a:r>
              <a:rPr lang="ru-RU" sz="3200" b="1" dirty="0" smtClean="0"/>
              <a:t>повторного использования </a:t>
            </a:r>
            <a:r>
              <a:rPr lang="ru-RU" sz="3200" b="1" dirty="0"/>
              <a:t>и выпусков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60" y="1204844"/>
            <a:ext cx="11860823" cy="5254941"/>
          </a:xfrm>
        </p:spPr>
        <p:txBody>
          <a:bodyPr>
            <a:normAutofit fontScale="92500" lnSpcReduction="20000"/>
          </a:bodyPr>
          <a:lstStyle/>
          <a:p>
            <a:pPr marL="268560" lvl="1" indent="0">
              <a:buNone/>
            </a:pPr>
            <a:r>
              <a:rPr lang="en-GB" sz="4000" b="1" dirty="0"/>
              <a:t>REP</a:t>
            </a:r>
            <a:r>
              <a:rPr lang="en-GB" sz="4000" dirty="0"/>
              <a:t>: Reuse/Release Equivalence Principle — </a:t>
            </a:r>
            <a:r>
              <a:rPr lang="ru-RU" sz="4000" dirty="0"/>
              <a:t>принцип эквивалентности повторного использования и выпусков;</a:t>
            </a:r>
            <a:endParaRPr lang="ru-RU" sz="4800" dirty="0"/>
          </a:p>
          <a:p>
            <a:pPr marL="268560" lvl="1" indent="0">
              <a:buNone/>
            </a:pPr>
            <a:endParaRPr lang="ru-RU" sz="4000" dirty="0" smtClean="0"/>
          </a:p>
          <a:p>
            <a:pPr marL="725760" lvl="1" indent="-457200"/>
            <a:endParaRPr lang="ru-RU" sz="4000" dirty="0"/>
          </a:p>
          <a:p>
            <a:pPr marL="725760" lvl="1" indent="-457200"/>
            <a:r>
              <a:rPr lang="ru-RU" sz="4000" dirty="0" smtClean="0"/>
              <a:t>Классы и </a:t>
            </a:r>
            <a:r>
              <a:rPr lang="ru-RU" sz="4000" dirty="0"/>
              <a:t>модули, составляющие компонент, должны принадлежать </a:t>
            </a:r>
            <a:r>
              <a:rPr lang="ru-RU" sz="4000" b="1" dirty="0"/>
              <a:t>связной группе</a:t>
            </a:r>
            <a:r>
              <a:rPr lang="ru-RU" sz="4000" dirty="0"/>
              <a:t>.</a:t>
            </a:r>
          </a:p>
          <a:p>
            <a:pPr marL="725760" lvl="1" indent="-457200"/>
            <a:r>
              <a:rPr lang="ru-RU" sz="4000" dirty="0"/>
              <a:t>Классы и модули, объединяемые в компонент, </a:t>
            </a:r>
            <a:r>
              <a:rPr lang="ru-RU" sz="4000" dirty="0" smtClean="0"/>
              <a:t>должны </a:t>
            </a:r>
            <a:r>
              <a:rPr lang="ru-RU" sz="4000" b="1" i="1" dirty="0" smtClean="0"/>
              <a:t>выпускаться </a:t>
            </a:r>
            <a:r>
              <a:rPr lang="ru-RU" sz="4000" b="1" dirty="0"/>
              <a:t>вместе</a:t>
            </a:r>
            <a:r>
              <a:rPr lang="ru-RU" sz="4000" dirty="0" smtClean="0"/>
              <a:t>.</a:t>
            </a:r>
          </a:p>
          <a:p>
            <a:pPr marL="725760" lvl="1" indent="-457200"/>
            <a:endParaRPr lang="ru-RU" sz="4000" dirty="0"/>
          </a:p>
          <a:p>
            <a:pPr marL="457200" indent="-457200"/>
            <a:r>
              <a:rPr lang="ru-RU" sz="4000" dirty="0" smtClean="0"/>
              <a:t>Под выпуском понимается публикация новой обновленной версии</a:t>
            </a:r>
            <a:endParaRPr lang="ru-RU" sz="4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5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/>
              <a:t>Принцип согласованного изменения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CCP</a:t>
            </a:r>
            <a:r>
              <a:rPr lang="ru-RU" dirty="0"/>
              <a:t>: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Closure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— принцип согласованного </a:t>
            </a:r>
            <a:r>
              <a:rPr lang="ru-RU" dirty="0" smtClean="0"/>
              <a:t>изменения</a:t>
            </a:r>
            <a:endParaRPr lang="ru-RU" sz="4000" dirty="0"/>
          </a:p>
          <a:p>
            <a:r>
              <a:rPr lang="ru-RU" sz="4000" dirty="0" smtClean="0"/>
              <a:t>В </a:t>
            </a:r>
            <a:r>
              <a:rPr lang="ru-RU" sz="4000" dirty="0"/>
              <a:t>один компонент должны включаться классы, изменяющиеся </a:t>
            </a:r>
            <a:r>
              <a:rPr lang="ru-RU" sz="4000" b="1" dirty="0"/>
              <a:t>по одним </a:t>
            </a:r>
            <a:r>
              <a:rPr lang="ru-RU" sz="4000" b="1" dirty="0" smtClean="0"/>
              <a:t>причинам </a:t>
            </a:r>
            <a:r>
              <a:rPr lang="ru-RU" sz="4000" dirty="0"/>
              <a:t>и в </a:t>
            </a:r>
            <a:r>
              <a:rPr lang="ru-RU" sz="4000" b="1" dirty="0"/>
              <a:t>одно время</a:t>
            </a:r>
            <a:r>
              <a:rPr lang="ru-RU" sz="4000" dirty="0"/>
              <a:t>. В разные компоненты должны включаться классы, </a:t>
            </a:r>
            <a:r>
              <a:rPr lang="ru-RU" sz="4000" dirty="0" smtClean="0"/>
              <a:t>изменяющиеся </a:t>
            </a:r>
            <a:r>
              <a:rPr lang="ru-RU" sz="4000" dirty="0"/>
              <a:t>в разное время и по разным причинам.</a:t>
            </a:r>
            <a:endParaRPr lang="ru-RU" sz="13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Принцип совместного </a:t>
            </a:r>
            <a:r>
              <a:rPr lang="ru-RU" sz="4000" b="1" dirty="0" smtClean="0"/>
              <a:t>повторного использования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CRP</a:t>
            </a:r>
            <a:r>
              <a:rPr lang="ru-RU" dirty="0"/>
              <a:t>: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Reuse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 — принцип совместного повторного </a:t>
            </a:r>
            <a:r>
              <a:rPr lang="ru-RU" dirty="0" smtClean="0"/>
              <a:t>использования.</a:t>
            </a:r>
          </a:p>
          <a:p>
            <a:endParaRPr lang="ru-RU" sz="3600" dirty="0" smtClean="0"/>
          </a:p>
          <a:p>
            <a:r>
              <a:rPr lang="ru-RU" sz="3600" dirty="0" smtClean="0"/>
              <a:t>В </a:t>
            </a:r>
            <a:r>
              <a:rPr lang="ru-RU" sz="3600" dirty="0"/>
              <a:t>компонент </a:t>
            </a:r>
            <a:r>
              <a:rPr lang="ru-RU" sz="3600" dirty="0" smtClean="0"/>
              <a:t>должны включаться </a:t>
            </a:r>
            <a:r>
              <a:rPr lang="ru-RU" sz="3600" dirty="0"/>
              <a:t>классы и модули, используемые </a:t>
            </a:r>
            <a:r>
              <a:rPr lang="ru-RU" sz="3600" dirty="0" smtClean="0"/>
              <a:t>совместно</a:t>
            </a:r>
          </a:p>
          <a:p>
            <a:r>
              <a:rPr lang="ru-RU" sz="3600" dirty="0" smtClean="0"/>
              <a:t>Классы, включаемые </a:t>
            </a:r>
            <a:r>
              <a:rPr lang="ru-RU" sz="3600" dirty="0"/>
              <a:t>в компонент, должны быть неотделимы друг от друга — </a:t>
            </a:r>
            <a:r>
              <a:rPr lang="ru-RU" sz="3600" dirty="0" smtClean="0"/>
              <a:t>чтобы нельзя </a:t>
            </a:r>
            <a:r>
              <a:rPr lang="ru-RU" sz="3600" dirty="0"/>
              <a:t>было зависеть от одних и не зависеть от других</a:t>
            </a:r>
            <a:r>
              <a:rPr lang="ru-RU" sz="3600" dirty="0" smtClean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38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Принцип совместного </a:t>
            </a:r>
            <a:r>
              <a:rPr lang="ru-RU" sz="4000" b="1" dirty="0" smtClean="0"/>
              <a:t>повторного использования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3600" dirty="0" smtClean="0"/>
              <a:t>Принцип </a:t>
            </a:r>
            <a:r>
              <a:rPr lang="ru-RU" sz="3600" dirty="0"/>
              <a:t>совместного повторного </a:t>
            </a:r>
            <a:r>
              <a:rPr lang="ru-RU" sz="3600" dirty="0" smtClean="0"/>
              <a:t>использования </a:t>
            </a:r>
            <a:r>
              <a:rPr lang="ru-RU" sz="3600" dirty="0"/>
              <a:t>является </a:t>
            </a:r>
            <a:r>
              <a:rPr lang="ru-RU" sz="3600" dirty="0" smtClean="0"/>
              <a:t>обобщенной </a:t>
            </a:r>
            <a:r>
              <a:rPr lang="ru-RU" sz="3600" dirty="0"/>
              <a:t>версией принципа разделения интерфейсов (ISP). Принцип </a:t>
            </a:r>
            <a:r>
              <a:rPr lang="ru-RU" sz="3600" dirty="0" smtClean="0"/>
              <a:t>ISP советует </a:t>
            </a:r>
            <a:r>
              <a:rPr lang="ru-RU" sz="3600" dirty="0"/>
              <a:t>не создавать зависимостей от классов, методы которых не </a:t>
            </a:r>
            <a:r>
              <a:rPr lang="ru-RU" sz="3600" dirty="0" smtClean="0"/>
              <a:t>используются</a:t>
            </a:r>
            <a:r>
              <a:rPr lang="ru-RU" sz="3600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56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Диаграмма противоречий для определения связности </a:t>
            </a:r>
            <a:r>
              <a:rPr lang="ru-RU" sz="3200" b="1" dirty="0" smtClean="0"/>
              <a:t>компонентов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 </a:t>
            </a:r>
            <a:r>
              <a:rPr lang="ru-RU" dirty="0"/>
              <a:t>принципа связности </a:t>
            </a:r>
            <a:r>
              <a:rPr lang="ru-RU" dirty="0" smtClean="0"/>
              <a:t>компонентов вступают </a:t>
            </a:r>
            <a:r>
              <a:rPr lang="ru-RU" dirty="0"/>
              <a:t>в противоречие друг с другом. </a:t>
            </a:r>
            <a:endParaRPr lang="ru-RU" dirty="0" smtClean="0"/>
          </a:p>
          <a:p>
            <a:r>
              <a:rPr lang="ru-RU" dirty="0" smtClean="0"/>
              <a:t>Принципы эквивалентности повторного </a:t>
            </a:r>
            <a:r>
              <a:rPr lang="ru-RU" dirty="0"/>
              <a:t>использования (REP) и согласованного изменения (</a:t>
            </a:r>
            <a:r>
              <a:rPr lang="ru-RU" dirty="0" smtClean="0"/>
              <a:t>CCP) являются </a:t>
            </a:r>
            <a:r>
              <a:rPr lang="ru-RU" i="1" dirty="0" err="1"/>
              <a:t>включительными</a:t>
            </a:r>
            <a:r>
              <a:rPr lang="ru-RU" dirty="0"/>
              <a:t>: оба стремятся сделать компоненты как </a:t>
            </a:r>
            <a:r>
              <a:rPr lang="ru-RU" dirty="0" smtClean="0"/>
              <a:t>можно крупнее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Принцип </a:t>
            </a:r>
            <a:r>
              <a:rPr lang="ru-RU" dirty="0"/>
              <a:t>повторного использования (CRP) — </a:t>
            </a:r>
            <a:r>
              <a:rPr lang="ru-RU" i="1" dirty="0"/>
              <a:t>исключительный</a:t>
            </a:r>
            <a:r>
              <a:rPr lang="ru-RU" dirty="0"/>
              <a:t>,</a:t>
            </a:r>
          </a:p>
          <a:p>
            <a:r>
              <a:rPr lang="ru-RU" dirty="0"/>
              <a:t>стремящийся сделать компоненты как можно мельче.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2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Диаграмма </a:t>
            </a:r>
            <a:r>
              <a:rPr lang="ru-RU" sz="3200" b="1" dirty="0" smtClean="0"/>
              <a:t>противоречий для </a:t>
            </a:r>
            <a:r>
              <a:rPr lang="ru-RU" sz="3200" b="1" dirty="0"/>
              <a:t>определения </a:t>
            </a:r>
            <a:r>
              <a:rPr lang="ru-RU" sz="3200" b="1" dirty="0" smtClean="0"/>
              <a:t>связности компонентов</a:t>
            </a:r>
            <a:endParaRPr lang="ru-RU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33</a:t>
            </a:fld>
            <a:endParaRPr lang="ru-RU"/>
          </a:p>
        </p:txBody>
      </p:sp>
      <p:pic>
        <p:nvPicPr>
          <p:cNvPr id="1026" name="Picture 2" descr="Чистая архитектура. Искусство разработки программного обеспеч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1" y="941639"/>
            <a:ext cx="69151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43637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компонентов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98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один компонент использует другой компонент, то первый компонент зависит от второго: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 descr="Диаграммы компонентов - Проектирование информационных систе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0"/>
          <a:stretch/>
        </p:blipFill>
        <p:spPr bwMode="auto">
          <a:xfrm>
            <a:off x="3013074" y="2456333"/>
            <a:ext cx="5324475" cy="83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4651131" y="2866292"/>
            <a:ext cx="2118946" cy="87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57553" y="4864296"/>
            <a:ext cx="113186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 правильно </a:t>
            </a:r>
            <a:r>
              <a:rPr lang="ru-RU" sz="3200" dirty="0" err="1"/>
              <a:t>спроектированнной</a:t>
            </a:r>
            <a:r>
              <a:rPr lang="ru-RU" sz="3200" dirty="0"/>
              <a:t> структуре зависимостей компонентов</a:t>
            </a:r>
            <a:r>
              <a:rPr lang="ru-RU" sz="3200" i="1" dirty="0"/>
              <a:t> не должно быть циклических зависимостей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47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компонентов</a:t>
            </a:r>
            <a:r>
              <a:rPr lang="ru-RU" i="1" dirty="0" smtClean="0"/>
              <a:t> без циклических </a:t>
            </a:r>
            <a:r>
              <a:rPr lang="ru-RU" i="1" dirty="0"/>
              <a:t>зависимостей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36</a:t>
            </a:fld>
            <a:endParaRPr lang="ru-RU"/>
          </a:p>
        </p:txBody>
      </p:sp>
      <p:pic>
        <p:nvPicPr>
          <p:cNvPr id="3074" name="Picture 2" descr="Чистая архитектура. Искусство разработки программного обеспе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44" y="2168769"/>
            <a:ext cx="6515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109880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неправильной организации зависимостей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37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  <p:pic>
        <p:nvPicPr>
          <p:cNvPr id="4098" name="Picture 2" descr="Чистая архитектура. Искусство разработки программного обеспе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178" y="1771076"/>
            <a:ext cx="7183368" cy="408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Соединительная линия уступом 6"/>
          <p:cNvCxnSpPr/>
          <p:nvPr/>
        </p:nvCxnSpPr>
        <p:spPr>
          <a:xfrm flipV="1">
            <a:off x="6356838" y="4440115"/>
            <a:ext cx="2152151" cy="1063870"/>
          </a:xfrm>
          <a:prstGeom prst="bentConnector3">
            <a:avLst>
              <a:gd name="adj1" fmla="val 1006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356838" y="4114800"/>
            <a:ext cx="151227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681980" y="4440115"/>
            <a:ext cx="2541" cy="72878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16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устранения циклической ссылки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38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  <p:pic>
        <p:nvPicPr>
          <p:cNvPr id="5122" name="Picture 2" descr="Чистая архитектура. Искусство разработки программного обеспе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52" y="2064029"/>
            <a:ext cx="62007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04485" y="276078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Было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48766" y="4394847"/>
            <a:ext cx="8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Стало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57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Принцип устойчивых </a:t>
            </a:r>
            <a:r>
              <a:rPr lang="ru-RU" b="1" dirty="0" smtClean="0"/>
              <a:t>зависимостей (</a:t>
            </a:r>
            <a:r>
              <a:rPr lang="en-US" b="1" dirty="0" smtClean="0"/>
              <a:t>SDP)</a:t>
            </a:r>
            <a:endParaRPr lang="ru-RU" b="1" dirty="0" smtClean="0"/>
          </a:p>
          <a:p>
            <a:r>
              <a:rPr lang="ru-RU" i="1" dirty="0"/>
              <a:t>Зависимости должны быть направлены в </a:t>
            </a:r>
            <a:r>
              <a:rPr lang="ru-RU" i="1" dirty="0" smtClean="0"/>
              <a:t>сторону устойчивости.</a:t>
            </a:r>
          </a:p>
          <a:p>
            <a:endParaRPr lang="ru-RU" i="1" dirty="0"/>
          </a:p>
          <a:p>
            <a:r>
              <a:rPr lang="ru-RU" dirty="0"/>
              <a:t>Компоненты, с большим трудом поддающиеся изменению, не должны </a:t>
            </a:r>
            <a:r>
              <a:rPr lang="ru-RU" dirty="0" smtClean="0"/>
              <a:t>зависеть </a:t>
            </a:r>
            <a:r>
              <a:rPr lang="ru-RU" dirty="0"/>
              <a:t>от любых изменчивых компонентов. Иначе изменчивый </a:t>
            </a:r>
            <a:r>
              <a:rPr lang="ru-RU" dirty="0" smtClean="0"/>
              <a:t>компонент тоже </a:t>
            </a:r>
            <a:r>
              <a:rPr lang="ru-RU" dirty="0"/>
              <a:t>трудно будет изменять.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8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Если бы строители строили здания так, как программисты пишут программы, то первый попавшийся дятел уничтожил бы цивилизацию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(</a:t>
            </a:r>
            <a:r>
              <a:rPr lang="ru-RU" sz="3600" dirty="0" err="1"/>
              <a:t>Дже́ральд</a:t>
            </a:r>
            <a:r>
              <a:rPr lang="ru-RU" sz="3600" dirty="0"/>
              <a:t> </a:t>
            </a:r>
            <a:r>
              <a:rPr lang="ru-RU" sz="3600" dirty="0" err="1"/>
              <a:t>Ва́йнберг</a:t>
            </a:r>
            <a:r>
              <a:rPr lang="ru-RU" sz="3600" dirty="0"/>
              <a:t> — американский учёный, автор и преподаватель психологии и антропологии разработки программного обеспечения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78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Принцип устойчивых </a:t>
            </a:r>
            <a:r>
              <a:rPr lang="ru-RU" b="1" dirty="0" smtClean="0"/>
              <a:t>зависимостей</a:t>
            </a:r>
          </a:p>
          <a:p>
            <a:r>
              <a:rPr lang="ru-RU" dirty="0"/>
              <a:t>Компонент с множеством входящих </a:t>
            </a:r>
            <a:r>
              <a:rPr lang="ru-RU" dirty="0" smtClean="0"/>
              <a:t>зависимостей </a:t>
            </a:r>
            <a:r>
              <a:rPr lang="ru-RU" dirty="0"/>
              <a:t>очень устойчив, потому что согласование изменений со </a:t>
            </a:r>
            <a:r>
              <a:rPr lang="ru-RU" dirty="0" smtClean="0"/>
              <a:t>всеми зависящими </a:t>
            </a:r>
            <a:r>
              <a:rPr lang="ru-RU" dirty="0"/>
              <a:t>компонентами требует значительных усилий.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72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Принцип устойчивых </a:t>
            </a:r>
            <a:r>
              <a:rPr lang="ru-RU" b="1" dirty="0" smtClean="0"/>
              <a:t>зависимостей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41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  <p:pic>
        <p:nvPicPr>
          <p:cNvPr id="6146" name="Picture 2" descr="Чистая архитектура. Искусство разработки программного обеспе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6" y="2523551"/>
            <a:ext cx="52482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Чистая архитектура. Искусство разработки программного обеспеч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523551"/>
            <a:ext cx="52482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44496" y="5242135"/>
            <a:ext cx="708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очень устойчивый компонент,  </a:t>
            </a:r>
            <a:r>
              <a:rPr lang="en-US" b="1" dirty="0" smtClean="0"/>
              <a:t>Y</a:t>
            </a:r>
            <a:r>
              <a:rPr lang="ru-RU" dirty="0" smtClean="0"/>
              <a:t> – очень неустойчивый компонент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14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Метрики устойчивости</a:t>
            </a:r>
          </a:p>
          <a:p>
            <a:pPr marL="0" indent="0">
              <a:buNone/>
            </a:pPr>
            <a:r>
              <a:rPr lang="ru-RU" i="1" dirty="0" err="1" smtClean="0"/>
              <a:t>Fan-in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i="1" dirty="0" smtClean="0"/>
              <a:t>число входов</a:t>
            </a:r>
            <a:r>
              <a:rPr lang="ru-RU" dirty="0" smtClean="0"/>
              <a:t>): количество входящих зависимостей. Эта метрика определяет </a:t>
            </a:r>
            <a:r>
              <a:rPr lang="ru-RU" dirty="0"/>
              <a:t>количество классов вне данного компонента, которые </a:t>
            </a:r>
            <a:r>
              <a:rPr lang="ru-RU" dirty="0" smtClean="0"/>
              <a:t>зависят от </a:t>
            </a:r>
            <a:r>
              <a:rPr lang="ru-RU" dirty="0"/>
              <a:t>классов внутри компонента.</a:t>
            </a:r>
          </a:p>
          <a:p>
            <a:pPr marL="0" indent="0">
              <a:buNone/>
            </a:pPr>
            <a:r>
              <a:rPr lang="ru-RU" i="1" dirty="0" err="1" smtClean="0"/>
              <a:t>Fan-out</a:t>
            </a:r>
            <a:r>
              <a:rPr lang="ru-RU" i="1" dirty="0" smtClean="0"/>
              <a:t> </a:t>
            </a:r>
            <a:r>
              <a:rPr lang="ru-RU" dirty="0"/>
              <a:t>(</a:t>
            </a:r>
            <a:r>
              <a:rPr lang="ru-RU" i="1" dirty="0"/>
              <a:t>число выходов</a:t>
            </a:r>
            <a:r>
              <a:rPr lang="ru-RU" dirty="0"/>
              <a:t>): количество исходящих зависимостей. Эта </a:t>
            </a:r>
            <a:r>
              <a:rPr lang="ru-RU" dirty="0" smtClean="0"/>
              <a:t>метрика </a:t>
            </a:r>
            <a:r>
              <a:rPr lang="ru-RU" dirty="0"/>
              <a:t>определяет количество классов внутри данного компонента, </a:t>
            </a:r>
            <a:r>
              <a:rPr lang="ru-RU" dirty="0" smtClean="0"/>
              <a:t>зависящих </a:t>
            </a:r>
            <a:r>
              <a:rPr lang="ru-RU" dirty="0"/>
              <a:t>от классов за его пределами.</a:t>
            </a:r>
          </a:p>
          <a:p>
            <a:pPr marL="0" indent="0">
              <a:buNone/>
            </a:pPr>
            <a:r>
              <a:rPr lang="ru-RU" dirty="0" smtClean="0"/>
              <a:t>неустойчивость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en-US" b="1" i="1" dirty="0"/>
              <a:t>I</a:t>
            </a:r>
            <a:r>
              <a:rPr lang="en-GB" b="1" i="1" dirty="0" smtClean="0"/>
              <a:t> </a:t>
            </a:r>
            <a:r>
              <a:rPr lang="en-GB" b="1" dirty="0"/>
              <a:t>= </a:t>
            </a:r>
            <a:r>
              <a:rPr lang="en-GB" b="1" i="1" dirty="0"/>
              <a:t>Fan-out </a:t>
            </a:r>
            <a:r>
              <a:rPr lang="en-GB" b="1" dirty="0"/>
              <a:t>÷ (</a:t>
            </a:r>
            <a:r>
              <a:rPr lang="en-GB" b="1" i="1" dirty="0"/>
              <a:t>Fan-in </a:t>
            </a:r>
            <a:r>
              <a:rPr lang="en-GB" b="1" dirty="0"/>
              <a:t>+ </a:t>
            </a:r>
            <a:r>
              <a:rPr lang="en-GB" b="1" i="1" dirty="0"/>
              <a:t>Fan-out</a:t>
            </a:r>
            <a:r>
              <a:rPr lang="en-GB" b="1" dirty="0"/>
              <a:t>).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Значение </a:t>
            </a:r>
            <a:r>
              <a:rPr lang="ru-RU" dirty="0"/>
              <a:t>этой </a:t>
            </a:r>
            <a:r>
              <a:rPr lang="ru-RU" dirty="0" smtClean="0"/>
              <a:t>метрики изменяется </a:t>
            </a:r>
            <a:r>
              <a:rPr lang="ru-RU" dirty="0"/>
              <a:t>в диапазоне [0, 1].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I </a:t>
            </a:r>
            <a:r>
              <a:rPr lang="ru-RU" dirty="0"/>
              <a:t>= </a:t>
            </a:r>
            <a:r>
              <a:rPr lang="ru-RU" b="1" dirty="0"/>
              <a:t>0</a:t>
            </a:r>
            <a:r>
              <a:rPr lang="ru-RU" dirty="0"/>
              <a:t> соответствует </a:t>
            </a:r>
            <a:r>
              <a:rPr lang="ru-RU" b="1" dirty="0"/>
              <a:t>максимальной</a:t>
            </a:r>
            <a:r>
              <a:rPr lang="ru-RU" dirty="0"/>
              <a:t> </a:t>
            </a:r>
            <a:r>
              <a:rPr lang="ru-RU" b="1" dirty="0" smtClean="0"/>
              <a:t>устойчивости</a:t>
            </a:r>
            <a:r>
              <a:rPr lang="ru-RU" dirty="0" smtClean="0"/>
              <a:t> </a:t>
            </a:r>
            <a:r>
              <a:rPr lang="ru-RU" dirty="0"/>
              <a:t>компонента,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I </a:t>
            </a:r>
            <a:r>
              <a:rPr lang="ru-RU" dirty="0"/>
              <a:t>= </a:t>
            </a:r>
            <a:r>
              <a:rPr lang="ru-RU" b="1" dirty="0"/>
              <a:t>1</a:t>
            </a:r>
            <a:r>
              <a:rPr lang="ru-RU" dirty="0"/>
              <a:t> — </a:t>
            </a:r>
            <a:r>
              <a:rPr lang="ru-RU" b="1" dirty="0"/>
              <a:t>максимальной</a:t>
            </a:r>
            <a:r>
              <a:rPr lang="ru-RU" dirty="0"/>
              <a:t> </a:t>
            </a:r>
            <a:r>
              <a:rPr lang="ru-RU" b="1" dirty="0"/>
              <a:t>неустойчивости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05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все компоненты в системе будут иметь максимальную устойчивость, такую систему невозможно будет изменить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err="1" smtClean="0"/>
              <a:t>труктура</a:t>
            </a:r>
            <a:r>
              <a:rPr lang="ru-RU" dirty="0" smtClean="0"/>
              <a:t> </a:t>
            </a:r>
            <a:r>
              <a:rPr lang="ru-RU" dirty="0"/>
              <a:t>компонентов должна проектироваться так, чтобы в ней имелись и устойчивые, и неустойчивые компоненты.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67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Изменяемые компоненты </a:t>
            </a:r>
            <a:r>
              <a:rPr lang="ru-RU" dirty="0" smtClean="0"/>
              <a:t>располагаются на диаграмме </a:t>
            </a:r>
            <a:r>
              <a:rPr lang="ru-RU" dirty="0"/>
              <a:t>вверху и зависят от устойчивого компонента внизу. </a:t>
            </a:r>
            <a:endParaRPr lang="ru-RU" dirty="0" smtClean="0"/>
          </a:p>
          <a:p>
            <a:r>
              <a:rPr lang="ru-RU" dirty="0" smtClean="0"/>
              <a:t>Размещение </a:t>
            </a:r>
            <a:r>
              <a:rPr lang="ru-RU" dirty="0"/>
              <a:t>неустойчивых компонентов в верхней части диаграммы — общепринятое и очень удобное соглашение, потому что любые стрелки, направленные </a:t>
            </a:r>
            <a:r>
              <a:rPr lang="ru-RU" i="1" dirty="0"/>
              <a:t>вверх</a:t>
            </a:r>
            <a:r>
              <a:rPr lang="ru-RU" dirty="0"/>
              <a:t>, ясно покажут нарушение принципа устойчивых зависимостей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744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45</a:t>
            </a:fld>
            <a:endParaRPr lang="ru-RU"/>
          </a:p>
        </p:txBody>
      </p:sp>
      <p:pic>
        <p:nvPicPr>
          <p:cNvPr id="9218" name="Picture 2" descr="Чистая архитектура. Искусство разработки программного обеспеч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4" y="2111375"/>
            <a:ext cx="38195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261" y="1109751"/>
            <a:ext cx="4750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Нарушение принципа </a:t>
            </a:r>
            <a:r>
              <a:rPr lang="en-GB" sz="3200" dirty="0"/>
              <a:t>SDP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188375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46</a:t>
            </a:fld>
            <a:endParaRPr lang="ru-RU"/>
          </a:p>
        </p:txBody>
      </p:sp>
      <p:pic>
        <p:nvPicPr>
          <p:cNvPr id="9218" name="Picture 2" descr="Чистая архитектура. Искусство разработки программного обеспечен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4" y="2111375"/>
            <a:ext cx="38195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261" y="1109751"/>
            <a:ext cx="4750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Нарушение принципа </a:t>
            </a:r>
            <a:r>
              <a:rPr lang="en-GB" sz="3200" dirty="0"/>
              <a:t>SDP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83922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устойчивости </a:t>
            </a:r>
            <a:r>
              <a:rPr lang="ru-RU" b="1" dirty="0" smtClean="0"/>
              <a:t>абстракций</a:t>
            </a:r>
            <a:endParaRPr lang="en-US" b="1" dirty="0"/>
          </a:p>
          <a:p>
            <a:r>
              <a:rPr lang="ru-RU" i="1" dirty="0"/>
              <a:t>Устойчивость компонента пропорциональна </a:t>
            </a:r>
            <a:r>
              <a:rPr lang="ru-RU" i="1" dirty="0" smtClean="0"/>
              <a:t>его</a:t>
            </a:r>
            <a:r>
              <a:rPr lang="en-US" i="1" dirty="0" smtClean="0"/>
              <a:t> </a:t>
            </a:r>
            <a:r>
              <a:rPr lang="ru-RU" i="1" dirty="0" smtClean="0"/>
              <a:t>абстрактности.</a:t>
            </a:r>
            <a:endParaRPr lang="en-US" i="1" dirty="0"/>
          </a:p>
          <a:p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высокоуровневые правила поместить в устойчивые </a:t>
            </a:r>
            <a:r>
              <a:rPr lang="ru-RU" dirty="0" smtClean="0"/>
              <a:t>компоненты</a:t>
            </a:r>
            <a:r>
              <a:rPr lang="ru-RU" dirty="0"/>
              <a:t>, это усложнит изменение исходного кода, реализующего их. </a:t>
            </a:r>
            <a:r>
              <a:rPr lang="ru-RU" dirty="0" smtClean="0"/>
              <a:t>Чтобы </a:t>
            </a:r>
            <a:r>
              <a:rPr lang="ru-RU" dirty="0"/>
              <a:t>компонент с </a:t>
            </a:r>
            <a:r>
              <a:rPr lang="ru-RU" dirty="0" smtClean="0"/>
              <a:t>максимальной устойчивостью </a:t>
            </a:r>
            <a:r>
              <a:rPr lang="ru-RU" dirty="0"/>
              <a:t>(</a:t>
            </a:r>
            <a:r>
              <a:rPr lang="ru-RU" i="1" dirty="0"/>
              <a:t>I </a:t>
            </a:r>
            <a:r>
              <a:rPr lang="ru-RU" dirty="0"/>
              <a:t>= 0) </a:t>
            </a:r>
            <a:r>
              <a:rPr lang="ru-RU" dirty="0" smtClean="0"/>
              <a:t>был </a:t>
            </a:r>
            <a:r>
              <a:rPr lang="ru-RU" dirty="0"/>
              <a:t>гибким настолько, чтобы он </a:t>
            </a:r>
            <a:r>
              <a:rPr lang="ru-RU" dirty="0" smtClean="0"/>
              <a:t>сохранял устойчивость </a:t>
            </a:r>
            <a:r>
              <a:rPr lang="ru-RU" dirty="0"/>
              <a:t>при </a:t>
            </a:r>
            <a:r>
              <a:rPr lang="ru-RU" dirty="0" smtClean="0"/>
              <a:t>изменениях, используется принцип открытости/закрытости </a:t>
            </a:r>
            <a:r>
              <a:rPr lang="ru-RU" dirty="0"/>
              <a:t>(OCP</a:t>
            </a:r>
            <a:r>
              <a:rPr lang="ru-RU" dirty="0" smtClean="0"/>
              <a:t>). Этому принципу</a:t>
            </a:r>
            <a:r>
              <a:rPr lang="ru-RU" dirty="0"/>
              <a:t> </a:t>
            </a:r>
            <a:r>
              <a:rPr lang="ru-RU" dirty="0" smtClean="0"/>
              <a:t>соответствуют, например, </a:t>
            </a:r>
            <a:r>
              <a:rPr lang="ru-RU" i="1" dirty="0" smtClean="0"/>
              <a:t>Абстрактные классы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6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Принцип устойчивости </a:t>
            </a:r>
            <a:r>
              <a:rPr lang="ru-RU" b="1" dirty="0" smtClean="0"/>
              <a:t>абстракций</a:t>
            </a:r>
            <a:endParaRPr lang="en-US" b="1" dirty="0"/>
          </a:p>
          <a:p>
            <a:r>
              <a:rPr lang="ru-RU" dirty="0"/>
              <a:t>Мерой абстрактности компонента служит метрика </a:t>
            </a:r>
            <a:r>
              <a:rPr lang="ru-RU" i="1" dirty="0" smtClean="0"/>
              <a:t>A</a:t>
            </a:r>
          </a:p>
          <a:p>
            <a:r>
              <a:rPr lang="ru-RU" i="1" dirty="0" err="1" smtClean="0"/>
              <a:t>Nc</a:t>
            </a:r>
            <a:r>
              <a:rPr lang="ru-RU" dirty="0"/>
              <a:t>: число классов в компоненте.</a:t>
            </a:r>
          </a:p>
          <a:p>
            <a:r>
              <a:rPr lang="ru-RU" i="1" dirty="0" err="1" smtClean="0"/>
              <a:t>Na</a:t>
            </a:r>
            <a:r>
              <a:rPr lang="ru-RU" dirty="0"/>
              <a:t>: число абстрактных классов и интерфейсов в компоненте.</a:t>
            </a:r>
          </a:p>
          <a:p>
            <a:pPr marL="0" indent="0">
              <a:buNone/>
            </a:pPr>
            <a:r>
              <a:rPr lang="ru-RU" i="1" dirty="0" smtClean="0"/>
              <a:t>        </a:t>
            </a:r>
            <a:r>
              <a:rPr lang="pt-BR" i="1" dirty="0" smtClean="0"/>
              <a:t>A </a:t>
            </a:r>
            <a:r>
              <a:rPr lang="pt-BR" i="1" dirty="0"/>
              <a:t>= Na </a:t>
            </a:r>
            <a:r>
              <a:rPr lang="pt-BR" dirty="0"/>
              <a:t>÷ </a:t>
            </a:r>
            <a:r>
              <a:rPr lang="pt-BR" i="1" dirty="0"/>
              <a:t>Nc</a:t>
            </a:r>
            <a:r>
              <a:rPr lang="pt-BR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Значение </a:t>
            </a:r>
            <a:r>
              <a:rPr lang="ru-RU" dirty="0"/>
              <a:t>метрики </a:t>
            </a:r>
            <a:r>
              <a:rPr lang="ru-RU" i="1" dirty="0"/>
              <a:t>A </a:t>
            </a:r>
            <a:r>
              <a:rPr lang="ru-RU" dirty="0"/>
              <a:t>изменяется в диапазоне от 0 до 1. </a:t>
            </a:r>
            <a:endParaRPr lang="en-US" dirty="0" smtClean="0"/>
          </a:p>
          <a:p>
            <a:r>
              <a:rPr lang="ru-RU" b="1" dirty="0" smtClean="0"/>
              <a:t>0</a:t>
            </a:r>
            <a:r>
              <a:rPr lang="ru-RU" dirty="0" smtClean="0"/>
              <a:t> </a:t>
            </a:r>
            <a:r>
              <a:rPr lang="ru-RU" dirty="0"/>
              <a:t>означает </a:t>
            </a:r>
            <a:r>
              <a:rPr lang="ru-RU" dirty="0" smtClean="0"/>
              <a:t>полное отсутствие </a:t>
            </a:r>
            <a:r>
              <a:rPr lang="ru-RU" dirty="0"/>
              <a:t>абстрактных классов в компоненте, а </a:t>
            </a:r>
            <a:r>
              <a:rPr lang="ru-RU" b="1" dirty="0"/>
              <a:t>1</a:t>
            </a:r>
            <a:r>
              <a:rPr lang="ru-RU" dirty="0"/>
              <a:t> означает, что </a:t>
            </a:r>
            <a:r>
              <a:rPr lang="ru-RU" dirty="0" smtClean="0"/>
              <a:t>компонент не </a:t>
            </a:r>
            <a:r>
              <a:rPr lang="ru-RU" dirty="0"/>
              <a:t>содержит ничего, кроме абстрактных классов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55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устойчивости </a:t>
            </a:r>
            <a:r>
              <a:rPr lang="ru-RU" b="1" dirty="0" smtClean="0"/>
              <a:t>абстракций</a:t>
            </a:r>
          </a:p>
          <a:p>
            <a:endParaRPr lang="en-US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49</a:t>
            </a:fld>
            <a:endParaRPr lang="ru-RU"/>
          </a:p>
        </p:txBody>
      </p:sp>
      <p:pic>
        <p:nvPicPr>
          <p:cNvPr id="13314" name="Picture 2" descr="Чистая архитектура. Искусство разработки программного обеспе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5" y="1501402"/>
            <a:ext cx="4747847" cy="42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8991" y="6020117"/>
            <a:ext cx="819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Мартин Р. Чистая архитектура. Искусство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403670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i="1" dirty="0"/>
              <a:t>Цель архитектуры программного обеспечения — уменьшить </a:t>
            </a:r>
            <a:r>
              <a:rPr lang="ru-RU" sz="4000" i="1" dirty="0" smtClean="0"/>
              <a:t>человеческие трудозатраты </a:t>
            </a:r>
            <a:r>
              <a:rPr lang="ru-RU" sz="4000" i="1" dirty="0"/>
              <a:t>на создание и сопровождение системы</a:t>
            </a:r>
            <a:r>
              <a:rPr lang="ru-RU" sz="4000" i="1" dirty="0" smtClean="0"/>
              <a:t>. (Роберт Мартин)</a:t>
            </a:r>
            <a:endParaRPr lang="ru-RU" sz="4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08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(</a:t>
            </a:r>
            <a:r>
              <a:rPr lang="en-US" dirty="0" smtClean="0"/>
              <a:t>Layered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3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</a:t>
            </a:r>
            <a:r>
              <a:rPr lang="ru-RU" dirty="0" smtClean="0"/>
              <a:t> </a:t>
            </a:r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3600" dirty="0"/>
              <a:t>Компоненты в шаблоне многоуровневой архитектуры организованы в горизонтальные слои, каждый уровень выполняет определенную роль в приложении (например, логику представления или бизнес-логику). 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48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</a:t>
            </a:r>
            <a:r>
              <a:rPr lang="ru-RU" dirty="0" smtClean="0"/>
              <a:t> </a:t>
            </a:r>
            <a:r>
              <a:rPr lang="en-US" dirty="0" smtClean="0"/>
              <a:t>architecture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ru-RU" sz="3600" dirty="0" smtClean="0"/>
              <a:t>Обычно выделяют четыре </a:t>
            </a:r>
            <a:r>
              <a:rPr lang="ru-RU" sz="3600" dirty="0"/>
              <a:t>стандартных </a:t>
            </a:r>
            <a:r>
              <a:rPr lang="ru-RU" sz="3600" dirty="0" smtClean="0"/>
              <a:t>уровня: </a:t>
            </a:r>
          </a:p>
          <a:p>
            <a:pPr marL="840060" lvl="1" indent="-571500"/>
            <a:r>
              <a:rPr lang="ru-RU" sz="3600" dirty="0" smtClean="0"/>
              <a:t>Представления (</a:t>
            </a:r>
            <a:r>
              <a:rPr lang="en-US" sz="3600" dirty="0" smtClean="0"/>
              <a:t>UI, Presentation</a:t>
            </a:r>
            <a:r>
              <a:rPr lang="ru-RU" sz="3600" dirty="0" smtClean="0"/>
              <a:t>), </a:t>
            </a:r>
          </a:p>
          <a:p>
            <a:pPr marL="840060" lvl="1" indent="-571500"/>
            <a:r>
              <a:rPr lang="ru-RU" sz="3600" dirty="0" smtClean="0"/>
              <a:t>Бизнеса</a:t>
            </a:r>
            <a:r>
              <a:rPr lang="en-US" sz="3600" dirty="0" smtClean="0"/>
              <a:t> (BL)</a:t>
            </a:r>
            <a:r>
              <a:rPr lang="ru-RU" sz="3600" dirty="0" smtClean="0"/>
              <a:t>, </a:t>
            </a:r>
          </a:p>
          <a:p>
            <a:pPr marL="840060" lvl="1" indent="-571500"/>
            <a:r>
              <a:rPr lang="ru-RU" sz="3600" dirty="0" err="1" smtClean="0"/>
              <a:t>Сохраняемости</a:t>
            </a:r>
            <a:r>
              <a:rPr lang="en-US" sz="3600" dirty="0" smtClean="0"/>
              <a:t> (Persistence)</a:t>
            </a:r>
            <a:endParaRPr lang="ru-RU" sz="3600" dirty="0" smtClean="0"/>
          </a:p>
          <a:p>
            <a:pPr marL="840060" lvl="1" indent="-571500"/>
            <a:r>
              <a:rPr lang="ru-RU" sz="3600" dirty="0"/>
              <a:t>Б</a:t>
            </a:r>
            <a:r>
              <a:rPr lang="ru-RU" sz="3600" dirty="0" smtClean="0"/>
              <a:t>азы данных</a:t>
            </a:r>
            <a:r>
              <a:rPr lang="en-US" sz="3600" dirty="0" smtClean="0"/>
              <a:t> (DL)</a:t>
            </a:r>
            <a:r>
              <a:rPr lang="ru-RU" sz="3600" dirty="0" smtClean="0"/>
              <a:t> </a:t>
            </a:r>
          </a:p>
          <a:p>
            <a:pPr marL="0" indent="0">
              <a:buClrTx/>
              <a:buNone/>
            </a:pPr>
            <a:r>
              <a:rPr lang="ru-RU" sz="3600" dirty="0" smtClean="0"/>
              <a:t>В </a:t>
            </a:r>
            <a:r>
              <a:rPr lang="ru-RU" sz="3600" dirty="0"/>
              <a:t>некоторых случаях бизнес-уровень и уровень </a:t>
            </a:r>
            <a:r>
              <a:rPr lang="ru-RU" sz="3600" dirty="0" err="1"/>
              <a:t>сохраняемости</a:t>
            </a:r>
            <a:r>
              <a:rPr lang="ru-RU" sz="3600" dirty="0"/>
              <a:t> объединяются в один </a:t>
            </a:r>
            <a:r>
              <a:rPr lang="ru-RU" sz="3600" dirty="0" smtClean="0"/>
              <a:t>бизнес-уровень. </a:t>
            </a:r>
          </a:p>
          <a:p>
            <a:pPr marL="0" indent="0">
              <a:buClrTx/>
              <a:buNone/>
            </a:pPr>
            <a:r>
              <a:rPr lang="ru-RU" sz="3600" dirty="0" smtClean="0"/>
              <a:t>Более </a:t>
            </a:r>
            <a:r>
              <a:rPr lang="ru-RU" sz="3600" dirty="0"/>
              <a:t>крупные и сложные бизнес-приложения могут содержать пять или более уровней.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36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</a:t>
            </a:r>
            <a:r>
              <a:rPr lang="ru-RU" dirty="0"/>
              <a:t> </a:t>
            </a:r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53</a:t>
            </a:fld>
            <a:endParaRPr lang="ru-RU"/>
          </a:p>
        </p:txBody>
      </p:sp>
      <p:pic>
        <p:nvPicPr>
          <p:cNvPr id="1026" name="Picture 2" descr="Spring Boot Architecture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06" y="176847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55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</a:t>
            </a:r>
            <a:r>
              <a:rPr lang="ru-RU" dirty="0"/>
              <a:t> </a:t>
            </a:r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40060" lvl="1" indent="-571500"/>
            <a:r>
              <a:rPr lang="ru-RU" sz="3600" dirty="0" smtClean="0"/>
              <a:t>Модели </a:t>
            </a:r>
            <a:r>
              <a:rPr lang="ru-RU" sz="3600" dirty="0"/>
              <a:t>баз данных находятся в нижней части архитектуры.</a:t>
            </a:r>
          </a:p>
          <a:p>
            <a:pPr marL="840060" lvl="1" indent="-571500"/>
            <a:r>
              <a:rPr lang="ru-RU" sz="3600" dirty="0"/>
              <a:t>Слои могут взаимодействовать только со слоями на один уровень ниже</a:t>
            </a:r>
          </a:p>
          <a:p>
            <a:pPr marL="840060" lvl="1" indent="-571500"/>
            <a:r>
              <a:rPr lang="ru-RU" sz="3600" dirty="0" smtClean="0"/>
              <a:t>Только </a:t>
            </a:r>
            <a:r>
              <a:rPr lang="ru-RU" sz="3600" dirty="0"/>
              <a:t>части приложения должны быть абстрагированы</a:t>
            </a:r>
          </a:p>
          <a:p>
            <a:pPr marL="840060" lvl="1" indent="-571500"/>
            <a:r>
              <a:rPr lang="ru-RU" sz="3600" dirty="0" smtClean="0"/>
              <a:t>Сильная связь между слоями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36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</a:t>
            </a:r>
            <a:r>
              <a:rPr lang="ru-RU" dirty="0"/>
              <a:t> </a:t>
            </a:r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560" lvl="1" indent="0">
              <a:buNone/>
            </a:pPr>
            <a:r>
              <a:rPr lang="ru-RU" sz="3600" dirty="0" smtClean="0"/>
              <a:t>Модели </a:t>
            </a:r>
            <a:r>
              <a:rPr lang="ru-RU" sz="3600" dirty="0"/>
              <a:t>баз данных находятся в нижней части архитектуры</a:t>
            </a:r>
            <a:r>
              <a:rPr lang="ru-RU" sz="3600" dirty="0" smtClean="0"/>
              <a:t>.</a:t>
            </a:r>
          </a:p>
          <a:p>
            <a:pPr marL="268560" lvl="1" indent="0">
              <a:buNone/>
            </a:pPr>
            <a:r>
              <a:rPr lang="ru-RU" sz="3600" dirty="0" smtClean="0"/>
              <a:t>База данных – неустойчивый компонент. Мы можем менять классы </a:t>
            </a:r>
            <a:r>
              <a:rPr lang="ru-RU" sz="3600" dirty="0" err="1" smtClean="0"/>
              <a:t>репозиториев</a:t>
            </a:r>
            <a:r>
              <a:rPr lang="ru-RU" sz="3600" dirty="0" smtClean="0"/>
              <a:t>, тип базы данных и т.д. Это повлечет изменение остальных слоев.</a:t>
            </a:r>
            <a:endParaRPr lang="ru-RU" sz="3600" dirty="0"/>
          </a:p>
          <a:p>
            <a:pPr marL="840060" lvl="1" indent="-571500"/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86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Луковая (</a:t>
            </a:r>
            <a:r>
              <a:rPr lang="en-US" dirty="0" smtClean="0"/>
              <a:t>onion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7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Луковая (</a:t>
            </a:r>
            <a:r>
              <a:rPr lang="en-US" dirty="0" smtClean="0"/>
              <a:t>onion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Луковая архитектура была </a:t>
            </a:r>
            <a:r>
              <a:rPr lang="ru-RU" dirty="0" smtClean="0"/>
              <a:t>представлена</a:t>
            </a:r>
            <a:r>
              <a:rPr lang="en-US" dirty="0" smtClean="0"/>
              <a:t> </a:t>
            </a:r>
            <a:r>
              <a:rPr lang="ru-RU" dirty="0" smtClean="0"/>
              <a:t>Джеффри </a:t>
            </a:r>
            <a:r>
              <a:rPr lang="ru-RU" dirty="0"/>
              <a:t>Палермо в 2008 году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https://jeffreypalermo.com/2008/07/the-onion-architecture-part-1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46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Луковая (</a:t>
            </a:r>
            <a:r>
              <a:rPr lang="en-US" dirty="0" smtClean="0"/>
              <a:t>onion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58</a:t>
            </a:fld>
            <a:endParaRPr lang="ru-RU"/>
          </a:p>
        </p:txBody>
      </p:sp>
      <p:pic>
        <p:nvPicPr>
          <p:cNvPr id="17410" name="Picture 2" descr="The Onion Architecture : part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22" y="1160586"/>
            <a:ext cx="6746583" cy="47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07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Луковая (</a:t>
            </a:r>
            <a:r>
              <a:rPr lang="en-US" dirty="0" smtClean="0"/>
              <a:t>onion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Луковый слой решает проблему жесткой связи, с которой мы столкнулись в n-уровневой архитектуре. 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архитектура </a:t>
            </a:r>
            <a:r>
              <a:rPr lang="ru-RU" dirty="0" smtClean="0"/>
              <a:t>имеет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pPr marL="725760" lvl="1" indent="-457200"/>
            <a:r>
              <a:rPr lang="ru-RU" dirty="0" smtClean="0"/>
              <a:t>слой </a:t>
            </a:r>
            <a:r>
              <a:rPr lang="ru-RU" dirty="0"/>
              <a:t>домена, </a:t>
            </a:r>
            <a:endParaRPr lang="en-US" dirty="0" smtClean="0"/>
          </a:p>
          <a:p>
            <a:pPr marL="725760" lvl="1" indent="-457200"/>
            <a:r>
              <a:rPr lang="ru-RU" dirty="0"/>
              <a:t>слой</a:t>
            </a:r>
            <a:r>
              <a:rPr lang="ru-RU" dirty="0" smtClean="0"/>
              <a:t> сервисов домена, </a:t>
            </a:r>
            <a:endParaRPr lang="en-US" dirty="0" smtClean="0"/>
          </a:p>
          <a:p>
            <a:pPr marL="725760" lvl="1" indent="-457200"/>
            <a:r>
              <a:rPr lang="ru-RU" dirty="0"/>
              <a:t>слой</a:t>
            </a:r>
            <a:r>
              <a:rPr lang="ru-RU" dirty="0" smtClean="0"/>
              <a:t> приложения</a:t>
            </a:r>
            <a:endParaRPr lang="en-US" dirty="0" smtClean="0"/>
          </a:p>
          <a:p>
            <a:pPr marL="725760" lvl="1" indent="-457200"/>
            <a:r>
              <a:rPr lang="ru-RU" dirty="0"/>
              <a:t>слой</a:t>
            </a:r>
            <a:r>
              <a:rPr lang="ru-RU" dirty="0" smtClean="0"/>
              <a:t> </a:t>
            </a:r>
            <a:r>
              <a:rPr lang="ru-RU" dirty="0"/>
              <a:t>представления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9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Что такое архитектура ПО?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это совокупность </a:t>
            </a:r>
            <a:r>
              <a:rPr lang="ru-RU" dirty="0"/>
              <a:t>важнейших решений об организации программной </a:t>
            </a:r>
            <a:r>
              <a:rPr lang="ru-RU" dirty="0" smtClean="0"/>
              <a:t>системы (</a:t>
            </a:r>
            <a:r>
              <a:rPr lang="ru-RU" dirty="0" err="1" smtClean="0"/>
              <a:t>википедия</a:t>
            </a:r>
            <a:r>
              <a:rPr lang="ru-RU" dirty="0" smtClean="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отображает </a:t>
            </a:r>
            <a:r>
              <a:rPr lang="ru-RU" dirty="0"/>
              <a:t>организацию или структуру системы и дает объяснение того, как она ведет себя.</a:t>
            </a:r>
            <a:r>
              <a:rPr lang="ru-RU" dirty="0" smtClean="0"/>
              <a:t> (</a:t>
            </a:r>
            <a:r>
              <a:rPr lang="en-GB" dirty="0" smtClean="0"/>
              <a:t>https://datascience.eu/ru/</a:t>
            </a:r>
            <a:r>
              <a:rPr lang="ru-RU" dirty="0" smtClean="0"/>
              <a:t>компьютерное-зрение/архитектура-программного-</a:t>
            </a:r>
            <a:r>
              <a:rPr lang="ru-RU" dirty="0" err="1" smtClean="0"/>
              <a:t>обеспечени</a:t>
            </a:r>
            <a:r>
              <a:rPr lang="en-US" dirty="0" smtClean="0"/>
              <a:t>/</a:t>
            </a:r>
            <a:r>
              <a:rPr lang="ru-RU" dirty="0" smtClean="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это</a:t>
            </a:r>
            <a:r>
              <a:rPr lang="ru-RU" dirty="0"/>
              <a:t> </a:t>
            </a:r>
            <a:r>
              <a:rPr lang="ru-RU" dirty="0" smtClean="0"/>
              <a:t>структура программы или вычислительной системы, которая включает программные</a:t>
            </a:r>
            <a:r>
              <a:rPr lang="ru-RU" dirty="0"/>
              <a:t> </a:t>
            </a:r>
            <a:r>
              <a:rPr lang="ru-RU" dirty="0" smtClean="0"/>
              <a:t>компоненты, видимые снаружи свойства этих компонентов, а</a:t>
            </a:r>
            <a:r>
              <a:rPr lang="ru-RU" dirty="0"/>
              <a:t> </a:t>
            </a:r>
            <a:r>
              <a:rPr lang="ru-RU" dirty="0" smtClean="0"/>
              <a:t>также отношения между ними (</a:t>
            </a:r>
            <a:r>
              <a:rPr lang="en-GB" dirty="0"/>
              <a:t>https://dic.academic.ru/dic.nsf/ruwiki/146913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8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(</a:t>
            </a:r>
            <a:r>
              <a:rPr lang="en-US" dirty="0"/>
              <a:t>onion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40060" lvl="1" indent="-571500"/>
            <a:r>
              <a:rPr lang="ru-RU" sz="3600" dirty="0" smtClean="0"/>
              <a:t>Модель </a:t>
            </a:r>
            <a:r>
              <a:rPr lang="ru-RU" sz="3600" dirty="0"/>
              <a:t>домена находится в середине архитектуры</a:t>
            </a:r>
          </a:p>
          <a:p>
            <a:pPr marL="840060" lvl="1" indent="-571500"/>
            <a:r>
              <a:rPr lang="ru-RU" sz="3600" dirty="0" smtClean="0"/>
              <a:t>Внешние </a:t>
            </a:r>
            <a:r>
              <a:rPr lang="ru-RU" sz="3600" dirty="0"/>
              <a:t>слои могут взаимодействовать только с внутренними слоями.</a:t>
            </a:r>
          </a:p>
          <a:p>
            <a:pPr marL="840060" lvl="1" indent="-571500"/>
            <a:r>
              <a:rPr lang="ru-RU" sz="3600" dirty="0" smtClean="0"/>
              <a:t>Сильно </a:t>
            </a:r>
            <a:r>
              <a:rPr lang="ru-RU" sz="3600" dirty="0"/>
              <a:t>зависит от DIP (DIP/DI/</a:t>
            </a:r>
            <a:r>
              <a:rPr lang="ru-RU" sz="3600" dirty="0" err="1"/>
              <a:t>IoC</a:t>
            </a:r>
            <a:r>
              <a:rPr lang="ru-RU" sz="3600" dirty="0"/>
              <a:t>)</a:t>
            </a:r>
          </a:p>
          <a:p>
            <a:pPr marL="840060" lvl="1" indent="-571500"/>
            <a:r>
              <a:rPr lang="ru-RU" sz="3600" dirty="0" smtClean="0"/>
              <a:t>Слабая связь между слоями</a:t>
            </a:r>
            <a:endParaRPr lang="ru-RU" sz="3600" dirty="0"/>
          </a:p>
          <a:p>
            <a:pPr marL="840060" lvl="1" indent="-571500"/>
            <a:r>
              <a:rPr lang="ru-RU" sz="3600" dirty="0" smtClean="0"/>
              <a:t>Слои </a:t>
            </a:r>
            <a:r>
              <a:rPr lang="ru-RU" sz="3600" dirty="0"/>
              <a:t>могут взаимодействовать с несколькими внутренними слоями</a:t>
            </a:r>
          </a:p>
          <a:p>
            <a:pPr marL="840060" lvl="1" indent="-571500"/>
            <a:r>
              <a:rPr lang="ru-RU" sz="3600" dirty="0" smtClean="0"/>
              <a:t>Уровни </a:t>
            </a:r>
            <a:r>
              <a:rPr lang="ru-RU" sz="3600" dirty="0"/>
              <a:t>инфраструктуры могут взаимодействовать друг с другом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41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(</a:t>
            </a:r>
            <a:r>
              <a:rPr lang="en-US" dirty="0"/>
              <a:t>onion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5760" lvl="1" indent="-457200"/>
            <a:r>
              <a:rPr lang="ru-RU" dirty="0" smtClean="0"/>
              <a:t>Домен описывает корпоративные бизнес-правила (предметную область)</a:t>
            </a:r>
          </a:p>
          <a:p>
            <a:pPr marL="725760" lvl="1" indent="-457200"/>
            <a:r>
              <a:rPr lang="en-GB" dirty="0" smtClean="0"/>
              <a:t>Domain Services</a:t>
            </a:r>
            <a:r>
              <a:rPr lang="ru-RU" dirty="0" smtClean="0"/>
              <a:t> - </a:t>
            </a:r>
            <a:r>
              <a:rPr lang="ru-RU" dirty="0"/>
              <a:t>абстрактные </a:t>
            </a:r>
            <a:r>
              <a:rPr lang="ru-RU" dirty="0" err="1"/>
              <a:t>репозитории</a:t>
            </a:r>
            <a:r>
              <a:rPr lang="ru-RU" dirty="0"/>
              <a:t> </a:t>
            </a:r>
            <a:r>
              <a:rPr lang="ru-RU" dirty="0" smtClean="0"/>
              <a:t>(без деталей </a:t>
            </a:r>
            <a:r>
              <a:rPr lang="ru-RU" dirty="0"/>
              <a:t>реализации, такие как соединение с базой данных, </a:t>
            </a:r>
            <a:r>
              <a:rPr lang="ru-RU" dirty="0" smtClean="0"/>
              <a:t> - это будет описано на верхних уровнях)</a:t>
            </a:r>
          </a:p>
          <a:p>
            <a:pPr marL="725760" lvl="1" indent="-457200"/>
            <a:r>
              <a:rPr lang="en-US" dirty="0" smtClean="0"/>
              <a:t>Application services </a:t>
            </a:r>
            <a:r>
              <a:rPr lang="ru-RU" dirty="0" smtClean="0"/>
              <a:t>определяют </a:t>
            </a:r>
            <a:r>
              <a:rPr lang="ru-RU" dirty="0"/>
              <a:t>бизнес-процессы приложения</a:t>
            </a:r>
            <a:r>
              <a:rPr lang="ru-RU" dirty="0" smtClean="0"/>
              <a:t>.</a:t>
            </a:r>
          </a:p>
          <a:p>
            <a:pPr marL="725760" lvl="1" indent="-457200"/>
            <a:r>
              <a:rPr lang="ru-RU" dirty="0"/>
              <a:t>На самом внешнем уровне находятся пользовательский интерфейс, подключения к внешней инфраструктуре и автоматизированные тесты.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298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(</a:t>
            </a:r>
            <a:r>
              <a:rPr lang="en-US" dirty="0"/>
              <a:t>onion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62</a:t>
            </a:fld>
            <a:endParaRPr lang="ru-RU"/>
          </a:p>
        </p:txBody>
      </p:sp>
      <p:pic>
        <p:nvPicPr>
          <p:cNvPr id="18434" name="Picture 2" descr="https://i0.wp.com/jeffreypalermo.com/wp-content/uploads/2018/07/theonionarchitecturepart3_67c4image05.png?resize=376%2C263&amp;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208" y="1007349"/>
            <a:ext cx="7280030" cy="509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68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(</a:t>
            </a:r>
            <a:r>
              <a:rPr lang="en-US" dirty="0"/>
              <a:t>onion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63</a:t>
            </a:fld>
            <a:endParaRPr lang="ru-RU"/>
          </a:p>
        </p:txBody>
      </p:sp>
      <p:pic>
        <p:nvPicPr>
          <p:cNvPr id="19458" name="Picture 2" descr="https://i0.wp.com/jeffreypalermo.com/wp-content/uploads/2018/07/theonionarchitecturepart3_67c4image02.png?resize=331%2C198&amp;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39" y="2710313"/>
            <a:ext cx="31527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i0.wp.com/jeffreypalermo.com/wp-content/uploads/2018/07/theonionarchitecturepart3_67c4image07.png?resize=376%2C240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70" y="2510288"/>
            <a:ext cx="35814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578" y="1486165"/>
            <a:ext cx="4158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3-слойная архитектура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060623" y="1483132"/>
            <a:ext cx="3410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Onion</a:t>
            </a:r>
            <a:r>
              <a:rPr lang="ru-RU" sz="3200" dirty="0" smtClean="0"/>
              <a:t> архитектура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8925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Чистая (</a:t>
            </a:r>
            <a:r>
              <a:rPr lang="en-US" dirty="0" smtClean="0"/>
              <a:t>Clean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08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Чистая (</a:t>
            </a:r>
            <a:r>
              <a:rPr lang="en-US" dirty="0"/>
              <a:t>Clean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Чистая архитектура была представлена ​​Робертом </a:t>
            </a:r>
            <a:r>
              <a:rPr lang="ru-RU" dirty="0" smtClean="0"/>
              <a:t>«</a:t>
            </a:r>
            <a:r>
              <a:rPr lang="en-US" dirty="0" smtClean="0"/>
              <a:t>Uncle Bob</a:t>
            </a:r>
            <a:r>
              <a:rPr lang="ru-RU" dirty="0" smtClean="0"/>
              <a:t>» </a:t>
            </a:r>
            <a:r>
              <a:rPr lang="ru-RU" dirty="0"/>
              <a:t>Мартином в 2012 </a:t>
            </a:r>
            <a:r>
              <a:rPr lang="ru-RU" dirty="0" smtClean="0"/>
              <a:t>году</a:t>
            </a:r>
            <a:endParaRPr lang="en-US" dirty="0" smtClean="0"/>
          </a:p>
          <a:p>
            <a:endParaRPr lang="en-US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blog.cleancoder.com/uncle-bob/2012/08/13/the-clean-architecture.html</a:t>
            </a:r>
            <a:r>
              <a:rPr lang="en-GB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6992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Чистая (</a:t>
            </a:r>
            <a:r>
              <a:rPr lang="en-US" dirty="0"/>
              <a:t>Clean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Чистая архитектура базируется на Луковой архитектуре, но с некоторыми отличиями.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4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Чистая (</a:t>
            </a:r>
            <a:r>
              <a:rPr lang="en-US" dirty="0"/>
              <a:t>Clean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67</a:t>
            </a:fld>
            <a:endParaRPr lang="ru-RU"/>
          </a:p>
        </p:txBody>
      </p:sp>
      <p:pic>
        <p:nvPicPr>
          <p:cNvPr id="20482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87" y="1196553"/>
            <a:ext cx="6780599" cy="498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91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Чистая (</a:t>
            </a:r>
            <a:r>
              <a:rPr lang="en-US" dirty="0"/>
              <a:t>Clean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архитектура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Чистая архитектура базируется на Луковой архитектуре, но с некоторыми отличиями.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68</a:t>
            </a:fld>
            <a:endParaRPr lang="ru-RU"/>
          </a:p>
        </p:txBody>
      </p:sp>
      <p:pic>
        <p:nvPicPr>
          <p:cNvPr id="21506" name="Picture 2" descr="Onion Architecture: Definition, Principles &amp; Benefits | CodeGu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" y="2224454"/>
            <a:ext cx="4448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lean Architecture: The concept behind the code - DEV Community 👩‍💻👨‍💻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r="37210" b="11590"/>
          <a:stretch/>
        </p:blipFill>
        <p:spPr bwMode="auto">
          <a:xfrm>
            <a:off x="6559062" y="1982617"/>
            <a:ext cx="3997408" cy="39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1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Как видим, четкого определения нет, </a:t>
            </a:r>
            <a:r>
              <a:rPr lang="ru-RU" sz="2800" dirty="0"/>
              <a:t>н</a:t>
            </a:r>
            <a:r>
              <a:rPr lang="ru-RU" sz="2800" dirty="0" smtClean="0"/>
              <a:t>о можно описать критерии, которые определяют программное средство с «правильной» архитектурой:</a:t>
            </a:r>
          </a:p>
          <a:p>
            <a:pPr marL="725760" lvl="1" indent="-457200"/>
            <a:r>
              <a:rPr lang="ru-RU" sz="2800" b="1" dirty="0" smtClean="0"/>
              <a:t>Эффективность системы</a:t>
            </a:r>
            <a:r>
              <a:rPr lang="ru-RU" sz="2800" dirty="0" smtClean="0"/>
              <a:t>.</a:t>
            </a:r>
          </a:p>
          <a:p>
            <a:pPr marL="725760" lvl="1" indent="-457200"/>
            <a:r>
              <a:rPr lang="ru-RU" sz="2800" b="1" dirty="0" smtClean="0"/>
              <a:t>Гибкость системы.</a:t>
            </a:r>
          </a:p>
          <a:p>
            <a:pPr marL="725760" lvl="1" indent="-457200"/>
            <a:r>
              <a:rPr lang="ru-RU" sz="2800" b="1" dirty="0" smtClean="0"/>
              <a:t>Расширяемость системы</a:t>
            </a:r>
            <a:r>
              <a:rPr lang="ru-RU" sz="2800" dirty="0" smtClean="0"/>
              <a:t>.</a:t>
            </a:r>
          </a:p>
          <a:p>
            <a:pPr marL="725760" lvl="1" indent="-457200"/>
            <a:r>
              <a:rPr lang="ru-RU" sz="2800" b="1" dirty="0" smtClean="0"/>
              <a:t>Масштабируемость процесса разработки</a:t>
            </a:r>
            <a:r>
              <a:rPr lang="ru-RU" sz="2800" dirty="0" smtClean="0"/>
              <a:t>.</a:t>
            </a:r>
          </a:p>
          <a:p>
            <a:pPr marL="725760" lvl="1" indent="-457200"/>
            <a:r>
              <a:rPr lang="ru-RU" sz="2800" b="1" dirty="0" smtClean="0"/>
              <a:t>Тестируемость.</a:t>
            </a:r>
          </a:p>
          <a:p>
            <a:pPr marL="725760" lvl="1" indent="-457200"/>
            <a:r>
              <a:rPr lang="ru-RU" sz="2800" b="1" dirty="0" smtClean="0"/>
              <a:t>Возможность повторного использования</a:t>
            </a:r>
            <a:r>
              <a:rPr lang="ru-RU" sz="2800" dirty="0" smtClean="0"/>
              <a:t>.</a:t>
            </a:r>
          </a:p>
          <a:p>
            <a:pPr marL="725760" lvl="1" indent="-457200"/>
            <a:r>
              <a:rPr lang="ru-RU" sz="2800" b="1" dirty="0" smtClean="0"/>
              <a:t>Хорошо структурированный, читаемый и понятный код.</a:t>
            </a:r>
          </a:p>
          <a:p>
            <a:pPr marL="725760" lvl="1" indent="-457200"/>
            <a:r>
              <a:rPr lang="ru-RU" sz="2800" b="1" dirty="0" err="1" smtClean="0"/>
              <a:t>Сопровождаемость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1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Когда </a:t>
            </a:r>
            <a:r>
              <a:rPr lang="ru-RU" sz="3600" dirty="0"/>
              <a:t>речь идет о построении архитектуры программы, создании ее структуры, под этим, главным образом, подразумевается </a:t>
            </a:r>
            <a:r>
              <a:rPr lang="ru-RU" sz="3600" b="1" dirty="0"/>
              <a:t>декомпозиция</a:t>
            </a:r>
            <a:r>
              <a:rPr lang="ru-RU" sz="3600" dirty="0"/>
              <a:t> программы на подсистемы (функциональные модули, сервисы, слои, подпрограммы) и организация их </a:t>
            </a:r>
            <a:r>
              <a:rPr lang="ru-RU" sz="3600" b="1" dirty="0"/>
              <a:t>взаимодействия</a:t>
            </a:r>
            <a:r>
              <a:rPr lang="ru-RU" sz="3600" dirty="0"/>
              <a:t> друг с </a:t>
            </a:r>
            <a:r>
              <a:rPr lang="ru-RU" sz="3600" dirty="0" smtClean="0"/>
              <a:t>другом, с пользователем программы, с другими программами и внешними устройствами.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5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При декомпозиции особое внимание уделяется минимизации связей (зависимостей) между отдельными компонентами.</a:t>
            </a:r>
          </a:p>
          <a:p>
            <a:r>
              <a:rPr lang="ru-RU" dirty="0" smtClean="0"/>
              <a:t>Это позволит вести независимую разработку компонентов. </a:t>
            </a:r>
          </a:p>
          <a:p>
            <a:r>
              <a:rPr lang="ru-RU" dirty="0" smtClean="0"/>
              <a:t>Кроме того, модификация (</a:t>
            </a:r>
            <a:r>
              <a:rPr lang="ru-RU" dirty="0" err="1" smtClean="0"/>
              <a:t>рефакторинг</a:t>
            </a:r>
            <a:r>
              <a:rPr lang="ru-RU" dirty="0" smtClean="0"/>
              <a:t>) одного компонента не повлечет модификации связанных с ним </a:t>
            </a:r>
            <a:r>
              <a:rPr lang="ru-RU" dirty="0"/>
              <a:t>других </a:t>
            </a:r>
            <a:r>
              <a:rPr lang="ru-RU" dirty="0" smtClean="0"/>
              <a:t>компонентов (</a:t>
            </a:r>
            <a:r>
              <a:rPr lang="ru-RU" dirty="0"/>
              <a:t>либо модификация будет минимальной), </a:t>
            </a:r>
            <a:r>
              <a:rPr lang="ru-RU" dirty="0" smtClean="0"/>
              <a:t>и тем более не потребует модификации всего приложения.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53233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2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3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4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6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14071</TotalTime>
  <Words>2465</Words>
  <Application>Microsoft Office PowerPoint</Application>
  <PresentationFormat>Широкоэкранный</PresentationFormat>
  <Paragraphs>400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17</vt:i4>
      </vt:variant>
      <vt:variant>
        <vt:lpstr>Заголовки слайдов</vt:lpstr>
      </vt:variant>
      <vt:variant>
        <vt:i4>68</vt:i4>
      </vt:variant>
    </vt:vector>
  </HeadingPairs>
  <TitlesOfParts>
    <vt:vector size="89" baseType="lpstr">
      <vt:lpstr>Arial</vt:lpstr>
      <vt:lpstr>Calibri</vt:lpstr>
      <vt:lpstr>Calibri Light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Ретро</vt:lpstr>
      <vt:lpstr>1_Тема1</vt:lpstr>
      <vt:lpstr>4_Тема3</vt:lpstr>
      <vt:lpstr>5_Макеты раскадровки</vt:lpstr>
      <vt:lpstr>5_Тема3</vt:lpstr>
      <vt:lpstr>6_Макеты раскадровки</vt:lpstr>
      <vt:lpstr>1_Ретро</vt:lpstr>
      <vt:lpstr>Архитектура приложения</vt:lpstr>
      <vt:lpstr>Литература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Принципы SOLID</vt:lpstr>
      <vt:lpstr>Программные компоненты</vt:lpstr>
      <vt:lpstr>Программные компоненты</vt:lpstr>
      <vt:lpstr>Принцип эквивалентности повторного использования и выпусков</vt:lpstr>
      <vt:lpstr>Принцип согласованного изменения</vt:lpstr>
      <vt:lpstr>Принцип совместного повторного использования</vt:lpstr>
      <vt:lpstr>Принцип совместного повторного использования</vt:lpstr>
      <vt:lpstr>Диаграмма противоречий для определения связности компонентов</vt:lpstr>
      <vt:lpstr>Диаграмма противоречий для определения связности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Взаимодействие компонентов</vt:lpstr>
      <vt:lpstr>Многоуровневая (Layered) архитектура</vt:lpstr>
      <vt:lpstr>Layered architecture</vt:lpstr>
      <vt:lpstr>Layered architecture</vt:lpstr>
      <vt:lpstr>Layered architecture</vt:lpstr>
      <vt:lpstr>Layered architecture</vt:lpstr>
      <vt:lpstr>Layered architecture</vt:lpstr>
      <vt:lpstr>Луковая (onion) архитектура</vt:lpstr>
      <vt:lpstr>Луковая (onion) архитектура</vt:lpstr>
      <vt:lpstr>Луковая (onion) архитектура</vt:lpstr>
      <vt:lpstr>Луковая (onion) архитектура</vt:lpstr>
      <vt:lpstr>Луковая (onion) архитектура</vt:lpstr>
      <vt:lpstr>Луковая (onion) архитектура</vt:lpstr>
      <vt:lpstr>Луковая (onion) архитектура</vt:lpstr>
      <vt:lpstr>Луковая (onion) архитектура</vt:lpstr>
      <vt:lpstr>Чистая (Clean) архитектура</vt:lpstr>
      <vt:lpstr>Чистая (Clean) архитектура</vt:lpstr>
      <vt:lpstr>Чистая (Clean) архитектура</vt:lpstr>
      <vt:lpstr>Чистая (Clean) архитектура</vt:lpstr>
      <vt:lpstr>Чистая (Clean) архитектура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125</cp:revision>
  <dcterms:created xsi:type="dcterms:W3CDTF">2015-07-20T17:24:16Z</dcterms:created>
  <dcterms:modified xsi:type="dcterms:W3CDTF">2023-01-11T16:07:10Z</dcterms:modified>
</cp:coreProperties>
</file>