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9" r:id="rId3"/>
    <p:sldId id="292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5" r:id="rId16"/>
    <p:sldId id="291" r:id="rId17"/>
    <p:sldId id="29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609600" y="762000"/>
            <a:ext cx="7518400" cy="1752600"/>
          </a:xfrm>
        </p:spPr>
        <p:txBody>
          <a:bodyPr/>
          <a:lstStyle>
            <a:lvl1pPr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4800" y="4869160"/>
            <a:ext cx="11582400" cy="84584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800" b="0"/>
            </a:lvl1pPr>
          </a:lstStyle>
          <a:p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12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0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109728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0" y="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24800" y="6508753"/>
            <a:ext cx="3860800" cy="2905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72000" y="6537328"/>
            <a:ext cx="2844800" cy="258763"/>
          </a:xfrm>
        </p:spPr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9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>
                <a:solidFill>
                  <a:schemeClr val="tx2"/>
                </a:solidFill>
                <a:latin typeface="+mn-lt"/>
              </a:defRPr>
            </a:lvl1pPr>
            <a:lvl2pPr marL="0" indent="-285750">
              <a:buClrTx/>
              <a:buFont typeface="Wingdings" panose="05000000000000000000" pitchFamily="2" charset="2"/>
              <a:buChar char="q"/>
              <a:defRPr b="0">
                <a:solidFill>
                  <a:schemeClr val="tx2"/>
                </a:solidFill>
                <a:latin typeface="+mn-lt"/>
              </a:defRPr>
            </a:lvl2pPr>
            <a:lvl3pPr>
              <a:buClrTx/>
              <a:defRPr b="0">
                <a:solidFill>
                  <a:schemeClr val="tx2"/>
                </a:solidFill>
                <a:latin typeface="+mn-lt"/>
              </a:defRPr>
            </a:lvl3pPr>
            <a:lvl4pPr>
              <a:defRPr b="0">
                <a:solidFill>
                  <a:schemeClr val="tx2"/>
                </a:solidFill>
                <a:latin typeface="+mn-lt"/>
              </a:defRPr>
            </a:lvl4pPr>
            <a:lvl5pPr>
              <a:defRPr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47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3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52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0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4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4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65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4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24628"/>
            <a:ext cx="12192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188913"/>
          <a:ext cx="12192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age" r:id="rId15" imgW="10006349" imgH="1269841" progId="Photoshop.Image.6">
                  <p:embed/>
                </p:oleObj>
              </mc:Choice>
              <mc:Fallback>
                <p:oleObj name="Image" r:id="rId15" imgW="10006349" imgH="1269841" progId="Photoshop.Image.6">
                  <p:embed/>
                  <p:pic>
                    <p:nvPicPr>
                      <p:cNvPr id="1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12192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B9A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2192000" cy="2413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0" y="0"/>
            <a:ext cx="284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7E0BEBDF-B347-4014-A00B-43F7F61B34E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508753"/>
            <a:ext cx="3860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0" y="6537328"/>
            <a:ext cx="2844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19088"/>
            <a:ext cx="1097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235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Tx/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Font typeface="Wingdings" panose="05000000000000000000" pitchFamily="2" charset="2"/>
        <a:buChar char="q"/>
        <a:defRPr sz="2800">
          <a:solidFill>
            <a:schemeClr val="tx2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ni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Внедрение зависимос</a:t>
            </a:r>
            <a:r>
              <a:rPr lang="ru-RU" dirty="0"/>
              <a:t>т</a:t>
            </a:r>
            <a:r>
              <a:rPr lang="ru-RU" dirty="0" smtClean="0"/>
              <a:t>ей </a:t>
            </a:r>
          </a:p>
          <a:p>
            <a:r>
              <a:rPr lang="ru-RU" dirty="0" smtClean="0"/>
              <a:t>(</a:t>
            </a:r>
            <a:r>
              <a:rPr lang="en-US" dirty="0" smtClean="0"/>
              <a:t>Dependency Injection)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2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Добавить книгу в БД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US" dirty="0">
              <a:cs typeface="Times New Roman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_storage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BookStorage1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book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author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Достоевский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title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Идиот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storage.Store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(book);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dirty="0">
                <a:cs typeface="Times New Roman" pitchFamily="18" charset="0"/>
              </a:rPr>
              <a:t>Все еще требуется для тестирования объект конкретного класса </a:t>
            </a:r>
            <a:r>
              <a:rPr lang="en-US" dirty="0">
                <a:cs typeface="Times New Roman" pitchFamily="18" charset="0"/>
              </a:rPr>
              <a:t>Database.</a:t>
            </a:r>
          </a:p>
          <a:p>
            <a:pPr algn="just">
              <a:spcBef>
                <a:spcPts val="0"/>
              </a:spcBef>
            </a:pPr>
            <a:r>
              <a:rPr lang="ru-RU" dirty="0">
                <a:cs typeface="Times New Roman" pitchFamily="18" charset="0"/>
              </a:rPr>
              <a:t>Добавим интерфейс:</a:t>
            </a:r>
          </a:p>
          <a:p>
            <a:pPr algn="just">
              <a:spcBef>
                <a:spcPts val="0"/>
              </a:spcBef>
            </a:pPr>
            <a:endParaRPr lang="ru-RU" dirty="0"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IDatabase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Store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book);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b="1" dirty="0">
                <a:cs typeface="Times New Roman" pitchFamily="18" charset="0"/>
              </a:rPr>
              <a:t>Class Database: </a:t>
            </a:r>
            <a:r>
              <a:rPr lang="en-US" b="1" dirty="0" err="1">
                <a:cs typeface="Times New Roman" pitchFamily="18" charset="0"/>
              </a:rPr>
              <a:t>IDatabase</a:t>
            </a:r>
            <a:endParaRPr lang="en-US" b="1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b="1" dirty="0">
                <a:cs typeface="Times New Roman" pitchFamily="18" charset="0"/>
              </a:rPr>
              <a:t>{ . . .}</a:t>
            </a:r>
            <a:endParaRPr lang="en-US" dirty="0"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BookStorage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IDatabase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BookStorage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IDatabase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{_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Store(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book)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{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db.Store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(book);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3200" b="1" dirty="0" err="1">
                <a:cs typeface="Times New Roman" pitchFamily="18" charset="0"/>
              </a:rPr>
              <a:t>Dependency</a:t>
            </a:r>
            <a:r>
              <a:rPr lang="ru-RU" sz="3200" b="1" dirty="0">
                <a:cs typeface="Times New Roman" pitchFamily="18" charset="0"/>
              </a:rPr>
              <a:t> </a:t>
            </a:r>
            <a:r>
              <a:rPr lang="ru-RU" sz="3200" b="1" dirty="0" err="1">
                <a:cs typeface="Times New Roman" pitchFamily="18" charset="0"/>
              </a:rPr>
              <a:t>Injection</a:t>
            </a:r>
            <a:r>
              <a:rPr lang="ru-RU" sz="3200" b="1" dirty="0">
                <a:cs typeface="Times New Roman" pitchFamily="18" charset="0"/>
              </a:rPr>
              <a:t>, </a:t>
            </a:r>
          </a:p>
          <a:p>
            <a:pPr algn="just">
              <a:spcBef>
                <a:spcPts val="0"/>
              </a:spcBef>
            </a:pPr>
            <a:r>
              <a:rPr lang="ru-RU" sz="3200" b="1" dirty="0">
                <a:cs typeface="Times New Roman" pitchFamily="18" charset="0"/>
              </a:rPr>
              <a:t>или "внедрение зависимости" </a:t>
            </a:r>
            <a:r>
              <a:rPr lang="ru-RU" sz="3200" dirty="0">
                <a:cs typeface="Times New Roman" pitchFamily="18" charset="0"/>
              </a:rPr>
              <a:t>– шаблон проектирования приложения, который предполагает, что каждый компонент ничего не знает о других компонентах, а взаимодействует с ними через интерфейсы.</a:t>
            </a:r>
          </a:p>
          <a:p>
            <a:pPr algn="just">
              <a:spcBef>
                <a:spcPts val="0"/>
              </a:spcBef>
            </a:pPr>
            <a:endParaRPr lang="ru-RU" sz="3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ru-RU" sz="3600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3600" dirty="0">
                <a:cs typeface="Times New Roman" pitchFamily="18" charset="0"/>
              </a:rPr>
              <a:t>Это называется слабым связыванием</a:t>
            </a:r>
            <a:r>
              <a:rPr lang="en-US" sz="3600" dirty="0">
                <a:cs typeface="Times New Roman" pitchFamily="18" charset="0"/>
              </a:rPr>
              <a:t> (louse coupling) </a:t>
            </a:r>
            <a:r>
              <a:rPr lang="ru-RU" sz="3600" dirty="0">
                <a:cs typeface="Times New Roman" pitchFamily="18" charset="0"/>
              </a:rPr>
              <a:t>или </a:t>
            </a:r>
            <a:r>
              <a:rPr lang="en-US" sz="3600" b="1" dirty="0" err="1">
                <a:cs typeface="Times New Roman" pitchFamily="18" charset="0"/>
              </a:rPr>
              <a:t>IoC</a:t>
            </a:r>
            <a:r>
              <a:rPr lang="en-US" sz="3600" dirty="0">
                <a:cs typeface="Times New Roman" pitchFamily="18" charset="0"/>
              </a:rPr>
              <a:t> (</a:t>
            </a:r>
            <a:r>
              <a:rPr lang="en-US" sz="3600" b="1" dirty="0">
                <a:cs typeface="Times New Roman" pitchFamily="18" charset="0"/>
              </a:rPr>
              <a:t>Inversion of Control </a:t>
            </a:r>
            <a:r>
              <a:rPr lang="en-US" sz="3600" dirty="0">
                <a:cs typeface="Times New Roman" pitchFamily="18" charset="0"/>
              </a:rPr>
              <a:t>– </a:t>
            </a:r>
            <a:r>
              <a:rPr lang="ru-RU" sz="3600" dirty="0">
                <a:cs typeface="Times New Roman" pitchFamily="18" charset="0"/>
              </a:rPr>
              <a:t>инверсия управления)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ru-RU" sz="3600" dirty="0">
                <a:cs typeface="Times New Roman" pitchFamily="18" charset="0"/>
              </a:rPr>
              <a:t> и упрощает процедуру тестирования и </a:t>
            </a:r>
            <a:r>
              <a:rPr lang="ru-RU" sz="3600" dirty="0" err="1">
                <a:cs typeface="Times New Roman" pitchFamily="18" charset="0"/>
              </a:rPr>
              <a:t>рефакторинга</a:t>
            </a:r>
            <a:r>
              <a:rPr lang="ru-RU" sz="3600" dirty="0" smtClean="0">
                <a:cs typeface="Times New Roman" pitchFamily="18" charset="0"/>
              </a:rPr>
              <a:t>.</a:t>
            </a:r>
            <a:endParaRPr lang="en-US" sz="3600" dirty="0" smtClean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3600" b="1" dirty="0" smtClean="0">
                <a:cs typeface="Times New Roman" pitchFamily="18" charset="0"/>
              </a:rPr>
              <a:t>DI (Dependency Injection)</a:t>
            </a:r>
            <a:endParaRPr lang="ru-RU" sz="36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литературе термины </a:t>
            </a:r>
            <a:r>
              <a:rPr lang="en-US" dirty="0" smtClean="0"/>
              <a:t>DI (dependency injection), </a:t>
            </a:r>
            <a:r>
              <a:rPr lang="en-US" dirty="0" err="1" smtClean="0"/>
              <a:t>IoC</a:t>
            </a:r>
            <a:r>
              <a:rPr lang="en-US" dirty="0" smtClean="0"/>
              <a:t> (inversion of control</a:t>
            </a:r>
            <a:r>
              <a:rPr lang="ru-RU" dirty="0" smtClean="0"/>
              <a:t>) означают один и тот же шаблон внедрения зависимостей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3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b="1" dirty="0">
                <a:cs typeface="Times New Roman" pitchFamily="18" charset="0"/>
              </a:rPr>
              <a:t>IoC-контейнер</a:t>
            </a:r>
            <a:r>
              <a:rPr lang="ru-RU" dirty="0">
                <a:cs typeface="Times New Roman" pitchFamily="18" charset="0"/>
              </a:rPr>
              <a:t> — это библиотека, которая представляет собой фабрику. Как и любой другой класс фабрики, он отвечает за  создание  экземпляров  объектов,  но  он  также  знает,  как  создавать  экземпляры  зависимостей объектов. Это означает, что мы можем попросить контейнер создать объект класса </a:t>
            </a:r>
            <a:r>
              <a:rPr lang="en-US" dirty="0" err="1">
                <a:cs typeface="Times New Roman" pitchFamily="18" charset="0"/>
              </a:rPr>
              <a:t>BookStorage</a:t>
            </a:r>
            <a:r>
              <a:rPr lang="ru-RU" dirty="0">
                <a:cs typeface="Times New Roman" pitchFamily="18" charset="0"/>
              </a:rPr>
              <a:t>, и он также создаст экземпляры всех зависимостей и передаст их в конструктор.</a:t>
            </a:r>
          </a:p>
        </p:txBody>
      </p:sp>
    </p:spTree>
    <p:extLst>
      <p:ext uri="{BB962C8B-B14F-4D97-AF65-F5344CB8AC3E}">
        <p14:creationId xmlns:p14="http://schemas.microsoft.com/office/powerpoint/2010/main" val="39919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ru-RU" dirty="0"/>
              <a:t>в </a:t>
            </a:r>
            <a:r>
              <a:rPr lang="en-US" dirty="0" err="1" smtClean="0"/>
              <a:t>.Net</a:t>
            </a:r>
            <a:r>
              <a:rPr lang="en-US" dirty="0" smtClean="0"/>
              <a:t> MAUI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46303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itchFamily="18" charset="0"/>
              </a:rPr>
              <a:t>Внедрение зависимостей (</a:t>
            </a:r>
            <a:r>
              <a:rPr lang="en-US" dirty="0" smtClean="0">
                <a:latin typeface="+mn-lt"/>
                <a:cs typeface="Times New Roman" pitchFamily="18" charset="0"/>
              </a:rPr>
              <a:t>Dependency Injection)</a:t>
            </a:r>
            <a:endParaRPr lang="ru-RU" dirty="0">
              <a:latin typeface="+mn-lt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Тема лекции</a:t>
            </a:r>
          </a:p>
          <a:p>
            <a:r>
              <a:rPr lang="ru-RU" dirty="0">
                <a:cs typeface="Times New Roman" pitchFamily="18" charset="0"/>
              </a:rPr>
              <a:t>Внедрение зависимостей (</a:t>
            </a:r>
            <a:r>
              <a:rPr lang="en-US" dirty="0">
                <a:cs typeface="Times New Roman" pitchFamily="18" charset="0"/>
              </a:rPr>
              <a:t>Dependency Injection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endParaRPr lang="ru-RU" dirty="0">
              <a:cs typeface="Times New Roman" panose="02020603050405020304" pitchFamily="18" charset="0"/>
            </a:endParaRPr>
          </a:p>
          <a:p>
            <a:r>
              <a:rPr lang="ru-RU" b="1" dirty="0">
                <a:cs typeface="Times New Roman" panose="02020603050405020304" pitchFamily="18" charset="0"/>
              </a:rPr>
              <a:t>Цели и задачи</a:t>
            </a:r>
          </a:p>
          <a:p>
            <a:r>
              <a:rPr lang="ru-RU" dirty="0">
                <a:cs typeface="Times New Roman" panose="02020603050405020304" pitchFamily="18" charset="0"/>
              </a:rPr>
              <a:t>Знакомство </a:t>
            </a:r>
            <a:r>
              <a:rPr lang="ru-RU" dirty="0" smtClean="0">
                <a:cs typeface="Times New Roman" panose="02020603050405020304" pitchFamily="18" charset="0"/>
              </a:rPr>
              <a:t>с шаблоном проектирования </a:t>
            </a:r>
            <a:r>
              <a:rPr lang="en-US" dirty="0" smtClean="0">
                <a:cs typeface="Times New Roman" panose="02020603050405020304" pitchFamily="18" charset="0"/>
              </a:rPr>
              <a:t>Dependency Injection.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Изучение способов </a:t>
            </a:r>
            <a:r>
              <a:rPr lang="ru-RU" smtClean="0">
                <a:cs typeface="Times New Roman" panose="02020603050405020304" pitchFamily="18" charset="0"/>
              </a:rPr>
              <a:t>реализации </a:t>
            </a:r>
            <a:r>
              <a:rPr lang="en-US" smtClean="0">
                <a:cs typeface="Times New Roman" panose="02020603050405020304" pitchFamily="18" charset="0"/>
              </a:rPr>
              <a:t>Dependency </a:t>
            </a:r>
            <a:r>
              <a:rPr lang="en-US" dirty="0" smtClean="0">
                <a:cs typeface="Times New Roman" panose="02020603050405020304" pitchFamily="18" charset="0"/>
              </a:rPr>
              <a:t>Injection</a:t>
            </a:r>
            <a:r>
              <a:rPr lang="ru-RU" dirty="0" smtClean="0">
                <a:cs typeface="Times New Roman" panose="02020603050405020304" pitchFamily="18" charset="0"/>
              </a:rPr>
              <a:t> в </a:t>
            </a:r>
            <a:r>
              <a:rPr lang="en-US" dirty="0" smtClean="0">
                <a:cs typeface="Times New Roman" panose="02020603050405020304" pitchFamily="18" charset="0"/>
              </a:rPr>
              <a:t>ASP.NET MVC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</a:t>
            </a:r>
            <a:r>
              <a:rPr lang="en-US" dirty="0" err="1" smtClean="0"/>
              <a:t>Seemann</a:t>
            </a:r>
            <a:r>
              <a:rPr lang="ru-RU" dirty="0" smtClean="0"/>
              <a:t> - </a:t>
            </a:r>
            <a:r>
              <a:rPr lang="en-US" dirty="0" smtClean="0"/>
              <a:t>Dependency </a:t>
            </a:r>
            <a:r>
              <a:rPr lang="en-US" dirty="0"/>
              <a:t>Injection in .</a:t>
            </a:r>
            <a:r>
              <a:rPr lang="en-US" dirty="0" smtClean="0"/>
              <a:t>NET</a:t>
            </a:r>
            <a:r>
              <a:rPr lang="ru-RU" dirty="0" smtClean="0"/>
              <a:t> - </a:t>
            </a:r>
            <a:r>
              <a:rPr lang="en-US" dirty="0"/>
              <a:t>Manning Publications Co</a:t>
            </a:r>
            <a:r>
              <a:rPr lang="en-US" dirty="0" smtClean="0"/>
              <a:t>.</a:t>
            </a:r>
            <a:r>
              <a:rPr lang="ru-RU" dirty="0" smtClean="0"/>
              <a:t>, 2012. 499</a:t>
            </a:r>
            <a:r>
              <a:rPr lang="en-US" dirty="0" smtClean="0"/>
              <a:t>p.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www.manning.com</a:t>
            </a:r>
            <a:r>
              <a:rPr lang="en-US" dirty="0" smtClean="0"/>
              <a:t> 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8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+mn-lt"/>
                <a:cs typeface="Times New Roman" pitchFamily="18" charset="0"/>
              </a:rPr>
              <a:t>Класс </a:t>
            </a:r>
            <a:r>
              <a:rPr lang="en-US" dirty="0">
                <a:latin typeface="+mn-lt"/>
                <a:cs typeface="Times New Roman" pitchFamily="18" charset="0"/>
              </a:rPr>
              <a:t>Book</a:t>
            </a:r>
            <a:endParaRPr lang="ru-RU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author;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автор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title;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название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+mn-lt"/>
                <a:cs typeface="Times New Roman" pitchFamily="18" charset="0"/>
              </a:rPr>
              <a:t>Класс управления хранилищем книг</a:t>
            </a:r>
            <a:endParaRPr lang="ru-RU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BookStorage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BookStorage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{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();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</a:rPr>
              <a:t>Создается объект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DataBase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Store(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author,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title)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book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Создается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</a:rPr>
              <a:t>объект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</a:rPr>
              <a:t> Book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book.author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= author;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book.title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db.Store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(book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ru-RU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dirty="0">
                <a:cs typeface="Times New Roman" pitchFamily="18" charset="0"/>
              </a:rPr>
              <a:t>Добавить книгу в БД: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ru-RU" dirty="0">
              <a:cs typeface="Times New Roman" pitchFamily="18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BookStorage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_storage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BookStorage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();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storage.Store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Достоевский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 ", "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</a:rPr>
              <a:t>Идиот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);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US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dirty="0">
                <a:cs typeface="Times New Roman" pitchFamily="18" charset="0"/>
              </a:rPr>
              <a:t>В приведенном примере имеется </a:t>
            </a:r>
            <a:r>
              <a:rPr lang="ru-RU" b="1" dirty="0">
                <a:cs typeface="Times New Roman" pitchFamily="18" charset="0"/>
              </a:rPr>
              <a:t>сильная связь </a:t>
            </a:r>
            <a:r>
              <a:rPr lang="ru-RU" dirty="0">
                <a:cs typeface="Times New Roman" pitchFamily="18" charset="0"/>
              </a:rPr>
              <a:t>между классом </a:t>
            </a:r>
            <a:r>
              <a:rPr lang="en-US" dirty="0" err="1">
                <a:cs typeface="Times New Roman" pitchFamily="18" charset="0"/>
              </a:rPr>
              <a:t>BookStorage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и классами </a:t>
            </a:r>
            <a:r>
              <a:rPr lang="en-US" dirty="0">
                <a:cs typeface="Times New Roman" pitchFamily="18" charset="0"/>
              </a:rPr>
              <a:t>Book </a:t>
            </a:r>
            <a:r>
              <a:rPr lang="ru-RU" dirty="0">
                <a:cs typeface="Times New Roman" pitchFamily="18" charset="0"/>
              </a:rPr>
              <a:t>и </a:t>
            </a:r>
            <a:r>
              <a:rPr lang="en-US" dirty="0">
                <a:cs typeface="Times New Roman" pitchFamily="18" charset="0"/>
              </a:rPr>
              <a:t>Database</a:t>
            </a:r>
            <a:r>
              <a:rPr lang="ru-RU" dirty="0">
                <a:cs typeface="Times New Roman" pitchFamily="18" charset="0"/>
              </a:rPr>
              <a:t>, т.к. внутри класса </a:t>
            </a:r>
            <a:r>
              <a:rPr lang="en-US" dirty="0" err="1">
                <a:cs typeface="Times New Roman" pitchFamily="18" charset="0"/>
              </a:rPr>
              <a:t>BookStorage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создаются объекты других классов</a:t>
            </a:r>
            <a:r>
              <a:rPr lang="en-US" dirty="0">
                <a:cs typeface="Times New Roman" pitchFamily="18" charset="0"/>
              </a:rPr>
              <a:t>: Book </a:t>
            </a:r>
            <a:r>
              <a:rPr lang="ru-RU" dirty="0">
                <a:cs typeface="Times New Roman" pitchFamily="18" charset="0"/>
              </a:rPr>
              <a:t>и </a:t>
            </a:r>
            <a:r>
              <a:rPr lang="en-US" dirty="0">
                <a:cs typeface="Times New Roman" pitchFamily="18" charset="0"/>
              </a:rPr>
              <a:t>Database. 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Внедрение зависимостей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US" sz="3200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3200" dirty="0">
                <a:cs typeface="Times New Roman" pitchFamily="18" charset="0"/>
              </a:rPr>
              <a:t>Класс </a:t>
            </a:r>
            <a:r>
              <a:rPr lang="en-US" sz="3200" dirty="0" err="1">
                <a:cs typeface="Times New Roman" pitchFamily="18" charset="0"/>
              </a:rPr>
              <a:t>BookStorage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ru-RU" sz="3200" dirty="0">
                <a:cs typeface="Times New Roman" pitchFamily="18" charset="0"/>
              </a:rPr>
              <a:t>невозможно протестировать независимо.</a:t>
            </a:r>
          </a:p>
          <a:p>
            <a:pPr algn="just">
              <a:spcBef>
                <a:spcPts val="0"/>
              </a:spcBef>
            </a:pPr>
            <a:endParaRPr lang="ru-RU" sz="3200" dirty="0"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3200" dirty="0">
                <a:cs typeface="Times New Roman" pitchFamily="18" charset="0"/>
              </a:rPr>
              <a:t>Т.к. объекты других классов</a:t>
            </a:r>
            <a:r>
              <a:rPr lang="en-US" sz="3200" dirty="0">
                <a:cs typeface="Times New Roman" pitchFamily="18" charset="0"/>
              </a:rPr>
              <a:t>: Book </a:t>
            </a:r>
            <a:r>
              <a:rPr lang="ru-RU" sz="3200" dirty="0">
                <a:cs typeface="Times New Roman" pitchFamily="18" charset="0"/>
              </a:rPr>
              <a:t>и </a:t>
            </a:r>
            <a:r>
              <a:rPr lang="en-US" sz="3200" dirty="0">
                <a:cs typeface="Times New Roman" pitchFamily="18" charset="0"/>
              </a:rPr>
              <a:t>Database</a:t>
            </a:r>
            <a:r>
              <a:rPr lang="ru-RU" sz="3200" dirty="0">
                <a:cs typeface="Times New Roman" pitchFamily="18" charset="0"/>
              </a:rPr>
              <a:t> создаются внутри класса </a:t>
            </a:r>
            <a:r>
              <a:rPr lang="en-US" sz="3200" dirty="0" err="1">
                <a:cs typeface="Times New Roman" pitchFamily="18" charset="0"/>
              </a:rPr>
              <a:t>BookStorage</a:t>
            </a:r>
            <a:r>
              <a:rPr lang="ru-RU" sz="3200" dirty="0">
                <a:cs typeface="Times New Roman" pitchFamily="18" charset="0"/>
              </a:rPr>
              <a:t>,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ru-RU" sz="3200" dirty="0">
                <a:cs typeface="Times New Roman" pitchFamily="18" charset="0"/>
              </a:rPr>
              <a:t>невозможно подменить объекты этих классов макетами.</a:t>
            </a:r>
          </a:p>
        </p:txBody>
      </p:sp>
    </p:spTree>
    <p:extLst>
      <p:ext uri="{BB962C8B-B14F-4D97-AF65-F5344CB8AC3E}">
        <p14:creationId xmlns:p14="http://schemas.microsoft.com/office/powerpoint/2010/main" val="27648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+mn-lt"/>
                <a:cs typeface="Times New Roman" pitchFamily="18" charset="0"/>
              </a:rPr>
              <a:t>Модификация класса </a:t>
            </a:r>
            <a:r>
              <a:rPr lang="en-US" dirty="0" err="1">
                <a:latin typeface="+mn-lt"/>
                <a:cs typeface="Times New Roman" pitchFamily="18" charset="0"/>
              </a:rPr>
              <a:t>BookStorage</a:t>
            </a:r>
            <a:endParaRPr lang="ru-RU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BookStorage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BookStorage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database)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database;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	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Store(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book)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db.Store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(book);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5159896" y="2444262"/>
            <a:ext cx="3528392" cy="984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536831" y="4517912"/>
            <a:ext cx="2387261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1B9AD9"/>
      </a:accent1>
      <a:accent2>
        <a:srgbClr val="E4A04E"/>
      </a:accent2>
      <a:accent3>
        <a:srgbClr val="FFFFFF"/>
      </a:accent3>
      <a:accent4>
        <a:srgbClr val="174578"/>
      </a:accent4>
      <a:accent5>
        <a:srgbClr val="ABCAE9"/>
      </a:accent5>
      <a:accent6>
        <a:srgbClr val="CF9146"/>
      </a:accent6>
      <a:hlink>
        <a:srgbClr val="66CC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3366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002A56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1B9AD9"/>
        </a:accent1>
        <a:accent2>
          <a:srgbClr val="E4A04E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CF9146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" id="{9FC5CA6D-6FA5-434D-8253-26247131DF48}" vid="{4A56CC99-B39C-4ABD-868F-AE070C4331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12136</TotalTime>
  <Words>435</Words>
  <Application>Microsoft Office PowerPoint</Application>
  <PresentationFormat>Широкоэкранный</PresentationFormat>
  <Paragraphs>97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Verdana</vt:lpstr>
      <vt:lpstr>Wingdings</vt:lpstr>
      <vt:lpstr>Theme</vt:lpstr>
      <vt:lpstr>Image</vt:lpstr>
      <vt:lpstr>Презентация PowerPoint</vt:lpstr>
      <vt:lpstr>Внедрение зависимостей (Dependency Injection)</vt:lpstr>
      <vt:lpstr>Презентация PowerPoint</vt:lpstr>
      <vt:lpstr>Класс Book</vt:lpstr>
      <vt:lpstr>Класс управления хранилищем книг</vt:lpstr>
      <vt:lpstr>Добавить книгу в БД:</vt:lpstr>
      <vt:lpstr>Внедрение зависимостей</vt:lpstr>
      <vt:lpstr>Внедрение зависимостей</vt:lpstr>
      <vt:lpstr>Модификация класса BookStorage</vt:lpstr>
      <vt:lpstr>Добавить книгу в БД</vt:lpstr>
      <vt:lpstr>Внедрение зависимостей</vt:lpstr>
      <vt:lpstr>Внедрение зависимостей</vt:lpstr>
      <vt:lpstr>Внедрение зависимостей</vt:lpstr>
      <vt:lpstr>Внедрение зависимостей</vt:lpstr>
      <vt:lpstr>Презентация PowerPoint</vt:lpstr>
      <vt:lpstr>Внедрение зависимостей</vt:lpstr>
      <vt:lpstr>DI в .Net MAUI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Glamazdin</dc:creator>
  <cp:lastModifiedBy>Igor Glamazdin</cp:lastModifiedBy>
  <cp:revision>66</cp:revision>
  <dcterms:created xsi:type="dcterms:W3CDTF">2016-09-19T14:08:27Z</dcterms:created>
  <dcterms:modified xsi:type="dcterms:W3CDTF">2023-01-27T07:45:49Z</dcterms:modified>
</cp:coreProperties>
</file>