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7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9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10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1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2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13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14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15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6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7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8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9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20.xml" ContentType="application/vnd.openxmlformats-officedocument.theme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21.xml" ContentType="application/vnd.openxmlformats-officedocument.theme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theme/theme22.xml" ContentType="application/vnd.openxmlformats-officedocument.theme+xml"/>
  <Override PartName="/ppt/theme/theme2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  <p:sldMasterId id="2147483701" r:id="rId3"/>
    <p:sldMasterId id="2147483706" r:id="rId4"/>
    <p:sldMasterId id="2147483718" r:id="rId5"/>
    <p:sldMasterId id="2147483778" r:id="rId6"/>
    <p:sldMasterId id="2147483784" r:id="rId7"/>
    <p:sldMasterId id="2147483796" r:id="rId8"/>
    <p:sldMasterId id="2147483801" r:id="rId9"/>
    <p:sldMasterId id="2147483813" r:id="rId10"/>
    <p:sldMasterId id="2147483818" r:id="rId11"/>
    <p:sldMasterId id="2147483824" r:id="rId12"/>
    <p:sldMasterId id="2147483836" r:id="rId13"/>
    <p:sldMasterId id="2147483841" r:id="rId14"/>
    <p:sldMasterId id="2147483853" r:id="rId15"/>
    <p:sldMasterId id="2147483858" r:id="rId16"/>
    <p:sldMasterId id="2147483870" r:id="rId17"/>
    <p:sldMasterId id="2147483876" r:id="rId18"/>
    <p:sldMasterId id="2147483888" r:id="rId19"/>
    <p:sldMasterId id="2147483893" r:id="rId20"/>
    <p:sldMasterId id="2147483905" r:id="rId21"/>
    <p:sldMasterId id="2147483910" r:id="rId22"/>
  </p:sldMasterIdLst>
  <p:notesMasterIdLst>
    <p:notesMasterId r:id="rId43"/>
  </p:notesMasterIdLst>
  <p:sldIdLst>
    <p:sldId id="258" r:id="rId23"/>
    <p:sldId id="259" r:id="rId24"/>
    <p:sldId id="260" r:id="rId25"/>
    <p:sldId id="261" r:id="rId26"/>
    <p:sldId id="262" r:id="rId27"/>
    <p:sldId id="263" r:id="rId28"/>
    <p:sldId id="264" r:id="rId29"/>
    <p:sldId id="270" r:id="rId30"/>
    <p:sldId id="266" r:id="rId31"/>
    <p:sldId id="265" r:id="rId32"/>
    <p:sldId id="267" r:id="rId33"/>
    <p:sldId id="268" r:id="rId34"/>
    <p:sldId id="269" r:id="rId35"/>
    <p:sldId id="272" r:id="rId36"/>
    <p:sldId id="271" r:id="rId37"/>
    <p:sldId id="273" r:id="rId38"/>
    <p:sldId id="274" r:id="rId39"/>
    <p:sldId id="275" r:id="rId40"/>
    <p:sldId id="276" r:id="rId41"/>
    <p:sldId id="277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74" autoAdjust="0"/>
  </p:normalViewPr>
  <p:slideViewPr>
    <p:cSldViewPr snapToGrid="0">
      <p:cViewPr varScale="1">
        <p:scale>
          <a:sx n="82" d="100"/>
          <a:sy n="82" d="100"/>
        </p:scale>
        <p:origin x="720" y="10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4.xml"/><Relationship Id="rId39" Type="http://schemas.openxmlformats.org/officeDocument/2006/relationships/slide" Target="slides/slide17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2.xml"/><Relationship Id="rId42" Type="http://schemas.openxmlformats.org/officeDocument/2006/relationships/slide" Target="slides/slide20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slide" Target="slides/slide18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9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theme" Target="theme/theme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88F6B-A0B6-4A75-9AF5-3273DEAA2095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F944A-28AF-4B8F-BD48-6C3733A98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74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3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1CF9-0797-477C-A1D5-5996E24343D8}" type="datetime1">
              <a:rPr lang="en-US" smtClean="0"/>
              <a:t>9/24/2022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960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C2FE-B175-407F-9006-F133594E6CE1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05149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19447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63572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6F81BE0-7522-48F0-81FE-C1BCCA937919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242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ED86072-0214-43F8-8DF8-661291C89C12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379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9F50-E7F8-41F7-B179-4CE31B85934A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585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1" y="87923"/>
            <a:ext cx="11860823" cy="758869"/>
          </a:xfrm>
        </p:spPr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D93-8802-406A-93FE-91CBD7E2237E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02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48547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9C79-D76A-4B19-89AF-CC0A25C17560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261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1F40-DE6C-4C6B-9336-D303C3241DD7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361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EB91-26E9-436E-8E96-E98B53A91F66}" type="datetime1">
              <a:rPr lang="en-US" smtClean="0"/>
              <a:t>9/24/2022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194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F085-401A-4915-A84B-6EF3EAD2F1B3}" type="datetime1">
              <a:rPr lang="en-US" smtClean="0"/>
              <a:t>9/24/2022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65471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2" y="96715"/>
            <a:ext cx="11852030" cy="73855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2BEA-6A16-42FA-A907-39BE6EA3CF6F}" type="datetime1">
              <a:rPr lang="en-US" smtClean="0"/>
              <a:t>9/24/2022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147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2CEA-2DE7-4B71-9822-D74FAEDBED41}" type="datetime1">
              <a:rPr lang="en-US" smtClean="0"/>
              <a:t>9/24/2022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698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DDCAE3-ACC4-4730-B442-01A2680FBE00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41000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6163-5085-4A07-B863-BF43AD60CEB5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83854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4889-1D66-427A-BD15-1E4F5E38B0FC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82560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E7A5-70DF-42A4-9586-861EF339E706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85367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90478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593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E8488A5-1F6E-4449-B45B-0ED5F3E90278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157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4A19C15-3615-4EAA-B98F-45E9DECA8685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85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3952-E8FC-4A4D-A105-C910E3A065A7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26453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06903"/>
            <a:ext cx="12192000" cy="1362075"/>
          </a:xfrm>
          <a:solidFill>
            <a:schemeClr val="tx1">
              <a:lumMod val="75000"/>
            </a:schemeClr>
          </a:solidFill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b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1BAFA9-6AAB-4E9F-8E50-97F16053511C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35907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424F-29BA-4520-800F-B6B25A78117B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29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DE51-A4FF-4AE6-826F-20A0C34257A2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4300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905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ACD-C51A-46F3-AE97-82E64C179F13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60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FFE7-759A-485B-9CFD-AE4792B5F07D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08464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C40-3D40-4011-8EAA-6CFA4AF02034}" type="datetime1">
              <a:rPr lang="en-US" smtClean="0"/>
              <a:t>9/24/2022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64529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1CF9-0797-477C-A1D5-5996E24343D8}" type="datetime1">
              <a:rPr lang="en-US" smtClean="0"/>
              <a:t>9/24/2022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61252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F085-401A-4915-A84B-6EF3EAD2F1B3}" type="datetime1">
              <a:rPr lang="en-US" smtClean="0"/>
              <a:t>9/24/2022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21649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3952-E8FC-4A4D-A105-C910E3A065A7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25952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28E4-EB3E-439F-B032-6D174946DBD5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755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28E4-EB3E-439F-B032-6D174946DBD5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90507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833E-5046-47FA-9551-BB99B58885D1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01017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142B-1A95-4CB7-8D36-B34DE0E4E84C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36003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33920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74421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A9EC7EB-5130-475D-BC99-A35125F678DF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30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45D4358-E42B-4E62-8EE7-8BC0C82C4FDE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43419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AE1F-19FD-4224-9F32-FD04E96ACCDF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82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BF97-B4FA-435E-AB44-DFC139A55A22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54796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8CC-D0DA-45A7-BD6E-E526F6F43CA9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78760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CDD1-323E-4B1B-AD61-AD2B83CE7453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0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833E-5046-47FA-9551-BB99B58885D1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8616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6572-ECA9-4194-AEAF-2D91BD9FEF4B}" type="datetime1">
              <a:rPr lang="en-US" smtClean="0"/>
              <a:t>9/24/2022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7446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71E1-FDB5-4AF8-A016-D186571565B9}" type="datetime1">
              <a:rPr lang="en-US" smtClean="0"/>
              <a:t>9/24/2022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37004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952-6791-4CBF-9CB2-F5BF5B159D29}" type="datetime1">
              <a:rPr lang="en-US" smtClean="0"/>
              <a:t>9/24/2022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47270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DA70-367A-4D70-AA9F-D39FC7E94E32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48416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95CD-C335-4E3F-88F2-41DD73D0E155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23887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863A-68AF-4736-A80C-AA5B47A2A36A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446471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C2FE-B175-407F-9006-F133594E6CE1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800696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03871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46624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6F81BE0-7522-48F0-81FE-C1BCCA937919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534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142B-1A95-4CB7-8D36-B34DE0E4E84C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581847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ED86072-0214-43F8-8DF8-661291C89C12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264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9F50-E7F8-41F7-B179-4CE31B85934A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989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1" y="87923"/>
            <a:ext cx="11860823" cy="758869"/>
          </a:xfrm>
        </p:spPr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9D93-8802-406A-93FE-91CBD7E2237E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06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81493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9C79-D76A-4B19-89AF-CC0A25C17560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045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E1F40-DE6C-4C6B-9336-D303C3241DD7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27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EB91-26E9-436E-8E96-E98B53A91F66}" type="datetime1">
              <a:rPr lang="en-US" smtClean="0"/>
              <a:t>9/24/2022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90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62" y="96715"/>
            <a:ext cx="11852030" cy="73855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2BEA-6A16-42FA-A907-39BE6EA3CF6F}" type="datetime1">
              <a:rPr lang="en-US" smtClean="0"/>
              <a:t>9/24/2022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323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2CEA-2DE7-4B71-9822-D74FAEDBED41}" type="datetime1">
              <a:rPr lang="en-US" smtClean="0"/>
              <a:t>9/24/2022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620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DDCAE3-ACC4-4730-B442-01A2680FBE00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95119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6163-5085-4A07-B863-BF43AD60CEB5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429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63583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4889-1D66-427A-BD15-1E4F5E38B0FC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47420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4E7A5-70DF-42A4-9586-861EF339E706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151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403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A9EC7EB-5130-475D-BC99-A35125F678DF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208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45D4358-E42B-4E62-8EE7-8BC0C82C4FDE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70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865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AE1F-19FD-4224-9F32-FD04E96ACCDF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26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BF97-B4FA-435E-AB44-DFC139A55A22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108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8CC-D0DA-45A7-BD6E-E526F6F43CA9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143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CDD1-323E-4B1B-AD61-AD2B83CE7453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0598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6572-ECA9-4194-AEAF-2D91BD9FEF4B}" type="datetime1">
              <a:rPr lang="en-US" smtClean="0"/>
              <a:t>9/24/2022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536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71E1-FDB5-4AF8-A016-D186571565B9}" type="datetime1">
              <a:rPr lang="en-US" smtClean="0"/>
              <a:t>9/24/2022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2258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952-6791-4CBF-9CB2-F5BF5B159D29}" type="datetime1">
              <a:rPr lang="en-US" smtClean="0"/>
              <a:t>9/24/2022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718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DA70-367A-4D70-AA9F-D39FC7E94E32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800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95CD-C335-4E3F-88F2-41DD73D0E155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3221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863A-68AF-4736-A80C-AA5B47A2A36A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07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E8488A5-1F6E-4449-B45B-0ED5F3E90278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670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C2FE-B175-407F-9006-F133594E6CE1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349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125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525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6F81BE0-7522-48F0-81FE-C1BCCA937919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592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ED86072-0214-43F8-8DF8-661291C89C12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68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388650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136236"/>
      </p:ext>
    </p:extLst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59B9F50-E7F8-41F7-B179-4CE31B85934A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70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9759D93-8802-406A-93FE-91CBD7E2237E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9733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48547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9C79-D76A-4B19-89AF-CC0A25C17560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Прямая соединительная линия 8"/>
          <p:cNvCxnSpPr/>
          <p:nvPr userDrawn="1"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43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4A19C15-3615-4EAA-B98F-45E9DECA8685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895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737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4300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305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306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6723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7155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9459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6263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8210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719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08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424F-29BA-4520-800F-B6B25A78117B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217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0248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1358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3434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BAFA9-6AAB-4E9F-8E50-97F16053511C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913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BAFA9-6AAB-4E9F-8E50-97F16053511C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3122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256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6255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95700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32851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03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DE51-A4FF-4AE6-826F-20A0C34257A2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4300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78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89126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47483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8699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93617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02236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BAFA9-6AAB-4E9F-8E50-97F16053511C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44317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9139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22082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BAFA9-6AAB-4E9F-8E50-97F16053511C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859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BAFA9-6AAB-4E9F-8E50-97F16053511C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27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ACD-C51A-46F3-AE97-82E64C179F13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12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72915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520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E8488A5-1F6E-4449-B45B-0ED5F3E90278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86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04A19C15-3615-4EAA-B98F-45E9DECA8685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83738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06903"/>
            <a:ext cx="12192000" cy="1362075"/>
          </a:xfrm>
          <a:solidFill>
            <a:schemeClr val="tx1">
              <a:lumMod val="75000"/>
            </a:schemeClr>
          </a:solidFill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b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1BAFA9-6AAB-4E9F-8E50-97F16053511C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77139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424F-29BA-4520-800F-B6B25A78117B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270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0DE51-A4FF-4AE6-826F-20A0C34257A2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43001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973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2ACD-C51A-46F3-AE97-82E64C179F13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643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FFE7-759A-485B-9CFD-AE4792B5F07D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52105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C40-3D40-4011-8EAA-6CFA4AF02034}" type="datetime1">
              <a:rPr lang="en-US" smtClean="0"/>
              <a:t>9/24/2022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33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FFE7-759A-485B-9CFD-AE4792B5F07D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43892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1CF9-0797-477C-A1D5-5996E24343D8}" type="datetime1">
              <a:rPr lang="en-US" smtClean="0"/>
              <a:t>9/24/2022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06153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F085-401A-4915-A84B-6EF3EAD2F1B3}" type="datetime1">
              <a:rPr lang="en-US" smtClean="0"/>
              <a:t>9/24/2022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9881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3952-E8FC-4A4D-A105-C910E3A065A7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8383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728E4-EB3E-439F-B032-6D174946DBD5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79923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2833E-5046-47FA-9551-BB99B58885D1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15803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142B-1A95-4CB7-8D36-B34DE0E4E84C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01848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6315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68990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A9EC7EB-5130-475D-BC99-A35125F678DF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4003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45D4358-E42B-4E62-8EE7-8BC0C82C4FDE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89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8C40-3D40-4011-8EAA-6CFA4AF02034}" type="datetime1">
              <a:rPr lang="en-US" smtClean="0"/>
              <a:t>9/24/2022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73553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BAE1F-19FD-4224-9F32-FD04E96ACCDF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006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BF97-B4FA-435E-AB44-DFC139A55A22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84189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BA8CC-D0DA-45A7-BD6E-E526F6F43CA9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32194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CDD1-323E-4B1B-AD61-AD2B83CE7453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52524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6572-ECA9-4194-AEAF-2D91BD9FEF4B}" type="datetime1">
              <a:rPr lang="en-US" smtClean="0"/>
              <a:t>9/24/2022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005074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571E1-FDB5-4AF8-A016-D186571565B9}" type="datetime1">
              <a:rPr lang="en-US" smtClean="0"/>
              <a:t>9/24/2022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97032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4952-6791-4CBF-9CB2-F5BF5B159D29}" type="datetime1">
              <a:rPr lang="en-US" smtClean="0"/>
              <a:t>9/24/2022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94674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DA70-367A-4D70-AA9F-D39FC7E94E32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4067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95CD-C335-4E3F-88F2-41DD73D0E155}" type="datetime1">
              <a:rPr lang="en-US" smtClean="0"/>
              <a:t>9/24/2022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26013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863A-68AF-4736-A80C-AA5B47A2A36A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50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6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5" Type="http://schemas.openxmlformats.org/officeDocument/2006/relationships/theme" Target="../theme/theme13.xml"/><Relationship Id="rId4" Type="http://schemas.openxmlformats.org/officeDocument/2006/relationships/slideLayout" Target="../slideLayouts/slideLayout8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104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theme" Target="../theme/theme17.xml"/><Relationship Id="rId5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9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5" Type="http://schemas.openxmlformats.org/officeDocument/2006/relationships/theme" Target="../theme/theme19.xml"/><Relationship Id="rId4" Type="http://schemas.openxmlformats.org/officeDocument/2006/relationships/slideLayout" Target="../slideLayouts/slideLayout1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9.xml"/><Relationship Id="rId2" Type="http://schemas.openxmlformats.org/officeDocument/2006/relationships/slideLayout" Target="../slideLayouts/slideLayout148.xml"/><Relationship Id="rId1" Type="http://schemas.openxmlformats.org/officeDocument/2006/relationships/slideLayout" Target="../slideLayouts/slideLayout147.xml"/><Relationship Id="rId5" Type="http://schemas.openxmlformats.org/officeDocument/2006/relationships/theme" Target="../theme/theme21.xml"/><Relationship Id="rId4" Type="http://schemas.openxmlformats.org/officeDocument/2006/relationships/slideLayout" Target="../slideLayouts/slideLayout150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8.xml"/><Relationship Id="rId3" Type="http://schemas.openxmlformats.org/officeDocument/2006/relationships/slideLayout" Target="../slideLayouts/slideLayout153.xml"/><Relationship Id="rId7" Type="http://schemas.openxmlformats.org/officeDocument/2006/relationships/slideLayout" Target="../slideLayouts/slideLayout157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61.xml"/><Relationship Id="rId5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54.xml"/><Relationship Id="rId9" Type="http://schemas.openxmlformats.org/officeDocument/2006/relationships/slideLayout" Target="../slideLayouts/slideLayout15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5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25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36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8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790CE-8D32-492A-9AA3-FBD0E71F66E3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30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29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B4151-EF0E-41E4-B63E-4824AFF08662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6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180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261" y="286604"/>
            <a:ext cx="11860823" cy="560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261" y="1046285"/>
            <a:ext cx="11860823" cy="52549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84BD1D-F7E6-4624-A938-A73A04F5C792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8261" y="846792"/>
            <a:ext cx="1186082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22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5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790CE-8D32-492A-9AA3-FBD0E71F66E3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38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37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790CE-8D32-492A-9AA3-FBD0E71F66E3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19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B4151-EF0E-41E4-B63E-4824AFF08662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4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00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261" y="149469"/>
            <a:ext cx="11860823" cy="6973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261" y="1046285"/>
            <a:ext cx="11860823" cy="52549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84BD1D-F7E6-4624-A938-A73A04F5C792}" type="datetime1">
              <a:rPr lang="en-US" smtClean="0"/>
              <a:t>9/24/2022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8261" y="846792"/>
            <a:ext cx="1186082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81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Wingdings" panose="05000000000000000000" pitchFamily="2" charset="2"/>
        <a:buChar char="Ø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59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B4151-EF0E-41E4-B63E-4824AFF08662}" type="datetime1">
              <a:rPr lang="en-US" smtClean="0"/>
              <a:t>9/24/2022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83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0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7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BAFA9-6AAB-4E9F-8E50-97F16053511C}" type="datetimeFigureOut">
              <a:rPr lang="ru-RU" smtClean="0"/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78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26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DF540-C1AC-421B-A864-061122D03DBE}" type="datetimeFigureOut">
              <a:rPr lang="ru-RU" smtClean="0"/>
              <a:pPr/>
              <a:t>24.09.2022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9155-FC7D-42EB-94B7-57B149B46FB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53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MAUI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информатики </a:t>
            </a:r>
            <a:r>
              <a:rPr lang="ru-RU" dirty="0" err="1" smtClean="0"/>
              <a:t>бгуир</a:t>
            </a:r>
            <a:r>
              <a:rPr lang="ru-RU" dirty="0" smtClean="0"/>
              <a:t>. </a:t>
            </a:r>
            <a:r>
              <a:rPr lang="ru-RU" dirty="0" err="1" smtClean="0"/>
              <a:t>Гламаздин</a:t>
            </a:r>
            <a:r>
              <a:rPr lang="ru-RU" dirty="0" smtClean="0"/>
              <a:t> </a:t>
            </a:r>
            <a:r>
              <a:rPr lang="ru-RU" dirty="0" err="1" smtClean="0"/>
              <a:t>И.и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Стек технологий </a:t>
            </a:r>
            <a:r>
              <a:rPr lang="en-US" dirty="0" err="1"/>
              <a:t>.Net</a:t>
            </a:r>
            <a:r>
              <a:rPr lang="en-US" dirty="0"/>
              <a:t> MAUI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.NET предоставляет ряд </a:t>
            </a:r>
            <a:r>
              <a:rPr lang="ru-RU" sz="3200" dirty="0" err="1"/>
              <a:t>фреймворков</a:t>
            </a:r>
            <a:r>
              <a:rPr lang="ru-RU" sz="3200" dirty="0"/>
              <a:t> для создания приложений для конкретных платформ: .NET для </a:t>
            </a:r>
            <a:r>
              <a:rPr lang="ru-RU" sz="3200" dirty="0" err="1"/>
              <a:t>Android</a:t>
            </a:r>
            <a:r>
              <a:rPr lang="ru-RU" sz="3200" dirty="0"/>
              <a:t>, .NET для </a:t>
            </a:r>
            <a:r>
              <a:rPr lang="ru-RU" sz="3200" dirty="0" err="1"/>
              <a:t>iOS</a:t>
            </a:r>
            <a:r>
              <a:rPr lang="ru-RU" sz="3200" dirty="0"/>
              <a:t> (и </a:t>
            </a:r>
            <a:r>
              <a:rPr lang="ru-RU" sz="3200" dirty="0" err="1"/>
              <a:t>iPadOS</a:t>
            </a:r>
            <a:r>
              <a:rPr lang="ru-RU" sz="3200" dirty="0"/>
              <a:t>), .NET для </a:t>
            </a:r>
            <a:r>
              <a:rPr lang="ru-RU" sz="3200" dirty="0" err="1"/>
              <a:t>Mac</a:t>
            </a:r>
            <a:r>
              <a:rPr lang="ru-RU" sz="3200" dirty="0"/>
              <a:t> и </a:t>
            </a:r>
            <a:r>
              <a:rPr lang="ru-RU" sz="3200" dirty="0" err="1"/>
              <a:t>WinUI</a:t>
            </a:r>
            <a:r>
              <a:rPr lang="ru-RU" sz="3200" dirty="0"/>
              <a:t> </a:t>
            </a:r>
            <a:r>
              <a:rPr lang="ru-RU" sz="3200" dirty="0" smtClean="0"/>
              <a:t>3</a:t>
            </a:r>
          </a:p>
          <a:p>
            <a:endParaRPr lang="ru-RU" sz="3200" dirty="0"/>
          </a:p>
          <a:p>
            <a:r>
              <a:rPr lang="ru-RU" sz="3200" dirty="0"/>
              <a:t>Все эти платформы имеют доступ к одной и той же </a:t>
            </a:r>
            <a:r>
              <a:rPr lang="ru-RU" sz="3200" b="1" dirty="0"/>
              <a:t>библиотеке базовых классов </a:t>
            </a:r>
            <a:r>
              <a:rPr lang="ru-RU" sz="3200" dirty="0"/>
              <a:t>.NET 6 (</a:t>
            </a:r>
            <a:r>
              <a:rPr lang="ru-RU" sz="3200" b="1" dirty="0"/>
              <a:t>BCL</a:t>
            </a:r>
            <a:r>
              <a:rPr lang="ru-RU" sz="3200" dirty="0"/>
              <a:t>). Эта библиотека предоставляет функциональные возможности для создания ресурсов и управления ими, а также для общего абстрагирования деталей базового устройства от вашего кода. </a:t>
            </a:r>
            <a:endParaRPr lang="ru-RU" sz="3200" dirty="0" smtClean="0"/>
          </a:p>
          <a:p>
            <a:endParaRPr lang="ru-RU" sz="3200" dirty="0"/>
          </a:p>
          <a:p>
            <a:endParaRPr lang="ru-RU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49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Стек технологий </a:t>
            </a:r>
            <a:r>
              <a:rPr lang="en-US" dirty="0" err="1"/>
              <a:t>.Net</a:t>
            </a:r>
            <a:r>
              <a:rPr lang="en-US" dirty="0"/>
              <a:t> MAUI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BCL зависит от среды выполнения .NET, которая обеспечивает среду выполнения вашего кода. </a:t>
            </a:r>
            <a:endParaRPr lang="ru-RU" sz="3200" dirty="0" smtClean="0"/>
          </a:p>
          <a:p>
            <a:r>
              <a:rPr lang="ru-RU" sz="3200" dirty="0" smtClean="0"/>
              <a:t>Для </a:t>
            </a:r>
            <a:r>
              <a:rPr lang="ru-RU" sz="3200" dirty="0" err="1"/>
              <a:t>Android</a:t>
            </a:r>
            <a:r>
              <a:rPr lang="ru-RU" sz="3200" dirty="0"/>
              <a:t>, </a:t>
            </a:r>
            <a:r>
              <a:rPr lang="ru-RU" sz="3200" dirty="0" err="1"/>
              <a:t>iOS</a:t>
            </a:r>
            <a:r>
              <a:rPr lang="ru-RU" sz="3200" dirty="0"/>
              <a:t> (и </a:t>
            </a:r>
            <a:r>
              <a:rPr lang="ru-RU" sz="3200" dirty="0" err="1"/>
              <a:t>iPadOS</a:t>
            </a:r>
            <a:r>
              <a:rPr lang="ru-RU" sz="3200" dirty="0"/>
              <a:t>) и </a:t>
            </a:r>
            <a:r>
              <a:rPr lang="ru-RU" sz="3200" dirty="0" err="1"/>
              <a:t>macOS</a:t>
            </a:r>
            <a:r>
              <a:rPr lang="ru-RU" sz="3200" dirty="0"/>
              <a:t> среда реализована с помощью </a:t>
            </a:r>
            <a:r>
              <a:rPr lang="ru-RU" sz="3200" b="1" dirty="0" err="1"/>
              <a:t>Mono</a:t>
            </a:r>
            <a:r>
              <a:rPr lang="ru-RU" sz="3200" dirty="0"/>
              <a:t>, реализации среды выполнения .NET с открытым исходным кодом. </a:t>
            </a:r>
            <a:endParaRPr lang="ru-RU" sz="3200" dirty="0" smtClean="0"/>
          </a:p>
          <a:p>
            <a:r>
              <a:rPr lang="ru-RU" sz="3200" dirty="0" smtClean="0"/>
              <a:t>В </a:t>
            </a:r>
            <a:r>
              <a:rPr lang="ru-RU" sz="3200" dirty="0" err="1"/>
              <a:t>Windows</a:t>
            </a:r>
            <a:r>
              <a:rPr lang="ru-RU" sz="3200" dirty="0"/>
              <a:t> Win32 выполняет ту же роль, за исключением того, что он оптимизирован для платформы </a:t>
            </a:r>
            <a:r>
              <a:rPr lang="ru-RU" sz="3200" dirty="0" err="1"/>
              <a:t>Windows</a:t>
            </a:r>
            <a:r>
              <a:rPr lang="ru-RU" sz="3200" dirty="0"/>
              <a:t>.</a:t>
            </a:r>
          </a:p>
          <a:p>
            <a:endParaRPr lang="ru-RU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82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Стек технологий </a:t>
            </a:r>
            <a:r>
              <a:rPr lang="en-US" dirty="0" err="1"/>
              <a:t>.Net</a:t>
            </a:r>
            <a:r>
              <a:rPr lang="en-US" dirty="0"/>
              <a:t> MAUI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NET MAUI предоставляет </a:t>
            </a:r>
            <a:r>
              <a:rPr lang="ru-RU" sz="3200" b="1" dirty="0"/>
              <a:t>единую платформу </a:t>
            </a:r>
            <a:r>
              <a:rPr lang="ru-RU" sz="3200" dirty="0"/>
              <a:t>для создания пользовательских интерфейсов для мобильных и настольных приложений. </a:t>
            </a:r>
            <a:endParaRPr lang="ru-RU" sz="3200" dirty="0" smtClean="0"/>
          </a:p>
          <a:p>
            <a:r>
              <a:rPr lang="ru-RU" sz="3200" dirty="0" smtClean="0"/>
              <a:t>Вы </a:t>
            </a:r>
            <a:r>
              <a:rPr lang="ru-RU" sz="3200" dirty="0"/>
              <a:t>создаете пользовательский интерфейс, используя эту структуру (обозначенную стрелкой 1 на диаграмме ниже), а .NET MAUI позаботится о ее преобразовании для соответствующей </a:t>
            </a:r>
            <a:r>
              <a:rPr lang="ru-RU" sz="3200" dirty="0" smtClean="0"/>
              <a:t>платформы (стрелка 2) </a:t>
            </a:r>
            <a:endParaRPr lang="ru-RU" sz="3200" dirty="0"/>
          </a:p>
          <a:p>
            <a:r>
              <a:rPr lang="ru-RU" sz="3200" dirty="0" smtClean="0"/>
              <a:t>Кроме того, </a:t>
            </a:r>
            <a:r>
              <a:rPr lang="ru-RU" sz="3200" dirty="0"/>
              <a:t>когда </a:t>
            </a:r>
            <a:r>
              <a:rPr lang="ru-RU" sz="3200" dirty="0" smtClean="0"/>
              <a:t>нужно </a:t>
            </a:r>
            <a:r>
              <a:rPr lang="ru-RU" sz="3200" dirty="0"/>
              <a:t>реализовать функцию для конкретной </a:t>
            </a:r>
            <a:r>
              <a:rPr lang="ru-RU" sz="3200" dirty="0" smtClean="0"/>
              <a:t>платформы, можно </a:t>
            </a:r>
            <a:r>
              <a:rPr lang="ru-RU" sz="3200" dirty="0"/>
              <a:t>вызывать методы в платформенно-зависимой структуре, как показано стрелкой 3 на следующей диаграмме.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38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Стек технологий </a:t>
            </a:r>
            <a:r>
              <a:rPr lang="en-US" dirty="0" err="1"/>
              <a:t>.Net</a:t>
            </a:r>
            <a:r>
              <a:rPr lang="en-US" dirty="0"/>
              <a:t> MAUI</a:t>
            </a:r>
            <a:endParaRPr lang="ru-RU" dirty="0"/>
          </a:p>
        </p:txBody>
      </p:sp>
      <p:pic>
        <p:nvPicPr>
          <p:cNvPr id="4" name="Объект 3" descr="Diagram of the .NET MAUI technology stack and how to implement a platform-specific feature.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5250" y="942392"/>
            <a:ext cx="7221894" cy="49545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40229" y="5868988"/>
            <a:ext cx="726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https://docs.microsoft.com/en-us/dotnet/maui/what-is-maui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19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</a:t>
            </a:r>
            <a:r>
              <a:rPr lang="en-US" dirty="0" err="1" smtClean="0"/>
              <a:t>.Net</a:t>
            </a:r>
            <a:r>
              <a:rPr lang="en-US" dirty="0" smtClean="0"/>
              <a:t> MAUI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.NET MAUI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работает </a:t>
            </a:r>
            <a:r>
              <a:rPr lang="en-US" dirty="0" err="1"/>
              <a:t>.Net</a:t>
            </a:r>
            <a:r>
              <a:rPr lang="en-US" dirty="0"/>
              <a:t> MAUI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.NET MAUI абстрагирует реализацию элемента пользовательского интерфейса от его логического описания. Пользовательский интерфейс можно описать с помощью </a:t>
            </a:r>
            <a:r>
              <a:rPr lang="ru-RU" sz="3200" dirty="0" smtClean="0"/>
              <a:t>XAML</a:t>
            </a:r>
            <a:r>
              <a:rPr lang="en-US" sz="3200" dirty="0" smtClean="0"/>
              <a:t> (</a:t>
            </a:r>
            <a:r>
              <a:rPr lang="ru-RU" sz="3200" dirty="0"/>
              <a:t>произносится [</a:t>
            </a:r>
            <a:r>
              <a:rPr lang="ru-RU" sz="3200" i="1" dirty="0" err="1"/>
              <a:t>замл</a:t>
            </a:r>
            <a:r>
              <a:rPr lang="ru-RU" sz="3200" dirty="0"/>
              <a:t>] или [</a:t>
            </a:r>
            <a:r>
              <a:rPr lang="ru-RU" sz="3200" i="1" dirty="0" err="1" smtClean="0"/>
              <a:t>зэмл</a:t>
            </a:r>
            <a:r>
              <a:rPr lang="ru-RU" sz="3200" dirty="0" smtClean="0"/>
              <a:t>]</a:t>
            </a:r>
            <a:r>
              <a:rPr lang="en-US" sz="3200" dirty="0" smtClean="0"/>
              <a:t>) -</a:t>
            </a:r>
            <a:r>
              <a:rPr lang="ru-RU" sz="3200" dirty="0" smtClean="0"/>
              <a:t> </a:t>
            </a:r>
            <a:r>
              <a:rPr lang="ru-RU" sz="3200" dirty="0"/>
              <a:t>независимого от платформы языка, основанного на XML.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6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работает </a:t>
            </a:r>
            <a:r>
              <a:rPr lang="en-US" dirty="0" err="1"/>
              <a:t>.Net</a:t>
            </a:r>
            <a:r>
              <a:rPr lang="en-US" dirty="0"/>
              <a:t> MAUI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Пример элемента управления «Кнопка»:</a:t>
            </a:r>
          </a:p>
          <a:p>
            <a:endParaRPr lang="ru-RU" sz="3200" dirty="0"/>
          </a:p>
          <a:p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Button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x</a:t>
            </a:r>
            <a:r>
              <a:rPr lang="en-GB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GB" sz="2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="CounterBtn"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Text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="Click me"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4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SemanticProperties.Hint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="Counts the number of times you click"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400" dirty="0" smtClean="0">
                <a:solidFill>
                  <a:srgbClr val="FF0000"/>
                </a:solidFill>
                <a:latin typeface="Cascadia Mono" panose="020B0609020000020004" pitchFamily="49" charset="0"/>
              </a:rPr>
              <a:t>Clicked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OnCounterClicked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"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2400" dirty="0" err="1" smtClean="0">
                <a:solidFill>
                  <a:srgbClr val="FF0000"/>
                </a:solidFill>
                <a:latin typeface="Cascadia Mono" panose="020B0609020000020004" pitchFamily="49" charset="0"/>
              </a:rPr>
              <a:t>HorizontalOptions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="</a:t>
            </a:r>
            <a:r>
              <a:rPr lang="en-GB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Center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" /&gt;</a:t>
            </a:r>
            <a:endParaRPr lang="ru-RU" sz="2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58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работает </a:t>
            </a:r>
            <a:r>
              <a:rPr lang="en-US" dirty="0" err="1"/>
              <a:t>.Net</a:t>
            </a:r>
            <a:r>
              <a:rPr lang="en-US" dirty="0"/>
              <a:t> MAUI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.NET MAUI всегда генерирует </a:t>
            </a:r>
            <a:r>
              <a:rPr lang="ru-RU" sz="3600" b="1" dirty="0"/>
              <a:t>собственный</a:t>
            </a:r>
            <a:r>
              <a:rPr lang="ru-RU" sz="3600" dirty="0"/>
              <a:t> </a:t>
            </a:r>
            <a:r>
              <a:rPr lang="ru-RU" sz="3600" b="1" dirty="0"/>
              <a:t>код</a:t>
            </a:r>
            <a:r>
              <a:rPr lang="ru-RU" sz="3600" dirty="0"/>
              <a:t> для целевого устройства, поэтому вы получаете оптимальную производительность. </a:t>
            </a:r>
            <a:endParaRPr lang="ru-RU" sz="3600" dirty="0" smtClean="0"/>
          </a:p>
          <a:p>
            <a:r>
              <a:rPr lang="ru-RU" sz="3600" dirty="0" smtClean="0"/>
              <a:t>.</a:t>
            </a:r>
            <a:r>
              <a:rPr lang="ru-RU" sz="3600" dirty="0"/>
              <a:t>NET MAUI использует «обработчики</a:t>
            </a:r>
            <a:r>
              <a:rPr lang="ru-RU" sz="3600" dirty="0" smtClean="0"/>
              <a:t>» («</a:t>
            </a:r>
            <a:r>
              <a:rPr lang="en-US" sz="3600" dirty="0" smtClean="0"/>
              <a:t>handlers</a:t>
            </a:r>
            <a:r>
              <a:rPr lang="ru-RU" sz="3600" dirty="0" smtClean="0"/>
              <a:t>»), </a:t>
            </a:r>
            <a:r>
              <a:rPr lang="ru-RU" sz="3600" dirty="0"/>
              <a:t>характерные для </a:t>
            </a:r>
            <a:r>
              <a:rPr lang="ru-RU" sz="3600" b="1" dirty="0"/>
              <a:t>каждой платформы</a:t>
            </a:r>
            <a:r>
              <a:rPr lang="ru-RU" sz="3600" dirty="0"/>
              <a:t> и элемента пользовательского интерфейса, для выполнения операции.</a:t>
            </a:r>
            <a:endParaRPr lang="ru-RU" sz="4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48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работает </a:t>
            </a:r>
            <a:r>
              <a:rPr lang="en-US" dirty="0" err="1"/>
              <a:t>.Net</a:t>
            </a:r>
            <a:r>
              <a:rPr lang="en-US" dirty="0"/>
              <a:t> MAUI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Например:</a:t>
            </a:r>
          </a:p>
          <a:p>
            <a:endParaRPr lang="ru-RU" sz="3600" dirty="0" smtClean="0"/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sz="3600" dirty="0"/>
              <a:t>Е</a:t>
            </a:r>
            <a:r>
              <a:rPr lang="ru-RU" sz="3600" dirty="0" smtClean="0"/>
              <a:t>сли </a:t>
            </a:r>
            <a:r>
              <a:rPr lang="ru-RU" sz="3600" dirty="0"/>
              <a:t>вы ориентируетесь на </a:t>
            </a:r>
            <a:r>
              <a:rPr lang="ru-RU" sz="3600" dirty="0" err="1"/>
              <a:t>iOS</a:t>
            </a:r>
            <a:r>
              <a:rPr lang="ru-RU" sz="3600" dirty="0"/>
              <a:t> для приложения, обработчик .NET MAUI сопоставит этот код с </a:t>
            </a:r>
            <a:r>
              <a:rPr lang="ru-RU" sz="3600" b="1" dirty="0" err="1"/>
              <a:t>UIButton</a:t>
            </a:r>
            <a:r>
              <a:rPr lang="ru-RU" sz="3600" dirty="0"/>
              <a:t> </a:t>
            </a:r>
            <a:r>
              <a:rPr lang="ru-RU" sz="3600" dirty="0" err="1"/>
              <a:t>iOS</a:t>
            </a:r>
            <a:r>
              <a:rPr lang="ru-RU" sz="3600" dirty="0"/>
              <a:t>. </a:t>
            </a:r>
            <a:endParaRPr lang="ru-RU" sz="3600" dirty="0" smtClean="0"/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sz="3600" dirty="0" smtClean="0"/>
              <a:t>Если </a:t>
            </a:r>
            <a:r>
              <a:rPr lang="ru-RU" sz="3600" dirty="0"/>
              <a:t>вы работаете на </a:t>
            </a:r>
            <a:r>
              <a:rPr lang="ru-RU" sz="3600" dirty="0" err="1"/>
              <a:t>Android</a:t>
            </a:r>
            <a:r>
              <a:rPr lang="ru-RU" sz="3600" dirty="0"/>
              <a:t>, вы получите </a:t>
            </a:r>
            <a:r>
              <a:rPr lang="ru-RU" sz="3600" dirty="0" err="1"/>
              <a:t>Android</a:t>
            </a:r>
            <a:r>
              <a:rPr lang="ru-RU" sz="3600" dirty="0"/>
              <a:t> </a:t>
            </a:r>
            <a:r>
              <a:rPr lang="ru-RU" sz="3600" b="1" dirty="0" err="1"/>
              <a:t>AppCompatButton</a:t>
            </a:r>
            <a:r>
              <a:rPr lang="ru-RU" sz="3600" dirty="0"/>
              <a:t>.</a:t>
            </a:r>
            <a:endParaRPr lang="ru-RU" sz="6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6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работает </a:t>
            </a:r>
            <a:r>
              <a:rPr lang="en-US" dirty="0" err="1"/>
              <a:t>.Net</a:t>
            </a:r>
            <a:r>
              <a:rPr lang="en-US" dirty="0"/>
              <a:t> MAUI</a:t>
            </a:r>
            <a:endParaRPr lang="ru-RU" dirty="0"/>
          </a:p>
        </p:txBody>
      </p:sp>
      <p:pic>
        <p:nvPicPr>
          <p:cNvPr id="5" name="Объект 4" descr="Diagram of how .NET MAUI maps a XAML control to a native control. It shows the .NET MAUI control implements an interface that each native handler also implements.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9496" y="972913"/>
            <a:ext cx="7978351" cy="4896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19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388528" y="5995109"/>
            <a:ext cx="11630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https://docs.microsoft.com/ru-ru/learn/modules/build-mobile-and-desktop-apps/2-describe-maui-architecture</a:t>
            </a:r>
            <a:endParaRPr lang="ru-RU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2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97280" y="861589"/>
            <a:ext cx="10058400" cy="3566160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097280" y="4714385"/>
            <a:ext cx="10058400" cy="1143000"/>
          </a:xfrm>
        </p:spPr>
        <p:txBody>
          <a:bodyPr/>
          <a:lstStyle/>
          <a:p>
            <a:r>
              <a:rPr lang="en-US" dirty="0" smtClean="0"/>
              <a:t>.NET MAUI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80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работает </a:t>
            </a:r>
            <a:r>
              <a:rPr lang="en-US" dirty="0" err="1"/>
              <a:t>.Net</a:t>
            </a:r>
            <a:r>
              <a:rPr lang="en-US" dirty="0"/>
              <a:t> MAUI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.Net</a:t>
            </a:r>
            <a:r>
              <a:rPr lang="en-US" sz="3200" dirty="0" smtClean="0"/>
              <a:t> MAUI </a:t>
            </a:r>
            <a:r>
              <a:rPr lang="ru-RU" sz="3200" smtClean="0"/>
              <a:t>также </a:t>
            </a:r>
            <a:r>
              <a:rPr lang="ru-RU" sz="3200" smtClean="0"/>
              <a:t>предоставляет</a:t>
            </a:r>
            <a:r>
              <a:rPr lang="ru-RU" sz="3200" dirty="0" smtClean="0"/>
              <a:t>:</a:t>
            </a:r>
          </a:p>
          <a:p>
            <a:endParaRPr lang="ru-RU" sz="3200" dirty="0" smtClean="0"/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sz="3200" dirty="0" smtClean="0"/>
              <a:t>Поддержку </a:t>
            </a:r>
            <a:r>
              <a:rPr lang="ru-RU" sz="3200" dirty="0"/>
              <a:t>привязки </a:t>
            </a:r>
            <a:r>
              <a:rPr lang="ru-RU" sz="3200" dirty="0" smtClean="0"/>
              <a:t>данных.</a:t>
            </a:r>
            <a:endParaRPr lang="ru-RU" sz="3200" dirty="0"/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sz="3200" dirty="0"/>
              <a:t>Возможность создавать собственные обработчики </a:t>
            </a:r>
            <a:r>
              <a:rPr lang="ru-RU" sz="3200" dirty="0" smtClean="0"/>
              <a:t>элементов </a:t>
            </a:r>
            <a:r>
              <a:rPr lang="ru-RU" sz="3200" dirty="0"/>
              <a:t>пользовательского интерфейса.</a:t>
            </a:r>
          </a:p>
          <a:p>
            <a:pPr marL="457200" indent="-457200">
              <a:buClrTx/>
              <a:buFont typeface="Wingdings" panose="05000000000000000000" pitchFamily="2" charset="2"/>
              <a:buChar char="q"/>
            </a:pPr>
            <a:r>
              <a:rPr lang="ru-RU" sz="3200" dirty="0"/>
              <a:t>Прямой доступ к собственным </a:t>
            </a:r>
            <a:r>
              <a:rPr lang="en-US" sz="3200" dirty="0"/>
              <a:t>API</a:t>
            </a:r>
            <a:r>
              <a:rPr lang="ru-RU" sz="3200" dirty="0"/>
              <a:t> </a:t>
            </a:r>
            <a:r>
              <a:rPr lang="ru-RU" sz="3200" dirty="0" smtClean="0"/>
              <a:t>Библиотека </a:t>
            </a:r>
            <a:r>
              <a:rPr lang="en-US" sz="3200" dirty="0"/>
              <a:t>Essentials</a:t>
            </a:r>
            <a:r>
              <a:rPr lang="ru-RU" sz="3200" dirty="0"/>
              <a:t> позволяет приложению получать доступ к таким вещам, как </a:t>
            </a:r>
            <a:r>
              <a:rPr lang="en-US" sz="3200" dirty="0"/>
              <a:t>GPS</a:t>
            </a:r>
            <a:r>
              <a:rPr lang="ru-RU" sz="3200" dirty="0"/>
              <a:t>, акселерометр, состояние батареи и </a:t>
            </a:r>
            <a:r>
              <a:rPr lang="ru-RU" sz="3200" dirty="0" smtClean="0"/>
              <a:t>сети, и т.д.</a:t>
            </a:r>
            <a:endParaRPr lang="ru-RU" sz="5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10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3600" dirty="0"/>
              <a:t>.NET MAUI — это </a:t>
            </a:r>
            <a:r>
              <a:rPr lang="ru-RU" sz="3600" dirty="0" err="1"/>
              <a:t>многоплатформенная</a:t>
            </a:r>
            <a:r>
              <a:rPr lang="ru-RU" sz="3600" dirty="0"/>
              <a:t> </a:t>
            </a:r>
            <a:r>
              <a:rPr lang="ru-RU" sz="3600" dirty="0" smtClean="0"/>
              <a:t>среда </a:t>
            </a:r>
            <a:r>
              <a:rPr lang="ru-RU" sz="3600" dirty="0"/>
              <a:t>для создания </a:t>
            </a:r>
            <a:r>
              <a:rPr lang="ru-RU" sz="3600" dirty="0" err="1" smtClean="0"/>
              <a:t>нативных</a:t>
            </a:r>
            <a:r>
              <a:rPr lang="ru-RU" sz="3600" dirty="0" smtClean="0"/>
              <a:t> </a:t>
            </a:r>
            <a:r>
              <a:rPr lang="ru-RU" sz="3600" dirty="0"/>
              <a:t>настольных и мобильных приложений с использованием C# и XAML.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97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067532"/>
            <a:ext cx="10972800" cy="5248275"/>
          </a:xfrm>
        </p:spPr>
        <p:txBody>
          <a:bodyPr/>
          <a:lstStyle/>
          <a:p>
            <a:r>
              <a:rPr lang="ru-RU" sz="3600" dirty="0" smtClean="0"/>
              <a:t>.</a:t>
            </a:r>
            <a:r>
              <a:rPr lang="en-US" sz="3600" dirty="0"/>
              <a:t>NET MAUI — </a:t>
            </a:r>
            <a:r>
              <a:rPr lang="ru-RU" sz="3600" dirty="0"/>
              <a:t>это аббревиатура от</a:t>
            </a:r>
            <a:r>
              <a:rPr lang="en-US" sz="3600" dirty="0"/>
              <a:t> </a:t>
            </a:r>
            <a:endParaRPr lang="ru-RU" sz="3600" dirty="0" smtClean="0"/>
          </a:p>
          <a:p>
            <a:endParaRPr lang="ru-RU" sz="3600" dirty="0"/>
          </a:p>
          <a:p>
            <a:r>
              <a:rPr lang="en-US" sz="3600" b="1" dirty="0" smtClean="0"/>
              <a:t>M</a:t>
            </a:r>
            <a:r>
              <a:rPr lang="en-US" sz="3600" dirty="0" smtClean="0"/>
              <a:t>ulti-platform </a:t>
            </a:r>
            <a:r>
              <a:rPr lang="en-US" sz="3600" b="1" dirty="0"/>
              <a:t>A</a:t>
            </a:r>
            <a:r>
              <a:rPr lang="en-US" sz="3600" dirty="0"/>
              <a:t>pplication </a:t>
            </a:r>
            <a:r>
              <a:rPr lang="en-US" sz="3600" b="1" dirty="0"/>
              <a:t>U</a:t>
            </a:r>
            <a:r>
              <a:rPr lang="en-US" sz="3600" dirty="0"/>
              <a:t>ser </a:t>
            </a:r>
            <a:r>
              <a:rPr lang="en-US" sz="3600" b="1" dirty="0"/>
              <a:t>I</a:t>
            </a:r>
            <a:r>
              <a:rPr lang="en-US" sz="3600" dirty="0"/>
              <a:t>nterface. 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20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 smtClean="0"/>
              <a:t>NET MAUI позволяет создавать </a:t>
            </a:r>
            <a:r>
              <a:rPr lang="ru-RU" sz="3600" dirty="0"/>
              <a:t>мобильные приложения, которые могут работать на </a:t>
            </a:r>
            <a:r>
              <a:rPr lang="ru-RU" sz="3600" dirty="0" err="1"/>
              <a:t>Windows</a:t>
            </a:r>
            <a:r>
              <a:rPr lang="ru-RU" sz="3600" dirty="0"/>
              <a:t>, </a:t>
            </a:r>
            <a:r>
              <a:rPr lang="ru-RU" sz="3600" dirty="0" err="1"/>
              <a:t>Android</a:t>
            </a:r>
            <a:r>
              <a:rPr lang="ru-RU" sz="3600" dirty="0"/>
              <a:t>, </a:t>
            </a:r>
            <a:r>
              <a:rPr lang="ru-RU" sz="3600" dirty="0" err="1"/>
              <a:t>iOS</a:t>
            </a:r>
            <a:r>
              <a:rPr lang="ru-RU" sz="3600" dirty="0"/>
              <a:t>, </a:t>
            </a:r>
            <a:r>
              <a:rPr lang="ru-RU" sz="3600" dirty="0" err="1"/>
              <a:t>iPadOS</a:t>
            </a:r>
            <a:r>
              <a:rPr lang="ru-RU" sz="3600" dirty="0"/>
              <a:t> и </a:t>
            </a:r>
            <a:r>
              <a:rPr lang="ru-RU" sz="3600" dirty="0" err="1"/>
              <a:t>macOS</a:t>
            </a:r>
            <a:r>
              <a:rPr lang="ru-RU" sz="3600" dirty="0"/>
              <a:t>.</a:t>
            </a:r>
          </a:p>
          <a:p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20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Обычный шаблон, используемый для разработки кросс-платформенных приложений, заключается в том, чтобы выделить бизнес-логику из пользовательского интерфейса, а затем разработать </a:t>
            </a:r>
            <a:r>
              <a:rPr lang="ru-RU" sz="3600" b="1" dirty="0"/>
              <a:t>отдельные</a:t>
            </a:r>
            <a:r>
              <a:rPr lang="ru-RU" sz="3600" dirty="0"/>
              <a:t> пользовательские интерфейсы и логику пользовательского интерфейса </a:t>
            </a:r>
            <a:r>
              <a:rPr lang="ru-RU" sz="3600" b="1" dirty="0"/>
              <a:t>для каждой платформы</a:t>
            </a:r>
            <a:r>
              <a:rPr lang="ru-RU" sz="3600" dirty="0"/>
              <a:t>. </a:t>
            </a:r>
            <a:endParaRPr lang="ru-RU" sz="4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4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.</a:t>
            </a:r>
            <a:r>
              <a:rPr lang="ru-RU" sz="4000" dirty="0" smtClean="0"/>
              <a:t>NET </a:t>
            </a:r>
            <a:r>
              <a:rPr lang="ru-RU" sz="4000" dirty="0"/>
              <a:t>MAUI, </a:t>
            </a:r>
            <a:r>
              <a:rPr lang="ru-RU" sz="4000" dirty="0" smtClean="0"/>
              <a:t>позволяет создавать </a:t>
            </a:r>
            <a:r>
              <a:rPr lang="ru-RU" sz="4000" dirty="0" err="1"/>
              <a:t>мультиплатформенные</a:t>
            </a:r>
            <a:r>
              <a:rPr lang="ru-RU" sz="4000" dirty="0"/>
              <a:t> приложения, используя </a:t>
            </a:r>
            <a:r>
              <a:rPr lang="ru-RU" sz="4000" b="1" dirty="0"/>
              <a:t>один проект</a:t>
            </a:r>
            <a:r>
              <a:rPr lang="ru-RU" sz="4000" dirty="0"/>
              <a:t>, но при необходимости вы можете добавить исходный код и ресурсы для конкретной платформы</a:t>
            </a:r>
            <a:r>
              <a:rPr lang="ru-RU" sz="4800" dirty="0" smtClean="0"/>
              <a:t> </a:t>
            </a:r>
            <a:endParaRPr lang="ru-RU" sz="6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42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Введение</a:t>
            </a:r>
          </a:p>
        </p:txBody>
      </p:sp>
      <p:pic>
        <p:nvPicPr>
          <p:cNvPr id="3074" name="Picture 2" descr=".NET MAUI supported platforms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8290" y="989045"/>
            <a:ext cx="5485206" cy="487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8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93576" y="5970993"/>
            <a:ext cx="726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https://docs.microsoft.com/en-us/dotnet/maui/what-is-maui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08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dirty="0" smtClean="0"/>
              <a:t>Стек технологий </a:t>
            </a:r>
            <a:r>
              <a:rPr lang="en-US" sz="6600" dirty="0" err="1" smtClean="0"/>
              <a:t>.Net</a:t>
            </a:r>
            <a:r>
              <a:rPr lang="en-US" sz="6600" dirty="0" smtClean="0"/>
              <a:t> MAUI</a:t>
            </a:r>
            <a:endParaRPr lang="ru-RU" sz="6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.NET MAUI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информатики бгуир. Гламаздин И.и.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8E21-C1B2-498C-91A5-BB64CE72C14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74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4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_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0FD69AD1-AC9D-49C2-81A1-5C8E18B1C17A}" vid="{08088377-4C5A-4FF1-973E-731B2BD9BA37}"/>
    </a:ext>
  </a:extLst>
</a:theme>
</file>

<file path=ppt/theme/theme12.xml><?xml version="1.0" encoding="utf-8"?>
<a:theme xmlns:a="http://schemas.openxmlformats.org/drawingml/2006/main" name="4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13.xml><?xml version="1.0" encoding="utf-8"?>
<a:theme xmlns:a="http://schemas.openxmlformats.org/drawingml/2006/main" name="5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5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ppt/theme/theme15.xml><?xml version="1.0" encoding="utf-8"?>
<a:theme xmlns:a="http://schemas.openxmlformats.org/drawingml/2006/main" name="6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17.xml><?xml version="1.0" encoding="utf-8"?>
<a:theme xmlns:a="http://schemas.openxmlformats.org/drawingml/2006/main" name="2_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4E990010-C32C-4828-995C-3FB1E6C360FA}" vid="{059816B4-07EB-423A-B85A-B19BA65A9C0B}"/>
    </a:ext>
  </a:extLst>
</a:theme>
</file>

<file path=ppt/theme/theme18.xml><?xml version="1.0" encoding="utf-8"?>
<a:theme xmlns:a="http://schemas.openxmlformats.org/drawingml/2006/main" name="6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19.xml><?xml version="1.0" encoding="utf-8"?>
<a:theme xmlns:a="http://schemas.openxmlformats.org/drawingml/2006/main" name="7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20.xml><?xml version="1.0" encoding="utf-8"?>
<a:theme xmlns:a="http://schemas.openxmlformats.org/drawingml/2006/main" name="7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ppt/theme/theme21.xml><?xml version="1.0" encoding="utf-8"?>
<a:theme xmlns:a="http://schemas.openxmlformats.org/drawingml/2006/main" name="8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1_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ppt/theme/theme5.xml><?xml version="1.0" encoding="utf-8"?>
<a:theme xmlns:a="http://schemas.openxmlformats.org/drawingml/2006/main" name="1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98E851C9-88B0-4A31-9537-843CE3566C46}" vid="{8D2697F8-47AB-42AB-B000-E34A9D90C3E5}"/>
    </a:ext>
  </a:extLst>
</a:theme>
</file>

<file path=ppt/theme/theme7.xml><?xml version="1.0" encoding="utf-8"?>
<a:theme xmlns:a="http://schemas.openxmlformats.org/drawingml/2006/main" name="2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8.xml><?xml version="1.0" encoding="utf-8"?>
<a:theme xmlns:a="http://schemas.openxmlformats.org/drawingml/2006/main" name="3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_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174531A5-3A5C-43AC-A7A3-10EDDC1C7172}" vid="{4790435A-1303-4D5A-B269-A59CE9BDDC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768</Words>
  <Application>Microsoft Office PowerPoint</Application>
  <PresentationFormat>Широкоэкранный</PresentationFormat>
  <Paragraphs>102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22</vt:i4>
      </vt:variant>
      <vt:variant>
        <vt:lpstr>Заголовки слайдов</vt:lpstr>
      </vt:variant>
      <vt:variant>
        <vt:i4>20</vt:i4>
      </vt:variant>
    </vt:vector>
  </HeadingPairs>
  <TitlesOfParts>
    <vt:vector size="47" baseType="lpstr">
      <vt:lpstr>Arial</vt:lpstr>
      <vt:lpstr>Calibri</vt:lpstr>
      <vt:lpstr>Calibri Light</vt:lpstr>
      <vt:lpstr>Cascadia Mono</vt:lpstr>
      <vt:lpstr>Wingdings</vt:lpstr>
      <vt:lpstr>Макеты раскадровки</vt:lpstr>
      <vt:lpstr>Тема3</vt:lpstr>
      <vt:lpstr>2_Макеты раскадровки</vt:lpstr>
      <vt:lpstr>1_Тема3</vt:lpstr>
      <vt:lpstr>1_Макеты раскадровки</vt:lpstr>
      <vt:lpstr>Тема1</vt:lpstr>
      <vt:lpstr>2_Тема3</vt:lpstr>
      <vt:lpstr>3_Макеты раскадровки</vt:lpstr>
      <vt:lpstr>3_Тема3</vt:lpstr>
      <vt:lpstr>4_Макеты раскадровки</vt:lpstr>
      <vt:lpstr>1_Тема1</vt:lpstr>
      <vt:lpstr>4_Тема3</vt:lpstr>
      <vt:lpstr>5_Макеты раскадровки</vt:lpstr>
      <vt:lpstr>5_Тема3</vt:lpstr>
      <vt:lpstr>6_Макеты раскадровки</vt:lpstr>
      <vt:lpstr>Ретро</vt:lpstr>
      <vt:lpstr>2_Тема1</vt:lpstr>
      <vt:lpstr>6_Тема3</vt:lpstr>
      <vt:lpstr>7_Макеты раскадровки</vt:lpstr>
      <vt:lpstr>7_Тема3</vt:lpstr>
      <vt:lpstr>8_Макеты раскадровки</vt:lpstr>
      <vt:lpstr>1_Ретро</vt:lpstr>
      <vt:lpstr>.Net MAUI</vt:lpstr>
      <vt:lpstr>Введение</vt:lpstr>
      <vt:lpstr>Введение</vt:lpstr>
      <vt:lpstr>Введение</vt:lpstr>
      <vt:lpstr>Введение</vt:lpstr>
      <vt:lpstr>Введение</vt:lpstr>
      <vt:lpstr>Введение</vt:lpstr>
      <vt:lpstr>Введение</vt:lpstr>
      <vt:lpstr>Стек технологий .Net MAUI</vt:lpstr>
      <vt:lpstr>Стек технологий .Net MAUI</vt:lpstr>
      <vt:lpstr>Стек технологий .Net MAUI</vt:lpstr>
      <vt:lpstr>Стек технологий .Net MAUI</vt:lpstr>
      <vt:lpstr>Стек технологий .Net MAUI</vt:lpstr>
      <vt:lpstr>Как работает .Net MAUI</vt:lpstr>
      <vt:lpstr>Как работает .Net MAUI</vt:lpstr>
      <vt:lpstr>Как работает .Net MAUI</vt:lpstr>
      <vt:lpstr>Как работает .Net MAUI</vt:lpstr>
      <vt:lpstr>Как работает .Net MAUI</vt:lpstr>
      <vt:lpstr>Как работает .Net MAUI</vt:lpstr>
      <vt:lpstr>Как работает .Net MAUI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Bootstrap</dc:title>
  <dc:creator>Igor Glamazdin</dc:creator>
  <cp:lastModifiedBy>Igor Glamazdin</cp:lastModifiedBy>
  <cp:revision>17</cp:revision>
  <dcterms:created xsi:type="dcterms:W3CDTF">2015-07-20T17:24:16Z</dcterms:created>
  <dcterms:modified xsi:type="dcterms:W3CDTF">2022-09-24T09:23:43Z</dcterms:modified>
</cp:coreProperties>
</file>