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0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1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2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3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5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6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8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9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20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21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01" r:id="rId3"/>
    <p:sldMasterId id="2147483706" r:id="rId4"/>
    <p:sldMasterId id="2147483718" r:id="rId5"/>
    <p:sldMasterId id="2147483736" r:id="rId6"/>
    <p:sldMasterId id="2147483742" r:id="rId7"/>
    <p:sldMasterId id="2147483754" r:id="rId8"/>
    <p:sldMasterId id="2147483759" r:id="rId9"/>
    <p:sldMasterId id="2147483771" r:id="rId10"/>
    <p:sldMasterId id="2147483776" r:id="rId11"/>
    <p:sldMasterId id="2147483782" r:id="rId12"/>
    <p:sldMasterId id="2147483794" r:id="rId13"/>
    <p:sldMasterId id="2147483799" r:id="rId14"/>
    <p:sldMasterId id="2147483811" r:id="rId15"/>
    <p:sldMasterId id="2147483816" r:id="rId16"/>
    <p:sldMasterId id="2147483828" r:id="rId17"/>
    <p:sldMasterId id="2147483834" r:id="rId18"/>
    <p:sldMasterId id="2147483846" r:id="rId19"/>
    <p:sldMasterId id="2147483851" r:id="rId20"/>
    <p:sldMasterId id="2147483863" r:id="rId21"/>
    <p:sldMasterId id="2147483868" r:id="rId22"/>
  </p:sldMasterIdLst>
  <p:notesMasterIdLst>
    <p:notesMasterId r:id="rId118"/>
  </p:notesMasterIdLst>
  <p:sldIdLst>
    <p:sldId id="258" r:id="rId23"/>
    <p:sldId id="259" r:id="rId24"/>
    <p:sldId id="260" r:id="rId25"/>
    <p:sldId id="261" r:id="rId26"/>
    <p:sldId id="262" r:id="rId27"/>
    <p:sldId id="263" r:id="rId28"/>
    <p:sldId id="264" r:id="rId29"/>
    <p:sldId id="295" r:id="rId30"/>
    <p:sldId id="293" r:id="rId31"/>
    <p:sldId id="29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5" r:id="rId41"/>
    <p:sldId id="274" r:id="rId42"/>
    <p:sldId id="276" r:id="rId43"/>
    <p:sldId id="277" r:id="rId44"/>
    <p:sldId id="278" r:id="rId45"/>
    <p:sldId id="280" r:id="rId46"/>
    <p:sldId id="281" r:id="rId47"/>
    <p:sldId id="282" r:id="rId48"/>
    <p:sldId id="283" r:id="rId49"/>
    <p:sldId id="284" r:id="rId50"/>
    <p:sldId id="286" r:id="rId51"/>
    <p:sldId id="285" r:id="rId52"/>
    <p:sldId id="287" r:id="rId53"/>
    <p:sldId id="289" r:id="rId54"/>
    <p:sldId id="288" r:id="rId55"/>
    <p:sldId id="290" r:id="rId56"/>
    <p:sldId id="291" r:id="rId57"/>
    <p:sldId id="292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5" r:id="rId77"/>
    <p:sldId id="314" r:id="rId78"/>
    <p:sldId id="316" r:id="rId79"/>
    <p:sldId id="317" r:id="rId80"/>
    <p:sldId id="318" r:id="rId81"/>
    <p:sldId id="319" r:id="rId82"/>
    <p:sldId id="320" r:id="rId83"/>
    <p:sldId id="321" r:id="rId84"/>
    <p:sldId id="341" r:id="rId85"/>
    <p:sldId id="322" r:id="rId86"/>
    <p:sldId id="323" r:id="rId87"/>
    <p:sldId id="324" r:id="rId88"/>
    <p:sldId id="325" r:id="rId89"/>
    <p:sldId id="326" r:id="rId90"/>
    <p:sldId id="327" r:id="rId91"/>
    <p:sldId id="328" r:id="rId92"/>
    <p:sldId id="329" r:id="rId93"/>
    <p:sldId id="331" r:id="rId94"/>
    <p:sldId id="332" r:id="rId95"/>
    <p:sldId id="333" r:id="rId96"/>
    <p:sldId id="334" r:id="rId97"/>
    <p:sldId id="335" r:id="rId98"/>
    <p:sldId id="336" r:id="rId99"/>
    <p:sldId id="337" r:id="rId100"/>
    <p:sldId id="340" r:id="rId101"/>
    <p:sldId id="342" r:id="rId102"/>
    <p:sldId id="343" r:id="rId103"/>
    <p:sldId id="344" r:id="rId104"/>
    <p:sldId id="345" r:id="rId105"/>
    <p:sldId id="346" r:id="rId106"/>
    <p:sldId id="347" r:id="rId107"/>
    <p:sldId id="348" r:id="rId108"/>
    <p:sldId id="349" r:id="rId109"/>
    <p:sldId id="350" r:id="rId110"/>
    <p:sldId id="351" r:id="rId111"/>
    <p:sldId id="352" r:id="rId112"/>
    <p:sldId id="353" r:id="rId113"/>
    <p:sldId id="354" r:id="rId114"/>
    <p:sldId id="355" r:id="rId115"/>
    <p:sldId id="356" r:id="rId116"/>
    <p:sldId id="357" r:id="rId1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4.xml"/><Relationship Id="rId117" Type="http://schemas.openxmlformats.org/officeDocument/2006/relationships/slide" Target="slides/slide95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63" Type="http://schemas.openxmlformats.org/officeDocument/2006/relationships/slide" Target="slides/slide41.xml"/><Relationship Id="rId68" Type="http://schemas.openxmlformats.org/officeDocument/2006/relationships/slide" Target="slides/slide46.xml"/><Relationship Id="rId84" Type="http://schemas.openxmlformats.org/officeDocument/2006/relationships/slide" Target="slides/slide62.xml"/><Relationship Id="rId89" Type="http://schemas.openxmlformats.org/officeDocument/2006/relationships/slide" Target="slides/slide67.xml"/><Relationship Id="rId112" Type="http://schemas.openxmlformats.org/officeDocument/2006/relationships/slide" Target="slides/slide90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85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53" Type="http://schemas.openxmlformats.org/officeDocument/2006/relationships/slide" Target="slides/slide31.xml"/><Relationship Id="rId58" Type="http://schemas.openxmlformats.org/officeDocument/2006/relationships/slide" Target="slides/slide36.xml"/><Relationship Id="rId74" Type="http://schemas.openxmlformats.org/officeDocument/2006/relationships/slide" Target="slides/slide52.xml"/><Relationship Id="rId79" Type="http://schemas.openxmlformats.org/officeDocument/2006/relationships/slide" Target="slides/slide57.xml"/><Relationship Id="rId102" Type="http://schemas.openxmlformats.org/officeDocument/2006/relationships/slide" Target="slides/slide80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68.xml"/><Relationship Id="rId95" Type="http://schemas.openxmlformats.org/officeDocument/2006/relationships/slide" Target="slides/slide73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64" Type="http://schemas.openxmlformats.org/officeDocument/2006/relationships/slide" Target="slides/slide42.xml"/><Relationship Id="rId69" Type="http://schemas.openxmlformats.org/officeDocument/2006/relationships/slide" Target="slides/slide47.xml"/><Relationship Id="rId113" Type="http://schemas.openxmlformats.org/officeDocument/2006/relationships/slide" Target="slides/slide91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58.xml"/><Relationship Id="rId85" Type="http://schemas.openxmlformats.org/officeDocument/2006/relationships/slide" Target="slides/slide6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59" Type="http://schemas.openxmlformats.org/officeDocument/2006/relationships/slide" Target="slides/slide37.xml"/><Relationship Id="rId103" Type="http://schemas.openxmlformats.org/officeDocument/2006/relationships/slide" Target="slides/slide81.xml"/><Relationship Id="rId108" Type="http://schemas.openxmlformats.org/officeDocument/2006/relationships/slide" Target="slides/slide86.xml"/><Relationship Id="rId54" Type="http://schemas.openxmlformats.org/officeDocument/2006/relationships/slide" Target="slides/slide32.xml"/><Relationship Id="rId70" Type="http://schemas.openxmlformats.org/officeDocument/2006/relationships/slide" Target="slides/slide48.xml"/><Relationship Id="rId75" Type="http://schemas.openxmlformats.org/officeDocument/2006/relationships/slide" Target="slides/slide53.xml"/><Relationship Id="rId91" Type="http://schemas.openxmlformats.org/officeDocument/2006/relationships/slide" Target="slides/slide69.xml"/><Relationship Id="rId96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49" Type="http://schemas.openxmlformats.org/officeDocument/2006/relationships/slide" Target="slides/slide27.xml"/><Relationship Id="rId114" Type="http://schemas.openxmlformats.org/officeDocument/2006/relationships/slide" Target="slides/slide92.xml"/><Relationship Id="rId119" Type="http://schemas.openxmlformats.org/officeDocument/2006/relationships/presProps" Target="presProps.xml"/><Relationship Id="rId44" Type="http://schemas.openxmlformats.org/officeDocument/2006/relationships/slide" Target="slides/slide22.xml"/><Relationship Id="rId60" Type="http://schemas.openxmlformats.org/officeDocument/2006/relationships/slide" Target="slides/slide38.xml"/><Relationship Id="rId65" Type="http://schemas.openxmlformats.org/officeDocument/2006/relationships/slide" Target="slides/slide43.xml"/><Relationship Id="rId81" Type="http://schemas.openxmlformats.org/officeDocument/2006/relationships/slide" Target="slides/slide59.xml"/><Relationship Id="rId86" Type="http://schemas.openxmlformats.org/officeDocument/2006/relationships/slide" Target="slides/slide6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7.xml"/><Relationship Id="rId109" Type="http://schemas.openxmlformats.org/officeDocument/2006/relationships/slide" Target="slides/slide87.xml"/><Relationship Id="rId34" Type="http://schemas.openxmlformats.org/officeDocument/2006/relationships/slide" Target="slides/slide12.xml"/><Relationship Id="rId50" Type="http://schemas.openxmlformats.org/officeDocument/2006/relationships/slide" Target="slides/slide28.xml"/><Relationship Id="rId55" Type="http://schemas.openxmlformats.org/officeDocument/2006/relationships/slide" Target="slides/slide33.xml"/><Relationship Id="rId76" Type="http://schemas.openxmlformats.org/officeDocument/2006/relationships/slide" Target="slides/slide54.xml"/><Relationship Id="rId97" Type="http://schemas.openxmlformats.org/officeDocument/2006/relationships/slide" Target="slides/slide75.xml"/><Relationship Id="rId104" Type="http://schemas.openxmlformats.org/officeDocument/2006/relationships/slide" Target="slides/slide82.xml"/><Relationship Id="rId12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9.xml"/><Relationship Id="rId92" Type="http://schemas.openxmlformats.org/officeDocument/2006/relationships/slide" Target="slides/slide7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7.xml"/><Relationship Id="rId24" Type="http://schemas.openxmlformats.org/officeDocument/2006/relationships/slide" Target="slides/slide2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66" Type="http://schemas.openxmlformats.org/officeDocument/2006/relationships/slide" Target="slides/slide44.xml"/><Relationship Id="rId87" Type="http://schemas.openxmlformats.org/officeDocument/2006/relationships/slide" Target="slides/slide65.xml"/><Relationship Id="rId110" Type="http://schemas.openxmlformats.org/officeDocument/2006/relationships/slide" Target="slides/slide88.xml"/><Relationship Id="rId115" Type="http://schemas.openxmlformats.org/officeDocument/2006/relationships/slide" Target="slides/slide93.xml"/><Relationship Id="rId61" Type="http://schemas.openxmlformats.org/officeDocument/2006/relationships/slide" Target="slides/slide39.xml"/><Relationship Id="rId82" Type="http://schemas.openxmlformats.org/officeDocument/2006/relationships/slide" Target="slides/slide60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56" Type="http://schemas.openxmlformats.org/officeDocument/2006/relationships/slide" Target="slides/slide34.xml"/><Relationship Id="rId77" Type="http://schemas.openxmlformats.org/officeDocument/2006/relationships/slide" Target="slides/slide55.xml"/><Relationship Id="rId100" Type="http://schemas.openxmlformats.org/officeDocument/2006/relationships/slide" Target="slides/slide78.xml"/><Relationship Id="rId105" Type="http://schemas.openxmlformats.org/officeDocument/2006/relationships/slide" Target="slides/slide8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72" Type="http://schemas.openxmlformats.org/officeDocument/2006/relationships/slide" Target="slides/slide50.xml"/><Relationship Id="rId93" Type="http://schemas.openxmlformats.org/officeDocument/2006/relationships/slide" Target="slides/slide71.xml"/><Relationship Id="rId98" Type="http://schemas.openxmlformats.org/officeDocument/2006/relationships/slide" Target="slides/slide76.xml"/><Relationship Id="rId12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3.xml"/><Relationship Id="rId46" Type="http://schemas.openxmlformats.org/officeDocument/2006/relationships/slide" Target="slides/slide24.xml"/><Relationship Id="rId67" Type="http://schemas.openxmlformats.org/officeDocument/2006/relationships/slide" Target="slides/slide45.xml"/><Relationship Id="rId116" Type="http://schemas.openxmlformats.org/officeDocument/2006/relationships/slide" Target="slides/slide9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62" Type="http://schemas.openxmlformats.org/officeDocument/2006/relationships/slide" Target="slides/slide40.xml"/><Relationship Id="rId83" Type="http://schemas.openxmlformats.org/officeDocument/2006/relationships/slide" Target="slides/slide61.xml"/><Relationship Id="rId88" Type="http://schemas.openxmlformats.org/officeDocument/2006/relationships/slide" Target="slides/slide66.xml"/><Relationship Id="rId111" Type="http://schemas.openxmlformats.org/officeDocument/2006/relationships/slide" Target="slides/slide89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14.xml"/><Relationship Id="rId57" Type="http://schemas.openxmlformats.org/officeDocument/2006/relationships/slide" Target="slides/slide35.xml"/><Relationship Id="rId106" Type="http://schemas.openxmlformats.org/officeDocument/2006/relationships/slide" Target="slides/slide8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52" Type="http://schemas.openxmlformats.org/officeDocument/2006/relationships/slide" Target="slides/slide30.xml"/><Relationship Id="rId73" Type="http://schemas.openxmlformats.org/officeDocument/2006/relationships/slide" Target="slides/slide51.xml"/><Relationship Id="rId78" Type="http://schemas.openxmlformats.org/officeDocument/2006/relationships/slide" Target="slides/slide56.xml"/><Relationship Id="rId94" Type="http://schemas.openxmlformats.org/officeDocument/2006/relationships/slide" Target="slides/slide72.xml"/><Relationship Id="rId99" Type="http://schemas.openxmlformats.org/officeDocument/2006/relationships/slide" Target="slides/slide77.xml"/><Relationship Id="rId101" Type="http://schemas.openxmlformats.org/officeDocument/2006/relationships/slide" Target="slides/slide79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E3E51-691C-49FE-A7CA-ECDBEB359FEF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DF69F-1739-4DA1-9B9B-FCACB023B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3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DCFA-BDC7-49FB-9EF0-0ACDB4A61EEC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960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EA4-EFB6-491A-A7B3-96D17A75B6D8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9315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785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552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F55C01D-BC0C-4E4D-8E05-12729847DA7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38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EAE4652-9D71-4FF3-9115-D366B7EAE89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6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771-A885-4F18-93D0-13BBD1E69D8D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BCFE-D05F-4BBB-98D8-F47C8A846D9F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48547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1053-3548-4A53-ADF3-4B28D0BD3925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26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F682-65B7-4618-9C74-48C10C4FA2BF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0A3E-A892-4F75-BD52-7B74E59165BE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3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6EB6-F822-46D4-8E5F-108E0DC19E2E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547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C89-CC5B-4A8D-B3EA-492682A9A3E5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2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C3D6-AC18-447D-B9CC-079A40E9C5D7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8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604593-F4CF-4715-9875-3DA8F6F29F5B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7741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244D-371D-4595-AFB3-9A653793E0DB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850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F27C-5C11-4695-B552-0812FB956DFD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16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D411-1F64-46DA-A53E-0AC1D2FF1691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1730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938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63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A86265-AF7D-4497-83EB-0974EAD55B4E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35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B6F9AA1-6C61-4B01-BCDB-448CB60E5519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64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91E4-DFAE-455C-AA0B-514AFD74DC63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6453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B6430-837B-403F-947B-F06D1E9D33C6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3072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E8D-B499-4F8C-94FB-A706968B0E38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86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D07A-796D-4CF2-9510-32560263DA0F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5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65B8-BFAF-469F-A15E-105D3EE9CA0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1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F8F-9732-4F1E-8491-38C6A1F4E8D9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27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F4A6-2147-475B-887F-FB28A263584F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708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9732-9020-41AF-B9FF-68B485739CD8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548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05DF-246F-434D-95BA-A973EB4A4032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7066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8F6-9BDF-4BB4-B915-3F9C030E7C9F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558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E7DE-783F-44BE-A284-021965600FC1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2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A84-D6E6-4D4E-AC9E-4DE05EC25134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050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690-CACF-492D-9815-8ECAF69078FC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240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B585-B53E-4B01-A1B4-0216D779F24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052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02873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8800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22FA8BA-45B0-421D-8913-DCE148D4F40C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3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909C54-D6D9-43F2-AC3C-88B8746CEF1F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2694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1FE1-089A-4888-B6CE-1364190E94D4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67D4-245F-4E19-AB09-EA44BDFCBAA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5779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F43-8B84-4718-ADF8-49F63672D2B3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017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DD99-5EE4-4BBA-B784-F18873926CEC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4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8F90-CB88-42C2-AC2E-69A54C5BB452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8616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1955-1AA6-42CA-A966-B1F5F86011FE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8406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B587-3221-41F0-9A88-F6BA6A000174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5927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8FF-D967-44D4-8579-D47C86C7587A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2866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4ABD-384F-40A4-92B7-3E92EC1F8D22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515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3310-7C00-409C-B1C1-25F929EEBE57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38457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04E-1C08-4169-A045-CFBFCF4DD194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17219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4A0-CF69-4605-96DE-0827CD3628B1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851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62424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74912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7D1F517-2913-4B14-9223-20242C784AEE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9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1454-C447-4F41-ACC5-844D51AAADD2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8184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D2BBA57-B732-4A17-ADCF-E9EE68AFCA6F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7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702-DA04-464B-8B5A-9D940BE7105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51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670-ACCD-4D5A-B45D-9EC9C6D1F968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2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81493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717F-F0AD-4AD6-BA2F-E317E261A00B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9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4A-7C4E-4D23-B639-63C14E3E7A2F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2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5455-5F71-4057-8877-10577C1347CB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9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AEB8-94AA-417D-8C3F-51F946D3ABB1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4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DD27-F9EE-481C-9CAB-4E2675340DFF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6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EAD416-1555-4C62-A256-F735E310E1C0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9296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31A4-D96E-4FB5-A6E2-44385151F2E2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3583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F2C-18E3-409C-9B98-093CB07B492C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2361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F27-7367-4D66-8D40-3A3A60FF0589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2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403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97CBBA0-8565-442E-829E-44ECF63D4C98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0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AA9F2A-ABD1-4C4F-B273-60C2C801E04C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865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1EA0-8599-41A2-BEC8-32818978022B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6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C44E-3856-4593-95A4-65CEFF851D7F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10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5E5D-8C6A-4C3C-A257-00FB46322484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43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AF3-97EA-40DA-901F-6EEB8BD07BAE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59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15C-54D9-42A9-A574-E8CF7683E3B4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3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27C-72AF-4777-AE7D-AC789971E4D8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25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FD3-9B85-462B-AFE8-EE55A861AA98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71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3D4-C7CD-4732-B36A-DAEDA0811488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0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02-5D12-4FC5-83D6-F46A603976FF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22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ED-B40D-4B8D-91E8-2CC015D3D553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C7C05EE-2273-470F-BC91-B11628997C8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70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F651-5E50-4FD7-9836-280A829668F5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49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12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2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7A410B-929C-4655-9F6C-6B19C8851C11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9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008724-F43B-4D59-ABC5-65C00ECBB362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68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274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7038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6EBF290-1B1E-4879-A721-5793839BCAF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9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FFCDD4F-AF03-47C4-845E-914512460A95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40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57EB8-4E1A-44AD-AFA8-2E6623479C5A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0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EAFE8-D2E5-44DD-BA26-93023953864F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95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98F7-D8F9-4C56-8F27-16F082D6E5AB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6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1E7-4F75-415E-B8E6-7AC6A04EBFFF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6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0FBC-006F-42D6-9F98-FB460588673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3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EF6-69D2-491C-B515-254679688D8E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21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F13E-90F1-4B70-AD25-9E66AFBE3297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617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3FE-BD71-4159-9C98-6EFE5FBDD5D5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804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AA4-B38D-4CA4-9F9B-ADAB3FEBCD6C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31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8C90-4E51-40AB-8412-95A099924DF8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037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85CF-3F41-4655-925D-40B7F8E48BD9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514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8E5-C01C-450A-83C0-7E74CB3C630E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3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F734-82B7-49A9-B220-64F18D7BBC3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1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916-DD15-45B2-ADD6-EF14450A46F4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864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3069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1519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CDC90F3-9CE8-4A76-8665-A035CF70086C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CC43F8-98EA-43EB-8F47-22F912537C41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218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243-D29C-45F1-AF9F-FCDABCB1CBF5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312-4348-4129-8C08-F786FDB4B589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544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430-CE6A-4D29-9304-891C7406207A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202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925-A538-4B38-AE54-5127F22B783E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256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F3-E22B-45BE-9CA0-1A6ADD3AAC94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78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833F-8555-4310-9A8C-8CBEE0EEAE0D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DC90-33F8-43B4-9583-9CF18B35A388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5176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1E59-633E-4293-A010-E93C2EBCACBC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5056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E186-9AFD-4388-BABE-739A1BBBC527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771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A4D9-6FE6-4E73-8870-75BCD4DE9191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049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3768-59F6-443A-9AD7-A433E99179EA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0498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1CAF-B4EB-4E30-89B4-0DA021B3ED74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0356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6521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6490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8A03840-9083-4B78-9A69-CD1767DB6EE4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20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15FFCC9-BD0D-45A8-8110-BB44E1B89CC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1684-08A7-4258-92E9-15D6A1FCE424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1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6879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83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4D401F5-AE05-4BD7-B078-1F7E45EF42B1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84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7180F0-B4AE-432D-AB7F-32D2511EF4D2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473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4C5F6-447E-437F-ABE7-ED4F2DBAED5A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999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9829-6E21-45F9-ACE2-5642CBB632C4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1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F920-69A2-457D-890D-3077038EFD28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0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319-64FB-474B-BE5F-735586CDB16B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0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1A93-21B4-441F-AA32-4021EC49433A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42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2C62-E0A0-4E60-866B-96F9B0AC6128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28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0A4F-DE3E-434D-9A91-FA4C80A1C65E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8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1695-D38C-43D8-8D4F-38892728982B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4722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6C1-DE7C-40E3-827B-3BC8705030B9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494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B595-D7F2-42F4-91E6-42D73E71DE3D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0032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B3B-CA31-4B48-83C3-9E77E7FCD699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2687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1324-2518-4589-9501-419B8F8D5EDE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538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5C60-0B85-428E-A929-5D1E956884B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703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4522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0463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FFEF7E-1FFA-46B1-A115-DA9DF6CB64E3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1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B73F674-6AD1-4823-A022-6DE3D3A561FE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8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CD2E-A76F-4534-BC2D-7B16AF18C702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355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FFD1-673D-47A5-901A-F3139509202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9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A94D-4639-4920-B4C9-E8A79D996572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387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25E-9549-4B72-9953-F055BF1EBCCB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6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17FA-B3CF-479B-AC5E-B47EA60C7914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396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945-F368-441C-AEEE-42AA78D83CAF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0809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FFE9-A635-4750-A55C-CA63D985EF54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044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C0C7-8247-4855-AC30-7A797BE7D58A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910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CF0F-3E1E-46F8-BE95-CDB69A01A50D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5423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2C5D-51FA-4BC2-AB64-A782D9A38AC9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3374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3FC3-9F86-4F77-8FAB-4752B7A420D1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2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8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10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5" Type="http://schemas.openxmlformats.org/officeDocument/2006/relationships/theme" Target="../theme/theme19.xml"/><Relationship Id="rId4" Type="http://schemas.openxmlformats.org/officeDocument/2006/relationships/slideLayout" Target="../slideLayouts/slideLayout1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150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2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82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D2AF-89C1-4E24-A376-9AB7626679E4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9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8749-B6E2-4BDE-A3A0-097ED8225A33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64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86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286604"/>
            <a:ext cx="11860823" cy="560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D3952C-8F67-4DED-BCC9-A751866F7FD9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6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4DE6-9209-4DE9-9F1B-AA0AE43ECD34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9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2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7009-FDA9-4B9B-A864-7BC8709C25AE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494A-A8D4-4D32-9B3E-EC22F3D6FEC9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8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5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149469"/>
            <a:ext cx="11860823" cy="697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E0DB79-BF11-4E6E-A800-ED00828D491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0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5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E676-F474-44E1-A4C8-BC4F48A63913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C98FB-B0B7-47BA-8374-4D9501B2031E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61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6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6D71-B416-46D9-B2C3-0D4BF2B36219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microsoft.com/winfx/2009/xaml" TargetMode="External"/><Relationship Id="rId1" Type="http://schemas.openxmlformats.org/officeDocument/2006/relationships/slideLayout" Target="../slideLayouts/slideLayout1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.Net</a:t>
            </a:r>
            <a:r>
              <a:rPr lang="en-US" b="1" dirty="0" smtClean="0"/>
              <a:t> MAUI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Application.Resources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ResourceDictionary.MergedDictionaries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="Resources/Styles/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Colors.xaml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="Resources/Styles/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Styles.xaml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ResourceDictionary.MergedDictionaries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Application.Resources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5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b="1" dirty="0" err="1" smtClean="0"/>
              <a:t>Shell</a:t>
            </a:r>
            <a:r>
              <a:rPr lang="ru-RU" sz="3600" dirty="0" smtClean="0"/>
              <a:t> </a:t>
            </a:r>
            <a:r>
              <a:rPr lang="ru-RU" sz="3600" dirty="0"/>
              <a:t>упрощает разработку приложений, предоставляя основные функции, которые требуются большинству приложений, в том числе:</a:t>
            </a:r>
          </a:p>
          <a:p>
            <a:pPr algn="just"/>
            <a:r>
              <a:rPr lang="ru-RU" sz="3600" dirty="0"/>
              <a:t>• Единое место для описания визуальной иерархии приложения.</a:t>
            </a:r>
          </a:p>
          <a:p>
            <a:pPr algn="just"/>
            <a:r>
              <a:rPr lang="ru-RU" sz="3600" dirty="0"/>
              <a:t>• Общий пользовательский интерфейс навигации.</a:t>
            </a:r>
          </a:p>
          <a:p>
            <a:pPr algn="just"/>
            <a:r>
              <a:rPr lang="ru-RU" sz="3600" dirty="0"/>
              <a:t>• Схема навигации на основе URI, позволяющая переходить на любую страницу приложения.</a:t>
            </a:r>
          </a:p>
          <a:p>
            <a:pPr algn="just"/>
            <a:r>
              <a:rPr lang="ru-RU" sz="3600" dirty="0"/>
              <a:t>• Встроенный обработчик поиска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7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sz="3600" dirty="0" smtClean="0"/>
              <a:t>В </a:t>
            </a:r>
            <a:r>
              <a:rPr lang="ru-RU" sz="3600" dirty="0"/>
              <a:t>приложении .NET MAUI </a:t>
            </a:r>
            <a:r>
              <a:rPr lang="ru-RU" sz="3600" dirty="0" err="1"/>
              <a:t>Shell</a:t>
            </a:r>
            <a:r>
              <a:rPr lang="ru-RU" sz="3600" dirty="0"/>
              <a:t> визуальная иерархия приложения описывается в классе, который является подклассом класса </a:t>
            </a:r>
            <a:r>
              <a:rPr lang="ru-RU" sz="3600" dirty="0" err="1"/>
              <a:t>Shell</a:t>
            </a:r>
            <a:r>
              <a:rPr lang="ru-RU" sz="3600" dirty="0"/>
              <a:t>. Этот класс может состоять из трех основных иерархических объектов:</a:t>
            </a:r>
          </a:p>
          <a:p>
            <a:pPr algn="just"/>
            <a:r>
              <a:rPr lang="ru-RU" sz="3600" dirty="0"/>
              <a:t>• </a:t>
            </a:r>
            <a:r>
              <a:rPr lang="ru-RU" sz="3600" dirty="0" err="1"/>
              <a:t>FlyoutItem</a:t>
            </a:r>
            <a:r>
              <a:rPr lang="ru-RU" sz="3600" dirty="0"/>
              <a:t> или </a:t>
            </a:r>
            <a:r>
              <a:rPr lang="ru-RU" sz="3600" dirty="0" err="1"/>
              <a:t>TabBar</a:t>
            </a:r>
            <a:r>
              <a:rPr lang="ru-RU" sz="3600" dirty="0"/>
              <a:t>. </a:t>
            </a:r>
            <a:r>
              <a:rPr lang="ru-RU" sz="3600" dirty="0" err="1"/>
              <a:t>FlyoutItem</a:t>
            </a:r>
            <a:r>
              <a:rPr lang="ru-RU" sz="3600" dirty="0"/>
              <a:t> представляет один или несколько элементов во всплывающем меню и должен использоваться, когда шаблон навигации для приложения требует всплывающего меню. </a:t>
            </a:r>
            <a:r>
              <a:rPr lang="ru-RU" sz="3600" dirty="0" err="1"/>
              <a:t>TabBar</a:t>
            </a:r>
            <a:r>
              <a:rPr lang="ru-RU" sz="3600" dirty="0"/>
              <a:t> представляет нижнюю панель вкладок и должен использоваться, когда шаблон навигации для приложения начинается с нижних вкладок и не требует всплывающего меню.</a:t>
            </a:r>
          </a:p>
          <a:p>
            <a:pPr algn="just"/>
            <a:r>
              <a:rPr lang="ru-RU" sz="3600" dirty="0"/>
              <a:t>• Вкладка, представляющая сгруппированное содержимое, навигация по которым осуществляется с помощью нижних вкладок.</a:t>
            </a:r>
          </a:p>
          <a:p>
            <a:pPr algn="just"/>
            <a:r>
              <a:rPr lang="ru-RU" sz="3600" dirty="0"/>
              <a:t>• </a:t>
            </a:r>
            <a:r>
              <a:rPr lang="ru-RU" sz="3600" dirty="0" err="1"/>
              <a:t>ShellContent</a:t>
            </a:r>
            <a:r>
              <a:rPr lang="ru-RU" sz="3600" dirty="0"/>
              <a:t>, который представляет объекты </a:t>
            </a:r>
            <a:r>
              <a:rPr lang="ru-RU" sz="3600" dirty="0" err="1"/>
              <a:t>ContentPage</a:t>
            </a:r>
            <a:r>
              <a:rPr lang="ru-RU" sz="3600" dirty="0"/>
              <a:t> для каждой вкладки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1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 smtClean="0"/>
              <a:t>Объекты</a:t>
            </a:r>
            <a:r>
              <a:rPr lang="en-US" sz="3600" dirty="0" smtClean="0"/>
              <a:t>, </a:t>
            </a:r>
            <a:r>
              <a:rPr lang="ru-RU" sz="3600" dirty="0" smtClean="0"/>
              <a:t>описанные в </a:t>
            </a:r>
            <a:r>
              <a:rPr lang="en-US" sz="3600" dirty="0" smtClean="0"/>
              <a:t>Shell, </a:t>
            </a:r>
            <a:r>
              <a:rPr lang="ru-RU" sz="3600" dirty="0" smtClean="0"/>
              <a:t>представляют </a:t>
            </a:r>
            <a:r>
              <a:rPr lang="ru-RU" sz="3600" dirty="0"/>
              <a:t>не какой-либо пользовательский интерфейс, а </a:t>
            </a:r>
            <a:r>
              <a:rPr lang="ru-RU" sz="3600" b="1" dirty="0"/>
              <a:t>организацию визуальной иерархии приложения</a:t>
            </a:r>
            <a:r>
              <a:rPr lang="ru-RU" sz="3600" dirty="0"/>
              <a:t>. </a:t>
            </a:r>
            <a:r>
              <a:rPr lang="ru-RU" sz="3600" dirty="0" err="1"/>
              <a:t>Shell</a:t>
            </a:r>
            <a:r>
              <a:rPr lang="ru-RU" sz="3600" dirty="0"/>
              <a:t> возьмет эти объекты и создаст пользовательский интерфейс для навигации по содержимому.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89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Pages</a:t>
            </a:r>
            <a:r>
              <a:rPr lang="ru-RU" dirty="0" smtClean="0"/>
              <a:t> </a:t>
            </a:r>
            <a:r>
              <a:rPr lang="ru-RU" dirty="0"/>
              <a:t>являются корнем иерархии пользовательского интерфейса в .NET MAUI внутри </a:t>
            </a:r>
            <a:r>
              <a:rPr lang="en-US" b="1" dirty="0" smtClean="0"/>
              <a:t>Shell</a:t>
            </a:r>
            <a:r>
              <a:rPr lang="ru-RU" dirty="0" smtClean="0"/>
              <a:t>.  </a:t>
            </a:r>
            <a:endParaRPr lang="en-US" dirty="0" smtClean="0"/>
          </a:p>
          <a:p>
            <a:r>
              <a:rPr lang="ru-RU" dirty="0" smtClean="0"/>
              <a:t>Класс страницы является </a:t>
            </a:r>
            <a:r>
              <a:rPr lang="ru-RU" dirty="0"/>
              <a:t>производным от </a:t>
            </a:r>
            <a:r>
              <a:rPr lang="ru-RU" b="1" dirty="0" err="1"/>
              <a:t>ContentPage</a:t>
            </a:r>
            <a:r>
              <a:rPr lang="ru-RU" dirty="0"/>
              <a:t>, который является самым простым и наиболее распространенным типом страницы. </a:t>
            </a:r>
            <a:r>
              <a:rPr lang="ru-RU" b="1" dirty="0" err="1"/>
              <a:t>ContentPage</a:t>
            </a:r>
            <a:r>
              <a:rPr lang="ru-RU" dirty="0" smtClean="0"/>
              <a:t> </a:t>
            </a:r>
            <a:r>
              <a:rPr lang="ru-RU" dirty="0"/>
              <a:t>просто отображает свое содержимое. .NET MAUI также имеет несколько других встроенных типов страниц, в том числе следующие:</a:t>
            </a:r>
          </a:p>
          <a:p>
            <a:r>
              <a:rPr lang="ru-RU" dirty="0"/>
              <a:t>• </a:t>
            </a:r>
            <a:r>
              <a:rPr lang="ru-RU" b="1" dirty="0" err="1"/>
              <a:t>TabbedPage</a:t>
            </a:r>
            <a:r>
              <a:rPr lang="ru-RU" dirty="0"/>
              <a:t>: это корневая страница, используемая для навигации по вкладкам. Страница с вкладками содержит дочерние объекты страницы; по одному на каждую вкладку.</a:t>
            </a:r>
          </a:p>
          <a:p>
            <a:r>
              <a:rPr lang="ru-RU" dirty="0"/>
              <a:t>• </a:t>
            </a:r>
            <a:r>
              <a:rPr lang="ru-RU" b="1" dirty="0" err="1"/>
              <a:t>FlyoutPage</a:t>
            </a:r>
            <a:r>
              <a:rPr lang="ru-RU" dirty="0"/>
              <a:t>: эта страница позволяет реализовать презентацию в стиле «основной/подробный». Всплывающая страница содержит список элементов. При выборе элемента появляется представление, отображающее сведения об этом элементе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74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 err="1"/>
              <a:t>ContentPage</a:t>
            </a:r>
            <a:r>
              <a:rPr lang="ru-RU" sz="3600" b="1" dirty="0"/>
              <a:t> </a:t>
            </a:r>
            <a:r>
              <a:rPr lang="ru-RU" sz="3600" dirty="0" smtClean="0"/>
              <a:t>обычно содержит представление (</a:t>
            </a:r>
            <a:r>
              <a:rPr lang="en-US" sz="3600" b="1" dirty="0" smtClean="0"/>
              <a:t>View</a:t>
            </a:r>
            <a:r>
              <a:rPr lang="ru-RU" sz="3600" dirty="0" smtClean="0"/>
              <a:t>). </a:t>
            </a:r>
            <a:endParaRPr lang="en-US" sz="3600" dirty="0" smtClean="0"/>
          </a:p>
          <a:p>
            <a:r>
              <a:rPr lang="ru-RU" sz="3600" dirty="0" smtClean="0"/>
              <a:t>Представление </a:t>
            </a:r>
            <a:r>
              <a:rPr lang="ru-RU" sz="3600" dirty="0"/>
              <a:t>позволяет извлекать и представлять данные определенным образом. Представлением по умолчанию для страницы содержимого является </a:t>
            </a:r>
            <a:r>
              <a:rPr lang="ru-RU" sz="3600" b="1" dirty="0" err="1"/>
              <a:t>ContentView</a:t>
            </a:r>
            <a:r>
              <a:rPr lang="ru-RU" sz="3600" dirty="0"/>
              <a:t>, в котором элементы отображаются как есть.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95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600" dirty="0" smtClean="0"/>
              <a:t>Примеры других типов </a:t>
            </a:r>
            <a:r>
              <a:rPr lang="en-US" sz="3600" dirty="0" smtClean="0"/>
              <a:t>View:</a:t>
            </a:r>
          </a:p>
          <a:p>
            <a:r>
              <a:rPr lang="ru-RU" sz="3600" dirty="0" smtClean="0"/>
              <a:t> </a:t>
            </a:r>
            <a:r>
              <a:rPr lang="ru-RU" sz="3600" b="1" dirty="0" err="1"/>
              <a:t>ScrollView</a:t>
            </a:r>
            <a:r>
              <a:rPr lang="ru-RU" sz="3600" dirty="0"/>
              <a:t> позволяет отображать элементы в прокручиваемом окне; если вы уменьшите окно, вы можете прокручивать вверх и вниз, чтобы отобразить элементы. </a:t>
            </a:r>
            <a:endParaRPr lang="en-US" sz="3600" dirty="0" smtClean="0"/>
          </a:p>
          <a:p>
            <a:r>
              <a:rPr lang="ru-RU" sz="3600" b="1" dirty="0" err="1" smtClean="0"/>
              <a:t>CarouselView</a:t>
            </a:r>
            <a:r>
              <a:rPr lang="ru-RU" sz="3600" dirty="0" smtClean="0"/>
              <a:t> </a:t>
            </a:r>
            <a:r>
              <a:rPr lang="ru-RU" sz="3600" dirty="0"/>
              <a:t>— это прокручиваемое представление, которое позволяет пользователю пролистывать коллекцию элементов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r>
              <a:rPr lang="ru-RU" sz="3600" b="1" dirty="0" err="1" smtClean="0"/>
              <a:t>CollectionView</a:t>
            </a:r>
            <a:r>
              <a:rPr lang="ru-RU" sz="3600" dirty="0" smtClean="0"/>
              <a:t> </a:t>
            </a:r>
            <a:r>
              <a:rPr lang="ru-RU" sz="3600" dirty="0"/>
              <a:t>может извлекать данные из именованного источника данных и представлять каждый элемент с использованием шаблона в качестве формата.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12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17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47746" y="1213338"/>
            <a:ext cx="3130062" cy="4941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ContentPage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369777" y="1714500"/>
            <a:ext cx="2356338" cy="40268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ScrollView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74226" y="2303585"/>
            <a:ext cx="1547446" cy="30333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CollectionView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54464" y="3587262"/>
            <a:ext cx="1134208" cy="46599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945673" y="3080239"/>
            <a:ext cx="1134208" cy="46599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54464" y="4094285"/>
            <a:ext cx="1134208" cy="46599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15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XAML </a:t>
            </a:r>
            <a:r>
              <a:rPr lang="ru-RU" dirty="0"/>
              <a:t>(англ. </a:t>
            </a:r>
            <a:r>
              <a:rPr lang="en-GB" dirty="0" err="1"/>
              <a:t>eXtensible</a:t>
            </a:r>
            <a:r>
              <a:rPr lang="en-GB" dirty="0"/>
              <a:t> Application </a:t>
            </a:r>
            <a:r>
              <a:rPr lang="en-GB" dirty="0" err="1"/>
              <a:t>Markup</a:t>
            </a:r>
            <a:r>
              <a:rPr lang="en-GB" dirty="0"/>
              <a:t> Language) — </a:t>
            </a:r>
            <a:r>
              <a:rPr lang="ru-RU" dirty="0"/>
              <a:t>расширяемый язык разметки для </a:t>
            </a:r>
            <a:r>
              <a:rPr lang="ru-RU" dirty="0" smtClean="0"/>
              <a:t>приложений</a:t>
            </a:r>
            <a:endParaRPr lang="ru-RU" dirty="0"/>
          </a:p>
          <a:p>
            <a:pPr algn="just"/>
            <a:r>
              <a:rPr lang="ru-RU" dirty="0" smtClean="0"/>
              <a:t>Это </a:t>
            </a:r>
            <a:r>
              <a:rPr lang="ru-RU" dirty="0"/>
              <a:t>декларативный язык разметки, созданный </a:t>
            </a:r>
            <a:r>
              <a:rPr lang="ru-RU" dirty="0" err="1" smtClean="0"/>
              <a:t>Microsoft</a:t>
            </a:r>
            <a:r>
              <a:rPr lang="ru-RU" dirty="0" smtClean="0"/>
              <a:t>, и который </a:t>
            </a:r>
            <a:r>
              <a:rPr lang="ru-RU" dirty="0"/>
              <a:t>можно использовать для создания пользовательского интерфейса вместо кода C#.</a:t>
            </a:r>
          </a:p>
          <a:p>
            <a:pPr algn="just"/>
            <a:r>
              <a:rPr lang="ru-RU" dirty="0" smtClean="0"/>
              <a:t>XAML </a:t>
            </a:r>
            <a:r>
              <a:rPr lang="ru-RU" dirty="0"/>
              <a:t>был разработан для упрощения процесса создания пользовательского интерфейса в приложениях.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07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.Net</a:t>
            </a:r>
            <a:r>
              <a:rPr lang="en-US" dirty="0" smtClean="0"/>
              <a:t> MAUI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MAUI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08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.NET MAUI реализует синтаксический анализатор XAML, который анализирует объявленные вами элементы XAML и создает экземпляр каждого элемента как тип .NET. </a:t>
            </a:r>
            <a:endParaRPr lang="en-US" dirty="0" smtClean="0"/>
          </a:p>
          <a:p>
            <a:pPr algn="just"/>
            <a:r>
              <a:rPr lang="ru-RU" dirty="0" smtClean="0"/>
              <a:t>Диалект </a:t>
            </a:r>
            <a:r>
              <a:rPr lang="ru-RU" dirty="0"/>
              <a:t>XAML, который понимает средство синтаксического анализа .NET MAUI, специфичен для .NET MAUI, хотя он похож на XAML, используемый другими платформами, такими как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WPF)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9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/>
              <a:t>Большинство распространенных типов, используемых приложением MAUI, находятся в пакетах </a:t>
            </a:r>
            <a:endParaRPr lang="en-US" sz="3600" dirty="0" smtClean="0"/>
          </a:p>
          <a:p>
            <a:pPr algn="just"/>
            <a:r>
              <a:rPr lang="ru-RU" sz="3600" b="1" dirty="0" err="1" smtClean="0"/>
              <a:t>Microsoft.Maui.Dependencies</a:t>
            </a:r>
            <a:r>
              <a:rPr lang="ru-RU" sz="3600" dirty="0" smtClean="0"/>
              <a:t> </a:t>
            </a:r>
            <a:r>
              <a:rPr lang="ru-RU" sz="3600" dirty="0"/>
              <a:t>и </a:t>
            </a:r>
            <a:endParaRPr lang="en-US" sz="3600" dirty="0" smtClean="0"/>
          </a:p>
          <a:p>
            <a:pPr algn="just"/>
            <a:r>
              <a:rPr lang="ru-RU" sz="3600" b="1" dirty="0" err="1" smtClean="0"/>
              <a:t>Microsoft.Maui.Extensions</a:t>
            </a:r>
            <a:r>
              <a:rPr lang="ru-RU" sz="3600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7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Большинство элементов управления MAUI расположены в пространстве имен </a:t>
            </a:r>
            <a:r>
              <a:rPr lang="ru-RU" b="1" dirty="0" err="1"/>
              <a:t>Microsoft.Maui.Controls</a:t>
            </a:r>
            <a:r>
              <a:rPr lang="ru-RU" dirty="0"/>
              <a:t>, в то время как пространство имен </a:t>
            </a:r>
            <a:r>
              <a:rPr lang="ru-RU" b="1" dirty="0" err="1"/>
              <a:t>Microsoft.Maui</a:t>
            </a:r>
            <a:r>
              <a:rPr lang="ru-RU" dirty="0"/>
              <a:t> определяет служебные типы, такие как </a:t>
            </a:r>
            <a:r>
              <a:rPr lang="ru-RU" dirty="0" err="1"/>
              <a:t>Thickness</a:t>
            </a:r>
            <a:r>
              <a:rPr lang="ru-RU" dirty="0"/>
              <a:t>, а пространство имен </a:t>
            </a:r>
            <a:r>
              <a:rPr lang="ru-RU" b="1" dirty="0" err="1"/>
              <a:t>Microsoft.Maui.Graphics</a:t>
            </a:r>
            <a:r>
              <a:rPr lang="ru-RU" dirty="0"/>
              <a:t> включает обобщенные типы, такие как </a:t>
            </a:r>
            <a:r>
              <a:rPr lang="ru-RU" dirty="0" err="1"/>
              <a:t>Color</a:t>
            </a:r>
            <a:r>
              <a:rPr lang="ru-RU" dirty="0"/>
              <a:t>.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2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По большей части вам не нужно беспокоиться об этих пространствах имен, поскольку они вводятся с помощью функции неявного использования C#, которая автоматически добавляет их во все приложения.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4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разметки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/>
              <a:t>Введение в </a:t>
            </a:r>
            <a:r>
              <a:rPr lang="en-US" sz="3600" dirty="0"/>
              <a:t>XAML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2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разметки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Для анализа </a:t>
            </a:r>
            <a:r>
              <a:rPr lang="ru-RU" dirty="0"/>
              <a:t>XAML-определения элемента управления на странице синтаксический анализатор XAML должен иметь доступ к коду, который реализует элемент управления и определяет его свойства. Элементы управления, доступные для страницы .NET MAUI, реализованы в наборе сборок, которые устанавливаются как часть пакета </a:t>
            </a:r>
            <a:r>
              <a:rPr lang="ru-RU" dirty="0" err="1"/>
              <a:t>Microsoft.Maui</a:t>
            </a:r>
            <a:r>
              <a:rPr lang="ru-RU" dirty="0"/>
              <a:t> </a:t>
            </a:r>
            <a:r>
              <a:rPr lang="ru-RU" dirty="0" err="1"/>
              <a:t>NuGet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коде C# вы вводите пространство имен в область видимости с помощью директивы </a:t>
            </a:r>
            <a:r>
              <a:rPr lang="ru-RU" b="1" dirty="0" err="1"/>
              <a:t>using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r>
              <a:rPr lang="ru-RU" dirty="0" smtClean="0"/>
              <a:t>На </a:t>
            </a:r>
            <a:r>
              <a:rPr lang="ru-RU" dirty="0"/>
              <a:t>странице XAML вы ссылаетесь на пространство имен с помощью атрибута </a:t>
            </a:r>
            <a:r>
              <a:rPr lang="ru-RU" b="1" dirty="0" err="1"/>
              <a:t>xmlns</a:t>
            </a:r>
            <a:r>
              <a:rPr lang="ru-RU" dirty="0"/>
              <a:t> страницы.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048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разметки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	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dotnet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/2021/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	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="MAUI_LK.MainPage"&gt;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 . .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26</a:t>
            </a:fld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45123" y="1907931"/>
            <a:ext cx="10550769" cy="729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681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разметки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i="1" dirty="0"/>
              <a:t>http://</a:t>
            </a:r>
            <a:r>
              <a:rPr lang="ru-RU" b="1" i="1" dirty="0" smtClean="0"/>
              <a:t>schemas.microsoft.com/dotnet/2021/maui</a:t>
            </a:r>
            <a:r>
              <a:rPr lang="ru-RU" dirty="0" smtClean="0"/>
              <a:t> </a:t>
            </a:r>
            <a:r>
              <a:rPr lang="ru-RU" dirty="0"/>
              <a:t>является пространством имен по умолчанию для страницы. </a:t>
            </a:r>
            <a:endParaRPr lang="ru-RU" dirty="0" smtClean="0"/>
          </a:p>
          <a:p>
            <a:pPr algn="just"/>
            <a:r>
              <a:rPr lang="ru-RU" dirty="0" smtClean="0"/>
              <a:t>Этот </a:t>
            </a:r>
            <a:r>
              <a:rPr lang="ru-RU" dirty="0"/>
              <a:t>URI является просто псевдонимом для одного или нескольких пространств имен, определенных сборками в пакете </a:t>
            </a:r>
            <a:r>
              <a:rPr lang="ru-RU" dirty="0" err="1" smtClean="0"/>
              <a:t>Microsoft.Maui</a:t>
            </a:r>
            <a:r>
              <a:rPr lang="ru-RU" dirty="0" smtClean="0"/>
              <a:t>, </a:t>
            </a:r>
            <a:r>
              <a:rPr lang="ru-RU" dirty="0"/>
              <a:t>поэтому указание этого пространства имен в начале страницы включает в себя все типы и элементы управления .NET MAUI. </a:t>
            </a:r>
            <a:endParaRPr lang="ru-RU" dirty="0" smtClean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вы опустите это пространство имен, вы не сможете использовать такие элементы управления, как </a:t>
            </a:r>
            <a:r>
              <a:rPr lang="ru-RU" dirty="0" err="1"/>
              <a:t>Button</a:t>
            </a:r>
            <a:r>
              <a:rPr lang="ru-RU" dirty="0"/>
              <a:t>, </a:t>
            </a:r>
            <a:r>
              <a:rPr lang="ru-RU" dirty="0" err="1"/>
              <a:t>Label</a:t>
            </a:r>
            <a:r>
              <a:rPr lang="ru-RU" dirty="0"/>
              <a:t>, </a:t>
            </a:r>
            <a:r>
              <a:rPr lang="ru-RU" dirty="0" err="1"/>
              <a:t>Entry</a:t>
            </a:r>
            <a:r>
              <a:rPr lang="ru-RU" dirty="0"/>
              <a:t> или </a:t>
            </a:r>
            <a:r>
              <a:rPr lang="ru-RU" dirty="0" err="1"/>
              <a:t>StackLayout</a:t>
            </a:r>
            <a:r>
              <a:rPr lang="ru-RU" dirty="0"/>
              <a:t>.</a:t>
            </a:r>
          </a:p>
          <a:p>
            <a:pPr algn="just"/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72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разметки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i="1" dirty="0"/>
              <a:t>http://schemas.microsoft.com/winfx/2009/xaml</a:t>
            </a:r>
            <a:r>
              <a:rPr lang="ru-RU" dirty="0"/>
              <a:t>, ссылается на сборки, содержащие различные встроенные типы .NET, такие как строки, числовые значения и свойства. </a:t>
            </a:r>
            <a:endParaRPr lang="ru-RU" dirty="0" smtClean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приведенном выше коде XAML этому пространству имен назначается псевдоним </a:t>
            </a:r>
            <a:r>
              <a:rPr lang="ru-RU" b="1" dirty="0"/>
              <a:t>x</a:t>
            </a:r>
            <a:r>
              <a:rPr lang="ru-RU" dirty="0"/>
              <a:t>. В коде XAML для этой страницы вы ссылаетесь на типы в этом пространстве имен, добавляя к ним префикс </a:t>
            </a:r>
            <a:r>
              <a:rPr lang="ru-RU" b="1" dirty="0"/>
              <a:t>x: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r>
              <a:rPr lang="ru-RU" dirty="0" smtClean="0"/>
              <a:t>Например</a:t>
            </a:r>
            <a:r>
              <a:rPr lang="ru-RU" dirty="0"/>
              <a:t>, каждая страница XAML компилируется в класс, и вы указываете имя класса, который создается с помощью атрибута </a:t>
            </a:r>
            <a:r>
              <a:rPr lang="ru-RU" b="1" dirty="0"/>
              <a:t>x:Class</a:t>
            </a:r>
            <a:r>
              <a:rPr lang="ru-RU" dirty="0"/>
              <a:t> страницы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826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разметки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Для использования своих типов на странице вы </a:t>
            </a:r>
            <a:r>
              <a:rPr lang="ru-RU" dirty="0"/>
              <a:t>можете ссылаться </a:t>
            </a:r>
            <a:r>
              <a:rPr lang="ru-RU" dirty="0" smtClean="0"/>
              <a:t>на них в </a:t>
            </a:r>
            <a:r>
              <a:rPr lang="ru-RU" dirty="0"/>
              <a:t>коде XAML через пространство имен XAML. Например, если у вас есть типы и методы, которые вы хотите использовать в коде XAML, определенные в пространстве имен с именем </a:t>
            </a:r>
            <a:r>
              <a:rPr lang="en-US" dirty="0" smtClean="0"/>
              <a:t>Entities</a:t>
            </a:r>
            <a:r>
              <a:rPr lang="ru-RU" dirty="0" smtClean="0"/>
              <a:t> </a:t>
            </a:r>
            <a:r>
              <a:rPr lang="ru-RU" dirty="0"/>
              <a:t>в вашем проекте, вы можете добавить пространство имен </a:t>
            </a:r>
            <a:r>
              <a:rPr lang="en-US" dirty="0" smtClean="0"/>
              <a:t>Entities</a:t>
            </a:r>
            <a:r>
              <a:rPr lang="ru-RU" dirty="0" smtClean="0"/>
              <a:t> </a:t>
            </a:r>
            <a:r>
              <a:rPr lang="ru-RU" dirty="0"/>
              <a:t>на страницу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9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sz="3600" dirty="0"/>
              <a:t>П</a:t>
            </a:r>
            <a:r>
              <a:rPr lang="ru-RU" sz="3600" dirty="0" smtClean="0"/>
              <a:t>роект </a:t>
            </a:r>
            <a:r>
              <a:rPr lang="ru-RU" sz="3600" dirty="0"/>
              <a:t>.NET MAUI изначально содержит:</a:t>
            </a:r>
          </a:p>
          <a:p>
            <a:pPr algn="just"/>
            <a:r>
              <a:rPr lang="ru-RU" sz="3600" dirty="0"/>
              <a:t>• Файл </a:t>
            </a:r>
            <a:r>
              <a:rPr lang="ru-RU" sz="3600" dirty="0" err="1"/>
              <a:t>MauiProgram.cs</a:t>
            </a:r>
            <a:r>
              <a:rPr lang="ru-RU" sz="3600" dirty="0"/>
              <a:t>, содержащий код для создания и настройки объекта </a:t>
            </a:r>
            <a:r>
              <a:rPr lang="ru-RU" sz="3600" dirty="0" err="1"/>
              <a:t>Application</a:t>
            </a:r>
            <a:r>
              <a:rPr lang="ru-RU" sz="3600" dirty="0"/>
              <a:t>.</a:t>
            </a:r>
          </a:p>
          <a:p>
            <a:pPr algn="just"/>
            <a:r>
              <a:rPr lang="ru-RU" sz="3600" dirty="0"/>
              <a:t>• Файлы </a:t>
            </a:r>
            <a:r>
              <a:rPr lang="ru-RU" sz="3600" dirty="0" err="1"/>
              <a:t>App.xaml</a:t>
            </a:r>
            <a:r>
              <a:rPr lang="ru-RU" sz="3600" dirty="0"/>
              <a:t> и </a:t>
            </a:r>
            <a:r>
              <a:rPr lang="ru-RU" sz="3600" dirty="0" err="1"/>
              <a:t>App.xaml.cs</a:t>
            </a:r>
            <a:r>
              <a:rPr lang="ru-RU" sz="3600" dirty="0"/>
              <a:t>, предоставляющие ресурсы пользовательского интерфейса и создающие начальное окно для приложения.</a:t>
            </a:r>
          </a:p>
          <a:p>
            <a:pPr algn="just"/>
            <a:r>
              <a:rPr lang="ru-RU" sz="3600" dirty="0"/>
              <a:t>• Файлы </a:t>
            </a:r>
            <a:r>
              <a:rPr lang="ru-RU" sz="3600" dirty="0" err="1"/>
              <a:t>AppShell.xaml</a:t>
            </a:r>
            <a:r>
              <a:rPr lang="ru-RU" sz="3600" dirty="0"/>
              <a:t> и </a:t>
            </a:r>
            <a:r>
              <a:rPr lang="ru-RU" sz="3600" dirty="0" err="1"/>
              <a:t>AppShell.xaml.cs</a:t>
            </a:r>
            <a:r>
              <a:rPr lang="ru-RU" sz="3600" dirty="0"/>
              <a:t>, которые определяют начальную страницу для приложения и обрабатывают регистрацию страниц для маршрутизации навигации.</a:t>
            </a:r>
          </a:p>
          <a:p>
            <a:pPr algn="just"/>
            <a:r>
              <a:rPr lang="ru-RU" sz="3600" dirty="0"/>
              <a:t>• Файлы </a:t>
            </a:r>
            <a:r>
              <a:rPr lang="ru-RU" sz="3600" dirty="0" err="1"/>
              <a:t>MainPage.xaml</a:t>
            </a:r>
            <a:r>
              <a:rPr lang="ru-RU" sz="3600" dirty="0"/>
              <a:t> и </a:t>
            </a:r>
            <a:r>
              <a:rPr lang="ru-RU" sz="3600" dirty="0" err="1"/>
              <a:t>MainPage.xaml.cs</a:t>
            </a:r>
            <a:r>
              <a:rPr lang="ru-RU" sz="3600" dirty="0"/>
              <a:t>, которые определяют макет и логику пользовательского интерфейса для страницы, отображаемой по умолчанию в начальном окне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972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разметки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GB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	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dotnet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/2021/</a:t>
            </a:r>
            <a:r>
              <a:rPr lang="en-GB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	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  <a:hlinkClick r:id="rId2"/>
              </a:rPr>
              <a:t>http://schemas.microsoft.com/winfx/2009/xaml</a:t>
            </a:r>
            <a:endParaRPr lang="en-GB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entities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clr-namespace:MAUI_LK.Entities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MAUI_LK.MainPage"&gt;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30</a:t>
            </a:fld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97877" y="3147646"/>
            <a:ext cx="9302581" cy="580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128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разметки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описания или предоставления информации об </a:t>
            </a:r>
            <a:r>
              <a:rPr lang="ru-RU" dirty="0" smtClean="0"/>
              <a:t>элементе в </a:t>
            </a:r>
            <a:r>
              <a:rPr lang="ru-RU" dirty="0"/>
              <a:t>XML вы используете </a:t>
            </a:r>
            <a:r>
              <a:rPr lang="ru-RU" dirty="0" smtClean="0"/>
              <a:t>атрибуты. </a:t>
            </a:r>
          </a:p>
          <a:p>
            <a:pPr algn="just"/>
            <a:r>
              <a:rPr lang="ru-RU" dirty="0" smtClean="0"/>
              <a:t>В </a:t>
            </a:r>
            <a:r>
              <a:rPr lang="ru-RU" dirty="0"/>
              <a:t>XAML </a:t>
            </a:r>
            <a:r>
              <a:rPr lang="ru-RU" dirty="0" smtClean="0"/>
              <a:t>атрибуты используются для </a:t>
            </a:r>
            <a:r>
              <a:rPr lang="ru-RU" dirty="0"/>
              <a:t>задания свойств базового типа. 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692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разметки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label = 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>
                <a:solidFill>
                  <a:srgbClr val="0070C0"/>
                </a:solidFill>
                <a:latin typeface="Cascadia Mono" panose="020B0609020000020004" pitchFamily="49" charset="0"/>
              </a:rPr>
              <a:t>Label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GB" sz="28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"Username"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TextColor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Colors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.Black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  <a:r>
              <a:rPr lang="en-US" sz="2000" dirty="0" smtClean="0"/>
              <a:t> </a:t>
            </a:r>
          </a:p>
          <a:p>
            <a:endParaRPr lang="ru-RU" sz="2000" dirty="0" smtClean="0"/>
          </a:p>
          <a:p>
            <a:r>
              <a:rPr lang="ru-RU" dirty="0" smtClean="0"/>
              <a:t>Этот </a:t>
            </a:r>
            <a:r>
              <a:rPr lang="ru-RU" dirty="0"/>
              <a:t>оператор создает новый объект </a:t>
            </a:r>
            <a:r>
              <a:rPr lang="ru-RU" b="1" dirty="0" err="1"/>
              <a:t>Label</a:t>
            </a:r>
            <a:r>
              <a:rPr lang="ru-RU" dirty="0"/>
              <a:t> и устанавливает свойства </a:t>
            </a:r>
            <a:r>
              <a:rPr lang="ru-RU" b="1" dirty="0" err="1"/>
              <a:t>Text</a:t>
            </a:r>
            <a:r>
              <a:rPr lang="ru-RU" dirty="0"/>
              <a:t> и </a:t>
            </a:r>
            <a:r>
              <a:rPr lang="ru-RU" b="1" dirty="0" err="1"/>
              <a:t>TextColor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Соответствующий код XAML выглядит так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sz="3600" dirty="0"/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="Username"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="Black" /&gt;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27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разметки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Преобразователь типов </a:t>
            </a:r>
            <a:r>
              <a:rPr lang="ru-RU" dirty="0"/>
              <a:t>используется для преобразования атрибута XML, указанного в виде строкового значения, в его правильный тип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.NET MAUI имеет преобразователи типов для большинства встроенных классов, и он будет использовать эти преобразователи типов автоматически.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623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разметки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Преобразователи типов отлично подходят для простых настроек свойств; однако в некоторых случаях необходимо создать полный объект с собственными значениями свойств. </a:t>
            </a:r>
            <a:endParaRPr lang="en-US" dirty="0" smtClean="0"/>
          </a:p>
          <a:p>
            <a:r>
              <a:rPr lang="ru-RU" dirty="0" smtClean="0"/>
              <a:t>Решение </a:t>
            </a:r>
            <a:r>
              <a:rPr lang="ru-RU" dirty="0"/>
              <a:t>этой проблемы заключается в изменении назначения свойств для использования синтаксиса на основе элементов. Этот синтаксис называется формой </a:t>
            </a:r>
            <a:r>
              <a:rPr lang="en-US" b="1" dirty="0"/>
              <a:t>Property Element</a:t>
            </a:r>
            <a:r>
              <a:rPr lang="ru-RU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750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разметки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="Username"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="Black"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en-GB" sz="2400" dirty="0" smtClean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pPr marL="201168" lvl="1" indent="0">
              <a:buNone/>
            </a:pP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="42"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FontAttributes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Bold,Italic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Label.GestureRecognizers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TapGestureRecognizer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NumberOfTapsRequired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="2" /&gt;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Label.GestureRecognizers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998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Компоновка представлений на странице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898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/>
              <a:t>.</a:t>
            </a:r>
            <a:r>
              <a:rPr lang="en-US" sz="3600" dirty="0"/>
              <a:t>NET MAUI</a:t>
            </a:r>
            <a:r>
              <a:rPr lang="ru-RU" sz="3600" dirty="0"/>
              <a:t> предоставляет панели компоновки, помогающие создавать согласованные пользовательские интерфейсы. </a:t>
            </a:r>
            <a:endParaRPr lang="en-US" sz="3600" dirty="0" smtClean="0"/>
          </a:p>
          <a:p>
            <a:pPr algn="just"/>
            <a:r>
              <a:rPr lang="ru-RU" sz="3600" dirty="0" smtClean="0"/>
              <a:t>Панель </a:t>
            </a:r>
            <a:r>
              <a:rPr lang="ru-RU" sz="3600" dirty="0"/>
              <a:t>макета отвечает за изменение размера и расположение дочерних представлений.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9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L</a:t>
            </a:r>
            <a:r>
              <a:rPr lang="ru-RU" b="1" dirty="0" err="1"/>
              <a:t>ayout</a:t>
            </a:r>
            <a:r>
              <a:rPr lang="ru-RU" b="1" dirty="0"/>
              <a:t> </a:t>
            </a:r>
            <a:r>
              <a:rPr lang="ru-RU" b="1" dirty="0" err="1"/>
              <a:t>panel</a:t>
            </a:r>
            <a:r>
              <a:rPr lang="ru-RU" dirty="0"/>
              <a:t> — это контейнер .</a:t>
            </a:r>
            <a:r>
              <a:rPr lang="en-US" dirty="0"/>
              <a:t>NET MAUI</a:t>
            </a:r>
            <a:r>
              <a:rPr lang="ru-RU" dirty="0"/>
              <a:t>, который содержит коллекцию дочерних представлений и определяет их размер и положение. </a:t>
            </a:r>
            <a:r>
              <a:rPr lang="en-US" dirty="0"/>
              <a:t>L</a:t>
            </a:r>
            <a:r>
              <a:rPr lang="ru-RU" dirty="0" err="1"/>
              <a:t>ayout</a:t>
            </a:r>
            <a:r>
              <a:rPr lang="ru-RU" dirty="0"/>
              <a:t> </a:t>
            </a:r>
            <a:r>
              <a:rPr lang="ru-RU" dirty="0" err="1"/>
              <a:t>panel</a:t>
            </a:r>
            <a:r>
              <a:rPr lang="ru-RU" dirty="0"/>
              <a:t> автоматически пересчитывается при изменении размера приложения; например, когда пользователь поворачивает устройство.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 </a:t>
            </a:r>
            <a:r>
              <a:rPr lang="ru-RU" b="1" dirty="0"/>
              <a:t>Примечание</a:t>
            </a:r>
            <a:endParaRPr lang="ru-RU" dirty="0"/>
          </a:p>
          <a:p>
            <a:r>
              <a:rPr lang="ru-RU" i="1" dirty="0"/>
              <a:t>Термин </a:t>
            </a:r>
            <a:r>
              <a:rPr lang="ru-RU" i="1" dirty="0" smtClean="0"/>
              <a:t>представление</a:t>
            </a:r>
            <a:r>
              <a:rPr lang="en-US" i="1" dirty="0" smtClean="0"/>
              <a:t> (View)</a:t>
            </a:r>
            <a:r>
              <a:rPr lang="ru-RU" i="1" dirty="0" smtClean="0"/>
              <a:t> </a:t>
            </a:r>
            <a:r>
              <a:rPr lang="ru-RU" i="1" dirty="0"/>
              <a:t>или дочернее представление относится к элементу управления, размещенному на панели макета. Представлением может быть метка, кнопка, поле ввода или любой другой тип визуального элемента, поддерживаемый .</a:t>
            </a:r>
            <a:r>
              <a:rPr lang="en-US" i="1" dirty="0"/>
              <a:t>NET MAUI</a:t>
            </a:r>
            <a:r>
              <a:rPr lang="ru-RU" i="1" dirty="0"/>
              <a:t>.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159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39</a:t>
            </a:fld>
            <a:endParaRPr lang="ru-RU"/>
          </a:p>
        </p:txBody>
      </p:sp>
      <p:pic>
        <p:nvPicPr>
          <p:cNvPr id="8" name="Объект 7" descr="https://docs.microsoft.com/ru-ru/learn/dot-net-maui/customize-xaml-pages-layout/media/2-layout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046163"/>
            <a:ext cx="9983787" cy="525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00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 smtClean="0"/>
              <a:t>При </a:t>
            </a:r>
            <a:r>
              <a:rPr lang="ru-RU" sz="3600" dirty="0"/>
              <a:t>необходимости вы можете добавить в приложение дополнительные страницы и создать дополнительные классы для реализации бизнес-логики, требуемой приложением.</a:t>
            </a:r>
          </a:p>
          <a:p>
            <a:pPr algn="just"/>
            <a:r>
              <a:rPr lang="ru-RU" sz="3600" dirty="0"/>
              <a:t>Проект .NET MAUI также содержит набор ресурсов приложения по умолчанию, таких как изображения, значки и шрифты, а также код начальной загрузки по умолчанию для каждой платформы.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95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StackLayout</a:t>
            </a:r>
            <a:r>
              <a:rPr lang="ru-RU" sz="4000" b="1" dirty="0"/>
              <a:t>:</a:t>
            </a:r>
            <a:r>
              <a:rPr lang="ru-RU" sz="4000" dirty="0"/>
              <a:t> размещает дочерние представления в одной строке или столбце. </a:t>
            </a:r>
            <a:endParaRPr lang="en-US" sz="4000" dirty="0" smtClean="0"/>
          </a:p>
          <a:p>
            <a:r>
              <a:rPr lang="ru-RU" sz="4000" dirty="0" smtClean="0"/>
              <a:t>В </a:t>
            </a:r>
            <a:r>
              <a:rPr lang="ru-RU" sz="4000" dirty="0"/>
              <a:t>дополнение к </a:t>
            </a:r>
            <a:r>
              <a:rPr lang="en-US" sz="4000" dirty="0" err="1"/>
              <a:t>StackLayout</a:t>
            </a:r>
            <a:r>
              <a:rPr lang="ru-RU" sz="4000" dirty="0"/>
              <a:t> есть также новые оптимизированные </a:t>
            </a:r>
            <a:r>
              <a:rPr lang="en-US" sz="4000" b="1" dirty="0" err="1"/>
              <a:t>VerticalStackLayout</a:t>
            </a:r>
            <a:r>
              <a:rPr lang="ru-RU" sz="4000" dirty="0"/>
              <a:t> и </a:t>
            </a:r>
            <a:r>
              <a:rPr lang="en-US" sz="4000" b="1" dirty="0" err="1"/>
              <a:t>HorizontalStackLayout</a:t>
            </a:r>
            <a:r>
              <a:rPr lang="ru-RU" sz="4000" dirty="0"/>
              <a:t>, когда вам не нужно менять ориентацию.</a:t>
            </a:r>
          </a:p>
        </p:txBody>
      </p:sp>
    </p:spTree>
    <p:extLst>
      <p:ext uri="{BB962C8B-B14F-4D97-AF65-F5344CB8AC3E}">
        <p14:creationId xmlns:p14="http://schemas.microsoft.com/office/powerpoint/2010/main" val="2257549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41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AbsoluteLayout</a:t>
            </a:r>
            <a:r>
              <a:rPr lang="ru-RU" sz="4400" b="1" dirty="0"/>
              <a:t>:</a:t>
            </a:r>
            <a:r>
              <a:rPr lang="ru-RU" sz="4400" dirty="0"/>
              <a:t> </a:t>
            </a:r>
            <a:r>
              <a:rPr lang="ru-RU" sz="4400" dirty="0" smtClean="0"/>
              <a:t>размещает </a:t>
            </a:r>
            <a:r>
              <a:rPr lang="ru-RU" sz="4400" dirty="0"/>
              <a:t>свое дочернее представление, используя координаты </a:t>
            </a:r>
            <a:r>
              <a:rPr lang="en-US" sz="4400" dirty="0"/>
              <a:t>x</a:t>
            </a:r>
            <a:r>
              <a:rPr lang="ru-RU" sz="4400" dirty="0"/>
              <a:t> и </a:t>
            </a:r>
            <a:r>
              <a:rPr lang="en-US" sz="4400" dirty="0"/>
              <a:t>y</a:t>
            </a:r>
            <a:r>
              <a:rPr lang="ru-RU" sz="4400" dirty="0"/>
              <a:t>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77677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FlexLayout</a:t>
            </a:r>
            <a:r>
              <a:rPr lang="ru-RU" sz="4000" b="1" dirty="0"/>
              <a:t>:</a:t>
            </a:r>
            <a:r>
              <a:rPr lang="ru-RU" sz="4000" dirty="0"/>
              <a:t> упорядочивает свои дочерние представления, как </a:t>
            </a:r>
            <a:r>
              <a:rPr lang="en-US" sz="4000" dirty="0" err="1"/>
              <a:t>StackLayout</a:t>
            </a:r>
            <a:r>
              <a:rPr lang="ru-RU" sz="4000" dirty="0"/>
              <a:t>, за исключением того, что вы можете </a:t>
            </a:r>
            <a:r>
              <a:rPr lang="ru-RU" sz="4000" dirty="0" smtClean="0"/>
              <a:t>переместить их (</a:t>
            </a:r>
            <a:r>
              <a:rPr lang="en-US" sz="4000" dirty="0" smtClean="0"/>
              <a:t>wrap</a:t>
            </a:r>
            <a:r>
              <a:rPr lang="ru-RU" sz="4000" dirty="0" smtClean="0"/>
              <a:t>), </a:t>
            </a:r>
            <a:r>
              <a:rPr lang="ru-RU" sz="4000" dirty="0"/>
              <a:t>если они не помещаются в одну строку или столбец.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118417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Grid</a:t>
            </a:r>
            <a:r>
              <a:rPr lang="ru-RU" sz="4000" b="1" dirty="0"/>
              <a:t>:</a:t>
            </a:r>
            <a:r>
              <a:rPr lang="ru-RU" sz="4000" dirty="0"/>
              <a:t> упорядочивает дочерние представления в ячейках, созданных строками и столбцами.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729908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44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Grid</a:t>
            </a:r>
            <a:r>
              <a:rPr lang="ru-RU" sz="4000" b="1" dirty="0"/>
              <a:t>:</a:t>
            </a:r>
            <a:r>
              <a:rPr lang="ru-RU" sz="4000" dirty="0"/>
              <a:t> упорядочивает дочерние представления в ячейках, созданных строками и столбцами.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697379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45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Базовый класс </a:t>
            </a:r>
            <a:r>
              <a:rPr lang="en-US" sz="4000" dirty="0"/>
              <a:t>View</a:t>
            </a:r>
            <a:r>
              <a:rPr lang="ru-RU" sz="4000" dirty="0"/>
              <a:t> определяет два свойства, которые влияют на размер представления: </a:t>
            </a:r>
            <a:r>
              <a:rPr lang="en-US" sz="4000" b="1" dirty="0" err="1"/>
              <a:t>WidthRequest</a:t>
            </a:r>
            <a:r>
              <a:rPr lang="ru-RU" sz="4000" dirty="0"/>
              <a:t> и </a:t>
            </a:r>
            <a:r>
              <a:rPr lang="en-US" sz="4000" b="1" dirty="0" err="1"/>
              <a:t>HeightRequest</a:t>
            </a:r>
            <a:r>
              <a:rPr lang="ru-RU" sz="4000" dirty="0"/>
              <a:t>. </a:t>
            </a:r>
            <a:r>
              <a:rPr lang="en-US" sz="4000" b="1" dirty="0" err="1"/>
              <a:t>WidthRequest</a:t>
            </a:r>
            <a:r>
              <a:rPr lang="ru-RU" sz="4000" dirty="0"/>
              <a:t> позволяет указать ширину, а </a:t>
            </a:r>
            <a:r>
              <a:rPr lang="en-US" sz="4000" b="1" dirty="0" err="1"/>
              <a:t>HeightRequest</a:t>
            </a:r>
            <a:r>
              <a:rPr lang="ru-RU" sz="4000" dirty="0"/>
              <a:t> позволяет указать высоту. Оба свойства имеют тип </a:t>
            </a:r>
            <a:r>
              <a:rPr lang="en-US" sz="4000" b="1" dirty="0"/>
              <a:t>double</a:t>
            </a:r>
            <a:r>
              <a:rPr lang="ru-RU" sz="4000" dirty="0"/>
              <a:t>.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084925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="Hello"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BackgroundColor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="Silver"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="100"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="300"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="40"/&gt;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184748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Значения </a:t>
            </a:r>
            <a:r>
              <a:rPr lang="en-US" b="1" dirty="0" err="1"/>
              <a:t>WidthRequest</a:t>
            </a:r>
            <a:r>
              <a:rPr lang="ru-RU" dirty="0"/>
              <a:t> и </a:t>
            </a:r>
            <a:r>
              <a:rPr lang="en-US" b="1" dirty="0" err="1"/>
              <a:t>HeightRequest</a:t>
            </a:r>
            <a:r>
              <a:rPr lang="ru-RU" dirty="0"/>
              <a:t>, </a:t>
            </a:r>
            <a:r>
              <a:rPr lang="ru-RU" dirty="0" smtClean="0"/>
              <a:t>не </a:t>
            </a:r>
            <a:r>
              <a:rPr lang="ru-RU" dirty="0"/>
              <a:t>имеют единиц измерения. Это не точки или пиксели. Это просто значения типа </a:t>
            </a:r>
            <a:r>
              <a:rPr lang="en-US" b="1" dirty="0"/>
              <a:t>double</a:t>
            </a:r>
            <a:r>
              <a:rPr lang="ru-RU" dirty="0"/>
              <a:t>. .</a:t>
            </a:r>
            <a:r>
              <a:rPr lang="en-US" dirty="0"/>
              <a:t>NET MAUI</a:t>
            </a:r>
            <a:r>
              <a:rPr lang="ru-RU" dirty="0"/>
              <a:t> передает эти значения базовой операционной системе во время выполнения. Это операционная система, которая предоставляет контекст, необходимый для определения того, что означают числа: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dirty="0"/>
              <a:t>В </a:t>
            </a:r>
            <a:r>
              <a:rPr lang="en-US" dirty="0"/>
              <a:t>iOS</a:t>
            </a:r>
            <a:r>
              <a:rPr lang="ru-RU" dirty="0"/>
              <a:t> значения называются точками (</a:t>
            </a:r>
            <a:r>
              <a:rPr lang="ru-RU" i="1" dirty="0" err="1"/>
              <a:t>points</a:t>
            </a:r>
            <a:r>
              <a:rPr lang="ru-RU" dirty="0"/>
              <a:t>).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dirty="0"/>
              <a:t>В </a:t>
            </a:r>
            <a:r>
              <a:rPr lang="en-US" dirty="0"/>
              <a:t>Android</a:t>
            </a:r>
            <a:r>
              <a:rPr lang="ru-RU" dirty="0"/>
              <a:t> это пиксели, не зависящие от плотности (</a:t>
            </a:r>
            <a:r>
              <a:rPr lang="ru-RU" i="1" dirty="0" err="1"/>
              <a:t>density-independent</a:t>
            </a:r>
            <a:r>
              <a:rPr lang="ru-RU" i="1" dirty="0"/>
              <a:t> </a:t>
            </a:r>
            <a:r>
              <a:rPr lang="ru-RU" i="1" dirty="0" err="1"/>
              <a:t>pixels</a:t>
            </a:r>
            <a:r>
              <a:rPr lang="ru-RU" dirty="0"/>
              <a:t>).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879803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Базовый класс </a:t>
            </a:r>
            <a:r>
              <a:rPr lang="en-US" b="1" dirty="0"/>
              <a:t>View</a:t>
            </a:r>
            <a:r>
              <a:rPr lang="ru-RU" dirty="0"/>
              <a:t> имеет два свойства, которые используются для установки положения представления: </a:t>
            </a:r>
            <a:endParaRPr lang="ru-RU" dirty="0" smtClean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b="1" dirty="0" err="1" smtClean="0"/>
              <a:t>VerticalOptions</a:t>
            </a:r>
            <a:r>
              <a:rPr lang="ru-RU" dirty="0" smtClean="0"/>
              <a:t> </a:t>
            </a:r>
            <a:r>
              <a:rPr lang="ru-RU" dirty="0"/>
              <a:t>и </a:t>
            </a:r>
            <a:endParaRPr lang="ru-RU" dirty="0" smtClean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b="1" dirty="0" err="1" smtClean="0"/>
              <a:t>HorizontalOptions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/>
              <a:t>настройки влияют на то, как представление позиционируется в пределах прямоугольника, выделенного для него панелью макета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b="1" dirty="0" smtClean="0"/>
          </a:p>
          <a:p>
            <a:r>
              <a:rPr lang="en-US" b="1" dirty="0" err="1" smtClean="0"/>
              <a:t>VerticalOptions</a:t>
            </a:r>
            <a:r>
              <a:rPr lang="ru-RU" dirty="0" smtClean="0"/>
              <a:t> и </a:t>
            </a:r>
            <a:r>
              <a:rPr lang="en-US" b="1" dirty="0" err="1"/>
              <a:t>HorizontalOptions</a:t>
            </a:r>
            <a:r>
              <a:rPr lang="ru-RU" dirty="0"/>
              <a:t> </a:t>
            </a:r>
            <a:r>
              <a:rPr lang="ru-RU" dirty="0" smtClean="0"/>
              <a:t>относятся </a:t>
            </a:r>
            <a:r>
              <a:rPr lang="ru-RU" dirty="0"/>
              <a:t>к типу </a:t>
            </a:r>
            <a:r>
              <a:rPr lang="en-US" b="1" dirty="0" err="1"/>
              <a:t>LayoutOptions</a:t>
            </a:r>
            <a:r>
              <a:rPr lang="ru-RU" dirty="0"/>
              <a:t>.</a:t>
            </a:r>
            <a:r>
              <a:rPr lang="ru-RU" dirty="0" smtClean="0"/>
              <a:t> 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76190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LayoutOptions</a:t>
            </a:r>
            <a:r>
              <a:rPr lang="ru-RU" dirty="0"/>
              <a:t> — это тип </a:t>
            </a:r>
            <a:r>
              <a:rPr lang="en-US" dirty="0"/>
              <a:t>C</a:t>
            </a:r>
            <a:r>
              <a:rPr lang="ru-RU" dirty="0"/>
              <a:t>#, который инкапсулирует два параметра макета: </a:t>
            </a:r>
            <a:r>
              <a:rPr lang="en-US" b="1" dirty="0" err="1"/>
              <a:t>LayoutAlignment</a:t>
            </a:r>
            <a:r>
              <a:rPr lang="ru-RU" dirty="0"/>
              <a:t> и </a:t>
            </a:r>
            <a:r>
              <a:rPr lang="en-US" b="1" dirty="0"/>
              <a:t>Expands</a:t>
            </a:r>
            <a:r>
              <a:rPr lang="ru-RU" dirty="0"/>
              <a:t>. Оба свойства связаны с позиционированием, но не связаны друг с другом.  </a:t>
            </a:r>
          </a:p>
          <a:p>
            <a:r>
              <a:rPr lang="ru-RU" dirty="0"/>
              <a:t>С#</a:t>
            </a:r>
          </a:p>
          <a:p>
            <a:r>
              <a:rPr lang="en-US" dirty="0"/>
              <a:t>public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LayoutOptions</a:t>
            </a:r>
            <a:endParaRPr lang="ru-RU" dirty="0"/>
          </a:p>
          <a:p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   public </a:t>
            </a:r>
            <a:r>
              <a:rPr lang="en-US" dirty="0" err="1"/>
              <a:t>LayoutAlignment</a:t>
            </a:r>
            <a:r>
              <a:rPr lang="en-US" dirty="0"/>
              <a:t> Alignment { get; set; }</a:t>
            </a:r>
            <a:endParaRPr lang="ru-RU" dirty="0"/>
          </a:p>
          <a:p>
            <a:r>
              <a:rPr lang="en-US" dirty="0"/>
              <a:t>    public bool Expands { get; set; }</a:t>
            </a:r>
            <a:endParaRPr lang="ru-RU" dirty="0"/>
          </a:p>
          <a:p>
            <a:r>
              <a:rPr lang="en-US" dirty="0"/>
              <a:t>    </a:t>
            </a:r>
            <a:r>
              <a:rPr lang="ru-RU" dirty="0"/>
              <a:t>...</a:t>
            </a:r>
          </a:p>
          <a:p>
            <a:r>
              <a:rPr lang="ru-RU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83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078" y="1046163"/>
            <a:ext cx="3395557" cy="52546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308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LayoutAlignment</a:t>
            </a:r>
            <a:r>
              <a:rPr lang="ru-RU" dirty="0"/>
              <a:t> — это перечисление, содержащее четыре значения: </a:t>
            </a:r>
            <a:r>
              <a:rPr lang="en-US" b="1" dirty="0"/>
              <a:t>Start</a:t>
            </a:r>
            <a:r>
              <a:rPr lang="ru-RU" b="1" dirty="0"/>
              <a:t>, </a:t>
            </a:r>
            <a:r>
              <a:rPr lang="en-US" b="1" dirty="0"/>
              <a:t>Center</a:t>
            </a:r>
            <a:r>
              <a:rPr lang="ru-RU" b="1" dirty="0"/>
              <a:t>, </a:t>
            </a:r>
            <a:r>
              <a:rPr lang="en-US" b="1" dirty="0"/>
              <a:t>End</a:t>
            </a:r>
            <a:r>
              <a:rPr lang="ru-RU" dirty="0"/>
              <a:t> и </a:t>
            </a:r>
            <a:r>
              <a:rPr lang="en-US" b="1" dirty="0"/>
              <a:t>Fill</a:t>
            </a:r>
            <a:r>
              <a:rPr lang="ru-RU" dirty="0"/>
              <a:t>. Вы можете использовать эти значения для управления тем, как дочернее представление позиционируется в прямоугольнике, заданном ему его панелью макета.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1257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51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StackLayout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="Start"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="Start"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ru-RU" sz="2000" dirty="0" smtClean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pPr marL="201168" lvl="1" indent="0">
              <a:buNone/>
            </a:pPr>
            <a:r>
              <a:rPr lang="ru-RU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GB" sz="2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BackgroundColor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="Silver"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="40" /&gt;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ru-RU" sz="2000" dirty="0" smtClean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ru-RU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GB" sz="2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BackgroundColor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="Silver"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="40" /&gt;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="End"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="End"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ru-RU" sz="2000" dirty="0" smtClean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ru-RU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GB" sz="2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BackgroundColor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="Silver"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="40"/&gt;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="Fill"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="Fill"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ru-RU" sz="2000" dirty="0" smtClean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ru-RU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GB" sz="2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BackgroundColor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="Silver"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="40"/&gt;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StackLayout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991044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представлений на странице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52</a:t>
            </a:fld>
            <a:endParaRPr lang="ru-RU"/>
          </a:p>
        </p:txBody>
      </p:sp>
      <p:pic>
        <p:nvPicPr>
          <p:cNvPr id="6" name="Объект 5" descr="https://docs.microsoft.com/ru-ru/learn/dot-net-maui/customize-xaml-pages-layout/media/2-layout-option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73" y="1046163"/>
            <a:ext cx="2346366" cy="525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391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интерфейса (</a:t>
            </a:r>
            <a:r>
              <a:rPr lang="en-US" dirty="0" smtClean="0"/>
              <a:t>Views)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14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19046" y="1046285"/>
            <a:ext cx="9100038" cy="525494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3600" dirty="0" smtClean="0"/>
              <a:t>Border</a:t>
            </a:r>
          </a:p>
          <a:p>
            <a:pPr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3600" dirty="0" smtClean="0"/>
              <a:t>Frame</a:t>
            </a:r>
          </a:p>
          <a:p>
            <a:pPr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3600" dirty="0" err="1" smtClean="0"/>
              <a:t>GraphicsView</a:t>
            </a:r>
            <a:endParaRPr lang="en-US" sz="3600" dirty="0" smtClean="0"/>
          </a:p>
          <a:p>
            <a:pPr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3600" dirty="0" smtClean="0"/>
              <a:t>Image</a:t>
            </a:r>
          </a:p>
          <a:p>
            <a:pPr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3600" dirty="0" smtClean="0"/>
              <a:t>Label</a:t>
            </a:r>
          </a:p>
          <a:p>
            <a:pPr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3600" dirty="0" err="1" smtClean="0"/>
              <a:t>ScrollView</a:t>
            </a:r>
            <a:endParaRPr lang="en-US" sz="3600" dirty="0" smtClean="0"/>
          </a:p>
          <a:p>
            <a:pPr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3600" dirty="0" err="1" smtClean="0"/>
              <a:t>WebView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4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55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Border</a:t>
            </a:r>
            <a:r>
              <a:rPr lang="ru-RU" sz="3600" dirty="0" smtClean="0"/>
              <a:t> </a:t>
            </a:r>
            <a:r>
              <a:rPr lang="ru-RU" sz="3600" dirty="0"/>
              <a:t>— это контейнерный элемент управления, который рисует границу, фон или и то, и другое вокруг другого элемента управления. </a:t>
            </a:r>
            <a:endParaRPr lang="en-US" sz="3600" dirty="0" smtClean="0"/>
          </a:p>
          <a:p>
            <a:r>
              <a:rPr lang="en-US" sz="3600" b="1" dirty="0" smtClean="0"/>
              <a:t>Border</a:t>
            </a:r>
            <a:r>
              <a:rPr lang="ru-RU" sz="3600" dirty="0" smtClean="0"/>
              <a:t> </a:t>
            </a:r>
            <a:r>
              <a:rPr lang="ru-RU" sz="3600" dirty="0"/>
              <a:t>может содержать только один дочерний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26856974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175" y="1025818"/>
            <a:ext cx="11860823" cy="52549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Border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Stroke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="#C49B33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StrokeThickness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="4"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StrokeShape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RoundRectangle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40,0,0,40"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Background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="#2B0B98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Padding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="16,8"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=".NET MAUI"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="White"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="18"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FontAttributes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="Bold" /&gt;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Border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chemeClr val="tx1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ru-RU" sz="2400" b="1" dirty="0" smtClean="0">
                <a:solidFill>
                  <a:schemeClr val="tx1"/>
                </a:solidFill>
                <a:latin typeface="Cascadia Mono" panose="020B0609020000020004" pitchFamily="49" charset="0"/>
              </a:rPr>
              <a:t>ИЛИ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55" y="4405385"/>
            <a:ext cx="4461929" cy="18958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449" y="3800036"/>
            <a:ext cx="775885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Border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Stroke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="#C49B33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StrokeThickness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="4"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Background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="#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2B0B98"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Padding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="16,8"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Border.StrokeShape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RoundRectangle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CornerRadius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="40,0,0,40" /&gt;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Border.StrokeShape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=".NET MAUI"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="White"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="18"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FontAttributes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="Bold" /&gt;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Border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16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90246" y="1248508"/>
            <a:ext cx="4826977" cy="3516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66899" y="4622678"/>
            <a:ext cx="5964405" cy="740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>
            <a:off x="4501662" y="1600200"/>
            <a:ext cx="3191607" cy="5257800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8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Image</a:t>
            </a:r>
            <a:r>
              <a:rPr lang="ru-RU" sz="3600" dirty="0" smtClean="0"/>
              <a:t> </a:t>
            </a:r>
            <a:r>
              <a:rPr lang="ru-RU" sz="3600" dirty="0"/>
              <a:t>отображает изображение, которое можно загрузить из локального файла, URI, встроенного ресурса или потока. Поддерживаются стандартные форматы изображений платформы, включая анимированные GIF, а также поддерживаются локальные файлы масштабируемой векторной графики (SVG).</a:t>
            </a:r>
          </a:p>
        </p:txBody>
      </p:sp>
    </p:spTree>
    <p:extLst>
      <p:ext uri="{BB962C8B-B14F-4D97-AF65-F5344CB8AC3E}">
        <p14:creationId xmlns:p14="http://schemas.microsoft.com/office/powerpoint/2010/main" val="26364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Source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="dotnet_bot.png"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</a:t>
            </a:r>
            <a:r>
              <a:rPr lang="en-GB" sz="2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="200"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2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</a:p>
          <a:p>
            <a:pPr>
              <a:spcBef>
                <a:spcPts val="600"/>
              </a:spcBef>
            </a:pPr>
            <a:endParaRPr lang="en-GB" sz="2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>
                <a:solidFill>
                  <a:srgbClr val="0070C0"/>
                </a:solidFill>
                <a:latin typeface="Cascadia Mono" panose="020B0609020000020004" pitchFamily="49" charset="0"/>
              </a:rPr>
              <a:t>Image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Cascadia Mono" panose="020B0609020000020004" pitchFamily="49" charset="0"/>
              </a:rPr>
              <a:t>Image</a:t>
            </a:r>
          </a:p>
          <a:p>
            <a:pPr>
              <a:spcBef>
                <a:spcPts val="600"/>
              </a:spcBef>
            </a:pP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Source 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sz="2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ImageSource.FromFile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"dotnet_bot.png"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74935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Source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000" dirty="0">
                <a:solidFill>
                  <a:srgbClr val="A31515"/>
                </a:solidFill>
                <a:latin typeface="SFMono-Regular"/>
              </a:rPr>
              <a:t>https://aka.ms/campus.jpg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</a:t>
            </a:r>
            <a:r>
              <a:rPr lang="en-GB" sz="2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="200"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2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</a:p>
          <a:p>
            <a:pPr>
              <a:spcBef>
                <a:spcPts val="600"/>
              </a:spcBef>
            </a:pPr>
            <a:endParaRPr lang="en-GB" sz="2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>
                <a:solidFill>
                  <a:srgbClr val="0070C0"/>
                </a:solidFill>
                <a:latin typeface="Cascadia Mono" panose="020B0609020000020004" pitchFamily="49" charset="0"/>
              </a:rPr>
              <a:t>Image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Cascadia Mono" panose="020B0609020000020004" pitchFamily="49" charset="0"/>
              </a:rPr>
              <a:t>Image</a:t>
            </a:r>
          </a:p>
          <a:p>
            <a:pPr>
              <a:spcBef>
                <a:spcPts val="600"/>
              </a:spcBef>
            </a:pP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Source 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sz="20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ImageSource.FromUri</a:t>
            </a: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 smtClean="0">
                <a:solidFill>
                  <a:srgbClr val="A31515"/>
                </a:solidFill>
                <a:latin typeface="SFMono-Regular"/>
              </a:rPr>
              <a:t>https</a:t>
            </a:r>
            <a:r>
              <a:rPr lang="en-GB" sz="2000" dirty="0">
                <a:solidFill>
                  <a:srgbClr val="A31515"/>
                </a:solidFill>
                <a:latin typeface="SFMono-Regular"/>
              </a:rPr>
              <a:t>://aka.ms/campus.jpg</a:t>
            </a:r>
            <a:r>
              <a:rPr lang="en-GB" sz="20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0446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/>
              <a:t>Класс </a:t>
            </a:r>
            <a:r>
              <a:rPr lang="ru-RU" sz="3600" b="1" dirty="0" err="1"/>
              <a:t>App</a:t>
            </a:r>
            <a:r>
              <a:rPr lang="ru-RU" sz="3600" dirty="0"/>
              <a:t> представляет приложение .NET MAUI в целом. Он наследует набор поведения по умолчанию от </a:t>
            </a:r>
            <a:r>
              <a:rPr lang="ru-RU" sz="3600" dirty="0" err="1"/>
              <a:t>Microsoft.Maui.Controls.Application</a:t>
            </a:r>
            <a:r>
              <a:rPr lang="ru-RU" sz="3600" dirty="0"/>
              <a:t>. </a:t>
            </a:r>
            <a:endParaRPr lang="ru-RU" sz="3600" dirty="0" smtClean="0"/>
          </a:p>
          <a:p>
            <a:pPr algn="just"/>
            <a:r>
              <a:rPr lang="ru-RU" sz="3600" dirty="0" smtClean="0"/>
              <a:t>Именно </a:t>
            </a:r>
            <a:r>
              <a:rPr lang="ru-RU" sz="3600" dirty="0"/>
              <a:t>класс </a:t>
            </a:r>
            <a:r>
              <a:rPr lang="ru-RU" sz="3600" dirty="0" err="1"/>
              <a:t>App</a:t>
            </a:r>
            <a:r>
              <a:rPr lang="ru-RU" sz="3600" dirty="0"/>
              <a:t> создается и загружается кодом начальной загрузки для каждой платформы. Конструктор класса </a:t>
            </a:r>
            <a:r>
              <a:rPr lang="ru-RU" sz="3600" dirty="0" err="1"/>
              <a:t>App</a:t>
            </a:r>
            <a:r>
              <a:rPr lang="ru-RU" sz="3600" dirty="0"/>
              <a:t>, в свою очередь, обычно создает экземпляр класса </a:t>
            </a:r>
            <a:r>
              <a:rPr lang="ru-RU" sz="3600" dirty="0" err="1"/>
              <a:t>AppShell</a:t>
            </a:r>
            <a:r>
              <a:rPr lang="ru-RU" sz="3600" dirty="0"/>
              <a:t> и присваивает его свойству </a:t>
            </a:r>
            <a:r>
              <a:rPr lang="ru-RU" sz="3600" dirty="0" err="1"/>
              <a:t>MainPage</a:t>
            </a:r>
            <a:r>
              <a:rPr lang="ru-RU" sz="3600" dirty="0"/>
              <a:t>. Именно этот код управляет первым экраном, который видит пользователь, через то, что определено в </a:t>
            </a:r>
            <a:r>
              <a:rPr lang="ru-RU" sz="3600" dirty="0" err="1"/>
              <a:t>AppShell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87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Label</a:t>
            </a:r>
            <a:r>
              <a:rPr lang="ru-RU" sz="3600" dirty="0" smtClean="0"/>
              <a:t> </a:t>
            </a:r>
            <a:r>
              <a:rPr lang="ru-RU" sz="3600" dirty="0"/>
              <a:t>отображает однострочный и многострочный текст. Текст, отображаемый меткой, может быть цветным, разделенным и может иметь текстовые украшения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endParaRPr lang="en-US" sz="3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=".NET MAUI"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="White"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="18"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FontAttributes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="Bold" /&gt;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27889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61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 err="1"/>
              <a:t>ScrollView</a:t>
            </a:r>
            <a:r>
              <a:rPr lang="ru-RU" sz="3600" dirty="0"/>
              <a:t> — это представление, способное прокручивать содержимое. </a:t>
            </a:r>
            <a:endParaRPr lang="en-US" sz="3600" dirty="0" smtClean="0"/>
          </a:p>
          <a:p>
            <a:r>
              <a:rPr lang="ru-RU" sz="3600" dirty="0" smtClean="0"/>
              <a:t>По </a:t>
            </a:r>
            <a:r>
              <a:rPr lang="ru-RU" sz="3600" dirty="0"/>
              <a:t>умолчанию </a:t>
            </a:r>
            <a:r>
              <a:rPr lang="ru-RU" sz="3600" dirty="0" err="1"/>
              <a:t>ScrollView</a:t>
            </a:r>
            <a:r>
              <a:rPr lang="ru-RU" sz="3600" dirty="0"/>
              <a:t> прокручивает содержимое вертикально. </a:t>
            </a:r>
            <a:endParaRPr lang="en-US" sz="3600" dirty="0" smtClean="0"/>
          </a:p>
          <a:p>
            <a:r>
              <a:rPr lang="ru-RU" sz="3600" dirty="0" err="1" smtClean="0"/>
              <a:t>ScrollView</a:t>
            </a:r>
            <a:r>
              <a:rPr lang="ru-RU" sz="3600" dirty="0" smtClean="0"/>
              <a:t> </a:t>
            </a:r>
            <a:r>
              <a:rPr lang="ru-RU" sz="3600" dirty="0"/>
              <a:t>может иметь только один дочерний элемент, хотя это могут быть и другие макеты.</a:t>
            </a:r>
          </a:p>
        </p:txBody>
      </p:sp>
    </p:spTree>
    <p:extLst>
      <p:ext uri="{BB962C8B-B14F-4D97-AF65-F5344CB8AC3E}">
        <p14:creationId xmlns:p14="http://schemas.microsoft.com/office/powerpoint/2010/main" val="12403613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 err="1"/>
              <a:t>WebView</a:t>
            </a:r>
            <a:r>
              <a:rPr lang="ru-RU" sz="3600" dirty="0"/>
              <a:t> отображает удаленные веб-страницы, локальные файлы HTML и строки HTML в приложении. Содержимое, отображаемое </a:t>
            </a:r>
            <a:r>
              <a:rPr lang="ru-RU" sz="3600" dirty="0" err="1"/>
              <a:t>WebView</a:t>
            </a:r>
            <a:r>
              <a:rPr lang="ru-RU" sz="3600" dirty="0"/>
              <a:t>, включает поддержку каскадных таблиц стилей (CSS) и </a:t>
            </a:r>
            <a:r>
              <a:rPr lang="ru-RU" sz="3600" dirty="0" err="1"/>
              <a:t>JavaScript</a:t>
            </a:r>
            <a:r>
              <a:rPr lang="ru-RU" sz="3600" dirty="0"/>
              <a:t>. </a:t>
            </a:r>
            <a:endParaRPr lang="en-US" sz="3600" dirty="0" smtClean="0"/>
          </a:p>
          <a:p>
            <a:r>
              <a:rPr lang="ru-RU" sz="3600" dirty="0" smtClean="0"/>
              <a:t>По </a:t>
            </a:r>
            <a:r>
              <a:rPr lang="ru-RU" sz="3600" dirty="0"/>
              <a:t>умолчанию проекты .NET MAUI включают разрешения платформы, необходимые для </a:t>
            </a:r>
            <a:r>
              <a:rPr lang="ru-RU" sz="3600" dirty="0" err="1"/>
              <a:t>WebView</a:t>
            </a:r>
            <a:r>
              <a:rPr lang="ru-RU" sz="3600" dirty="0"/>
              <a:t> для отображения удаленной веб-страницы.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39004803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данных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GraphicsView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406136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Генерирование команд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65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Генерирование команд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65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0000">
              <a:buClrTx/>
              <a:buFont typeface="Wingdings" panose="05000000000000000000" pitchFamily="2" charset="2"/>
              <a:buChar char="q"/>
            </a:pPr>
            <a:r>
              <a:rPr lang="en-US" sz="3600" dirty="0" smtClean="0"/>
              <a:t>Button</a:t>
            </a:r>
          </a:p>
          <a:p>
            <a:pPr marL="1800000">
              <a:buClrTx/>
              <a:buFont typeface="Wingdings" panose="05000000000000000000" pitchFamily="2" charset="2"/>
              <a:buChar char="q"/>
            </a:pPr>
            <a:r>
              <a:rPr lang="en-US" sz="3600" dirty="0" err="1" smtClean="0"/>
              <a:t>ImageButton</a:t>
            </a:r>
            <a:endParaRPr lang="en-US" sz="3600" dirty="0" smtClean="0"/>
          </a:p>
          <a:p>
            <a:pPr marL="1800000">
              <a:buClrTx/>
              <a:buFont typeface="Wingdings" panose="05000000000000000000" pitchFamily="2" charset="2"/>
              <a:buChar char="q"/>
            </a:pPr>
            <a:r>
              <a:rPr lang="en-US" sz="3600" dirty="0" err="1" smtClean="0"/>
              <a:t>RadioButton</a:t>
            </a:r>
            <a:endParaRPr lang="en-US" sz="3600" dirty="0" smtClean="0"/>
          </a:p>
          <a:p>
            <a:pPr marL="1800000">
              <a:buClrTx/>
              <a:buFont typeface="Wingdings" panose="05000000000000000000" pitchFamily="2" charset="2"/>
              <a:buChar char="q"/>
            </a:pPr>
            <a:r>
              <a:rPr lang="en-US" sz="3600" dirty="0" err="1" smtClean="0"/>
              <a:t>RefreshView</a:t>
            </a:r>
            <a:endParaRPr lang="en-US" sz="3600" dirty="0" smtClean="0"/>
          </a:p>
          <a:p>
            <a:pPr marL="1800000">
              <a:buClrTx/>
              <a:buFont typeface="Wingdings" panose="05000000000000000000" pitchFamily="2" charset="2"/>
              <a:buChar char="q"/>
            </a:pPr>
            <a:r>
              <a:rPr lang="en-US" sz="3600" dirty="0" err="1" smtClean="0"/>
              <a:t>SearchBar</a:t>
            </a:r>
            <a:endParaRPr lang="en-US" sz="3600" dirty="0" smtClean="0"/>
          </a:p>
          <a:p>
            <a:pPr marL="1800000">
              <a:buClrTx/>
              <a:buFont typeface="Wingdings" panose="05000000000000000000" pitchFamily="2" charset="2"/>
              <a:buChar char="q"/>
            </a:pPr>
            <a:r>
              <a:rPr lang="en-US" sz="3600" dirty="0" err="1" smtClean="0"/>
              <a:t>SwipeView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020010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команд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Button</a:t>
            </a:r>
            <a:r>
              <a:rPr lang="ru-RU" sz="3600" dirty="0" smtClean="0"/>
              <a:t> </a:t>
            </a:r>
            <a:r>
              <a:rPr lang="ru-RU" sz="3600" dirty="0"/>
              <a:t>отображает текст и реагирует на прикосновение или щелчок, который направляет приложение на выполнение задачи. </a:t>
            </a:r>
            <a:endParaRPr lang="en-US" sz="3600" dirty="0" smtClean="0"/>
          </a:p>
          <a:p>
            <a:r>
              <a:rPr lang="en-US" sz="3600" b="1" dirty="0" smtClean="0"/>
              <a:t>Button</a:t>
            </a:r>
            <a:r>
              <a:rPr lang="ru-RU" sz="3600" dirty="0" smtClean="0"/>
              <a:t> </a:t>
            </a:r>
            <a:r>
              <a:rPr lang="ru-RU" sz="3600" dirty="0"/>
              <a:t>обычно отображает короткую текстовую строку, указывающую на команду, но также может отображать растровое изображение или комбинацию текста и изображения. Когда кнопка нажимается пальцем или щелкается мышью, она инициирует эту команду.</a:t>
            </a:r>
          </a:p>
        </p:txBody>
      </p:sp>
    </p:spTree>
    <p:extLst>
      <p:ext uri="{BB962C8B-B14F-4D97-AF65-F5344CB8AC3E}">
        <p14:creationId xmlns:p14="http://schemas.microsoft.com/office/powerpoint/2010/main" val="31526139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команд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="CounterBtn"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="Click me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Clicked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OnCounterClicked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OnCounterClicked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EventArgs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count++;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if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(count == 1)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CounterBtn.Text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time"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else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CounterBtn.Text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times</a:t>
            </a:r>
            <a:r>
              <a:rPr lang="en-GB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22131" y="1248508"/>
            <a:ext cx="3376246" cy="342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43000" y="4443046"/>
            <a:ext cx="1723292" cy="342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14046" y="5200686"/>
            <a:ext cx="1723292" cy="342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41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команд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Button</a:t>
            </a:r>
            <a:r>
              <a:rPr lang="ru-RU" sz="3600" dirty="0" smtClean="0"/>
              <a:t> </a:t>
            </a:r>
            <a:r>
              <a:rPr lang="ru-RU" sz="3600" dirty="0"/>
              <a:t>отображает текст и реагирует на прикосновение или щелчок, который направляет приложение на выполнение задачи. </a:t>
            </a:r>
            <a:endParaRPr lang="en-US" sz="3600" dirty="0" smtClean="0"/>
          </a:p>
          <a:p>
            <a:r>
              <a:rPr lang="en-US" sz="3600" b="1" dirty="0" smtClean="0"/>
              <a:t>Button</a:t>
            </a:r>
            <a:r>
              <a:rPr lang="ru-RU" sz="3600" dirty="0" smtClean="0"/>
              <a:t> </a:t>
            </a:r>
            <a:r>
              <a:rPr lang="ru-RU" sz="3600" dirty="0"/>
              <a:t>обычно отображает короткую текстовую строку, указывающую на команду, но также может отображать растровое изображение или комбинацию текста и изображения. Когда кнопка нажимается пальцем или щелкается мышью, она инициирует эту команду.</a:t>
            </a:r>
          </a:p>
        </p:txBody>
      </p:sp>
    </p:spTree>
    <p:extLst>
      <p:ext uri="{BB962C8B-B14F-4D97-AF65-F5344CB8AC3E}">
        <p14:creationId xmlns:p14="http://schemas.microsoft.com/office/powerpoint/2010/main" val="8903720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значений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24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 smtClean="0"/>
              <a:t>Класс </a:t>
            </a:r>
            <a:r>
              <a:rPr lang="en-US" sz="3600" b="1" dirty="0" smtClean="0"/>
              <a:t>App</a:t>
            </a:r>
            <a:r>
              <a:rPr lang="ru-RU" sz="3600" dirty="0" smtClean="0"/>
              <a:t> </a:t>
            </a:r>
            <a:r>
              <a:rPr lang="ru-RU" sz="3600" dirty="0"/>
              <a:t>также содержит:</a:t>
            </a:r>
          </a:p>
          <a:p>
            <a:pPr algn="just"/>
            <a:r>
              <a:rPr lang="ru-RU" sz="3600" dirty="0"/>
              <a:t>• Методы обработки событий жизненного цикла, в том числе когда приложение отправляется в фоновый режим (то есть когда оно перестает быть активным приложением).</a:t>
            </a:r>
          </a:p>
          <a:p>
            <a:pPr algn="just"/>
            <a:r>
              <a:rPr lang="ru-RU" sz="3600" dirty="0"/>
              <a:t>• Способы создания новых окон для приложения. Приложение .NET MAUI по умолчанию имеет одно окно, но вы можете создавать и запускать дополнительные окна, что полезно в настольных и планшетных приложениях.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5557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значений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0000">
              <a:buClrTx/>
              <a:buFont typeface="Wingdings" panose="05000000000000000000" pitchFamily="2" charset="2"/>
              <a:buChar char="q"/>
            </a:pPr>
            <a:r>
              <a:rPr lang="en-GB" dirty="0" err="1"/>
              <a:t>CheckBox</a:t>
            </a:r>
            <a:endParaRPr lang="en-GB" dirty="0"/>
          </a:p>
          <a:p>
            <a:pPr marL="1800000">
              <a:buClrTx/>
              <a:buFont typeface="Wingdings" panose="05000000000000000000" pitchFamily="2" charset="2"/>
              <a:buChar char="q"/>
            </a:pPr>
            <a:r>
              <a:rPr lang="en-GB" dirty="0" err="1"/>
              <a:t>DatePicker</a:t>
            </a:r>
            <a:endParaRPr lang="en-GB" dirty="0"/>
          </a:p>
          <a:p>
            <a:pPr marL="1800000">
              <a:buClrTx/>
              <a:buFont typeface="Wingdings" panose="05000000000000000000" pitchFamily="2" charset="2"/>
              <a:buChar char="q"/>
            </a:pPr>
            <a:r>
              <a:rPr lang="en-GB" dirty="0"/>
              <a:t>Slider</a:t>
            </a:r>
          </a:p>
          <a:p>
            <a:pPr marL="1800000">
              <a:buClrTx/>
              <a:buFont typeface="Wingdings" panose="05000000000000000000" pitchFamily="2" charset="2"/>
              <a:buChar char="q"/>
            </a:pPr>
            <a:r>
              <a:rPr lang="en-GB" dirty="0"/>
              <a:t>Stepper</a:t>
            </a:r>
          </a:p>
          <a:p>
            <a:pPr marL="1800000">
              <a:buClrTx/>
              <a:buFont typeface="Wingdings" panose="05000000000000000000" pitchFamily="2" charset="2"/>
              <a:buChar char="q"/>
            </a:pPr>
            <a:r>
              <a:rPr lang="en-GB" dirty="0"/>
              <a:t>Switch</a:t>
            </a:r>
          </a:p>
          <a:p>
            <a:pPr marL="1800000">
              <a:buClrTx/>
              <a:buFont typeface="Wingdings" panose="05000000000000000000" pitchFamily="2" charset="2"/>
              <a:buChar char="q"/>
            </a:pPr>
            <a:r>
              <a:rPr lang="en-GB" dirty="0" err="1" smtClean="0"/>
              <a:t>TimePicke</a:t>
            </a:r>
            <a:r>
              <a:rPr lang="en-US" dirty="0"/>
              <a:t>r</a:t>
            </a:r>
            <a:endParaRPr lang="en-GB" dirty="0"/>
          </a:p>
          <a:p>
            <a:pPr marL="1800000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729648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значений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71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ru-RU" b="1" dirty="0" err="1"/>
              <a:t>CheckBox</a:t>
            </a:r>
            <a:r>
              <a:rPr lang="ru-RU" dirty="0"/>
              <a:t> — это тип кнопки, которая может быть либо отмечена, либо пуста. Когда флажок установлен, он считается включенным. Когда флажок пуст, он считается выключенным.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567501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текста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2634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>
              <a:buFont typeface="Wingdings" panose="05000000000000000000" pitchFamily="2" charset="2"/>
              <a:buChar char="q"/>
            </a:pPr>
            <a:r>
              <a:rPr lang="en-GB" sz="4000" dirty="0"/>
              <a:t>Editor</a:t>
            </a:r>
          </a:p>
          <a:p>
            <a:pPr lvl="8">
              <a:buFont typeface="Wingdings" panose="05000000000000000000" pitchFamily="2" charset="2"/>
              <a:buChar char="q"/>
            </a:pPr>
            <a:r>
              <a:rPr lang="en-GB" sz="4000" dirty="0"/>
              <a:t>Entry</a:t>
            </a:r>
          </a:p>
          <a:p>
            <a:endParaRPr lang="ru-RU" sz="7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2091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Editor</a:t>
            </a:r>
            <a:r>
              <a:rPr lang="en-US" sz="3600" dirty="0" smtClean="0"/>
              <a:t> </a:t>
            </a:r>
            <a:r>
              <a:rPr lang="ru-RU" sz="3600" dirty="0" smtClean="0"/>
              <a:t>позволяет редактировать многострочный текст</a:t>
            </a:r>
          </a:p>
          <a:p>
            <a:endParaRPr lang="ru-RU" sz="3600" dirty="0"/>
          </a:p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Editor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="editor"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Placeholder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="Enter your response here"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="250"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TextChanged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OnEditorTextChanged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Completed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OnEditorCompleted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612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 err="1"/>
              <a:t>Entry</a:t>
            </a:r>
            <a:r>
              <a:rPr lang="ru-RU" sz="3600" dirty="0"/>
              <a:t> позволяет вводить и редактировать одну строку текста. </a:t>
            </a:r>
            <a:endParaRPr lang="en-US" sz="3600" dirty="0" smtClean="0"/>
          </a:p>
          <a:p>
            <a:r>
              <a:rPr lang="ru-RU" sz="3600" dirty="0" smtClean="0"/>
              <a:t>Кроме </a:t>
            </a:r>
            <a:r>
              <a:rPr lang="ru-RU" sz="3600" dirty="0"/>
              <a:t>того, </a:t>
            </a:r>
            <a:r>
              <a:rPr lang="ru-RU" sz="3600" b="1" dirty="0" err="1"/>
              <a:t>Entry</a:t>
            </a:r>
            <a:r>
              <a:rPr lang="ru-RU" sz="3600" dirty="0" smtClean="0"/>
              <a:t> </a:t>
            </a:r>
            <a:r>
              <a:rPr lang="ru-RU" sz="3600" dirty="0"/>
              <a:t>можно использовать в качестве поля пароля.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3695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событий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4212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="CounterBtn"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="Click me"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Clicked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OnCounterClicked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OnCounterClicked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EventArgs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count++;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  if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(count == 1)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CounterBtn.Text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 time"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  else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CounterBtn.Text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 times"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815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страниц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902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Всплывающая </a:t>
            </a:r>
            <a:r>
              <a:rPr lang="ru-RU" dirty="0" smtClean="0"/>
              <a:t>навигация</a:t>
            </a:r>
            <a:r>
              <a:rPr lang="en-US" dirty="0" smtClean="0"/>
              <a:t> (</a:t>
            </a:r>
            <a:r>
              <a:rPr lang="en-US" b="1" dirty="0" err="1" smtClean="0"/>
              <a:t>Flyout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отображает меню, которое обеспечивает быстрый способ переключения контекста в вашем приложении.</a:t>
            </a:r>
          </a:p>
          <a:p>
            <a:r>
              <a:rPr lang="ru-RU" dirty="0"/>
              <a:t>Всплывающее меню состоит из нескольких частей: заголовка, всплывающих элементов, элементов меню и нижнего колонтитула.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61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protected</a:t>
            </a:r>
            <a:r>
              <a:rPr lang="ru-RU" dirty="0"/>
              <a:t> </a:t>
            </a:r>
            <a:r>
              <a:rPr lang="ru-RU" dirty="0" err="1"/>
              <a:t>override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OnStart</a:t>
            </a:r>
            <a:r>
              <a:rPr lang="ru-RU" dirty="0"/>
              <a:t>()</a:t>
            </a:r>
          </a:p>
          <a:p>
            <a:r>
              <a:rPr lang="en-US" dirty="0"/>
              <a:t>    {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base.OnStart</a:t>
            </a:r>
            <a:r>
              <a:rPr lang="en-US" dirty="0"/>
              <a:t>();</a:t>
            </a:r>
            <a:endParaRPr lang="ru-RU" dirty="0"/>
          </a:p>
          <a:p>
            <a:r>
              <a:rPr lang="en-US" dirty="0"/>
              <a:t>    }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6389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страниц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80</a:t>
            </a:fld>
            <a:endParaRPr lang="ru-RU"/>
          </a:p>
        </p:txBody>
      </p:sp>
      <p:pic>
        <p:nvPicPr>
          <p:cNvPr id="6" name="Объект 5" descr="https://docs.microsoft.com/ru-ru/learn/dot-net-maui/create-multi-page-apps/media/2-flyout-annotat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85" y="940656"/>
            <a:ext cx="2048973" cy="525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0038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реализации всплывающей навигации в .</a:t>
            </a:r>
            <a:r>
              <a:rPr lang="en-US" dirty="0"/>
              <a:t>NET MAUI</a:t>
            </a:r>
            <a:r>
              <a:rPr lang="ru-RU" dirty="0" smtClean="0"/>
              <a:t>. используется класс </a:t>
            </a:r>
            <a:r>
              <a:rPr lang="en-US" b="1" dirty="0" err="1" smtClean="0"/>
              <a:t>FlyoutItem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Вы </a:t>
            </a:r>
            <a:r>
              <a:rPr lang="ru-RU" dirty="0"/>
              <a:t>указываете, что будет отображаться при касании </a:t>
            </a:r>
            <a:r>
              <a:rPr lang="en-US" b="1" dirty="0" err="1"/>
              <a:t>FlyoutItem</a:t>
            </a:r>
            <a:r>
              <a:rPr lang="ru-RU" dirty="0"/>
              <a:t>, устанавливая его свойство </a:t>
            </a:r>
            <a:r>
              <a:rPr lang="en-US" b="1" dirty="0" err="1"/>
              <a:t>ShellContent</a:t>
            </a:r>
            <a:r>
              <a:rPr lang="ru-RU" dirty="0"/>
              <a:t>. Это свойство будет указывать на страницу в </a:t>
            </a:r>
            <a:r>
              <a:rPr lang="ru-RU" dirty="0" smtClean="0"/>
              <a:t>приложении</a:t>
            </a:r>
            <a:r>
              <a:rPr lang="ru-RU" dirty="0"/>
              <a:t>.</a:t>
            </a:r>
          </a:p>
          <a:p>
            <a:r>
              <a:rPr lang="en-US" b="1" dirty="0" err="1"/>
              <a:t>FlyoutItem</a:t>
            </a:r>
            <a:r>
              <a:rPr lang="ru-RU" dirty="0"/>
              <a:t> должен размещаться на странице </a:t>
            </a:r>
            <a:r>
              <a:rPr lang="en-US" b="1" dirty="0" smtClean="0"/>
              <a:t>Shell</a:t>
            </a:r>
            <a:r>
              <a:rPr lang="ru-RU" dirty="0" smtClean="0"/>
              <a:t>, </a:t>
            </a:r>
            <a:r>
              <a:rPr lang="ru-RU" dirty="0"/>
              <a:t>которая служит главной страницей </a:t>
            </a:r>
            <a:r>
              <a:rPr lang="ru-RU" dirty="0" smtClean="0"/>
              <a:t>приложения</a:t>
            </a:r>
            <a:r>
              <a:rPr lang="ru-RU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7124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</a:t>
            </a:r>
            <a:r>
              <a:rPr lang="ru-RU" dirty="0" err="1" smtClean="0"/>
              <a:t>бъект</a:t>
            </a:r>
            <a:r>
              <a:rPr lang="ru-RU" dirty="0" smtClean="0"/>
              <a:t> </a:t>
            </a:r>
            <a:r>
              <a:rPr lang="en-US" b="1" dirty="0"/>
              <a:t>Shell</a:t>
            </a:r>
            <a:r>
              <a:rPr lang="ru-RU" dirty="0"/>
              <a:t> может содержать только объекты </a:t>
            </a:r>
            <a:r>
              <a:rPr lang="en-US" b="1" dirty="0" err="1"/>
              <a:t>FlyoutItem</a:t>
            </a:r>
            <a:r>
              <a:rPr lang="ru-RU" dirty="0"/>
              <a:t> или объект </a:t>
            </a:r>
            <a:r>
              <a:rPr lang="en-US" b="1" dirty="0" err="1" smtClean="0"/>
              <a:t>TabBar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который </a:t>
            </a:r>
            <a:r>
              <a:rPr lang="ru-RU" dirty="0"/>
              <a:t>может содержать только объекты </a:t>
            </a:r>
            <a:r>
              <a:rPr lang="en-US" b="1" dirty="0" smtClean="0"/>
              <a:t>Tab)</a:t>
            </a:r>
            <a:r>
              <a:rPr lang="ru-RU" dirty="0" smtClean="0"/>
              <a:t>, </a:t>
            </a:r>
            <a:r>
              <a:rPr lang="ru-RU" dirty="0"/>
              <a:t>которые могут содержать только объекты </a:t>
            </a:r>
            <a:r>
              <a:rPr lang="en-US" b="1" dirty="0" err="1"/>
              <a:t>ShellContent</a:t>
            </a:r>
            <a:r>
              <a:rPr lang="ru-RU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5049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Shell.FlyoutHeader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="5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ru-RU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asclp_rct.svg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="Start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="50"&gt;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Image.Shadow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Shadow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GB" sz="1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Image.Shadow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Shell.FlyoutHeader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FlyoutItem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="Profile"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Route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CardProfile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Icon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profile.svg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ShellContent</a:t>
            </a:r>
            <a:r>
              <a:rPr lang="en-GB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Title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Профиль"</a:t>
            </a:r>
            <a:r>
              <a:rPr lang="ru-RU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Icon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profile.svg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ContentTemplate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DataTemplate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card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CardProfile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. . .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ShellContent</a:t>
            </a:r>
            <a:r>
              <a:rPr lang="en-GB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Title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Файлы"</a:t>
            </a:r>
            <a:r>
              <a:rPr lang="ru-RU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Icon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files.svg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ContentTemplate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DataTemplate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card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Files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ru-RU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FlyoutItem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FlyoutItem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Заявки"</a:t>
            </a:r>
            <a:r>
              <a:rPr lang="ru-RU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Route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OrdersList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Icon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list.svg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ShellContent</a:t>
            </a:r>
            <a:r>
              <a:rPr lang="en-GB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Title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История"</a:t>
            </a:r>
            <a:r>
              <a:rPr lang="ru-RU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Icon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list.svg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ContentTemplate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DataTemplate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order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OrdersList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}“ </a:t>
            </a:r>
            <a:r>
              <a:rPr lang="ru-RU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FlyoutItem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. . .</a:t>
            </a:r>
            <a:r>
              <a:rPr lang="en-GB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Shell.FlyoutFooter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="20"&gt;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="Log-out"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Clicked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Button_Clicked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"&gt;&lt;/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Shell.FlyoutFooter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839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страниц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494" y="932840"/>
            <a:ext cx="2332770" cy="52546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17" y="764932"/>
            <a:ext cx="2494197" cy="5590442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2198077" y="1617785"/>
            <a:ext cx="2224453" cy="351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640017" y="5453613"/>
            <a:ext cx="2494084" cy="635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605947" y="1710104"/>
            <a:ext cx="2811951" cy="16705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7549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стеку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Навигация по стеку позволяет пользователю развернуть ряд страниц, где следующая страница в стеке обеспечивает более подробное представление выбранного элемента на предыдущей странице.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787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стеку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Shell</a:t>
            </a:r>
            <a:r>
              <a:rPr lang="ru-RU" dirty="0"/>
              <a:t> включает в себя навигацию на основе </a:t>
            </a:r>
            <a:r>
              <a:rPr lang="ru-RU" b="1" dirty="0"/>
              <a:t>URI</a:t>
            </a:r>
            <a:r>
              <a:rPr lang="ru-RU" dirty="0"/>
              <a:t>, которая использует маршруты для перехода на любую страницу в приложении без необходимости следовать установленной иерархии навигации. Кроме того, он также предоставляет возможность навигации назад без необходимости посещения всех страниц в стеке навигации.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996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стеку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 </a:t>
            </a:r>
            <a:r>
              <a:rPr lang="ru-RU" dirty="0" err="1"/>
              <a:t>Shell</a:t>
            </a:r>
            <a:r>
              <a:rPr lang="ru-RU" dirty="0"/>
              <a:t> определяет следующие свойства, связанные с навигацией:</a:t>
            </a:r>
          </a:p>
          <a:p>
            <a:pPr lvl="0"/>
            <a:r>
              <a:rPr lang="ru-RU" b="1" dirty="0" err="1"/>
              <a:t>BackButtonBehavior</a:t>
            </a:r>
            <a:r>
              <a:rPr lang="ru-RU" dirty="0"/>
              <a:t>, тип </a:t>
            </a:r>
            <a:r>
              <a:rPr lang="ru-RU" b="1" dirty="0" err="1"/>
              <a:t>BackButtonBehavior</a:t>
            </a:r>
            <a:r>
              <a:rPr lang="ru-RU" dirty="0"/>
              <a:t> — присоединенное свойство, определяющее поведение кнопки «Назад».</a:t>
            </a:r>
          </a:p>
          <a:p>
            <a:pPr lvl="0"/>
            <a:r>
              <a:rPr lang="ru-RU" b="1" dirty="0" err="1"/>
              <a:t>CurrentItem</a:t>
            </a:r>
            <a:r>
              <a:rPr lang="ru-RU" dirty="0"/>
              <a:t>, типа </a:t>
            </a:r>
            <a:r>
              <a:rPr lang="ru-RU" b="1" dirty="0" err="1"/>
              <a:t>ShellItem</a:t>
            </a:r>
            <a:r>
              <a:rPr lang="ru-RU" dirty="0"/>
              <a:t>, текущий выбранный элемент.</a:t>
            </a:r>
          </a:p>
          <a:p>
            <a:pPr lvl="0"/>
            <a:r>
              <a:rPr lang="ru-RU" b="1" dirty="0" err="1"/>
              <a:t>CurrentPage</a:t>
            </a:r>
            <a:r>
              <a:rPr lang="ru-RU" dirty="0"/>
              <a:t>, тип </a:t>
            </a:r>
            <a:r>
              <a:rPr lang="ru-RU" b="1" dirty="0" err="1"/>
              <a:t>Page</a:t>
            </a:r>
            <a:r>
              <a:rPr lang="ru-RU" dirty="0"/>
              <a:t>, текущая представленная страница.</a:t>
            </a:r>
          </a:p>
          <a:p>
            <a:pPr lvl="0"/>
            <a:r>
              <a:rPr lang="ru-RU" b="1" dirty="0" err="1"/>
              <a:t>CurrentState</a:t>
            </a:r>
            <a:r>
              <a:rPr lang="ru-RU" dirty="0"/>
              <a:t>, тип </a:t>
            </a:r>
            <a:r>
              <a:rPr lang="ru-RU" b="1" dirty="0" err="1"/>
              <a:t>ShellNavigationState</a:t>
            </a:r>
            <a:r>
              <a:rPr lang="ru-RU" dirty="0"/>
              <a:t>, текущее состояние навигации оболочки.</a:t>
            </a:r>
          </a:p>
          <a:p>
            <a:pPr lvl="0"/>
            <a:r>
              <a:rPr lang="ru-RU" b="1" dirty="0" err="1"/>
              <a:t>Current</a:t>
            </a:r>
            <a:r>
              <a:rPr lang="ru-RU" dirty="0"/>
              <a:t>, тип </a:t>
            </a:r>
            <a:r>
              <a:rPr lang="ru-RU" b="1" dirty="0" err="1"/>
              <a:t>Shell</a:t>
            </a:r>
            <a:r>
              <a:rPr lang="ru-RU" dirty="0"/>
              <a:t>, псевдоним </a:t>
            </a:r>
            <a:r>
              <a:rPr lang="ru-RU" b="1" dirty="0" err="1"/>
              <a:t>Application.Current.MainPage</a:t>
            </a:r>
            <a:r>
              <a:rPr lang="ru-RU" dirty="0"/>
              <a:t> с приведенным типом.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336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стеку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Навигация выполняется путем вызова метода </a:t>
            </a:r>
            <a:endParaRPr lang="ru-RU" dirty="0" smtClean="0"/>
          </a:p>
          <a:p>
            <a:endParaRPr lang="ru-RU" b="1" dirty="0" smtClean="0"/>
          </a:p>
          <a:p>
            <a:r>
              <a:rPr lang="ru-RU" b="1" dirty="0" err="1" smtClean="0"/>
              <a:t>GoToAsync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dirty="0" smtClean="0"/>
              <a:t>из </a:t>
            </a:r>
            <a:r>
              <a:rPr lang="ru-RU" dirty="0"/>
              <a:t>класса </a:t>
            </a:r>
            <a:r>
              <a:rPr lang="ru-RU" b="1" dirty="0" err="1"/>
              <a:t>Shell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276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стеку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Маршруты могут быть определены для объектов </a:t>
            </a:r>
            <a:r>
              <a:rPr lang="ru-RU" b="1" dirty="0" err="1"/>
              <a:t>FlyoutItem</a:t>
            </a:r>
            <a:r>
              <a:rPr lang="ru-RU" b="1" dirty="0"/>
              <a:t>, </a:t>
            </a:r>
            <a:r>
              <a:rPr lang="ru-RU" b="1" dirty="0" err="1"/>
              <a:t>TabBar</a:t>
            </a:r>
            <a:r>
              <a:rPr lang="ru-RU" b="1" dirty="0"/>
              <a:t>, </a:t>
            </a:r>
            <a:r>
              <a:rPr lang="ru-RU" b="1" dirty="0" err="1"/>
              <a:t>Tab</a:t>
            </a:r>
            <a:r>
              <a:rPr lang="ru-RU" dirty="0"/>
              <a:t> и </a:t>
            </a:r>
            <a:r>
              <a:rPr lang="ru-RU" b="1" dirty="0" err="1"/>
              <a:t>ShellContent</a:t>
            </a:r>
            <a:r>
              <a:rPr lang="ru-RU" dirty="0"/>
              <a:t> через их свойства </a:t>
            </a:r>
            <a:r>
              <a:rPr lang="ru-RU" b="1" dirty="0" err="1" smtClean="0"/>
              <a:t>Route</a:t>
            </a:r>
            <a:r>
              <a:rPr lang="ru-RU" b="1" dirty="0" smtClean="0"/>
              <a:t>:</a:t>
            </a:r>
          </a:p>
          <a:p>
            <a:endParaRPr lang="ru-RU" b="1" dirty="0"/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FlyoutItem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FlyoutItemIsVisible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="False"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Shell.FlyoutBehavior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="Disabled"&gt;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ShellContent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ContentTemplate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DataTemplate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pages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StartupPage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}«</a:t>
            </a:r>
            <a:endParaRPr lang="ru-RU" sz="20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GB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Route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StartupPage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FlyoutItem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80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Файл</a:t>
            </a:r>
            <a:r>
              <a:rPr lang="en-US" dirty="0" smtClean="0"/>
              <a:t> </a:t>
            </a:r>
            <a:r>
              <a:rPr lang="en-US" b="1" dirty="0" err="1" smtClean="0"/>
              <a:t>App.xaml</a:t>
            </a:r>
            <a:r>
              <a:rPr lang="ru-RU" dirty="0" smtClean="0"/>
              <a:t> </a:t>
            </a:r>
            <a:r>
              <a:rPr lang="ru-RU" dirty="0"/>
              <a:t>определяет ресурсы приложения, которые приложение будет использовать в макете XAML. </a:t>
            </a:r>
            <a:endParaRPr lang="en-US" dirty="0" smtClean="0"/>
          </a:p>
          <a:p>
            <a:pPr algn="just"/>
            <a:r>
              <a:rPr lang="ru-RU" dirty="0" smtClean="0"/>
              <a:t>Ресурсы </a:t>
            </a:r>
            <a:r>
              <a:rPr lang="ru-RU" dirty="0"/>
              <a:t>по умолчанию расположены в папке «Ресурсы» и определяют цвета и стили приложения по умолчанию для каждого встроенного элемента управления .NET MAUI.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320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стеку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конструкторе подкласса </a:t>
            </a:r>
            <a:r>
              <a:rPr lang="ru-RU" b="1" dirty="0" err="1"/>
              <a:t>Shell</a:t>
            </a:r>
            <a:r>
              <a:rPr lang="ru-RU" dirty="0"/>
              <a:t> </a:t>
            </a:r>
            <a:r>
              <a:rPr lang="ru-RU" dirty="0" smtClean="0"/>
              <a:t>дополнительные </a:t>
            </a:r>
            <a:r>
              <a:rPr lang="ru-RU" dirty="0"/>
              <a:t>маршруты могут быть явно зарегистрированы для любых </a:t>
            </a:r>
            <a:r>
              <a:rPr lang="en-US" dirty="0" err="1" smtClean="0"/>
              <a:t>ContentPage</a:t>
            </a:r>
            <a:r>
              <a:rPr lang="ru-RU" dirty="0" smtClean="0"/>
              <a:t>, </a:t>
            </a:r>
            <a:r>
              <a:rPr lang="ru-RU" dirty="0"/>
              <a:t>которые не представлены в визуальной иерархии </a:t>
            </a:r>
            <a:r>
              <a:rPr lang="ru-RU" dirty="0" err="1"/>
              <a:t>Shell</a:t>
            </a:r>
            <a:r>
              <a:rPr lang="ru-RU" dirty="0"/>
              <a:t>. Это достигается с помощью метода </a:t>
            </a:r>
            <a:r>
              <a:rPr lang="ru-RU" b="1" dirty="0" err="1"/>
              <a:t>Routing.RegisterRoute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С#</a:t>
            </a:r>
          </a:p>
          <a:p>
            <a:r>
              <a:rPr lang="en-US" dirty="0"/>
              <a:t>Routing</a:t>
            </a:r>
            <a:r>
              <a:rPr lang="ru-RU" dirty="0"/>
              <a:t>.</a:t>
            </a:r>
            <a:r>
              <a:rPr lang="en-US" dirty="0" err="1"/>
              <a:t>RegisterRoute</a:t>
            </a:r>
            <a:r>
              <a:rPr lang="ru-RU" dirty="0"/>
              <a:t>("</a:t>
            </a:r>
            <a:r>
              <a:rPr lang="en-US" dirty="0" err="1"/>
              <a:t>astronomicalbodydetails</a:t>
            </a:r>
            <a:r>
              <a:rPr lang="ru-RU" dirty="0"/>
              <a:t>", </a:t>
            </a:r>
            <a:endParaRPr lang="en-US" dirty="0" smtClean="0"/>
          </a:p>
          <a:p>
            <a:r>
              <a:rPr lang="en-US" dirty="0" smtClean="0"/>
              <a:t>		                        </a:t>
            </a:r>
            <a:r>
              <a:rPr lang="en-US" dirty="0" err="1" smtClean="0"/>
              <a:t>typeof</a:t>
            </a:r>
            <a:r>
              <a:rPr lang="ru-RU" dirty="0"/>
              <a:t>(</a:t>
            </a:r>
            <a:r>
              <a:rPr lang="en-US" dirty="0" err="1"/>
              <a:t>AstronomicalBodyPage</a:t>
            </a:r>
            <a:r>
              <a:rPr lang="ru-RU" dirty="0"/>
              <a:t>));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3772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стеку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Чтобы перейти к </a:t>
            </a:r>
            <a:r>
              <a:rPr lang="ru-RU" b="1" dirty="0" err="1"/>
              <a:t>AstronomicalBodyPage</a:t>
            </a:r>
            <a:r>
              <a:rPr lang="ru-RU" dirty="0"/>
              <a:t>, нужно вызвать: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С#</a:t>
            </a:r>
          </a:p>
          <a:p>
            <a:r>
              <a:rPr lang="en-US" dirty="0"/>
              <a:t>await </a:t>
            </a:r>
            <a:r>
              <a:rPr lang="en-US" dirty="0" err="1"/>
              <a:t>Shell.Current.GoToAsync</a:t>
            </a:r>
            <a:r>
              <a:rPr lang="en-US" dirty="0"/>
              <a:t>("</a:t>
            </a:r>
            <a:r>
              <a:rPr lang="en-US" dirty="0" err="1"/>
              <a:t>astronomicalbodydetails</a:t>
            </a:r>
            <a:r>
              <a:rPr lang="en-US" dirty="0"/>
              <a:t>");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267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стеку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Примитивные данные могут быть переданы как строковые параметры запроса при выполнении программной навигации на основе URI. Это достигается добавлением ? после маршрута, за которым следует идентификатор параметра запроса, = и значение:</a:t>
            </a:r>
          </a:p>
          <a:p>
            <a:r>
              <a:rPr lang="ru-RU" dirty="0"/>
              <a:t> </a:t>
            </a:r>
          </a:p>
          <a:p>
            <a:r>
              <a:rPr lang="ru-RU" dirty="0" err="1">
                <a:solidFill>
                  <a:srgbClr val="0070C0"/>
                </a:solidFill>
              </a:rPr>
              <a:t>string</a:t>
            </a:r>
            <a:r>
              <a:rPr lang="ru-RU" dirty="0"/>
              <a:t> </a:t>
            </a:r>
            <a:r>
              <a:rPr lang="ru-RU" dirty="0" err="1"/>
              <a:t>celestialName</a:t>
            </a:r>
            <a:r>
              <a:rPr lang="ru-RU" dirty="0"/>
              <a:t> = "</a:t>
            </a:r>
            <a:r>
              <a:rPr lang="ru-RU" dirty="0" err="1"/>
              <a:t>moon</a:t>
            </a:r>
            <a:r>
              <a:rPr lang="ru-RU" dirty="0"/>
              <a:t>";</a:t>
            </a:r>
          </a:p>
          <a:p>
            <a:r>
              <a:rPr lang="ru-RU" dirty="0"/>
              <a:t> </a:t>
            </a:r>
          </a:p>
          <a:p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  <a:r>
              <a:rPr lang="en-US" dirty="0" err="1"/>
              <a:t>Shell.Current.GoToAsync</a:t>
            </a:r>
            <a:r>
              <a:rPr lang="en-US" dirty="0"/>
              <a:t>($"</a:t>
            </a:r>
            <a:r>
              <a:rPr lang="en-US" dirty="0" err="1"/>
              <a:t>astronomicalbodydetails?bodyName</a:t>
            </a:r>
            <a:r>
              <a:rPr lang="en-US" dirty="0"/>
              <a:t>={</a:t>
            </a:r>
            <a:r>
              <a:rPr lang="en-US" dirty="0" err="1"/>
              <a:t>celestialName</a:t>
            </a:r>
            <a:r>
              <a:rPr lang="en-US" dirty="0"/>
              <a:t>}");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293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стеку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Передача данных в виде параметров:</a:t>
            </a:r>
          </a:p>
          <a:p>
            <a:endParaRPr lang="ru-RU" dirty="0"/>
          </a:p>
          <a:p>
            <a:pPr marL="0" indent="0">
              <a:buNone/>
            </a:pPr>
            <a:r>
              <a:rPr lang="en-GB" sz="26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IDictionary</a:t>
            </a:r>
            <a:r>
              <a:rPr lang="en-GB" sz="2600" dirty="0">
                <a:solidFill>
                  <a:srgbClr val="0070C0"/>
                </a:solidFill>
                <a:latin typeface="Cascadia Mono" panose="020B0609020000020004" pitchFamily="49" charset="0"/>
              </a:rPr>
              <a:t>&lt;string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&gt; parameters = </a:t>
            </a:r>
            <a:endParaRPr lang="ru-RU" sz="26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600" dirty="0" smtClean="0">
                <a:solidFill>
                  <a:srgbClr val="0070C0"/>
                </a:solidFill>
                <a:latin typeface="Cascadia Mono" panose="020B0609020000020004" pitchFamily="49" charset="0"/>
              </a:rPr>
              <a:t>Dictionary</a:t>
            </a:r>
            <a:r>
              <a:rPr lang="en-GB" sz="2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ru-RU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  <a:r>
              <a:rPr lang="en-GB" sz="2600" dirty="0">
                <a:solidFill>
                  <a:srgbClr val="A31515"/>
                </a:solidFill>
                <a:latin typeface="Cascadia Mono" panose="020B0609020000020004" pitchFamily="49" charset="0"/>
              </a:rPr>
              <a:t>"Doctor"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doctorDetails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};</a:t>
            </a:r>
          </a:p>
          <a:p>
            <a:endParaRPr lang="ru-RU" sz="2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2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GB" sz="2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6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Shell</a:t>
            </a:r>
            <a:r>
              <a:rPr lang="en-GB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.Current.GoToAsync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2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DoctorDetails</a:t>
            </a:r>
            <a:r>
              <a:rPr lang="en-GB" sz="2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, parameters);</a:t>
            </a:r>
            <a:endParaRPr lang="ru-RU" sz="2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4262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стеку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Получение параметров:</a:t>
            </a:r>
            <a:endParaRPr lang="en-US" sz="2400" dirty="0" smtClean="0"/>
          </a:p>
          <a:p>
            <a:endParaRPr lang="en-US" sz="2400" dirty="0"/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QueryProperty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nameof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DoctorInfo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GB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"Doctor"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DoctorDetailsViewModel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ViewModelBase</a:t>
            </a:r>
            <a:endParaRPr lang="en-GB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GB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Doctor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DoctorInfo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;};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 . .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94</a:t>
            </a:fld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387361" y="2530755"/>
            <a:ext cx="580292" cy="1143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535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стеку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702305"/>
              </p:ext>
            </p:extLst>
          </p:nvPr>
        </p:nvGraphicFramePr>
        <p:xfrm>
          <a:off x="424319" y="1634837"/>
          <a:ext cx="10788164" cy="459122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558565">
                  <a:extLst>
                    <a:ext uri="{9D8B030D-6E8A-4147-A177-3AD203B41FA5}">
                      <a16:colId xmlns:a16="http://schemas.microsoft.com/office/drawing/2014/main" val="2025437474"/>
                    </a:ext>
                  </a:extLst>
                </a:gridCol>
                <a:gridCol w="8229599">
                  <a:extLst>
                    <a:ext uri="{9D8B030D-6E8A-4147-A177-3AD203B41FA5}">
                      <a16:colId xmlns:a16="http://schemas.microsoft.com/office/drawing/2014/main" val="3255634731"/>
                    </a:ext>
                  </a:extLst>
                </a:gridCol>
              </a:tblGrid>
              <a:tr h="1023154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effectLst/>
                        </a:rPr>
                        <a:t>route</a:t>
                      </a:r>
                    </a:p>
                  </a:txBody>
                  <a:tcPr marL="50525" marR="50525" marT="25263" marB="252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>
                          <a:effectLst/>
                        </a:rPr>
                        <a:t>Поиск указанного маршрута выполняется в иерархии маршрутов вверх, начиная от текущей позиции. Страница совпадения будет отправлена в стек навигации.</a:t>
                      </a:r>
                    </a:p>
                  </a:txBody>
                  <a:tcPr marL="50525" marR="50525" marT="25263" marB="25263"/>
                </a:tc>
                <a:extLst>
                  <a:ext uri="{0D108BD9-81ED-4DB2-BD59-A6C34878D82A}">
                    <a16:rowId xmlns:a16="http://schemas.microsoft.com/office/drawing/2014/main" val="346111467"/>
                  </a:ext>
                </a:extLst>
              </a:tr>
              <a:tr h="1023154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>
                          <a:effectLst/>
                        </a:rPr>
                        <a:t>/маршрут</a:t>
                      </a:r>
                    </a:p>
                  </a:txBody>
                  <a:tcPr marL="50525" marR="50525" marT="25263" marB="252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>
                          <a:effectLst/>
                        </a:rPr>
                        <a:t>Поиск указанного маршрута выполняется в иерархии маршрутов вниз, начиная от текущей позиции. Страница совпадения будет отправлена в стек навигации.</a:t>
                      </a:r>
                    </a:p>
                  </a:txBody>
                  <a:tcPr marL="50525" marR="50525" marT="25263" marB="25263"/>
                </a:tc>
                <a:extLst>
                  <a:ext uri="{0D108BD9-81ED-4DB2-BD59-A6C34878D82A}">
                    <a16:rowId xmlns:a16="http://schemas.microsoft.com/office/drawing/2014/main" val="48261450"/>
                  </a:ext>
                </a:extLst>
              </a:tr>
              <a:tr h="1023154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>
                          <a:effectLst/>
                        </a:rPr>
                        <a:t>//маршрут</a:t>
                      </a:r>
                    </a:p>
                  </a:txBody>
                  <a:tcPr marL="50525" marR="50525" marT="25263" marB="252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>
                          <a:effectLst/>
                        </a:rPr>
                        <a:t>Поиск указанного маршрута выполняется в иерархии маршрутов вверх, начиная от текущей позиции. Страница совпадения </a:t>
                      </a:r>
                      <a:r>
                        <a:rPr lang="ru-RU" sz="2400" b="1" dirty="0">
                          <a:effectLst/>
                        </a:rPr>
                        <a:t>заменит стек навигации</a:t>
                      </a:r>
                      <a:r>
                        <a:rPr lang="ru-RU" sz="2400" dirty="0">
                          <a:effectLst/>
                        </a:rPr>
                        <a:t>.</a:t>
                      </a:r>
                    </a:p>
                  </a:txBody>
                  <a:tcPr marL="50525" marR="50525" marT="25263" marB="25263"/>
                </a:tc>
                <a:extLst>
                  <a:ext uri="{0D108BD9-81ED-4DB2-BD59-A6C34878D82A}">
                    <a16:rowId xmlns:a16="http://schemas.microsoft.com/office/drawing/2014/main" val="3369892691"/>
                  </a:ext>
                </a:extLst>
              </a:tr>
              <a:tr h="1023154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>
                          <a:effectLst/>
                        </a:rPr>
                        <a:t>///маршрут</a:t>
                      </a:r>
                    </a:p>
                  </a:txBody>
                  <a:tcPr marL="50525" marR="50525" marT="25263" marB="252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>
                          <a:effectLst/>
                        </a:rPr>
                        <a:t>Поиск указанного маршрута выполняется в иерархии маршрутов вниз, начиная от текущей позиции. Страница совпадения </a:t>
                      </a:r>
                      <a:r>
                        <a:rPr lang="ru-RU" sz="2400" b="1" dirty="0">
                          <a:effectLst/>
                        </a:rPr>
                        <a:t>заменит стек навигации</a:t>
                      </a:r>
                      <a:r>
                        <a:rPr lang="ru-RU" sz="2400" dirty="0">
                          <a:effectLst/>
                        </a:rPr>
                        <a:t>.</a:t>
                      </a:r>
                    </a:p>
                  </a:txBody>
                  <a:tcPr marL="50525" marR="50525" marT="25263" marB="25263"/>
                </a:tc>
                <a:extLst>
                  <a:ext uri="{0D108BD9-81ED-4DB2-BD59-A6C34878D82A}">
                    <a16:rowId xmlns:a16="http://schemas.microsoft.com/office/drawing/2014/main" val="423169117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95</a:t>
            </a:fld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8261" y="985556"/>
            <a:ext cx="118608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Поддерживаются следующие форматы относительных маршрутов.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048887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0FD69AD1-AC9D-49C2-81A1-5C8E18B1C17A}" vid="{08088377-4C5A-4FF1-973E-731B2BD9BA37}"/>
    </a:ext>
  </a:extLst>
</a:theme>
</file>

<file path=ppt/theme/theme12.xml><?xml version="1.0" encoding="utf-8"?>
<a:theme xmlns:a="http://schemas.openxmlformats.org/drawingml/2006/main" name="4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3.xml><?xml version="1.0" encoding="utf-8"?>
<a:theme xmlns:a="http://schemas.openxmlformats.org/drawingml/2006/main" name="5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15.xml><?xml version="1.0" encoding="utf-8"?>
<a:theme xmlns:a="http://schemas.openxmlformats.org/drawingml/2006/main" name="6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17.xml><?xml version="1.0" encoding="utf-8"?>
<a:theme xmlns:a="http://schemas.openxmlformats.org/drawingml/2006/main" name="2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E990010-C32C-4828-995C-3FB1E6C360FA}" vid="{059816B4-07EB-423A-B85A-B19BA65A9C0B}"/>
    </a:ext>
  </a:extLst>
</a:theme>
</file>

<file path=ppt/theme/theme18.xml><?xml version="1.0" encoding="utf-8"?>
<a:theme xmlns:a="http://schemas.openxmlformats.org/drawingml/2006/main" name="6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9.xml><?xml version="1.0" encoding="utf-8"?>
<a:theme xmlns:a="http://schemas.openxmlformats.org/drawingml/2006/main" name="7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20.xml><?xml version="1.0" encoding="utf-8"?>
<a:theme xmlns:a="http://schemas.openxmlformats.org/drawingml/2006/main" name="7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21.xml><?xml version="1.0" encoding="utf-8"?>
<a:theme xmlns:a="http://schemas.openxmlformats.org/drawingml/2006/main" name="8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5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8E851C9-88B0-4A31-9537-843CE3566C46}" vid="{8D2697F8-47AB-42AB-B000-E34A9D90C3E5}"/>
    </a:ext>
  </a:extLst>
</a:theme>
</file>

<file path=ppt/theme/theme7.xml><?xml version="1.0" encoding="utf-8"?>
<a:theme xmlns:a="http://schemas.openxmlformats.org/drawingml/2006/main" name="2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8.xml><?xml version="1.0" encoding="utf-8"?>
<a:theme xmlns:a="http://schemas.openxmlformats.org/drawingml/2006/main" name="3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6293</TotalTime>
  <Words>4406</Words>
  <Application>Microsoft Office PowerPoint</Application>
  <PresentationFormat>Широкоэкранный</PresentationFormat>
  <Paragraphs>649</Paragraphs>
  <Slides>95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22</vt:i4>
      </vt:variant>
      <vt:variant>
        <vt:lpstr>Заголовки слайдов</vt:lpstr>
      </vt:variant>
      <vt:variant>
        <vt:i4>95</vt:i4>
      </vt:variant>
    </vt:vector>
  </HeadingPairs>
  <TitlesOfParts>
    <vt:vector size="124" baseType="lpstr">
      <vt:lpstr>Arial</vt:lpstr>
      <vt:lpstr>Calibri</vt:lpstr>
      <vt:lpstr>Calibri Light</vt:lpstr>
      <vt:lpstr>Cascadia Mono</vt:lpstr>
      <vt:lpstr>Segoe UI</vt:lpstr>
      <vt:lpstr>SFMono-Regular</vt:lpstr>
      <vt:lpstr>Wingdings</vt:lpstr>
      <vt:lpstr>Макеты раскадровки</vt:lpstr>
      <vt:lpstr>Тема3</vt:lpstr>
      <vt:lpstr>2_Макеты раскадровки</vt:lpstr>
      <vt:lpstr>1_Тема3</vt:lpstr>
      <vt:lpstr>1_Макеты раскадровки</vt:lpstr>
      <vt:lpstr>Тема1</vt:lpstr>
      <vt:lpstr>2_Тема3</vt:lpstr>
      <vt:lpstr>3_Макеты раскадровки</vt:lpstr>
      <vt:lpstr>3_Тема3</vt:lpstr>
      <vt:lpstr>4_Макеты раскадровки</vt:lpstr>
      <vt:lpstr>1_Тема1</vt:lpstr>
      <vt:lpstr>4_Тема3</vt:lpstr>
      <vt:lpstr>5_Макеты раскадровки</vt:lpstr>
      <vt:lpstr>5_Тема3</vt:lpstr>
      <vt:lpstr>6_Макеты раскадровки</vt:lpstr>
      <vt:lpstr>Ретро</vt:lpstr>
      <vt:lpstr>2_Тема1</vt:lpstr>
      <vt:lpstr>6_Тема3</vt:lpstr>
      <vt:lpstr>7_Макеты раскадровки</vt:lpstr>
      <vt:lpstr>7_Тема3</vt:lpstr>
      <vt:lpstr>8_Макеты раскадровки</vt:lpstr>
      <vt:lpstr>1_Ретро</vt:lpstr>
      <vt:lpstr>.Net MAUI</vt:lpstr>
      <vt:lpstr>Проект .Net MAUI</vt:lpstr>
      <vt:lpstr>Проект .Net MAUI</vt:lpstr>
      <vt:lpstr>Проект .Net MAUI</vt:lpstr>
      <vt:lpstr>Проект .Net MAUI</vt:lpstr>
      <vt:lpstr>Проект .Net MAUI</vt:lpstr>
      <vt:lpstr>Проект .Net MAUI</vt:lpstr>
      <vt:lpstr>Проект .Net MAUI</vt:lpstr>
      <vt:lpstr>Проект .Net MAUI</vt:lpstr>
      <vt:lpstr>Проект .Net MAUI</vt:lpstr>
      <vt:lpstr>Проект .Net MAUI</vt:lpstr>
      <vt:lpstr>Проект .Net MAUI</vt:lpstr>
      <vt:lpstr>Проект .Net MAUI</vt:lpstr>
      <vt:lpstr>Проект .Net MAUI</vt:lpstr>
      <vt:lpstr>Проект .Net MAUI</vt:lpstr>
      <vt:lpstr>Проект .Net MAUI</vt:lpstr>
      <vt:lpstr>Проект .Net MAUI</vt:lpstr>
      <vt:lpstr>Введение в XAML</vt:lpstr>
      <vt:lpstr>Введение в XAML</vt:lpstr>
      <vt:lpstr>Введение в XAML</vt:lpstr>
      <vt:lpstr>Введение в XAML</vt:lpstr>
      <vt:lpstr>Введение в XAML</vt:lpstr>
      <vt:lpstr>Введение в XAML</vt:lpstr>
      <vt:lpstr>Основы разметки</vt:lpstr>
      <vt:lpstr>Основы разметки</vt:lpstr>
      <vt:lpstr>Основы разметки</vt:lpstr>
      <vt:lpstr>Основы разметки</vt:lpstr>
      <vt:lpstr>Основы разметки</vt:lpstr>
      <vt:lpstr>Основы разметки</vt:lpstr>
      <vt:lpstr>Основы разметки</vt:lpstr>
      <vt:lpstr>Основы разметки</vt:lpstr>
      <vt:lpstr>Основы разметки</vt:lpstr>
      <vt:lpstr>Основы разметки</vt:lpstr>
      <vt:lpstr>Основы разметки</vt:lpstr>
      <vt:lpstr>Основы разметки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Компоновка представлений на странице</vt:lpstr>
      <vt:lpstr>Элементы интерфейса (Views)</vt:lpstr>
      <vt:lpstr>Представление данных</vt:lpstr>
      <vt:lpstr>Представление данных</vt:lpstr>
      <vt:lpstr>Представление данных</vt:lpstr>
      <vt:lpstr>Представление данных</vt:lpstr>
      <vt:lpstr>Представление данных</vt:lpstr>
      <vt:lpstr>Представление данных</vt:lpstr>
      <vt:lpstr>Представление данных</vt:lpstr>
      <vt:lpstr>Представление данных</vt:lpstr>
      <vt:lpstr>Представление данных</vt:lpstr>
      <vt:lpstr>Представление данных</vt:lpstr>
      <vt:lpstr>Генерирование команд</vt:lpstr>
      <vt:lpstr>Генерирование команд</vt:lpstr>
      <vt:lpstr>Генерирование команд</vt:lpstr>
      <vt:lpstr>Генерирование команд</vt:lpstr>
      <vt:lpstr>Генерирование команд</vt:lpstr>
      <vt:lpstr>Установка значений</vt:lpstr>
      <vt:lpstr>Установка значений</vt:lpstr>
      <vt:lpstr>Установка значений</vt:lpstr>
      <vt:lpstr>Редактирование текста</vt:lpstr>
      <vt:lpstr>Редактирование текста</vt:lpstr>
      <vt:lpstr>Редактирование текста</vt:lpstr>
      <vt:lpstr>Редактирование текста</vt:lpstr>
      <vt:lpstr>Обработка событий</vt:lpstr>
      <vt:lpstr>Обработка событий</vt:lpstr>
      <vt:lpstr>Навигация страниц</vt:lpstr>
      <vt:lpstr>Навигация страниц</vt:lpstr>
      <vt:lpstr>Навигация страниц</vt:lpstr>
      <vt:lpstr>Навигация страниц</vt:lpstr>
      <vt:lpstr>Навигация страниц</vt:lpstr>
      <vt:lpstr>Навигация страниц</vt:lpstr>
      <vt:lpstr>Навигация страниц</vt:lpstr>
      <vt:lpstr>Навигация по стеку</vt:lpstr>
      <vt:lpstr>Навигация по стеку</vt:lpstr>
      <vt:lpstr>Навигация по стеку</vt:lpstr>
      <vt:lpstr>Навигация по стеку</vt:lpstr>
      <vt:lpstr>Навигация по стеку</vt:lpstr>
      <vt:lpstr>Навигация по стеку</vt:lpstr>
      <vt:lpstr>Навигация по стеку</vt:lpstr>
      <vt:lpstr>Навигация по стеку</vt:lpstr>
      <vt:lpstr>Навигация по стеку</vt:lpstr>
      <vt:lpstr>Навигация по стеку</vt:lpstr>
      <vt:lpstr>Навигация по стеку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Bootstrap</dc:title>
  <dc:creator>Igor Glamazdin</dc:creator>
  <cp:lastModifiedBy>Igor Glamazdin</cp:lastModifiedBy>
  <cp:revision>51</cp:revision>
  <dcterms:created xsi:type="dcterms:W3CDTF">2015-07-20T17:24:16Z</dcterms:created>
  <dcterms:modified xsi:type="dcterms:W3CDTF">2023-01-12T07:05:11Z</dcterms:modified>
</cp:coreProperties>
</file>