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8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9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20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36" r:id="rId6"/>
    <p:sldMasterId id="2147483742" r:id="rId7"/>
    <p:sldMasterId id="2147483754" r:id="rId8"/>
    <p:sldMasterId id="2147483759" r:id="rId9"/>
    <p:sldMasterId id="2147483771" r:id="rId10"/>
    <p:sldMasterId id="2147483776" r:id="rId11"/>
    <p:sldMasterId id="2147483782" r:id="rId12"/>
    <p:sldMasterId id="2147483794" r:id="rId13"/>
    <p:sldMasterId id="2147483799" r:id="rId14"/>
    <p:sldMasterId id="2147483811" r:id="rId15"/>
    <p:sldMasterId id="2147483816" r:id="rId16"/>
    <p:sldMasterId id="2147483828" r:id="rId17"/>
    <p:sldMasterId id="2147483834" r:id="rId18"/>
    <p:sldMasterId id="2147483846" r:id="rId19"/>
    <p:sldMasterId id="2147483851" r:id="rId20"/>
    <p:sldMasterId id="2147483863" r:id="rId21"/>
    <p:sldMasterId id="2147483868" r:id="rId22"/>
  </p:sldMasterIdLst>
  <p:notesMasterIdLst>
    <p:notesMasterId r:id="rId87"/>
  </p:notesMasterIdLst>
  <p:sldIdLst>
    <p:sldId id="258" r:id="rId23"/>
    <p:sldId id="259" r:id="rId24"/>
    <p:sldId id="389" r:id="rId25"/>
    <p:sldId id="390" r:id="rId26"/>
    <p:sldId id="391" r:id="rId27"/>
    <p:sldId id="392" r:id="rId28"/>
    <p:sldId id="393" r:id="rId29"/>
    <p:sldId id="394" r:id="rId30"/>
    <p:sldId id="388" r:id="rId31"/>
    <p:sldId id="359" r:id="rId32"/>
    <p:sldId id="360" r:id="rId33"/>
    <p:sldId id="361" r:id="rId34"/>
    <p:sldId id="366" r:id="rId35"/>
    <p:sldId id="364" r:id="rId36"/>
    <p:sldId id="362" r:id="rId37"/>
    <p:sldId id="363" r:id="rId38"/>
    <p:sldId id="365" r:id="rId39"/>
    <p:sldId id="338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98" r:id="rId54"/>
    <p:sldId id="399" r:id="rId55"/>
    <p:sldId id="409" r:id="rId56"/>
    <p:sldId id="410" r:id="rId57"/>
    <p:sldId id="411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387" r:id="rId68"/>
    <p:sldId id="413" r:id="rId69"/>
    <p:sldId id="412" r:id="rId70"/>
    <p:sldId id="414" r:id="rId71"/>
    <p:sldId id="415" r:id="rId72"/>
    <p:sldId id="416" r:id="rId73"/>
    <p:sldId id="417" r:id="rId74"/>
    <p:sldId id="396" r:id="rId75"/>
    <p:sldId id="397" r:id="rId76"/>
    <p:sldId id="418" r:id="rId77"/>
    <p:sldId id="419" r:id="rId78"/>
    <p:sldId id="420" r:id="rId79"/>
    <p:sldId id="421" r:id="rId80"/>
    <p:sldId id="423" r:id="rId81"/>
    <p:sldId id="422" r:id="rId82"/>
    <p:sldId id="424" r:id="rId83"/>
    <p:sldId id="425" r:id="rId84"/>
    <p:sldId id="426" r:id="rId85"/>
    <p:sldId id="427" r:id="rId8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63" Type="http://schemas.openxmlformats.org/officeDocument/2006/relationships/slide" Target="slides/slide41.xml"/><Relationship Id="rId68" Type="http://schemas.openxmlformats.org/officeDocument/2006/relationships/slide" Target="slides/slide46.xml"/><Relationship Id="rId84" Type="http://schemas.openxmlformats.org/officeDocument/2006/relationships/slide" Target="slides/slide62.xml"/><Relationship Id="rId89" Type="http://schemas.openxmlformats.org/officeDocument/2006/relationships/viewProps" Target="viewProp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74" Type="http://schemas.openxmlformats.org/officeDocument/2006/relationships/slide" Target="slides/slide52.xml"/><Relationship Id="rId79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90" Type="http://schemas.openxmlformats.org/officeDocument/2006/relationships/theme" Target="theme/theme1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64" Type="http://schemas.openxmlformats.org/officeDocument/2006/relationships/slide" Target="slides/slide42.xml"/><Relationship Id="rId69" Type="http://schemas.openxmlformats.org/officeDocument/2006/relationships/slide" Target="slides/slide47.xml"/><Relationship Id="rId77" Type="http://schemas.openxmlformats.org/officeDocument/2006/relationships/slide" Target="slides/slide5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72" Type="http://schemas.openxmlformats.org/officeDocument/2006/relationships/slide" Target="slides/slide50.xml"/><Relationship Id="rId80" Type="http://schemas.openxmlformats.org/officeDocument/2006/relationships/slide" Target="slides/slide58.xml"/><Relationship Id="rId85" Type="http://schemas.openxmlformats.org/officeDocument/2006/relationships/slide" Target="slides/slide6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slide" Target="slides/slide37.xml"/><Relationship Id="rId67" Type="http://schemas.openxmlformats.org/officeDocument/2006/relationships/slide" Target="slides/slide4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slide" Target="slides/slide40.xml"/><Relationship Id="rId70" Type="http://schemas.openxmlformats.org/officeDocument/2006/relationships/slide" Target="slides/slide48.xml"/><Relationship Id="rId75" Type="http://schemas.openxmlformats.org/officeDocument/2006/relationships/slide" Target="slides/slide53.xml"/><Relationship Id="rId83" Type="http://schemas.openxmlformats.org/officeDocument/2006/relationships/slide" Target="slides/slide6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73" Type="http://schemas.openxmlformats.org/officeDocument/2006/relationships/slide" Target="slides/slide51.xml"/><Relationship Id="rId78" Type="http://schemas.openxmlformats.org/officeDocument/2006/relationships/slide" Target="slides/slide56.xml"/><Relationship Id="rId81" Type="http://schemas.openxmlformats.org/officeDocument/2006/relationships/slide" Target="slides/slide59.xml"/><Relationship Id="rId86" Type="http://schemas.openxmlformats.org/officeDocument/2006/relationships/slide" Target="slides/slide6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76" Type="http://schemas.openxmlformats.org/officeDocument/2006/relationships/slide" Target="slides/slide5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7.xml"/><Relationship Id="rId24" Type="http://schemas.openxmlformats.org/officeDocument/2006/relationships/slide" Target="slides/slide2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66" Type="http://schemas.openxmlformats.org/officeDocument/2006/relationships/slide" Target="slides/slide4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39.xml"/><Relationship Id="rId82" Type="http://schemas.openxmlformats.org/officeDocument/2006/relationships/slide" Target="slides/slide60.xml"/><Relationship Id="rId19" Type="http://schemas.openxmlformats.org/officeDocument/2006/relationships/slideMaster" Target="slideMasters/slideMaster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3E51-691C-49FE-A7CA-ECDBEB359FEF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DF69F-1739-4DA1-9B9B-FCACB023B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DCFA-BDC7-49FB-9EF0-0ACDB4A61EEC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EA4-EFB6-491A-A7B3-96D17A75B6D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15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8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552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55C01D-BC0C-4E4D-8E05-12729847DA7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8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EAE4652-9D71-4FF3-9115-D366B7EAE89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6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771-A885-4F18-93D0-13BBD1E69D8D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BCFE-D05F-4BBB-98D8-F47C8A846D9F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1053-3548-4A53-ADF3-4B28D0BD392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2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F682-65B7-4618-9C74-48C10C4FA2B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A3E-A892-4F75-BD52-7B74E59165BE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3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6EB6-F822-46D4-8E5F-108E0DC19E2E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C89-CC5B-4A8D-B3EA-492682A9A3E5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2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C3D6-AC18-447D-B9CC-079A40E9C5D7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8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04593-F4CF-4715-9875-3DA8F6F29F5B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774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244D-371D-4595-AFB3-9A653793E0DB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850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F27C-5C11-4695-B552-0812FB956DFD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6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D411-1F64-46DA-A53E-0AC1D2FF169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173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93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3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A86265-AF7D-4497-83EB-0974EAD55B4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5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6F9AA1-6C61-4B01-BCDB-448CB60E551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4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91E4-DFAE-455C-AA0B-514AFD74DC63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B6430-837B-403F-947B-F06D1E9D33C6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07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E8D-B499-4F8C-94FB-A706968B0E3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6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D07A-796D-4CF2-9510-32560263DA0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5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65B8-BFAF-469F-A15E-105D3EE9CA0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1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F8F-9732-4F1E-8491-38C6A1F4E8D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2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F4A6-2147-475B-887F-FB28A263584F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708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9732-9020-41AF-B9FF-68B485739CD8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548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05DF-246F-434D-95BA-A973EB4A4032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7066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8F6-9BDF-4BB4-B915-3F9C030E7C9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558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E7DE-783F-44BE-A284-021965600FC1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A84-D6E6-4D4E-AC9E-4DE05EC25134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690-CACF-492D-9815-8ECAF69078F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240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B585-B53E-4B01-A1B4-0216D779F24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5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0287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800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22FA8BA-45B0-421D-8913-DCE148D4F40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3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909C54-D6D9-43F2-AC3C-88B8746CEF1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269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1-089A-4888-B6CE-1364190E94D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67D4-245F-4E19-AB09-EA44BDFCBAA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577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F43-8B84-4718-ADF8-49F63672D2B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017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DD99-5EE4-4BBA-B784-F18873926CEC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8F90-CB88-42C2-AC2E-69A54C5BB45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1955-1AA6-42CA-A966-B1F5F86011FE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40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B587-3221-41F0-9A88-F6BA6A000174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927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8FF-D967-44D4-8579-D47C86C7587A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2866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4ABD-384F-40A4-92B7-3E92EC1F8D22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515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3310-7C00-409C-B1C1-25F929EEBE57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8457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04E-1C08-4169-A045-CFBFCF4DD19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721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4A0-CF69-4605-96DE-0827CD3628B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51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242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4912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D1F517-2913-4B14-9223-20242C784AE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9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1454-C447-4F41-ACC5-844D51AAADD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2BBA57-B732-4A17-ADCF-E9EE68AFCA6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702-DA04-464B-8B5A-9D940BE7105B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5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670-ACCD-4D5A-B45D-9EC9C6D1F968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717F-F0AD-4AD6-BA2F-E317E261A00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9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4A-7C4E-4D23-B639-63C14E3E7A2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2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5455-5F71-4057-8877-10577C1347CB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AEB8-94AA-417D-8C3F-51F946D3ABB1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4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DD27-F9EE-481C-9CAB-4E2675340DFF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6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EAD416-1555-4C62-A256-F735E310E1C0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929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31A4-D96E-4FB5-A6E2-44385151F2E2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F2C-18E3-409C-9B98-093CB07B492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236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F27-7367-4D66-8D40-3A3A60FF058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2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7CBBA0-8565-442E-829E-44ECF63D4C9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AA9F2A-ABD1-4C4F-B273-60C2C801E04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1EA0-8599-41A2-BEC8-32818978022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C44E-3856-4593-95A4-65CEFF851D7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5E5D-8C6A-4C3C-A257-00FB4632248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AF3-97EA-40DA-901F-6EEB8BD07BA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15C-54D9-42A9-A574-E8CF7683E3B4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27C-72AF-4777-AE7D-AC789971E4D8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FD3-9B85-462B-AFE8-EE55A861AA98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3D4-C7CD-4732-B36A-DAEDA0811488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02-5D12-4FC5-83D6-F46A603976FF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ED-B40D-4B8D-91E8-2CC015D3D55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C7C05EE-2273-470F-BC91-B11628997C8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F651-5E50-4FD7-9836-280A829668F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7A410B-929C-4655-9F6C-6B19C8851C1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008724-F43B-4D59-ABC5-65C00ECBB36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274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03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6EBF290-1B1E-4879-A721-5793839BCAF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9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FCDD4F-AF03-47C4-845E-914512460A9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57EB8-4E1A-44AD-AFA8-2E6623479C5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EAFE8-D2E5-44DD-BA26-93023953864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8F7-D8F9-4C56-8F27-16F082D6E5A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6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1E7-4F75-415E-B8E6-7AC6A04EBFFF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0FBC-006F-42D6-9F98-FB460588673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3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EF6-69D2-491C-B515-254679688D8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21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F13E-90F1-4B70-AD25-9E66AFBE3297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17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3FE-BD71-4159-9C98-6EFE5FBDD5D5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04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AA4-B38D-4CA4-9F9B-ADAB3FEBCD6C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31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8C90-4E51-40AB-8412-95A099924DF8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37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85CF-3F41-4655-925D-40B7F8E48BD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51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8E5-C01C-450A-83C0-7E74CB3C630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F734-82B7-49A9-B220-64F18D7BBC3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916-DD15-45B2-ADD6-EF14450A46F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6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306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51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CDC90F3-9CE8-4A76-8665-A035CF70086C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CC43F8-98EA-43EB-8F47-22F912537C4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218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243-D29C-45F1-AF9F-FCDABCB1CBF5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312-4348-4129-8C08-F786FDB4B58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54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430-CE6A-4D29-9304-891C7406207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202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925-A538-4B38-AE54-5127F22B783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25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F3-E22B-45BE-9CA0-1A6ADD3AAC94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8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833F-8555-4310-9A8C-8CBEE0EEAE0D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DC90-33F8-43B4-9583-9CF18B35A388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17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1E59-633E-4293-A010-E93C2EBCACBC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05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E186-9AFD-4388-BABE-739A1BBBC527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771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A4D9-6FE6-4E73-8870-75BCD4DE9191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3768-59F6-443A-9AD7-A433E99179E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498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1CAF-B4EB-4E30-89B4-0DA021B3ED7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356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6521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649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8A03840-9083-4B78-9A69-CD1767DB6EE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15FFCC9-BD0D-45A8-8110-BB44E1B89CC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1684-08A7-4258-92E9-15D6A1FCE42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6879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83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4D401F5-AE05-4BD7-B078-1F7E45EF42B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4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7180F0-B4AE-432D-AB7F-32D2511EF4D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47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4C5F6-447E-437F-ABE7-ED4F2DBAED5A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99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9829-6E21-45F9-ACE2-5642CBB632C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1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F920-69A2-457D-890D-3077038EFD28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0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319-64FB-474B-BE5F-735586CDB16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0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1A93-21B4-441F-AA32-4021EC49433A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42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2C62-E0A0-4E60-866B-96F9B0AC6128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0A4F-DE3E-434D-9A91-FA4C80A1C65E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1695-D38C-43D8-8D4F-38892728982B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722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6C1-DE7C-40E3-827B-3BC8705030B9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94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B595-D7F2-42F4-91E6-42D73E71DE3D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03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B3B-CA31-4B48-83C3-9E77E7FCD69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687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1324-2518-4589-9501-419B8F8D5ED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538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5C60-0B85-428E-A929-5D1E956884B0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703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522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0463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FFEF7E-1FFA-46B1-A115-DA9DF6CB64E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1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73F674-6AD1-4823-A022-6DE3D3A561F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D2E-A76F-4534-BC2D-7B16AF18C702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FFD1-673D-47A5-901A-F31395092027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A94D-4639-4920-B4C9-E8A79D996572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387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25E-9549-4B72-9953-F055BF1EBCCB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17FA-B3CF-479B-AC5E-B47EA60C7914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396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945-F368-441C-AEEE-42AA78D83CAF}" type="datetime1">
              <a:rPr lang="en-US" smtClean="0"/>
              <a:t>11/3/2022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080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FFE9-A635-4750-A55C-CA63D985EF54}" type="datetime1">
              <a:rPr lang="en-US" smtClean="0"/>
              <a:t>11/3/2022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044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C0C7-8247-4855-AC30-7A797BE7D58A}" type="datetime1">
              <a:rPr lang="en-US" smtClean="0"/>
              <a:t>11/3/2022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91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CF0F-3E1E-46F8-BE95-CDB69A01A50D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542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2C5D-51FA-4BC2-AB64-A782D9A38AC9}" type="datetime1">
              <a:rPr lang="en-US" smtClean="0"/>
              <a:t>11/3/2022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337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3FC3-9F86-4F77-8FAB-4752B7A420D1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8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0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5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D2AF-89C1-4E24-A376-9AB7626679E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9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749-B6E2-4BDE-A3A0-097ED8225A3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3952C-8F67-4DED-BCC9-A751866F7FD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4DE6-9209-4DE9-9F1B-AA0AE43ECD34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7009-FDA9-4B9B-A864-7BC8709C25A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494A-A8D4-4D32-9B3E-EC22F3D6FEC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E0DB79-BF11-4E6E-A800-ED00828D491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E676-F474-44E1-A4C8-BC4F48A63913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C98FB-B0B7-47BA-8374-4D9501B2031E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1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6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6D71-B416-46D9-B2C3-0D4BF2B36219}" type="datetime1">
              <a:rPr lang="en-US" smtClean="0"/>
              <a:t>11/3/2022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.Net</a:t>
            </a:r>
            <a:r>
              <a:rPr lang="en-US" b="1" dirty="0" smtClean="0"/>
              <a:t> MAUI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Ресурс</a:t>
            </a:r>
            <a:r>
              <a:rPr lang="ru-RU" dirty="0"/>
              <a:t> — это любой объект, который можно использовать в вашем пользовательском интерфейсе. Наиболее распространенными примерами являются шрифты, цвета и размеры. Однако в качестве ресурсов можно также хранить сложные объекты, такие как экземпляры </a:t>
            </a:r>
            <a:r>
              <a:rPr lang="ru-RU" b="1" dirty="0" err="1"/>
              <a:t>Style</a:t>
            </a:r>
            <a:r>
              <a:rPr lang="ru-RU" dirty="0"/>
              <a:t> и </a:t>
            </a:r>
            <a:r>
              <a:rPr lang="ru-RU" b="1" dirty="0" err="1"/>
              <a:t>OnPlatform</a:t>
            </a:r>
            <a:r>
              <a:rPr lang="ru-RU" dirty="0"/>
              <a:t>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9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="Blue"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="14"/&gt;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="Blue"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="14"/&gt;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0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Color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DefaultColor"&gt;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Blue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Color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Double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="DefaultSize"&gt;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14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Double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GB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GB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GB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GB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DefaultColor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Default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Size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Default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Color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	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DefaultSize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ru-RU" sz="2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088423" y="1397977"/>
            <a:ext cx="3068516" cy="270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4088423" y="1957955"/>
            <a:ext cx="3068516" cy="270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StaticResource</a:t>
            </a:r>
            <a:r>
              <a:rPr lang="ru-RU" dirty="0"/>
              <a:t> — это расширение разметки для поиска ресурсов в словаре ресурсов.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8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ResourceDictionary</a:t>
            </a:r>
            <a:r>
              <a:rPr lang="ru-RU" dirty="0"/>
              <a:t> — это класс библиотеки .NET MAUI, настроенный для использования с ресурсами пользовательского интерфейса. Это словарь, поэтому он хранит пары ключ/значение. Тип ключа ограничен строкой, а значением может быть любой объект.</a:t>
            </a:r>
          </a:p>
          <a:p>
            <a:r>
              <a:rPr lang="ru-RU" dirty="0"/>
              <a:t>Каждая страница .NET MAUI XAML имеет свойство </a:t>
            </a:r>
            <a:r>
              <a:rPr lang="ru-RU" b="1" dirty="0" err="1"/>
              <a:t>Resources</a:t>
            </a:r>
            <a:r>
              <a:rPr lang="ru-RU" dirty="0"/>
              <a:t>, которое может содержать объект </a:t>
            </a:r>
            <a:r>
              <a:rPr lang="ru-RU" b="1" dirty="0" err="1"/>
              <a:t>ResourceDictionary</a:t>
            </a:r>
            <a:r>
              <a:rPr lang="ru-RU" dirty="0"/>
              <a:t>. Свойство по умолчанию имеет значение </a:t>
            </a:r>
            <a:r>
              <a:rPr lang="ru-RU" dirty="0" err="1"/>
              <a:t>null</a:t>
            </a:r>
            <a:r>
              <a:rPr lang="ru-RU" dirty="0"/>
              <a:t>, поэтому вам необходимо создать экземпляр словаря, прежде чем вы сможете его использовать.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4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ContentPage.Resources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Color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="Default"&gt;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Blue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Color</a:t>
            </a:r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="DefaultSize"&gt;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14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ContentPage.Resources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элемент управления на странице также может иметь собственный словарь ресурсов.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1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Стандартный способ определить значения для конкретной платформы — использовать объект </a:t>
            </a:r>
            <a:r>
              <a:rPr lang="ru-RU" b="1" dirty="0" err="1"/>
              <a:t>OnPlatform</a:t>
            </a:r>
            <a:r>
              <a:rPr lang="ru-RU" dirty="0"/>
              <a:t> при определении </a:t>
            </a:r>
            <a:r>
              <a:rPr lang="ru-RU" dirty="0" smtClean="0"/>
              <a:t>ресурса</a:t>
            </a:r>
            <a:r>
              <a:rPr lang="en-US" dirty="0" smtClean="0"/>
              <a:t>:</a:t>
            </a: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OnPlatform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="textColor"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TypeArguments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="Color"&gt;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On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Platform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="iOS"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="Silver" /&gt;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On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Platform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="Android"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="Green" /&gt;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On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Platform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WinUI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="Yellow" /&gt;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On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Platform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MacCatalyst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="Pink" /&gt;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OnPlatform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7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привязку данных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90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привязку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</a:t>
            </a:r>
            <a:r>
              <a:rPr lang="ru-RU" dirty="0" smtClean="0"/>
              <a:t>ривязка </a:t>
            </a:r>
            <a:r>
              <a:rPr lang="ru-RU" dirty="0"/>
              <a:t>данных — это способ связывания свойств двух объектов таким образом, чтобы изменения одного свойства автоматически отражались в другом свойстве. </a:t>
            </a: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Один </a:t>
            </a:r>
            <a:r>
              <a:rPr lang="ru-RU" dirty="0"/>
              <a:t>из двух объектов, задействованных в привязке данных, почти всегда является элементом, производным от </a:t>
            </a:r>
            <a:r>
              <a:rPr lang="ru-RU" dirty="0" err="1"/>
              <a:t>View</a:t>
            </a:r>
            <a:r>
              <a:rPr lang="ru-RU" dirty="0"/>
              <a:t> и формирующим часть визуального интерфейса страницы. Другой объект либо: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ru-RU" dirty="0"/>
              <a:t>Другой производный </a:t>
            </a:r>
            <a:r>
              <a:rPr lang="ru-RU" dirty="0" smtClean="0"/>
              <a:t>объект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ru-RU" dirty="0"/>
              <a:t>обычно на той же странице.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</a:pPr>
            <a:r>
              <a:rPr lang="ru-RU" dirty="0"/>
              <a:t>Объект в файле кода.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привязку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Привязка данных пользовательского интерфейса </a:t>
            </a:r>
            <a:r>
              <a:rPr lang="ru-RU" dirty="0" smtClean="0"/>
              <a:t>связывает </a:t>
            </a:r>
            <a:r>
              <a:rPr lang="ru-RU" dirty="0"/>
              <a:t>пару свойств между двумя объектами, по крайней мере один из которых обычно является объектом пользовательского интерфейса. Эти два объекта </a:t>
            </a:r>
            <a:r>
              <a:rPr lang="ru-RU" dirty="0" smtClean="0"/>
              <a:t>называются целью</a:t>
            </a:r>
            <a:r>
              <a:rPr lang="en-US" dirty="0" smtClean="0"/>
              <a:t> (</a:t>
            </a:r>
            <a:r>
              <a:rPr lang="en-US" b="1" dirty="0" smtClean="0"/>
              <a:t>target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источником</a:t>
            </a:r>
            <a:r>
              <a:rPr lang="en-US" dirty="0" smtClean="0"/>
              <a:t> (</a:t>
            </a:r>
            <a:r>
              <a:rPr lang="en-US" b="1" dirty="0" smtClean="0"/>
              <a:t>source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Target</a:t>
            </a:r>
            <a:r>
              <a:rPr lang="ru-RU" dirty="0" smtClean="0"/>
              <a:t> </a:t>
            </a:r>
            <a:r>
              <a:rPr lang="ru-RU" dirty="0"/>
              <a:t>— это объект (и свойство), для которого установлена привязка данных.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Source</a:t>
            </a:r>
            <a:r>
              <a:rPr lang="ru-RU" dirty="0" smtClean="0"/>
              <a:t> </a:t>
            </a:r>
            <a:r>
              <a:rPr lang="ru-RU" dirty="0"/>
              <a:t>— это объект (и свойство), на который ссылается привязка данных.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218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через </a:t>
            </a:r>
            <a:r>
              <a:rPr lang="en-US" dirty="0" err="1" smtClean="0"/>
              <a:t>BindingContext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="label"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="48"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Slider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="slider"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Maximum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="360"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MainPage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pPr marL="201168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label.BindingContext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slider;</a:t>
            </a:r>
          </a:p>
          <a:p>
            <a:pPr marL="201168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label.SetBinding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Label</a:t>
            </a:r>
            <a:r>
              <a:rPr lang="en-GB" sz="16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.RotationProperty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"Value"</a:t>
            </a:r>
            <a:r>
              <a:rPr lang="en-GB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через </a:t>
            </a:r>
            <a:r>
              <a:rPr lang="en-US" dirty="0" err="1" smtClean="0"/>
              <a:t>BindingContext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600" dirty="0" smtClean="0"/>
              <a:t>Только в </a:t>
            </a:r>
            <a:r>
              <a:rPr lang="en-US" sz="3600" dirty="0" smtClean="0"/>
              <a:t>XAML: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="80"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BindingContext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Reference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Name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=slider}"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Rotation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Path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=Value}" /&gt;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="slider"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Maximum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="360"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22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55177" y="2998177"/>
            <a:ext cx="6304085" cy="597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98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без </a:t>
            </a:r>
            <a:r>
              <a:rPr lang="en-US" dirty="0" err="1" smtClean="0"/>
              <a:t>BindingContext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600" dirty="0" smtClean="0"/>
              <a:t>Только в </a:t>
            </a:r>
            <a:r>
              <a:rPr lang="en-US" sz="3600" dirty="0" smtClean="0"/>
              <a:t>XAML: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="40"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Scale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Reference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slider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},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Path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=Value}" /&gt;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="slider"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Minimum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="-2"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Maximum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23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34307" y="3147646"/>
            <a:ext cx="6304085" cy="7737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02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к свойствам в </a:t>
            </a:r>
            <a:r>
              <a:rPr lang="en-US" dirty="0" smtClean="0"/>
              <a:t>code-behind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MainPage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0972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BindingContext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=&gt;_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set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value)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_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8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к свойствам в </a:t>
            </a:r>
            <a:r>
              <a:rPr lang="en-US" dirty="0" smtClean="0"/>
              <a:t>code-behind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/2021/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6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local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clr-namespace:MAUI_LK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="local:MainPage"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="MAUI_LK.MainPage"&gt;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ContentPage.Resources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local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BoolToColorValueConverter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="BoolToColor"/&gt;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ContentPage.Resources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6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="25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Padding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="30,0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Entry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="40"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Placeholder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="Enter"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TextChanged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Entry_TextChanged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IsOk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Converter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BoolToColor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}}" /&gt;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="Confirm"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IsEnabled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IsOk</a:t>
            </a: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25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80391" y="1688638"/>
            <a:ext cx="6128239" cy="579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0807" y="2541015"/>
            <a:ext cx="7277101" cy="861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87414" y="4861870"/>
            <a:ext cx="8698524" cy="4161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21070" y="5477532"/>
            <a:ext cx="6497516" cy="3736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8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к свойствам в </a:t>
            </a:r>
            <a:r>
              <a:rPr lang="en-US" dirty="0" smtClean="0"/>
              <a:t>code-behind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Entry_TextChanged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TextChangedEventArgs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IsOk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e.NewTextValue.Length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&gt;3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32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к свойствам в </a:t>
            </a:r>
            <a:r>
              <a:rPr lang="en-US" dirty="0" smtClean="0"/>
              <a:t>code-behind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BoolToColorValueConverter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IValueConverter</a:t>
            </a:r>
            <a:endParaRPr lang="en-GB" sz="1800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Convert(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value, </a:t>
            </a:r>
            <a:r>
              <a:rPr lang="en-GB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en-GB" sz="1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</a:t>
            </a:r>
            <a:r>
              <a:rPr lang="en-GB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parameter, </a:t>
            </a:r>
            <a:r>
              <a:rPr lang="en-GB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CultureInfo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culture)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)value)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Colors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.Black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Colors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ConvertBack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value, </a:t>
            </a:r>
            <a:r>
              <a:rPr lang="en-GB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en-GB" sz="1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</a:t>
            </a:r>
            <a:r>
              <a:rPr lang="en-GB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parameter, </a:t>
            </a:r>
            <a:r>
              <a:rPr lang="en-GB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CultureInfo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culture)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NotImplementedException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27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06869" y="1019908"/>
            <a:ext cx="6216162" cy="5011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2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Относительная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Относительные привязки .</a:t>
            </a:r>
            <a:r>
              <a:rPr lang="ru-RU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 MAUI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предоставляют возможность установить источник привязки относительно положения цели привязки. </a:t>
            </a:r>
            <a:endParaRPr lang="ru-RU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Они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создаются с помощью расширения разметки </a:t>
            </a:r>
            <a:r>
              <a:rPr lang="ru-RU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RelativeSource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задаются как свойство </a:t>
            </a:r>
            <a:r>
              <a:rPr lang="ru-RU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выражения привязки.</a:t>
            </a:r>
            <a:endParaRPr lang="en-GB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6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Относительная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разметки </a:t>
            </a:r>
            <a:r>
              <a:rPr lang="en-GB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RelativeSource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поддерживается классом </a:t>
            </a:r>
            <a:r>
              <a:rPr lang="en-GB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RelativeSourceExtension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который определяет следующие свойства</a:t>
            </a:r>
            <a:r>
              <a:rPr lang="ru-RU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Режим типа </a:t>
            </a:r>
            <a:r>
              <a:rPr lang="en-GB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RelativeBindingSourceMode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описывает расположение источника привязки относительно положения цели привязки.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GB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AncestorLevel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 </a:t>
            </a:r>
            <a:r>
              <a:rPr lang="en-GB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необязательный уровень предка для поиска, когда свойство 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имеет значение </a:t>
            </a:r>
            <a:r>
              <a:rPr lang="en-GB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FindAncestor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AncestorLevel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равный 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пропускает 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экземпляров </a:t>
            </a:r>
            <a:r>
              <a:rPr lang="en-GB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AncestorType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GB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AncestorType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 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Type,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 искомого предка, когда свойство 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 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имеет значение </a:t>
            </a:r>
            <a:r>
              <a:rPr lang="en-GB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FindAncestor</a:t>
            </a:r>
            <a:r>
              <a:rPr lang="en-GB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Grid</a:t>
            </a:r>
            <a:r>
              <a:rPr lang="ru-RU" dirty="0"/>
              <a:t> определяет следующие свойства</a:t>
            </a:r>
            <a:r>
              <a:rPr lang="ru-RU" dirty="0" smtClean="0"/>
              <a:t>:</a:t>
            </a:r>
            <a:endParaRPr lang="ru-RU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Column</a:t>
            </a:r>
            <a:r>
              <a:rPr lang="ru-RU" dirty="0" smtClean="0"/>
              <a:t> </a:t>
            </a:r>
            <a:r>
              <a:rPr lang="ru-RU" dirty="0"/>
              <a:t>типа </a:t>
            </a:r>
            <a:r>
              <a:rPr lang="ru-RU" b="1" dirty="0" err="1"/>
              <a:t>int</a:t>
            </a:r>
            <a:r>
              <a:rPr lang="ru-RU" dirty="0"/>
              <a:t>, который является прикрепленным свойством, указывающим </a:t>
            </a:r>
            <a:r>
              <a:rPr lang="ru-RU" dirty="0" smtClean="0"/>
              <a:t>номер </a:t>
            </a:r>
            <a:r>
              <a:rPr lang="ru-RU" dirty="0"/>
              <a:t>столбца представления в родительской сетке. Значение по умолчанию для этого свойства равно 0.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b="1" dirty="0" err="1"/>
              <a:t>ColumnDefinitions</a:t>
            </a:r>
            <a:r>
              <a:rPr lang="ru-RU" dirty="0"/>
              <a:t> типа </a:t>
            </a:r>
            <a:r>
              <a:rPr lang="ru-RU" b="1" dirty="0" err="1"/>
              <a:t>ColumnDefinitionCollection</a:t>
            </a:r>
            <a:r>
              <a:rPr lang="ru-RU" dirty="0"/>
              <a:t> — это список объектов </a:t>
            </a:r>
            <a:r>
              <a:rPr lang="ru-RU" dirty="0" err="1"/>
              <a:t>ColumnDefinition</a:t>
            </a:r>
            <a:r>
              <a:rPr lang="ru-RU" dirty="0"/>
              <a:t>, определяющих ширину столбцов сетки.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b="1" dirty="0" err="1"/>
              <a:t>ColumnSpacing</a:t>
            </a:r>
            <a:r>
              <a:rPr lang="ru-RU" dirty="0"/>
              <a:t> типа </a:t>
            </a:r>
            <a:r>
              <a:rPr lang="ru-RU" b="1" dirty="0" err="1"/>
              <a:t>double</a:t>
            </a:r>
            <a:r>
              <a:rPr lang="ru-RU" dirty="0"/>
              <a:t> указывает расстояние между столбцами сетки. Значение по умолчанию этого свойства равно 0.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b="1" dirty="0" err="1"/>
              <a:t>ColumnSpan</a:t>
            </a:r>
            <a:r>
              <a:rPr lang="ru-RU" dirty="0"/>
              <a:t> типа </a:t>
            </a:r>
            <a:r>
              <a:rPr lang="ru-RU" b="1" dirty="0" err="1"/>
              <a:t>int</a:t>
            </a:r>
            <a:r>
              <a:rPr lang="ru-RU" dirty="0"/>
              <a:t>, которое является прикрепленным свойством, указывающим общее количество столбцов, которые охватывает представление в родительской сетке. Значение этого свойства по умолчанию равно 1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2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Относительная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Привязка к самому себе:</a:t>
            </a:r>
          </a:p>
          <a:p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= "Blue"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RelativeSource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Self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},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Path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WidthRequest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80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Относительная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Привязка к родительскому объекту: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ItemsSource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Doctors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SelectionMode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="Single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. . .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CollectionView.ItemTemplate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="data:Doctor"&gt;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Background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WhiteSmoke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Frame.GestureRecognizers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TapGestureRecognizer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Command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Source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RelativeSource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AncestorType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Type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models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DoctorsListViewModel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} },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Path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ShowDetailsCommand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CommandParameter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Id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Frame.GestureRecognizers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. . .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CollectionView.ItemTemplate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31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25715" y="1635369"/>
            <a:ext cx="1978270" cy="4659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28745" y="3502304"/>
            <a:ext cx="7576040" cy="4659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5539154" y="1353944"/>
            <a:ext cx="906140" cy="2136602"/>
          </a:xfrm>
          <a:custGeom>
            <a:avLst/>
            <a:gdLst>
              <a:gd name="connsiteX0" fmla="*/ 888023 w 906140"/>
              <a:gd name="connsiteY0" fmla="*/ 2136602 h 2136602"/>
              <a:gd name="connsiteX1" fmla="*/ 905608 w 906140"/>
              <a:gd name="connsiteY1" fmla="*/ 2075056 h 2136602"/>
              <a:gd name="connsiteX2" fmla="*/ 896815 w 906140"/>
              <a:gd name="connsiteY2" fmla="*/ 1802494 h 2136602"/>
              <a:gd name="connsiteX3" fmla="*/ 879231 w 906140"/>
              <a:gd name="connsiteY3" fmla="*/ 1732156 h 2136602"/>
              <a:gd name="connsiteX4" fmla="*/ 870438 w 906140"/>
              <a:gd name="connsiteY4" fmla="*/ 1696987 h 2136602"/>
              <a:gd name="connsiteX5" fmla="*/ 852854 w 906140"/>
              <a:gd name="connsiteY5" fmla="*/ 1644233 h 2136602"/>
              <a:gd name="connsiteX6" fmla="*/ 844061 w 906140"/>
              <a:gd name="connsiteY6" fmla="*/ 1609064 h 2136602"/>
              <a:gd name="connsiteX7" fmla="*/ 808892 w 906140"/>
              <a:gd name="connsiteY7" fmla="*/ 1556310 h 2136602"/>
              <a:gd name="connsiteX8" fmla="*/ 773723 w 906140"/>
              <a:gd name="connsiteY8" fmla="*/ 1494764 h 2136602"/>
              <a:gd name="connsiteX9" fmla="*/ 756138 w 906140"/>
              <a:gd name="connsiteY9" fmla="*/ 1459594 h 2136602"/>
              <a:gd name="connsiteX10" fmla="*/ 738554 w 906140"/>
              <a:gd name="connsiteY10" fmla="*/ 1433218 h 2136602"/>
              <a:gd name="connsiteX11" fmla="*/ 720969 w 906140"/>
              <a:gd name="connsiteY11" fmla="*/ 1398048 h 2136602"/>
              <a:gd name="connsiteX12" fmla="*/ 694592 w 906140"/>
              <a:gd name="connsiteY12" fmla="*/ 1380464 h 2136602"/>
              <a:gd name="connsiteX13" fmla="*/ 659423 w 906140"/>
              <a:gd name="connsiteY13" fmla="*/ 1318918 h 2136602"/>
              <a:gd name="connsiteX14" fmla="*/ 641838 w 906140"/>
              <a:gd name="connsiteY14" fmla="*/ 1274956 h 2136602"/>
              <a:gd name="connsiteX15" fmla="*/ 615461 w 906140"/>
              <a:gd name="connsiteY15" fmla="*/ 1257371 h 2136602"/>
              <a:gd name="connsiteX16" fmla="*/ 553915 w 906140"/>
              <a:gd name="connsiteY16" fmla="*/ 1178241 h 2136602"/>
              <a:gd name="connsiteX17" fmla="*/ 501161 w 906140"/>
              <a:gd name="connsiteY17" fmla="*/ 1116694 h 2136602"/>
              <a:gd name="connsiteX18" fmla="*/ 474784 w 906140"/>
              <a:gd name="connsiteY18" fmla="*/ 1099110 h 2136602"/>
              <a:gd name="connsiteX19" fmla="*/ 413238 w 906140"/>
              <a:gd name="connsiteY19" fmla="*/ 1046356 h 2136602"/>
              <a:gd name="connsiteX20" fmla="*/ 386861 w 906140"/>
              <a:gd name="connsiteY20" fmla="*/ 1037564 h 2136602"/>
              <a:gd name="connsiteX21" fmla="*/ 325315 w 906140"/>
              <a:gd name="connsiteY21" fmla="*/ 993602 h 2136602"/>
              <a:gd name="connsiteX22" fmla="*/ 237392 w 906140"/>
              <a:gd name="connsiteY22" fmla="*/ 932056 h 2136602"/>
              <a:gd name="connsiteX23" fmla="*/ 149469 w 906140"/>
              <a:gd name="connsiteY23" fmla="*/ 835341 h 2136602"/>
              <a:gd name="connsiteX24" fmla="*/ 140677 w 906140"/>
              <a:gd name="connsiteY24" fmla="*/ 808964 h 2136602"/>
              <a:gd name="connsiteX25" fmla="*/ 105508 w 906140"/>
              <a:gd name="connsiteY25" fmla="*/ 747418 h 2136602"/>
              <a:gd name="connsiteX26" fmla="*/ 87923 w 906140"/>
              <a:gd name="connsiteY26" fmla="*/ 677079 h 2136602"/>
              <a:gd name="connsiteX27" fmla="*/ 79131 w 906140"/>
              <a:gd name="connsiteY27" fmla="*/ 650702 h 2136602"/>
              <a:gd name="connsiteX28" fmla="*/ 70338 w 906140"/>
              <a:gd name="connsiteY28" fmla="*/ 615533 h 2136602"/>
              <a:gd name="connsiteX29" fmla="*/ 79131 w 906140"/>
              <a:gd name="connsiteY29" fmla="*/ 474856 h 2136602"/>
              <a:gd name="connsiteX30" fmla="*/ 87923 w 906140"/>
              <a:gd name="connsiteY30" fmla="*/ 439687 h 2136602"/>
              <a:gd name="connsiteX31" fmla="*/ 96715 w 906140"/>
              <a:gd name="connsiteY31" fmla="*/ 386933 h 2136602"/>
              <a:gd name="connsiteX32" fmla="*/ 87923 w 906140"/>
              <a:gd name="connsiteY32" fmla="*/ 211087 h 2136602"/>
              <a:gd name="connsiteX33" fmla="*/ 70338 w 906140"/>
              <a:gd name="connsiteY33" fmla="*/ 184710 h 2136602"/>
              <a:gd name="connsiteX34" fmla="*/ 52754 w 906140"/>
              <a:gd name="connsiteY34" fmla="*/ 149541 h 2136602"/>
              <a:gd name="connsiteX35" fmla="*/ 43961 w 906140"/>
              <a:gd name="connsiteY35" fmla="*/ 105579 h 2136602"/>
              <a:gd name="connsiteX36" fmla="*/ 26377 w 906140"/>
              <a:gd name="connsiteY36" fmla="*/ 79202 h 2136602"/>
              <a:gd name="connsiteX37" fmla="*/ 17584 w 906140"/>
              <a:gd name="connsiteY37" fmla="*/ 26448 h 2136602"/>
              <a:gd name="connsiteX38" fmla="*/ 0 w 906140"/>
              <a:gd name="connsiteY38" fmla="*/ 71 h 213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6140" h="2136602">
                <a:moveTo>
                  <a:pt x="888023" y="2136602"/>
                </a:moveTo>
                <a:cubicBezTo>
                  <a:pt x="893885" y="2116087"/>
                  <a:pt x="905047" y="2096385"/>
                  <a:pt x="905608" y="2075056"/>
                </a:cubicBezTo>
                <a:cubicBezTo>
                  <a:pt x="907999" y="1984186"/>
                  <a:pt x="901857" y="1893255"/>
                  <a:pt x="896815" y="1802494"/>
                </a:cubicBezTo>
                <a:cubicBezTo>
                  <a:pt x="894966" y="1769212"/>
                  <a:pt x="887315" y="1760451"/>
                  <a:pt x="879231" y="1732156"/>
                </a:cubicBezTo>
                <a:cubicBezTo>
                  <a:pt x="875911" y="1720537"/>
                  <a:pt x="873910" y="1708561"/>
                  <a:pt x="870438" y="1696987"/>
                </a:cubicBezTo>
                <a:cubicBezTo>
                  <a:pt x="865112" y="1679233"/>
                  <a:pt x="857350" y="1662215"/>
                  <a:pt x="852854" y="1644233"/>
                </a:cubicBezTo>
                <a:cubicBezTo>
                  <a:pt x="849923" y="1632510"/>
                  <a:pt x="849465" y="1619872"/>
                  <a:pt x="844061" y="1609064"/>
                </a:cubicBezTo>
                <a:cubicBezTo>
                  <a:pt x="834609" y="1590161"/>
                  <a:pt x="818343" y="1575213"/>
                  <a:pt x="808892" y="1556310"/>
                </a:cubicBezTo>
                <a:cubicBezTo>
                  <a:pt x="755761" y="1450044"/>
                  <a:pt x="823428" y="1581747"/>
                  <a:pt x="773723" y="1494764"/>
                </a:cubicBezTo>
                <a:cubicBezTo>
                  <a:pt x="767220" y="1483384"/>
                  <a:pt x="762641" y="1470974"/>
                  <a:pt x="756138" y="1459594"/>
                </a:cubicBezTo>
                <a:cubicBezTo>
                  <a:pt x="750895" y="1450420"/>
                  <a:pt x="743797" y="1442392"/>
                  <a:pt x="738554" y="1433218"/>
                </a:cubicBezTo>
                <a:cubicBezTo>
                  <a:pt x="732051" y="1421838"/>
                  <a:pt x="729360" y="1408117"/>
                  <a:pt x="720969" y="1398048"/>
                </a:cubicBezTo>
                <a:cubicBezTo>
                  <a:pt x="714204" y="1389930"/>
                  <a:pt x="703384" y="1386325"/>
                  <a:pt x="694592" y="1380464"/>
                </a:cubicBezTo>
                <a:cubicBezTo>
                  <a:pt x="675735" y="1352177"/>
                  <a:pt x="674295" y="1352380"/>
                  <a:pt x="659423" y="1318918"/>
                </a:cubicBezTo>
                <a:cubicBezTo>
                  <a:pt x="653013" y="1304495"/>
                  <a:pt x="651012" y="1287799"/>
                  <a:pt x="641838" y="1274956"/>
                </a:cubicBezTo>
                <a:cubicBezTo>
                  <a:pt x="635696" y="1266357"/>
                  <a:pt x="624253" y="1263233"/>
                  <a:pt x="615461" y="1257371"/>
                </a:cubicBezTo>
                <a:cubicBezTo>
                  <a:pt x="526565" y="1124028"/>
                  <a:pt x="622789" y="1260891"/>
                  <a:pt x="553915" y="1178241"/>
                </a:cubicBezTo>
                <a:cubicBezTo>
                  <a:pt x="515025" y="1131572"/>
                  <a:pt x="562803" y="1169529"/>
                  <a:pt x="501161" y="1116694"/>
                </a:cubicBezTo>
                <a:cubicBezTo>
                  <a:pt x="493138" y="1109817"/>
                  <a:pt x="482902" y="1105875"/>
                  <a:pt x="474784" y="1099110"/>
                </a:cubicBezTo>
                <a:cubicBezTo>
                  <a:pt x="440764" y="1070760"/>
                  <a:pt x="455153" y="1070307"/>
                  <a:pt x="413238" y="1046356"/>
                </a:cubicBezTo>
                <a:cubicBezTo>
                  <a:pt x="405191" y="1041758"/>
                  <a:pt x="395653" y="1040495"/>
                  <a:pt x="386861" y="1037564"/>
                </a:cubicBezTo>
                <a:cubicBezTo>
                  <a:pt x="301078" y="980375"/>
                  <a:pt x="434410" y="1069968"/>
                  <a:pt x="325315" y="993602"/>
                </a:cubicBezTo>
                <a:cubicBezTo>
                  <a:pt x="307156" y="980891"/>
                  <a:pt x="257027" y="949906"/>
                  <a:pt x="237392" y="932056"/>
                </a:cubicBezTo>
                <a:cubicBezTo>
                  <a:pt x="180893" y="880693"/>
                  <a:pt x="185471" y="883344"/>
                  <a:pt x="149469" y="835341"/>
                </a:cubicBezTo>
                <a:cubicBezTo>
                  <a:pt x="146538" y="826549"/>
                  <a:pt x="144822" y="817253"/>
                  <a:pt x="140677" y="808964"/>
                </a:cubicBezTo>
                <a:cubicBezTo>
                  <a:pt x="96519" y="720648"/>
                  <a:pt x="151759" y="855337"/>
                  <a:pt x="105508" y="747418"/>
                </a:cubicBezTo>
                <a:cubicBezTo>
                  <a:pt x="93447" y="719275"/>
                  <a:pt x="96182" y="710117"/>
                  <a:pt x="87923" y="677079"/>
                </a:cubicBezTo>
                <a:cubicBezTo>
                  <a:pt x="85675" y="668088"/>
                  <a:pt x="81677" y="659613"/>
                  <a:pt x="79131" y="650702"/>
                </a:cubicBezTo>
                <a:cubicBezTo>
                  <a:pt x="75811" y="639083"/>
                  <a:pt x="73269" y="627256"/>
                  <a:pt x="70338" y="615533"/>
                </a:cubicBezTo>
                <a:cubicBezTo>
                  <a:pt x="73269" y="568641"/>
                  <a:pt x="74456" y="521607"/>
                  <a:pt x="79131" y="474856"/>
                </a:cubicBezTo>
                <a:cubicBezTo>
                  <a:pt x="80333" y="462832"/>
                  <a:pt x="85553" y="451536"/>
                  <a:pt x="87923" y="439687"/>
                </a:cubicBezTo>
                <a:cubicBezTo>
                  <a:pt x="91419" y="422206"/>
                  <a:pt x="93784" y="404518"/>
                  <a:pt x="96715" y="386933"/>
                </a:cubicBezTo>
                <a:cubicBezTo>
                  <a:pt x="93784" y="328318"/>
                  <a:pt x="95514" y="269283"/>
                  <a:pt x="87923" y="211087"/>
                </a:cubicBezTo>
                <a:cubicBezTo>
                  <a:pt x="86556" y="200609"/>
                  <a:pt x="75581" y="193885"/>
                  <a:pt x="70338" y="184710"/>
                </a:cubicBezTo>
                <a:cubicBezTo>
                  <a:pt x="63835" y="173330"/>
                  <a:pt x="58615" y="161264"/>
                  <a:pt x="52754" y="149541"/>
                </a:cubicBezTo>
                <a:cubicBezTo>
                  <a:pt x="49823" y="134887"/>
                  <a:pt x="49208" y="119572"/>
                  <a:pt x="43961" y="105579"/>
                </a:cubicBezTo>
                <a:cubicBezTo>
                  <a:pt x="40251" y="95685"/>
                  <a:pt x="29719" y="89227"/>
                  <a:pt x="26377" y="79202"/>
                </a:cubicBezTo>
                <a:cubicBezTo>
                  <a:pt x="20740" y="62290"/>
                  <a:pt x="21451" y="43851"/>
                  <a:pt x="17584" y="26448"/>
                </a:cubicBezTo>
                <a:cubicBezTo>
                  <a:pt x="11104" y="-2709"/>
                  <a:pt x="17036" y="71"/>
                  <a:pt x="0" y="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95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CollectionView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532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CollectionView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CollectionView</a:t>
            </a:r>
            <a:r>
              <a:rPr lang="ru-RU" sz="4000" dirty="0"/>
              <a:t> — это представление для </a:t>
            </a:r>
            <a:r>
              <a:rPr lang="ru-RU" sz="4000" dirty="0" smtClean="0"/>
              <a:t>вывода </a:t>
            </a:r>
            <a:r>
              <a:rPr lang="ru-RU" sz="4000" dirty="0"/>
              <a:t>списков данных с использованием различных спецификаций макета.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91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CollectionView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4000" dirty="0" err="1"/>
              <a:t>CollectionView</a:t>
            </a:r>
            <a:r>
              <a:rPr lang="ru-RU" sz="4000" dirty="0"/>
              <a:t> включает следующие свойства, определяющие отображаемые данные и их внешний вид:</a:t>
            </a:r>
          </a:p>
          <a:p>
            <a:endParaRPr lang="ru-RU" sz="4000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4000" b="1" dirty="0" err="1"/>
              <a:t>ItemsSource</a:t>
            </a:r>
            <a:r>
              <a:rPr lang="ru-RU" sz="4000" dirty="0"/>
              <a:t> типа </a:t>
            </a:r>
            <a:r>
              <a:rPr lang="ru-RU" sz="4000" b="1" dirty="0" err="1"/>
              <a:t>IEnumerable</a:t>
            </a:r>
            <a:r>
              <a:rPr lang="ru-RU" sz="4000" dirty="0"/>
              <a:t> указывает коллекцию отображаемых элементов и имеет значение по умолчанию, равное </a:t>
            </a:r>
            <a:r>
              <a:rPr lang="ru-RU" sz="4000" dirty="0" err="1"/>
              <a:t>null</a:t>
            </a:r>
            <a:r>
              <a:rPr lang="ru-RU" sz="4000" dirty="0"/>
              <a:t>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4000" b="1" dirty="0" err="1"/>
              <a:t>ItemTemplate</a:t>
            </a:r>
            <a:r>
              <a:rPr lang="ru-RU" sz="4000" dirty="0"/>
              <a:t> типа </a:t>
            </a:r>
            <a:r>
              <a:rPr lang="ru-RU" sz="4000" b="1" dirty="0" err="1"/>
              <a:t>DataTemplate</a:t>
            </a:r>
            <a:r>
              <a:rPr lang="ru-RU" sz="4000" dirty="0"/>
              <a:t> указывает шаблон, применяемый к каждому элементу в коллекции отображаемых элементов.</a:t>
            </a:r>
          </a:p>
          <a:p>
            <a:r>
              <a:rPr lang="ru-RU" sz="4000" dirty="0"/>
              <a:t>Эти свойства поддерживаются объектами </a:t>
            </a:r>
            <a:r>
              <a:rPr lang="ru-RU" sz="4000" b="1" dirty="0" err="1"/>
              <a:t>BindableProperty</a:t>
            </a:r>
            <a:r>
              <a:rPr lang="ru-RU" sz="4000" dirty="0"/>
              <a:t>, что означает, что свойства могут быть целями привязок данных.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81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CollectionView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ItemsSource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Monkeys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CollectionView.ItemTemplate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="10"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RowDefinitions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Auto,Auto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ColumnDefinitions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Auto,Auto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Grid.RowSpan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="2"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Source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ImageUrl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Aspect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4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AspectFill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</a:t>
            </a:r>
            <a:r>
              <a:rPr lang="en-GB" sz="4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="60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="60" /&gt;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Grid.Column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1" 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Name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  <a:r>
              <a:rPr lang="en-GB" sz="4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="Bold" /&gt;</a:t>
            </a:r>
            <a:endParaRPr lang="en-GB" sz="40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="1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Grid.Column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="1"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Text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 Location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4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="Italic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4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          </a:t>
            </a:r>
            <a:r>
              <a:rPr lang="en-GB" sz="40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="End" /&gt;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CollectionView.ItemTemplate</a:t>
            </a:r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ru-RU" sz="4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endParaRPr lang="ru-RU" sz="4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4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4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</a:t>
            </a:r>
            <a:r>
              <a:rPr lang="en-GB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4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58261" y="6286845"/>
            <a:ext cx="121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https://learn.microsoft.com/en-us/dotnet/maui/user-interface/controls/collectionview/populate-data#define-item-appearance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7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CollectionView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4000" dirty="0"/>
              <a:t>Если </a:t>
            </a:r>
            <a:r>
              <a:rPr lang="ru-RU" sz="4000" dirty="0" err="1"/>
              <a:t>CollectionView</a:t>
            </a:r>
            <a:r>
              <a:rPr lang="ru-RU" sz="4000" dirty="0"/>
              <a:t> требуется обновлять по мере добавления, удаления или изменения элементов в базовой коллекции, базовая коллекция должна быть коллекцией </a:t>
            </a:r>
            <a:r>
              <a:rPr lang="ru-RU" sz="4000" dirty="0" err="1"/>
              <a:t>IEnumerable</a:t>
            </a:r>
            <a:r>
              <a:rPr lang="ru-RU" sz="4000" dirty="0"/>
              <a:t>, которая отправляет уведомления об изменении свойства, например </a:t>
            </a:r>
            <a:r>
              <a:rPr lang="ru-RU" sz="4000" b="1" dirty="0" err="1"/>
              <a:t>ObservableCollection</a:t>
            </a:r>
            <a:r>
              <a:rPr lang="ru-RU" sz="4000" dirty="0"/>
              <a:t>.</a:t>
            </a:r>
            <a:endParaRPr lang="en-US" sz="4000" dirty="0" smtClean="0"/>
          </a:p>
          <a:p>
            <a:pPr algn="just"/>
            <a:endParaRPr lang="en-US" sz="4000" dirty="0"/>
          </a:p>
          <a:p>
            <a:pPr algn="just"/>
            <a:r>
              <a:rPr lang="ru-RU" sz="4000" dirty="0" err="1" smtClean="0"/>
              <a:t>CollectionView</a:t>
            </a:r>
            <a:r>
              <a:rPr lang="ru-RU" sz="4000" dirty="0" smtClean="0"/>
              <a:t> </a:t>
            </a:r>
            <a:r>
              <a:rPr lang="ru-RU" sz="4000" b="1" dirty="0"/>
              <a:t>выдаст исключение</a:t>
            </a:r>
            <a:r>
              <a:rPr lang="ru-RU" sz="4000" dirty="0"/>
              <a:t>, если его </a:t>
            </a:r>
            <a:r>
              <a:rPr lang="ru-RU" sz="4000" dirty="0" err="1"/>
              <a:t>ItemsSource</a:t>
            </a:r>
            <a:r>
              <a:rPr lang="ru-RU" sz="4000" dirty="0"/>
              <a:t> будет обновлен вне потока пользовательского интерфейса.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2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708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приложениях .NET MAUI страницы часто содержат несколько элементов управления с одинаковым внешним видом.</a:t>
            </a:r>
          </a:p>
          <a:p>
            <a:r>
              <a:rPr lang="ru-RU" dirty="0" smtClean="0"/>
              <a:t>Однако настройка внешнего вида каждого отдельного элемента управления – это дублирование кода, с возможным появлением ошибок. Вместо этого можно создать стиль, определяющий внешний вид, а затем применить его к нужным элементам управления.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01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Приложению можно придать стиль, используя класс </a:t>
            </a:r>
            <a:r>
              <a:rPr lang="ru-RU" sz="3600" dirty="0" err="1"/>
              <a:t>Style</a:t>
            </a:r>
            <a:r>
              <a:rPr lang="ru-RU" sz="3600" dirty="0"/>
              <a:t>, чтобы сгруппировать коллекцию значений свойств в один объект, который затем можно применить к нескольким визуальным элементам. </a:t>
            </a:r>
            <a:endParaRPr lang="ru-RU" sz="3600" dirty="0" smtClean="0"/>
          </a:p>
          <a:p>
            <a:r>
              <a:rPr lang="ru-RU" sz="3600" dirty="0" smtClean="0"/>
              <a:t>Это </a:t>
            </a:r>
            <a:r>
              <a:rPr lang="ru-RU" sz="3600" dirty="0"/>
              <a:t>помогает уменьшить повторяющуюся разметку и упрощает изменение внешнего вида приложений.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50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Grid</a:t>
            </a:r>
            <a:r>
              <a:rPr lang="ru-RU" dirty="0"/>
              <a:t> определяет следующие свойства</a:t>
            </a:r>
            <a:r>
              <a:rPr lang="ru-RU" dirty="0" smtClean="0"/>
              <a:t>:</a:t>
            </a:r>
            <a:endParaRPr lang="ru-RU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b="1" dirty="0" err="1" smtClean="0"/>
              <a:t>Row</a:t>
            </a:r>
            <a:r>
              <a:rPr lang="ru-RU" dirty="0" smtClean="0"/>
              <a:t> </a:t>
            </a:r>
            <a:r>
              <a:rPr lang="ru-RU" dirty="0"/>
              <a:t>типа </a:t>
            </a:r>
            <a:r>
              <a:rPr lang="ru-RU" b="1" dirty="0" err="1"/>
              <a:t>int</a:t>
            </a:r>
            <a:r>
              <a:rPr lang="ru-RU" dirty="0"/>
              <a:t>, которое является прикрепленным свойством, указывающим </a:t>
            </a:r>
            <a:r>
              <a:rPr lang="ru-RU" dirty="0" smtClean="0"/>
              <a:t>номер </a:t>
            </a:r>
            <a:r>
              <a:rPr lang="ru-RU" dirty="0"/>
              <a:t>строки представления в родительской сетке. Значение по умолчанию для этого свойства равно 0</a:t>
            </a:r>
            <a:r>
              <a:rPr lang="ru-RU" dirty="0" smtClean="0"/>
              <a:t>.</a:t>
            </a:r>
            <a:endParaRPr lang="ru-RU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b="1" dirty="0" err="1"/>
              <a:t>RowDefinitions</a:t>
            </a:r>
            <a:r>
              <a:rPr lang="ru-RU" dirty="0"/>
              <a:t> типа </a:t>
            </a:r>
            <a:r>
              <a:rPr lang="ru-RU" b="1" dirty="0" err="1"/>
              <a:t>RowDefinitionCollection</a:t>
            </a:r>
            <a:r>
              <a:rPr lang="ru-RU" dirty="0"/>
              <a:t> — это список объектов </a:t>
            </a:r>
            <a:r>
              <a:rPr lang="ru-RU" dirty="0" err="1"/>
              <a:t>RowDefintion</a:t>
            </a:r>
            <a:r>
              <a:rPr lang="ru-RU" dirty="0"/>
              <a:t>, определяющих высоту строк сетки.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b="1" dirty="0" err="1"/>
              <a:t>RowSpacing</a:t>
            </a:r>
            <a:r>
              <a:rPr lang="ru-RU" dirty="0"/>
              <a:t> типа </a:t>
            </a:r>
            <a:r>
              <a:rPr lang="ru-RU" b="1" dirty="0" err="1"/>
              <a:t>double</a:t>
            </a:r>
            <a:r>
              <a:rPr lang="ru-RU" dirty="0"/>
              <a:t> указывает расстояние между строками сетки. Значение по умолчанию этого свойства равно 0.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b="1" dirty="0" err="1"/>
              <a:t>RowSpan</a:t>
            </a:r>
            <a:r>
              <a:rPr lang="ru-RU" dirty="0"/>
              <a:t> типа </a:t>
            </a:r>
            <a:r>
              <a:rPr lang="ru-RU" b="1" dirty="0" err="1"/>
              <a:t>int</a:t>
            </a:r>
            <a:r>
              <a:rPr lang="ru-RU" dirty="0"/>
              <a:t>, которое является прикрепленным свойством, указывающим общее количество строк, занимаемых представлением в родительской сетке. Значение этого свойства по умолчанию равно </a:t>
            </a:r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13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3600" dirty="0" smtClean="0"/>
              <a:t>Явный</a:t>
            </a:r>
            <a:r>
              <a:rPr lang="en-US" sz="3600" dirty="0" smtClean="0"/>
              <a:t> (explicit)</a:t>
            </a:r>
            <a:r>
              <a:rPr lang="ru-RU" sz="3600" dirty="0" smtClean="0"/>
              <a:t> </a:t>
            </a:r>
            <a:r>
              <a:rPr lang="ru-RU" sz="3600" dirty="0"/>
              <a:t>объект </a:t>
            </a:r>
            <a:r>
              <a:rPr lang="ru-RU" sz="3600" dirty="0" err="1"/>
              <a:t>Style</a:t>
            </a:r>
            <a:r>
              <a:rPr lang="ru-RU" sz="3600" dirty="0"/>
              <a:t> определяется указанием </a:t>
            </a:r>
            <a:r>
              <a:rPr lang="ru-RU" sz="3600" b="1" dirty="0" err="1"/>
              <a:t>TargetType</a:t>
            </a:r>
            <a:r>
              <a:rPr lang="ru-RU" sz="3600" dirty="0"/>
              <a:t> и значения </a:t>
            </a:r>
            <a:r>
              <a:rPr lang="ru-RU" sz="3600" b="1" dirty="0"/>
              <a:t>x:Key</a:t>
            </a:r>
            <a:r>
              <a:rPr lang="ru-RU" sz="3600" dirty="0"/>
              <a:t>, а также установкой свойства </a:t>
            </a:r>
            <a:r>
              <a:rPr lang="ru-RU" sz="3600" dirty="0" err="1"/>
              <a:t>Style</a:t>
            </a:r>
            <a:r>
              <a:rPr lang="ru-RU" sz="3600" dirty="0"/>
              <a:t> целевого элемента на ссылку x:Key. 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sz="3600" dirty="0"/>
              <a:t>Неявный </a:t>
            </a:r>
            <a:r>
              <a:rPr lang="en-US" sz="3600" dirty="0" smtClean="0"/>
              <a:t>(implicit) </a:t>
            </a:r>
            <a:r>
              <a:rPr lang="ru-RU" sz="3600" dirty="0" smtClean="0"/>
              <a:t>объект </a:t>
            </a:r>
            <a:r>
              <a:rPr lang="ru-RU" sz="3600" b="1" dirty="0" err="1"/>
              <a:t>Style</a:t>
            </a:r>
            <a:r>
              <a:rPr lang="ru-RU" sz="3600" dirty="0"/>
              <a:t> определяется путем указания только </a:t>
            </a:r>
            <a:r>
              <a:rPr lang="ru-RU" sz="3600" b="1" dirty="0" err="1"/>
              <a:t>TargetType</a:t>
            </a:r>
            <a:r>
              <a:rPr lang="ru-RU" sz="3600" dirty="0"/>
              <a:t>. Затем объект </a:t>
            </a:r>
            <a:r>
              <a:rPr lang="ru-RU" sz="3600" dirty="0" err="1"/>
              <a:t>Style</a:t>
            </a:r>
            <a:r>
              <a:rPr lang="ru-RU" sz="3600" dirty="0"/>
              <a:t> будет автоматически применен ко всем элементам этого типа. Однако к подклассам </a:t>
            </a:r>
            <a:r>
              <a:rPr lang="ru-RU" sz="3600" dirty="0" err="1"/>
              <a:t>TargetType</a:t>
            </a:r>
            <a:r>
              <a:rPr lang="ru-RU" sz="3600" dirty="0"/>
              <a:t> стиль не применяется автоматически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74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sz="3600" dirty="0" smtClean="0"/>
              <a:t>См. файл </a:t>
            </a:r>
            <a:endParaRPr lang="en-US" sz="3600" dirty="0" smtClean="0"/>
          </a:p>
          <a:p>
            <a:pPr marL="0" indent="0">
              <a:buClrTx/>
              <a:buNone/>
            </a:pPr>
            <a:endParaRPr lang="en-US" sz="3600" dirty="0"/>
          </a:p>
          <a:p>
            <a:pPr marL="0" indent="0">
              <a:buClrTx/>
              <a:buNone/>
            </a:pPr>
            <a:r>
              <a:rPr lang="en-US" sz="3600" dirty="0" smtClean="0"/>
              <a:t>	Resources/Styles/</a:t>
            </a:r>
            <a:r>
              <a:rPr lang="en-US" sz="3600" dirty="0" err="1" smtClean="0"/>
              <a:t>Styles.xaml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69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sz="3600" dirty="0"/>
              <a:t>Свойство </a:t>
            </a:r>
            <a:r>
              <a:rPr lang="ru-RU" sz="3600" b="1" dirty="0" err="1"/>
              <a:t>Style.ApplyToDerivedTypes</a:t>
            </a:r>
            <a:r>
              <a:rPr lang="ru-RU" sz="3600" dirty="0"/>
              <a:t> позволяет применить стиль к элементам управления, производным от базового типа, на который ссылается свойство </a:t>
            </a:r>
            <a:r>
              <a:rPr lang="ru-RU" sz="3600" dirty="0" err="1"/>
              <a:t>TargetType</a:t>
            </a:r>
            <a:r>
              <a:rPr lang="ru-RU" sz="3600" dirty="0"/>
              <a:t>. </a:t>
            </a:r>
            <a:endParaRPr lang="en-US" sz="3600" dirty="0" smtClean="0"/>
          </a:p>
          <a:p>
            <a:pPr marL="0" indent="0">
              <a:buClrTx/>
              <a:buNone/>
            </a:pPr>
            <a:r>
              <a:rPr lang="ru-RU" sz="3600" dirty="0"/>
              <a:t>У</a:t>
            </a:r>
            <a:r>
              <a:rPr lang="ru-RU" sz="3600" dirty="0" smtClean="0"/>
              <a:t>становка </a:t>
            </a:r>
            <a:r>
              <a:rPr lang="ru-RU" sz="3600" dirty="0"/>
              <a:t>для этого свойства значения </a:t>
            </a:r>
            <a:r>
              <a:rPr lang="ru-RU" sz="3600" b="1" dirty="0" err="1"/>
              <a:t>true</a:t>
            </a:r>
            <a:r>
              <a:rPr lang="ru-RU" sz="3600" dirty="0"/>
              <a:t> позволяет одному стилю ориентироваться на несколько типов при условии, что типы являются производными от базового типа, указанного в свойстве </a:t>
            </a:r>
            <a:r>
              <a:rPr lang="ru-RU" sz="3600" dirty="0" err="1"/>
              <a:t>TargetType</a:t>
            </a:r>
            <a:r>
              <a:rPr lang="ru-RU" sz="36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04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sz="3600" dirty="0"/>
              <a:t>Стили могут наследоваться от других стилей, чтобы уменьшить дублирование и обеспечить повторное использование. </a:t>
            </a:r>
            <a:endParaRPr lang="ru-RU" sz="3600" dirty="0" smtClean="0"/>
          </a:p>
          <a:p>
            <a:pPr marL="0" indent="0">
              <a:buClrTx/>
              <a:buNone/>
            </a:pPr>
            <a:r>
              <a:rPr lang="ru-RU" sz="3600" dirty="0" smtClean="0"/>
              <a:t>Это </a:t>
            </a:r>
            <a:r>
              <a:rPr lang="ru-RU" sz="3600" dirty="0"/>
              <a:t>достигается установкой свойства </a:t>
            </a:r>
            <a:r>
              <a:rPr lang="ru-RU" sz="3600" b="1" dirty="0" err="1"/>
              <a:t>Style.BasedOn</a:t>
            </a:r>
            <a:r>
              <a:rPr lang="ru-RU" sz="3600" dirty="0"/>
              <a:t> в существующий стиль. </a:t>
            </a:r>
            <a:endParaRPr lang="ru-RU" sz="3600" dirty="0" smtClean="0"/>
          </a:p>
          <a:p>
            <a:pPr marL="0" indent="0">
              <a:buClrTx/>
              <a:buNone/>
            </a:pPr>
            <a:r>
              <a:rPr lang="ru-RU" sz="3600" dirty="0" smtClean="0"/>
              <a:t>В </a:t>
            </a:r>
            <a:r>
              <a:rPr lang="ru-RU" sz="3600" dirty="0"/>
              <a:t>XAML этого можно добиться, задав для свойства </a:t>
            </a:r>
            <a:r>
              <a:rPr lang="ru-RU" sz="3600" dirty="0" err="1"/>
              <a:t>BasedOn</a:t>
            </a:r>
            <a:r>
              <a:rPr lang="ru-RU" sz="3600" dirty="0"/>
              <a:t> расширение разметки </a:t>
            </a:r>
            <a:r>
              <a:rPr lang="ru-RU" sz="3600" dirty="0" err="1"/>
              <a:t>StaticResource</a:t>
            </a:r>
            <a:r>
              <a:rPr lang="ru-RU" sz="3600" dirty="0"/>
              <a:t>, которое ссылается на ранее созданный стиль.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474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BasedOn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Key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labelBase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ru-RU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	    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ru-RU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="labelBold"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8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TargetType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="Label"&gt;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FontAttributes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="Bold" /&gt;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03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Глобальные ресурсы (</a:t>
            </a:r>
            <a:r>
              <a:rPr lang="en-US" sz="3600" dirty="0" err="1" smtClean="0"/>
              <a:t>app.xaml</a:t>
            </a:r>
            <a:r>
              <a:rPr lang="ru-RU" sz="3600" dirty="0" smtClean="0"/>
              <a:t>):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Application.Resources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ResourceDictionary.MergedDictionaries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="Resources/Styles/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Colors.xaml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="Resources/Styles/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Styles.xaml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ResourceDictionary.MergedDictionaries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Application.Resources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001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 платформы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662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 платформы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VerticalStackLayout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    ...</a:t>
            </a:r>
            <a:endParaRPr lang="ru-RU" dirty="0"/>
          </a:p>
          <a:p>
            <a:r>
              <a:rPr lang="en-US" dirty="0"/>
              <a:t>    </a:t>
            </a:r>
            <a:r>
              <a:rPr lang="en-US" b="1" dirty="0"/>
              <a:t>&lt;</a:t>
            </a:r>
            <a:r>
              <a:rPr lang="en-US" b="1" dirty="0" err="1"/>
              <a:t>VerticalStackLayout.BackgroundColor</a:t>
            </a:r>
            <a:r>
              <a:rPr lang="en-US" b="1" dirty="0"/>
              <a:t>&gt;</a:t>
            </a:r>
            <a:endParaRPr lang="ru-RU" dirty="0"/>
          </a:p>
          <a:p>
            <a:r>
              <a:rPr lang="en-US" b="1" dirty="0"/>
              <a:t>        &lt;</a:t>
            </a:r>
            <a:r>
              <a:rPr lang="en-US" b="1" dirty="0" err="1"/>
              <a:t>OnPlatform</a:t>
            </a:r>
            <a:r>
              <a:rPr lang="en-US" b="1" dirty="0"/>
              <a:t> x:TypeArguments="Color"&gt;</a:t>
            </a:r>
            <a:endParaRPr lang="ru-RU" dirty="0"/>
          </a:p>
          <a:p>
            <a:r>
              <a:rPr lang="en-US" b="1" dirty="0"/>
              <a:t>            &lt;On Platform="iOS" Value="Silver" /&gt;</a:t>
            </a:r>
            <a:endParaRPr lang="ru-RU" dirty="0"/>
          </a:p>
          <a:p>
            <a:r>
              <a:rPr lang="en-US" b="1" dirty="0"/>
              <a:t>            &lt;On Platform="Android" Value="Green" /&gt;</a:t>
            </a:r>
            <a:endParaRPr lang="ru-RU" dirty="0"/>
          </a:p>
          <a:p>
            <a:r>
              <a:rPr lang="en-US" b="1" dirty="0"/>
              <a:t>            &lt;On Platform="</a:t>
            </a:r>
            <a:r>
              <a:rPr lang="en-US" b="1" dirty="0" err="1"/>
              <a:t>WinUI</a:t>
            </a:r>
            <a:r>
              <a:rPr lang="en-US" b="1" dirty="0"/>
              <a:t>" Value="Yellow" /&gt;</a:t>
            </a:r>
            <a:endParaRPr lang="ru-RU" dirty="0"/>
          </a:p>
          <a:p>
            <a:r>
              <a:rPr lang="en-US" b="1" dirty="0"/>
              <a:t>        </a:t>
            </a:r>
            <a:r>
              <a:rPr lang="ru-RU" b="1" dirty="0"/>
              <a:t>&lt;/</a:t>
            </a:r>
            <a:r>
              <a:rPr lang="ru-RU" b="1" dirty="0" err="1"/>
              <a:t>OnPlatform</a:t>
            </a:r>
            <a:r>
              <a:rPr lang="ru-RU" b="1" dirty="0"/>
              <a:t>&gt;</a:t>
            </a:r>
            <a:endParaRPr lang="ru-RU" dirty="0"/>
          </a:p>
          <a:p>
            <a:r>
              <a:rPr lang="ru-RU" b="1" dirty="0"/>
              <a:t>    &lt;/</a:t>
            </a:r>
            <a:r>
              <a:rPr lang="ru-RU" b="1" dirty="0" err="1"/>
              <a:t>VerticalStackLayout.BackgroundColor</a:t>
            </a:r>
            <a:r>
              <a:rPr lang="ru-RU" b="1" dirty="0"/>
              <a:t>&gt;</a:t>
            </a:r>
            <a:endParaRPr lang="ru-RU" dirty="0"/>
          </a:p>
          <a:p>
            <a:r>
              <a:rPr lang="ru-RU" dirty="0"/>
              <a:t>    ...</a:t>
            </a:r>
          </a:p>
          <a:p>
            <a:r>
              <a:rPr lang="ru-RU" dirty="0"/>
              <a:t>&lt;/</a:t>
            </a:r>
            <a:r>
              <a:rPr lang="ru-RU" dirty="0" err="1"/>
              <a:t>VerticalStackLayout</a:t>
            </a:r>
            <a:r>
              <a:rPr lang="ru-RU" dirty="0"/>
              <a:t>&gt;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83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элементы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88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ContentView</a:t>
            </a:r>
            <a:r>
              <a:rPr lang="ru-RU" dirty="0"/>
              <a:t> — это элемент управления, который позволяет создавать настраиваемые повторно используемые элементы управления.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ru-RU" dirty="0" err="1"/>
              <a:t>ContentView</a:t>
            </a:r>
            <a:r>
              <a:rPr lang="ru-RU" dirty="0"/>
              <a:t> определяет свойство </a:t>
            </a:r>
            <a:r>
              <a:rPr lang="ru-RU" dirty="0" err="1"/>
              <a:t>Content</a:t>
            </a:r>
            <a:r>
              <a:rPr lang="ru-RU" dirty="0"/>
              <a:t> типа </a:t>
            </a:r>
            <a:r>
              <a:rPr lang="ru-RU" dirty="0" err="1"/>
              <a:t>View</a:t>
            </a:r>
            <a:r>
              <a:rPr lang="ru-RU" dirty="0"/>
              <a:t>, которое представляет содержимое </a:t>
            </a:r>
            <a:r>
              <a:rPr lang="ru-RU" dirty="0" err="1"/>
              <a:t>ContentView</a:t>
            </a:r>
            <a:r>
              <a:rPr lang="ru-RU" dirty="0"/>
              <a:t>. Это свойство поддерживается объектом </a:t>
            </a:r>
            <a:r>
              <a:rPr lang="ru-RU" dirty="0" err="1"/>
              <a:t>BindableProperty</a:t>
            </a:r>
            <a:r>
              <a:rPr lang="ru-RU" dirty="0"/>
              <a:t>, что означает, что оно может быть целью привязок данных и стилей.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0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RowDefinition</a:t>
            </a:r>
            <a:r>
              <a:rPr lang="ru-RU" dirty="0"/>
              <a:t> определяет свойство </a:t>
            </a:r>
            <a:r>
              <a:rPr lang="ru-RU" b="1" dirty="0" err="1"/>
              <a:t>Height</a:t>
            </a:r>
            <a:r>
              <a:rPr lang="ru-RU" dirty="0"/>
              <a:t> типа </a:t>
            </a:r>
            <a:r>
              <a:rPr lang="ru-RU" b="1" dirty="0" err="1"/>
              <a:t>GridLength</a:t>
            </a:r>
            <a:r>
              <a:rPr lang="ru-RU" dirty="0"/>
              <a:t>, а класс </a:t>
            </a:r>
            <a:r>
              <a:rPr lang="ru-RU" b="1" dirty="0" err="1"/>
              <a:t>ColumnDefinition</a:t>
            </a:r>
            <a:r>
              <a:rPr lang="ru-RU" dirty="0"/>
              <a:t> определяет свойство </a:t>
            </a:r>
            <a:r>
              <a:rPr lang="ru-RU" b="1" dirty="0" err="1"/>
              <a:t>Width</a:t>
            </a:r>
            <a:r>
              <a:rPr lang="ru-RU" dirty="0"/>
              <a:t> типа </a:t>
            </a:r>
            <a:r>
              <a:rPr lang="ru-RU" b="1" dirty="0" err="1"/>
              <a:t>GridLength</a:t>
            </a:r>
            <a:r>
              <a:rPr lang="ru-RU" dirty="0"/>
              <a:t>. Структура </a:t>
            </a:r>
            <a:r>
              <a:rPr lang="ru-RU" b="1" dirty="0" err="1"/>
              <a:t>GridLength</a:t>
            </a:r>
            <a:r>
              <a:rPr lang="ru-RU" dirty="0"/>
              <a:t> задает высоту строки или ширину столбца с точки зрения перечисления </a:t>
            </a:r>
            <a:r>
              <a:rPr lang="ru-RU" b="1" dirty="0" err="1"/>
              <a:t>GridUnitType</a:t>
            </a:r>
            <a:r>
              <a:rPr lang="ru-RU" dirty="0"/>
              <a:t>, состоящего из трех элементов:</a:t>
            </a:r>
          </a:p>
          <a:p>
            <a:endParaRPr lang="ru-RU" dirty="0"/>
          </a:p>
          <a:p>
            <a:r>
              <a:rPr lang="ru-RU" b="1" dirty="0"/>
              <a:t>Абсолютный</a:t>
            </a:r>
            <a:r>
              <a:rPr lang="ru-RU" dirty="0"/>
              <a:t> — высота строки или ширина столбца представляет собой значение в аппаратно-независимых единицах (число в XAML).</a:t>
            </a:r>
          </a:p>
          <a:p>
            <a:r>
              <a:rPr lang="ru-RU" b="1" dirty="0"/>
              <a:t>Авто</a:t>
            </a:r>
            <a:r>
              <a:rPr lang="ru-RU" dirty="0"/>
              <a:t> — высота строки или ширина столбца автоматически изменяется в зависимости от содержимого ячейки (автоматически в XAML).</a:t>
            </a:r>
          </a:p>
          <a:p>
            <a:r>
              <a:rPr lang="ru-RU" b="1" dirty="0"/>
              <a:t>Звезда</a:t>
            </a:r>
            <a:r>
              <a:rPr lang="ru-RU" dirty="0"/>
              <a:t> — оставшаяся высота строки или ширина столбца распределяются пропорционально (число, за которым следует * в XAML).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ContentView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/2021/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="AsclepiusP.Views.RatingView"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local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clr-namespace:AsclepiusP.Views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drawables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clr-namespace:AsclepiusP.Views.Drawables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="this"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Loaded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this_Loaded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 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ContentView.Resources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drawables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StarDrawable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Key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="StarDrawable"/&gt;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ContentView.Resources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HorizontalStackLayout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BindingContext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Reference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this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GraphicsView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="Star"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Drawable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StarDrawable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="22"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="22"&gt;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GraphicsView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Rating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,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StringFormat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='{0:F1}'}"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="5,0,0,0"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HorizontalStackLayout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ContentView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50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58261" y="967154"/>
            <a:ext cx="1521070" cy="492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81499" y="1392116"/>
            <a:ext cx="1521070" cy="492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0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RatingView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3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ContentView</a:t>
            </a:r>
            <a:endParaRPr lang="en-GB" sz="33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   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BindableProperty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RatingProperty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endParaRPr lang="ru-RU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3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GB" sz="3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BindableProperty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nameof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(Rating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endParaRPr lang="ru-RU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en-GB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endParaRPr lang="ru-RU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en-GB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3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RatingView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endParaRPr lang="ru-RU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0.0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Rating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=&gt;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GetValue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RatingProperty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SetValue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RatingProperty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RatingView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       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. . 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51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2177" y="1521069"/>
            <a:ext cx="8475785" cy="15122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2177" y="3033347"/>
            <a:ext cx="6198578" cy="14243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490546" y="2118946"/>
            <a:ext cx="3745523" cy="1019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4308231" y="1362808"/>
            <a:ext cx="2980592" cy="117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93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dotnet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/2021/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   </a:t>
            </a:r>
            <a:r>
              <a:rPr lang="en-GB" sz="1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converters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clr-namespace:AsclepiusP.ValueConverters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controls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clr-namespace:AsclepiusP.Views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ItemsSource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Doctors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SelectionMode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="Single"&gt;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CollectionView.ItemTemplate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Background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WhiteSmoke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Frame.GestureRecognizers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TapGestureRecognizer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Command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Source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RelativeSource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AncestorType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Type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models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DoctorsListViewModel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 },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Path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ShowDetailsCommand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CommandParameter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Id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Frame.GestureRecognizers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endParaRPr lang="ru-RU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controls</a:t>
            </a:r>
            <a:r>
              <a:rPr lang="en-GB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RatingView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Rating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Rating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GB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en-GB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DataTemplate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CollectionView.ItemTemplate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CollectionView</a:t>
            </a:r>
            <a:r>
              <a:rPr lang="en-GB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52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25715" y="4545623"/>
            <a:ext cx="5934808" cy="5275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54615" y="4352192"/>
            <a:ext cx="756139" cy="984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819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22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Триггеры позволяют декларативно выражать действия в XAML, которые изменяют внешний вид элементов управления на основе событий или изменений данных.</a:t>
            </a:r>
            <a:endParaRPr lang="en-GB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07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Triggers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Entry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Placeholder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="Enter name"&gt;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Entry.Triggers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Trigger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TargetType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="Entry"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IsFocused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="True"&gt;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     Value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="Yellow" /&gt;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3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&lt;!-- </a:t>
            </a:r>
            <a:r>
              <a:rPr lang="en-GB" sz="3600" dirty="0">
                <a:solidFill>
                  <a:srgbClr val="008000"/>
                </a:solidFill>
                <a:latin typeface="Cascadia Mono" panose="020B0609020000020004" pitchFamily="49" charset="0"/>
              </a:rPr>
              <a:t>Multiple Setter elements are allowed --&gt;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Trigger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Entry.Triggers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Entry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41076" y="5826508"/>
            <a:ext cx="858267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https://learn.microsoft.com/en-us/dotnet/maui/fundamentals/triggers#property-triggers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873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Triggers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TargetType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="Entry"&gt;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Style.Triggers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Trigger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TargetType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="Entry"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IsFocused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="True"&gt;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BackgroundColor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Value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="Yellow" /&gt;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3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&lt;!-- </a:t>
            </a:r>
            <a:r>
              <a:rPr lang="en-GB" sz="3600" dirty="0">
                <a:solidFill>
                  <a:srgbClr val="008000"/>
                </a:solidFill>
                <a:latin typeface="Cascadia Mono" panose="020B0609020000020004" pitchFamily="49" charset="0"/>
              </a:rPr>
              <a:t>Multiple Setter elements are allowed --&gt;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Trigger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Style.Triggers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Style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94141" y="5850324"/>
            <a:ext cx="96249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https://learn.microsoft.com/en-us/dotnet/maui/fundamentals/triggers#apply-a-trigger-using-a-style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983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Triggers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="Save"&gt;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Button.Triggers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DataTrigger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TargetType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="Button"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Binding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={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Reference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entry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},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Path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Text.Length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="0"&gt;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Setter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Property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3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IsEnabled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3600" dirty="0">
                <a:solidFill>
                  <a:srgbClr val="FF0000"/>
                </a:solidFill>
                <a:latin typeface="Cascadia Mono" panose="020B0609020000020004" pitchFamily="49" charset="0"/>
              </a:rPr>
              <a:t> Value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="False" /&gt;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3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&lt;!-- </a:t>
            </a:r>
            <a:r>
              <a:rPr lang="en-GB" sz="3600" dirty="0">
                <a:solidFill>
                  <a:srgbClr val="008000"/>
                </a:solidFill>
                <a:latin typeface="Cascadia Mono" panose="020B0609020000020004" pitchFamily="49" charset="0"/>
              </a:rPr>
              <a:t>Multiple Setter elements are allowed --&gt;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DataTrigger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Button.Triggers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394141" y="5850324"/>
            <a:ext cx="81790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https://learn.microsoft.com/en-us/dotnet/maui/fundamentals/triggers#data-triggers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072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15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Большинство операционных систем используют </a:t>
            </a:r>
            <a:r>
              <a:rPr lang="ru-RU" sz="3600" b="1" dirty="0"/>
              <a:t>однопоточную</a:t>
            </a:r>
            <a:r>
              <a:rPr lang="ru-RU" sz="3600" dirty="0"/>
              <a:t> модель для кода, связанного с </a:t>
            </a:r>
            <a:r>
              <a:rPr lang="ru-RU" sz="3600" b="1" dirty="0"/>
              <a:t>пользовательским интерфейсом</a:t>
            </a:r>
            <a:r>
              <a:rPr lang="ru-RU" sz="3600" dirty="0"/>
              <a:t>. Эта модель необходима для правильной </a:t>
            </a:r>
            <a:r>
              <a:rPr lang="ru-RU" sz="3600" dirty="0" err="1"/>
              <a:t>сериализации</a:t>
            </a:r>
            <a:r>
              <a:rPr lang="ru-RU" sz="3600" dirty="0"/>
              <a:t> событий пользовательского интерфейса, включая нажатия клавиш и сенсорный ввод. </a:t>
            </a:r>
            <a:endParaRPr lang="ru-RU" sz="3600" dirty="0" smtClean="0"/>
          </a:p>
          <a:p>
            <a:r>
              <a:rPr lang="ru-RU" sz="3600" dirty="0" smtClean="0"/>
              <a:t>Этот </a:t>
            </a:r>
            <a:r>
              <a:rPr lang="ru-RU" sz="3600" dirty="0"/>
              <a:t>поток часто называют основным потоком, потоком пользовательского интерфейса или потоком пользовательского интерфейса.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7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Grid.RowDefinitions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RowDefinition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Height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="2*"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RowDefinition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Height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RowDefinition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Height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="100"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Grid.RowDefinitions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Grid.ColumnDefinitions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ColumnDefinition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Width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ColumnDefinition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Width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Grid.ColumnDefinitions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...</a:t>
            </a:r>
          </a:p>
          <a:p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90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Недостатком </a:t>
            </a:r>
            <a:r>
              <a:rPr lang="ru-RU" sz="4000" dirty="0"/>
              <a:t>этой модели является то, что весь код, обращающийся к элементам пользовательского интерфейса, должен выполняться </a:t>
            </a:r>
            <a:r>
              <a:rPr lang="ru-RU" sz="4000" b="1" dirty="0"/>
              <a:t>в основном потоке приложения</a:t>
            </a:r>
            <a:r>
              <a:rPr lang="ru-RU" sz="40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02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Пример: </a:t>
            </a:r>
            <a:r>
              <a:rPr lang="ru-RU" sz="4000" dirty="0"/>
              <a:t>датчики акселерометра или компаса. </a:t>
            </a:r>
            <a:endParaRPr lang="ru-RU" sz="4000" dirty="0" smtClean="0"/>
          </a:p>
          <a:p>
            <a:r>
              <a:rPr lang="ru-RU" sz="4000" dirty="0" smtClean="0"/>
              <a:t>Все </a:t>
            </a:r>
            <a:r>
              <a:rPr lang="ru-RU" sz="4000" dirty="0"/>
              <a:t>датчики могут возвращать информацию во вторичном потоке при использовании с более высокими скоростями обнаружения. Если обработчику событий требуется доступ к элементам пользовательского интерфейса, он должен вызывать код в основном потоке.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0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</a:rPr>
              <a:t>Task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UpdateOrdersAsync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IsRefreshing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orders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orderService.GetOrdersAsync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(orders ==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!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orders.Any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IsRefreshing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MainThrea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d.BeginInvokeOnMainThread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orders =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orders.Where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 =&gt;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o.State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GB" sz="1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OrderState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.Complete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Orders.Clear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order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orders)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Orders.Add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(order</a:t>
            </a:r>
            <a:r>
              <a:rPr lang="en-GB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IsRefreshing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62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8746" y="3666392"/>
            <a:ext cx="7622931" cy="20310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48508" y="4703885"/>
            <a:ext cx="3657600" cy="8440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148146" y="5814654"/>
            <a:ext cx="470898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 – </a:t>
            </a:r>
            <a:r>
              <a:rPr lang="ru-RU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список типа </a:t>
            </a:r>
            <a:r>
              <a:rPr lang="en-US" sz="200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ObservableCollection</a:t>
            </a:r>
            <a:endParaRPr lang="ru-RU" sz="2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2435469" y="5442438"/>
            <a:ext cx="4712677" cy="5722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4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помощью класса </a:t>
            </a:r>
            <a:r>
              <a:rPr lang="ru-RU" sz="4000" dirty="0" err="1"/>
              <a:t>MainThread</a:t>
            </a:r>
            <a:r>
              <a:rPr lang="ru-RU" sz="4000" dirty="0"/>
              <a:t> </a:t>
            </a:r>
            <a:r>
              <a:rPr lang="ru-RU" sz="4000" dirty="0" smtClean="0"/>
              <a:t>можно определить</a:t>
            </a:r>
            <a:r>
              <a:rPr lang="ru-RU" sz="4000" dirty="0"/>
              <a:t>, выполняется ли текущий код в основном потоке. Свойство </a:t>
            </a:r>
            <a:r>
              <a:rPr lang="ru-RU" sz="4000" b="1" dirty="0" err="1"/>
              <a:t>MainThread.IsMainThread</a:t>
            </a:r>
            <a:r>
              <a:rPr lang="ru-RU" sz="4000" dirty="0"/>
              <a:t> возвращает значение </a:t>
            </a:r>
            <a:r>
              <a:rPr lang="ru-RU" sz="4000" b="1" dirty="0" err="1"/>
              <a:t>true</a:t>
            </a:r>
            <a:r>
              <a:rPr lang="ru-RU" sz="4000" dirty="0"/>
              <a:t>, если код, вызывающий это свойство, выполняется в основном потоке, и значение </a:t>
            </a:r>
            <a:r>
              <a:rPr lang="ru-RU" sz="4000" b="1" dirty="0" err="1"/>
              <a:t>false</a:t>
            </a:r>
            <a:r>
              <a:rPr lang="ru-RU" sz="4000" dirty="0"/>
              <a:t>, если это не так. </a:t>
            </a:r>
            <a:endParaRPr lang="ru-RU" sz="4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7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MainThread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.IsMainThread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MyMainThreadCode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MainThread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.BeginInvokeOnMainThread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MyMainThreadCode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2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Grid.RowDefinitions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RowDefinition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Height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="2*"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RowDefinition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Height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RowDefinition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Height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="100"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Grid.RowDefinitions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Grid.ColumnDefinitions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ColumnDefinition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Width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ColumnDefinition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Width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="*" /&gt;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Grid.ColumnDefinitions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...</a:t>
            </a:r>
          </a:p>
          <a:p>
            <a:r>
              <a:rPr lang="en-GB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0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RowDefinitions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="2*,*,100"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endParaRPr lang="en-GB" sz="2800" dirty="0" smtClean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     </a:t>
            </a:r>
            <a:r>
              <a:rPr lang="en-GB" sz="28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ColumnDefinitions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="*,*"&gt;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="1"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="Row1, Col 0"/&gt;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02611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12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3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5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7.xml><?xml version="1.0" encoding="utf-8"?>
<a:theme xmlns:a="http://schemas.openxmlformats.org/drawingml/2006/main" name="2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8.xml><?xml version="1.0" encoding="utf-8"?>
<a:theme xmlns:a="http://schemas.openxmlformats.org/drawingml/2006/main" name="6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9.xml><?xml version="1.0" encoding="utf-8"?>
<a:theme xmlns:a="http://schemas.openxmlformats.org/drawingml/2006/main" name="7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0.xml><?xml version="1.0" encoding="utf-8"?>
<a:theme xmlns:a="http://schemas.openxmlformats.org/drawingml/2006/main" name="7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21.xml><?xml version="1.0" encoding="utf-8"?>
<a:theme xmlns:a="http://schemas.openxmlformats.org/drawingml/2006/main" name="8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E851C9-88B0-4A31-9537-843CE3566C46}" vid="{8D2697F8-47AB-42AB-B000-E34A9D90C3E5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11380</TotalTime>
  <Words>3560</Words>
  <Application>Microsoft Office PowerPoint</Application>
  <PresentationFormat>Широкоэкранный</PresentationFormat>
  <Paragraphs>600</Paragraphs>
  <Slides>64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22</vt:i4>
      </vt:variant>
      <vt:variant>
        <vt:lpstr>Заголовки слайдов</vt:lpstr>
      </vt:variant>
      <vt:variant>
        <vt:i4>64</vt:i4>
      </vt:variant>
    </vt:vector>
  </HeadingPairs>
  <TitlesOfParts>
    <vt:vector size="91" baseType="lpstr">
      <vt:lpstr>Arial</vt:lpstr>
      <vt:lpstr>Calibri</vt:lpstr>
      <vt:lpstr>Calibri Light</vt:lpstr>
      <vt:lpstr>Cascadia Mono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1_Тема1</vt:lpstr>
      <vt:lpstr>4_Тема3</vt:lpstr>
      <vt:lpstr>5_Макеты раскадровки</vt:lpstr>
      <vt:lpstr>5_Тема3</vt:lpstr>
      <vt:lpstr>6_Макеты раскадровки</vt:lpstr>
      <vt:lpstr>Ретро</vt:lpstr>
      <vt:lpstr>2_Тема1</vt:lpstr>
      <vt:lpstr>6_Тема3</vt:lpstr>
      <vt:lpstr>7_Макеты раскадровки</vt:lpstr>
      <vt:lpstr>7_Тема3</vt:lpstr>
      <vt:lpstr>8_Макеты раскадровки</vt:lpstr>
      <vt:lpstr>1_Ретро</vt:lpstr>
      <vt:lpstr>.Net MAUI</vt:lpstr>
      <vt:lpstr>Grid Layout</vt:lpstr>
      <vt:lpstr>Grid Layout</vt:lpstr>
      <vt:lpstr>Grid Layout</vt:lpstr>
      <vt:lpstr>Grid Layout</vt:lpstr>
      <vt:lpstr>Grid Layout</vt:lpstr>
      <vt:lpstr>Grid Layout</vt:lpstr>
      <vt:lpstr>Grid Layout</vt:lpstr>
      <vt:lpstr>Ресурсы</vt:lpstr>
      <vt:lpstr>Ресурсы</vt:lpstr>
      <vt:lpstr>Ресурсы</vt:lpstr>
      <vt:lpstr>Ресурсы</vt:lpstr>
      <vt:lpstr>Ресурсы</vt:lpstr>
      <vt:lpstr>Ресурсы</vt:lpstr>
      <vt:lpstr>Ресурсы</vt:lpstr>
      <vt:lpstr>Ресурсы</vt:lpstr>
      <vt:lpstr>Ресурсы</vt:lpstr>
      <vt:lpstr>Введение в привязку данных</vt:lpstr>
      <vt:lpstr>Введение в привязку данных</vt:lpstr>
      <vt:lpstr>Введение в привязку данных</vt:lpstr>
      <vt:lpstr>Привязка через BindingContext</vt:lpstr>
      <vt:lpstr>Привязка через BindingContext</vt:lpstr>
      <vt:lpstr>Привязка без BindingContext</vt:lpstr>
      <vt:lpstr>Привязка к свойствам в code-behind</vt:lpstr>
      <vt:lpstr>Привязка к свойствам в code-behind</vt:lpstr>
      <vt:lpstr>Привязка к свойствам в code-behind</vt:lpstr>
      <vt:lpstr>Привязка к свойствам в code-behind</vt:lpstr>
      <vt:lpstr>Относительная привязка</vt:lpstr>
      <vt:lpstr>Относительная привязка</vt:lpstr>
      <vt:lpstr>Относительная привязка</vt:lpstr>
      <vt:lpstr>Относительная привязка</vt:lpstr>
      <vt:lpstr>CollectionView</vt:lpstr>
      <vt:lpstr>CollectionView</vt:lpstr>
      <vt:lpstr>CollectionView</vt:lpstr>
      <vt:lpstr>CollectionView</vt:lpstr>
      <vt:lpstr>CollectionView</vt:lpstr>
      <vt:lpstr>Стили</vt:lpstr>
      <vt:lpstr>Стили</vt:lpstr>
      <vt:lpstr>Стили</vt:lpstr>
      <vt:lpstr>Стили</vt:lpstr>
      <vt:lpstr>Стили</vt:lpstr>
      <vt:lpstr>Стили</vt:lpstr>
      <vt:lpstr>Стили</vt:lpstr>
      <vt:lpstr>Стили</vt:lpstr>
      <vt:lpstr>Стили</vt:lpstr>
      <vt:lpstr>Специфика платформы</vt:lpstr>
      <vt:lpstr>Специфика платформы</vt:lpstr>
      <vt:lpstr>Пользовательские элементы</vt:lpstr>
      <vt:lpstr>Пользовательские элементы UI</vt:lpstr>
      <vt:lpstr>Пользовательские элементы UI</vt:lpstr>
      <vt:lpstr>Пользовательские элементы UI</vt:lpstr>
      <vt:lpstr>Пользовательские элементы UI</vt:lpstr>
      <vt:lpstr>Triggers</vt:lpstr>
      <vt:lpstr>Triggers</vt:lpstr>
      <vt:lpstr>Property Triggers</vt:lpstr>
      <vt:lpstr>Style Triggers</vt:lpstr>
      <vt:lpstr>Data Triggers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89</cp:revision>
  <dcterms:created xsi:type="dcterms:W3CDTF">2015-07-20T17:24:16Z</dcterms:created>
  <dcterms:modified xsi:type="dcterms:W3CDTF">2022-11-03T07:57:58Z</dcterms:modified>
</cp:coreProperties>
</file>