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0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1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2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3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5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6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7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8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9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20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21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01" r:id="rId3"/>
    <p:sldMasterId id="2147483706" r:id="rId4"/>
    <p:sldMasterId id="2147483718" r:id="rId5"/>
    <p:sldMasterId id="2147483736" r:id="rId6"/>
    <p:sldMasterId id="2147483742" r:id="rId7"/>
    <p:sldMasterId id="2147483754" r:id="rId8"/>
    <p:sldMasterId id="2147483759" r:id="rId9"/>
    <p:sldMasterId id="2147483771" r:id="rId10"/>
    <p:sldMasterId id="2147483776" r:id="rId11"/>
    <p:sldMasterId id="2147483782" r:id="rId12"/>
    <p:sldMasterId id="2147483794" r:id="rId13"/>
    <p:sldMasterId id="2147483799" r:id="rId14"/>
    <p:sldMasterId id="2147483811" r:id="rId15"/>
    <p:sldMasterId id="2147483816" r:id="rId16"/>
    <p:sldMasterId id="2147483828" r:id="rId17"/>
    <p:sldMasterId id="2147483834" r:id="rId18"/>
    <p:sldMasterId id="2147483846" r:id="rId19"/>
    <p:sldMasterId id="2147483851" r:id="rId20"/>
    <p:sldMasterId id="2147483863" r:id="rId21"/>
    <p:sldMasterId id="2147483868" r:id="rId22"/>
  </p:sldMasterIdLst>
  <p:notesMasterIdLst>
    <p:notesMasterId r:id="rId59"/>
  </p:notesMasterIdLst>
  <p:sldIdLst>
    <p:sldId id="258" r:id="rId23"/>
    <p:sldId id="259" r:id="rId24"/>
    <p:sldId id="389" r:id="rId25"/>
    <p:sldId id="390" r:id="rId26"/>
    <p:sldId id="391" r:id="rId27"/>
    <p:sldId id="394" r:id="rId28"/>
    <p:sldId id="393" r:id="rId29"/>
    <p:sldId id="392" r:id="rId30"/>
    <p:sldId id="395" r:id="rId31"/>
    <p:sldId id="396" r:id="rId32"/>
    <p:sldId id="397" r:id="rId33"/>
    <p:sldId id="398" r:id="rId34"/>
    <p:sldId id="399" r:id="rId35"/>
    <p:sldId id="402" r:id="rId36"/>
    <p:sldId id="400" r:id="rId37"/>
    <p:sldId id="401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5" r:id="rId48"/>
    <p:sldId id="413" r:id="rId49"/>
    <p:sldId id="414" r:id="rId50"/>
    <p:sldId id="416" r:id="rId51"/>
    <p:sldId id="412" r:id="rId52"/>
    <p:sldId id="418" r:id="rId53"/>
    <p:sldId id="420" r:id="rId54"/>
    <p:sldId id="419" r:id="rId55"/>
    <p:sldId id="421" r:id="rId56"/>
    <p:sldId id="423" r:id="rId57"/>
    <p:sldId id="422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50" Type="http://schemas.openxmlformats.org/officeDocument/2006/relationships/slide" Target="slides/slide28.xml"/><Relationship Id="rId55" Type="http://schemas.openxmlformats.org/officeDocument/2006/relationships/slide" Target="slides/slide33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slide" Target="slides/slide31.xml"/><Relationship Id="rId58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slide" Target="slides/slide3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59" Type="http://schemas.openxmlformats.org/officeDocument/2006/relationships/notesMaster" Target="notesMasters/notesMaster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54" Type="http://schemas.openxmlformats.org/officeDocument/2006/relationships/slide" Target="slides/slide3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slide" Target="slides/slide3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E3E51-691C-49FE-A7CA-ECDBEB359FEF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DF69F-1739-4DA1-9B9B-FCACB023B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3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DCFA-BDC7-49FB-9EF0-0ACDB4A61EEC}" type="datetime1">
              <a:rPr lang="en-US" smtClean="0"/>
              <a:t>10/26/2022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960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EA4-EFB6-491A-A7B3-96D17A75B6D8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93154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785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5521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F55C01D-BC0C-4E4D-8E05-12729847DA77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38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EAE4652-9D71-4FF3-9115-D366B7EAE897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6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771-A885-4F18-93D0-13BBD1E69D8D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BCFE-D05F-4BBB-98D8-F47C8A846D9F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2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48547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1053-3548-4A53-ADF3-4B28D0BD3925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26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F682-65B7-4618-9C74-48C10C4FA2BF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0A3E-A892-4F75-BD52-7B74E59165BE}" type="datetime1">
              <a:rPr lang="en-US" smtClean="0"/>
              <a:t>10/26/2022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3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6EB6-F822-46D4-8E5F-108E0DC19E2E}" type="datetime1">
              <a:rPr lang="en-US" smtClean="0"/>
              <a:t>10/26/2022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547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1C89-CC5B-4A8D-B3EA-492682A9A3E5}" type="datetime1">
              <a:rPr lang="en-US" smtClean="0"/>
              <a:t>10/26/2022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2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C3D6-AC18-447D-B9CC-079A40E9C5D7}" type="datetime1">
              <a:rPr lang="en-US" smtClean="0"/>
              <a:t>10/26/2022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18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604593-F4CF-4715-9875-3DA8F6F29F5B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7741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244D-371D-4595-AFB3-9A653793E0DB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850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F27C-5C11-4695-B552-0812FB956DFD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162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D411-1F64-46DA-A53E-0AC1D2FF1691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81730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8938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63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A86265-AF7D-4497-83EB-0974EAD55B4E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35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B6F9AA1-6C61-4B01-BCDB-448CB60E5519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64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91E4-DFAE-455C-AA0B-514AFD74DC63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26453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6B6430-837B-403F-947B-F06D1E9D33C6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3072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E8D-B499-4F8C-94FB-A706968B0E38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86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D07A-796D-4CF2-9510-32560263DA0F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5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65B8-BFAF-469F-A15E-105D3EE9CA07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1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BF8F-9732-4F1E-8491-38C6A1F4E8D9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027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F4A6-2147-475B-887F-FB28A263584F}" type="datetime1">
              <a:rPr lang="en-US" smtClean="0"/>
              <a:t>10/26/2022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708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9732-9020-41AF-B9FF-68B485739CD8}" type="datetime1">
              <a:rPr lang="en-US" smtClean="0"/>
              <a:t>10/26/2022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0548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05DF-246F-434D-95BA-A973EB4A4032}" type="datetime1">
              <a:rPr lang="en-US" smtClean="0"/>
              <a:t>10/26/2022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97066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8F6-9BDF-4BB4-B915-3F9C030E7C9F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5584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E7DE-783F-44BE-A284-021965600FC1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2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3A84-D6E6-4D4E-AC9E-4DE05EC25134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0507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690-CACF-492D-9815-8ECAF69078FC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6240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B585-B53E-4B01-A1B4-0216D779F240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052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02873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8800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22FA8BA-45B0-421D-8913-DCE148D4F40C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3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909C54-D6D9-43F2-AC3C-88B8746CEF1F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2694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1FE1-089A-4888-B6CE-1364190E94D4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67D4-245F-4E19-AB09-EA44BDFCBAA0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5779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1F43-8B84-4718-ADF8-49F63672D2B3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017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DD99-5EE4-4BBA-B784-F18873926CEC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64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8F90-CB88-42C2-AC2E-69A54C5BB452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8616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1955-1AA6-42CA-A966-B1F5F86011FE}" type="datetime1">
              <a:rPr lang="en-US" smtClean="0"/>
              <a:t>10/26/2022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08406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B587-3221-41F0-9A88-F6BA6A000174}" type="datetime1">
              <a:rPr lang="en-US" smtClean="0"/>
              <a:t>10/26/2022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5927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8FF-D967-44D4-8579-D47C86C7587A}" type="datetime1">
              <a:rPr lang="en-US" smtClean="0"/>
              <a:t>10/26/2022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2866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4ABD-384F-40A4-92B7-3E92EC1F8D22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5155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3310-7C00-409C-B1C1-25F929EEBE57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38457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904E-1C08-4169-A045-CFBFCF4DD194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17219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D4A0-CF69-4605-96DE-0827CD3628B1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851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62424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74912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7D1F517-2913-4B14-9223-20242C784AEE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9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1454-C447-4F41-ACC5-844D51AAADD2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8184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D2BBA57-B732-4A17-ADCF-E9EE68AFCA6F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7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9702-DA04-464B-8B5A-9D940BE7105B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51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670-ACCD-4D5A-B45D-9EC9C6D1F968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72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81493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717F-F0AD-4AD6-BA2F-E317E261A00B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9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4A-7C4E-4D23-B639-63C14E3E7A2F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2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5455-5F71-4057-8877-10577C1347CB}" type="datetime1">
              <a:rPr lang="en-US" smtClean="0"/>
              <a:t>10/26/2022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9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AEB8-94AA-417D-8C3F-51F946D3ABB1}" type="datetime1">
              <a:rPr lang="en-US" smtClean="0"/>
              <a:t>10/26/2022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4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DD27-F9EE-481C-9CAB-4E2675340DFF}" type="datetime1">
              <a:rPr lang="en-US" smtClean="0"/>
              <a:t>10/26/2022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6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EAD416-1555-4C62-A256-F735E310E1C0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39296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31A4-D96E-4FB5-A6E2-44385151F2E2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3583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3F2C-18E3-409C-9B98-093CB07B492C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2361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F27-7367-4D66-8D40-3A3A60FF0589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2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403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97CBBA0-8565-442E-829E-44ECF63D4C98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20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AA9F2A-ABD1-4C4F-B273-60C2C801E04C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865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1EA0-8599-41A2-BEC8-32818978022B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6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C44E-3856-4593-95A4-65CEFF851D7F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10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5E5D-8C6A-4C3C-A257-00FB46322484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43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AF3-97EA-40DA-901F-6EEB8BD07BAE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59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B15C-54D9-42A9-A574-E8CF7683E3B4}" type="datetime1">
              <a:rPr lang="en-US" smtClean="0"/>
              <a:t>10/26/2022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3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27C-72AF-4777-AE7D-AC789971E4D8}" type="datetime1">
              <a:rPr lang="en-US" smtClean="0"/>
              <a:t>10/26/2022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25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2FD3-9B85-462B-AFE8-EE55A861AA98}" type="datetime1">
              <a:rPr lang="en-US" smtClean="0"/>
              <a:t>10/26/2022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718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F3D4-C7CD-4732-B36A-DAEDA0811488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80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202-5D12-4FC5-83D6-F46A603976FF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221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96ED-B40D-4B8D-91E8-2CC015D3D553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C7C05EE-2273-470F-BC91-B11628997C80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70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F651-5E50-4FD7-9836-280A829668F5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349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12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2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7A410B-929C-4655-9F6C-6B19C8851C11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9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D008724-F43B-4D59-ABC5-65C00ECBB362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68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274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7038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6EBF290-1B1E-4879-A721-5793839BCAF0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9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FFCDD4F-AF03-47C4-845E-914512460A95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40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57EB8-4E1A-44AD-AFA8-2E6623479C5A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0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1BEAFE8-D2E5-44DD-BA26-93023953864F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95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98F7-D8F9-4C56-8F27-16F082D6E5AB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6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1E7-4F75-415E-B8E6-7AC6A04EBFFF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6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0FBC-006F-42D6-9F98-FB4605886730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3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EF6-69D2-491C-B515-254679688D8E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021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F13E-90F1-4B70-AD25-9E66AFBE3297}" type="datetime1">
              <a:rPr lang="en-US" smtClean="0"/>
              <a:t>10/26/2022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617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E3FE-BD71-4159-9C98-6EFE5FBDD5D5}" type="datetime1">
              <a:rPr lang="en-US" smtClean="0"/>
              <a:t>10/26/2022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804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AA4-B38D-4CA4-9F9B-ADAB3FEBCD6C}" type="datetime1">
              <a:rPr lang="en-US" smtClean="0"/>
              <a:t>10/26/2022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731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8C90-4E51-40AB-8412-95A099924DF8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037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85CF-3F41-4655-925D-40B7F8E48BD9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514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A8E5-C01C-450A-83C0-7E74CB3C630E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35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F734-82B7-49A9-B220-64F18D7BBC30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17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D916-DD15-45B2-ADD6-EF14450A46F4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864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3069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1519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CDC90F3-9CE8-4A76-8665-A035CF70086C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9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4CC43F8-98EA-43EB-8F47-22F912537C41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218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243-D29C-45F1-AF9F-FCDABCB1CBF5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5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312-4348-4129-8C08-F786FDB4B589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544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430-CE6A-4D29-9304-891C7406207A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6202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925-A538-4B38-AE54-5127F22B783E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256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E8F3-E22B-45BE-9CA0-1A6ADD3AAC94}" type="datetime1">
              <a:rPr lang="en-US" smtClean="0"/>
              <a:t>10/26/2022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78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833F-8555-4310-9A8C-8CBEE0EEAE0D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DC90-33F8-43B4-9583-9CF18B35A388}" type="datetime1">
              <a:rPr lang="en-US" smtClean="0"/>
              <a:t>10/26/2022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5176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1E59-633E-4293-A010-E93C2EBCACBC}" type="datetime1">
              <a:rPr lang="en-US" smtClean="0"/>
              <a:t>10/26/2022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5056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E186-9AFD-4388-BABE-739A1BBBC527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771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A4D9-6FE6-4E73-8870-75BCD4DE9191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049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3768-59F6-443A-9AD7-A433E99179EA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0498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1CAF-B4EB-4E30-89B4-0DA021B3ED74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0356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6521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6490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8A03840-9083-4B78-9A69-CD1767DB6EE4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20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15FFCC9-BD0D-45A8-8110-BB44E1B89CC0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79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1684-08A7-4258-92E9-15D6A1FCE424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1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6879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83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4D401F5-AE05-4BD7-B078-1F7E45EF42B1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84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7180F0-B4AE-432D-AB7F-32D2511EF4D2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473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4C5F6-447E-437F-ABE7-ED4F2DBAED5A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999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9829-6E21-45F9-ACE2-5642CBB632C4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1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F920-69A2-457D-890D-3077038EFD28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0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8319-64FB-474B-BE5F-735586CDB16B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0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1A93-21B4-441F-AA32-4021EC49433A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642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2C62-E0A0-4E60-866B-96F9B0AC6128}" type="datetime1">
              <a:rPr lang="en-US" smtClean="0"/>
              <a:t>10/26/2022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28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0A4F-DE3E-434D-9A91-FA4C80A1C65E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38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1695-D38C-43D8-8D4F-38892728982B}" type="datetime1">
              <a:rPr lang="en-US" smtClean="0"/>
              <a:t>10/26/2022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4722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66C1-DE7C-40E3-827B-3BC8705030B9}" type="datetime1">
              <a:rPr lang="en-US" smtClean="0"/>
              <a:t>10/26/2022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494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B595-D7F2-42F4-91E6-42D73E71DE3D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0032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B3B-CA31-4B48-83C3-9E77E7FCD699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2687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1324-2518-4589-9501-419B8F8D5EDE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0538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5C60-0B85-428E-A929-5D1E956884B0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703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4522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0463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CFFEF7E-1FFA-46B1-A115-DA9DF6CB64E3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15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B73F674-6AD1-4823-A022-6DE3D3A561FE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8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CD2E-A76F-4534-BC2D-7B16AF18C702}" type="datetime1">
              <a:rPr lang="en-US" smtClean="0"/>
              <a:t>10/26/2022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355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FFD1-673D-47A5-901A-F31395092027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9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A94D-4639-4920-B4C9-E8A79D996572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3874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25E-9549-4B72-9953-F055BF1EBCCB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6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17FA-B3CF-479B-AC5E-B47EA60C7914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396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8945-F368-441C-AEEE-42AA78D83CAF}" type="datetime1">
              <a:rPr lang="en-US" smtClean="0"/>
              <a:t>10/26/2022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0809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FFE9-A635-4750-A55C-CA63D985EF54}" type="datetime1">
              <a:rPr lang="en-US" smtClean="0"/>
              <a:t>10/26/2022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044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C0C7-8247-4855-AC30-7A797BE7D58A}" type="datetime1">
              <a:rPr lang="en-US" smtClean="0"/>
              <a:t>10/26/2022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910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CF0F-3E1E-46F8-BE95-CDB69A01A50D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55423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2C5D-51FA-4BC2-AB64-A782D9A38AC9}" type="datetime1">
              <a:rPr lang="en-US" smtClean="0"/>
              <a:t>10/26/2022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3374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3FC3-9F86-4F77-8FAB-4752B7A420D1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2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8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10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5" Type="http://schemas.openxmlformats.org/officeDocument/2006/relationships/theme" Target="../theme/theme19.xml"/><Relationship Id="rId4" Type="http://schemas.openxmlformats.org/officeDocument/2006/relationships/slideLayout" Target="../slideLayouts/slideLayout1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5" Type="http://schemas.openxmlformats.org/officeDocument/2006/relationships/theme" Target="../theme/theme21.xml"/><Relationship Id="rId4" Type="http://schemas.openxmlformats.org/officeDocument/2006/relationships/slideLayout" Target="../slideLayouts/slideLayout150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2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82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D2AF-89C1-4E24-A376-9AB7626679E4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6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9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8749-B6E2-4BDE-A3A0-097ED8225A33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64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86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286604"/>
            <a:ext cx="11860823" cy="560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D3952C-8F67-4DED-BCC9-A751866F7FD9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6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4DE6-9209-4DE9-9F1B-AA0AE43ECD34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79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29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7009-FDA9-4B9B-A864-7BC8709C25AE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9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494A-A8D4-4D32-9B3E-EC22F3D6FEC9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8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5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149469"/>
            <a:ext cx="11860823" cy="697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E0DB79-BF11-4E6E-A800-ED00828D491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0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5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0E676-F474-44E1-A4C8-BC4F48A63913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C98FB-B0B7-47BA-8374-4D9501B2031E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61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67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6D71-B416-46D9-B2C3-0D4BF2B36219}" type="datetime1">
              <a:rPr lang="en-US" smtClean="0"/>
              <a:t>10/26/2022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eclarum/sqlite-net" TargetMode="External"/><Relationship Id="rId2" Type="http://schemas.openxmlformats.org/officeDocument/2006/relationships/hyperlink" Target="https://learn.microsoft.com/en-us/dotnet/maui/data-cloud/database-sqlite" TargetMode="External"/><Relationship Id="rId1" Type="http://schemas.openxmlformats.org/officeDocument/2006/relationships/slideLayout" Target="../slideLayouts/slideLayout152.xml"/><Relationship Id="rId4" Type="http://schemas.openxmlformats.org/officeDocument/2006/relationships/hyperlink" Target="https://github.com/praeclarum/sqlite-net/wiki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sqlite-net-pcl/" TargetMode="External"/><Relationship Id="rId1" Type="http://schemas.openxmlformats.org/officeDocument/2006/relationships/slideLayout" Target="../slideLayouts/slideLayout15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SQLitePCLRaw.bundle_green/" TargetMode="External"/><Relationship Id="rId1" Type="http://schemas.openxmlformats.org/officeDocument/2006/relationships/slideLayout" Target="../slideLayouts/slideLayout1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Работа с базами данных</a:t>
            </a:r>
            <a:endParaRPr lang="ru-RU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Реляционные БД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7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Реляционные БД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11</a:t>
            </a:fld>
            <a:endParaRPr lang="ru-RU"/>
          </a:p>
        </p:txBody>
      </p:sp>
      <p:pic>
        <p:nvPicPr>
          <p:cNvPr id="6" name="Picture 1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2" t="35167" r="37738" b="13477"/>
          <a:stretch>
            <a:fillRect/>
          </a:stretch>
        </p:blipFill>
        <p:spPr bwMode="auto">
          <a:xfrm>
            <a:off x="1593543" y="1081453"/>
            <a:ext cx="8763795" cy="494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51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Реляционные БД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12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Первичный ключ - 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ru-RU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(множество атрибутов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ru-RU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столбца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 отношения (</a:t>
            </a:r>
            <a:r>
              <a:rPr lang="ru-RU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таблицы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однозначно идентифицирующий </a:t>
            </a:r>
            <a:r>
              <a:rPr lang="en-US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уникально определяет</a:t>
            </a:r>
            <a:r>
              <a:rPr lang="en-US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каждый из его 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кортежей (</a:t>
            </a:r>
            <a:r>
              <a:rPr lang="ru-RU" altLang="ru-RU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строки</a:t>
            </a:r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alt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4690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Реляционные БД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13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ea typeface="Arial" panose="020B0604020202020204" pitchFamily="34" charset="0"/>
              </a:rPr>
              <a:t>Синтетический </a:t>
            </a:r>
            <a:r>
              <a:rPr lang="ru-RU" sz="3600" dirty="0">
                <a:latin typeface="Arial" panose="020B0604020202020204" pitchFamily="34" charset="0"/>
                <a:ea typeface="Arial" panose="020B0604020202020204" pitchFamily="34" charset="0"/>
              </a:rPr>
              <a:t>(суррогатный) первичный ключ (</a:t>
            </a:r>
            <a:r>
              <a:rPr lang="en-US" sz="3600" dirty="0">
                <a:latin typeface="Arial" panose="020B0604020202020204" pitchFamily="34" charset="0"/>
                <a:ea typeface="Arial" panose="020B0604020202020204" pitchFamily="34" charset="0"/>
              </a:rPr>
              <a:t>synthetic</a:t>
            </a:r>
            <a:r>
              <a:rPr lang="ru-RU" sz="36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3600" dirty="0">
                <a:latin typeface="Arial" panose="020B0604020202020204" pitchFamily="34" charset="0"/>
                <a:ea typeface="Arial" panose="020B0604020202020204" pitchFamily="34" charset="0"/>
              </a:rPr>
              <a:t>surrogate PK</a:t>
            </a:r>
            <a:r>
              <a:rPr lang="ru-RU" sz="3600" dirty="0">
                <a:latin typeface="Arial" panose="020B0604020202020204" pitchFamily="34" charset="0"/>
                <a:ea typeface="Arial" panose="020B0604020202020204" pitchFamily="34" charset="0"/>
              </a:rPr>
              <a:t>) – искусственно добавленное в таблицу поле, единственная задача которого – быть первичным </a:t>
            </a:r>
            <a:r>
              <a:rPr lang="ru-RU" sz="3600" dirty="0" smtClean="0">
                <a:latin typeface="Arial" panose="020B0604020202020204" pitchFamily="34" charset="0"/>
                <a:ea typeface="Arial" panose="020B0604020202020204" pitchFamily="34" charset="0"/>
              </a:rPr>
              <a:t>ключом</a:t>
            </a:r>
          </a:p>
          <a:p>
            <a:endParaRPr lang="ru-RU" sz="3600" dirty="0"/>
          </a:p>
        </p:txBody>
      </p:sp>
      <p:pic>
        <p:nvPicPr>
          <p:cNvPr id="8" name="image8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6686" y="3014484"/>
            <a:ext cx="4392488" cy="30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Реляционные БД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14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Связь</a:t>
            </a:r>
            <a:r>
              <a:rPr lang="ru-RU" sz="2800" b="1" dirty="0">
                <a:latin typeface="Arial" panose="020B0604020202020204" pitchFamily="34" charset="0"/>
                <a:ea typeface="Arial" panose="020B0604020202020204" pitchFamily="34" charset="0"/>
              </a:rPr>
              <a:t> «1 ко многим» </a:t>
            </a: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(«многие к 1-му») определяет ситуацию, когда одной записи родительской таблицы соответствует несколько записей дочерней </a:t>
            </a:r>
            <a:r>
              <a:rPr lang="ru-RU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таблицы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latin typeface="Arial" panose="020B0604020202020204" pitchFamily="34" charset="0"/>
            </a:endParaRPr>
          </a:p>
          <a:p>
            <a:pPr marL="280035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Связь </a:t>
            </a:r>
            <a:r>
              <a:rPr lang="ru-RU" sz="2800" b="1" dirty="0">
                <a:latin typeface="Arial" panose="020B0604020202020204" pitchFamily="34" charset="0"/>
                <a:ea typeface="Arial" panose="020B0604020202020204" pitchFamily="34" charset="0"/>
              </a:rPr>
              <a:t>«многие ко многим» </a:t>
            </a: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определяет ситуацию, когда любой записи одной таблицы может соответствовать много записей другой таблицы и наоборот.</a:t>
            </a:r>
          </a:p>
          <a:p>
            <a:pPr marL="26828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Связь «</a:t>
            </a:r>
            <a:r>
              <a:rPr lang="ru-RU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М-М» в </a:t>
            </a: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реальных БД реализуется через две связи «1-М</a:t>
            </a:r>
            <a:r>
              <a:rPr lang="ru-RU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».</a:t>
            </a:r>
          </a:p>
          <a:p>
            <a:pPr marL="26828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6828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Связь</a:t>
            </a:r>
            <a:r>
              <a:rPr lang="ru-RU" sz="2800" b="1" dirty="0">
                <a:latin typeface="Arial" panose="020B0604020202020204" pitchFamily="34" charset="0"/>
                <a:ea typeface="Arial" panose="020B0604020202020204" pitchFamily="34" charset="0"/>
              </a:rPr>
              <a:t> «1 к 1-му» </a:t>
            </a: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определяет ситуацию, когда любой записи одной таблицы может соответствовать ровно одна запись другой таблицы и наоборот.</a:t>
            </a:r>
          </a:p>
          <a:p>
            <a:pPr marL="26828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7560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Реляционные БД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15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buNone/>
            </a:pPr>
            <a:r>
              <a:rPr lang="ru-RU" sz="3600" dirty="0" smtClean="0"/>
              <a:t>Отношение между классами:</a:t>
            </a:r>
          </a:p>
          <a:p>
            <a:pPr indent="0" algn="just">
              <a:buNone/>
            </a:pPr>
            <a:endParaRPr lang="ru-RU" sz="3600" b="1" dirty="0"/>
          </a:p>
          <a:p>
            <a:pPr indent="0" algn="just">
              <a:buNone/>
            </a:pPr>
            <a:endParaRPr lang="ru-RU" sz="3600" dirty="0"/>
          </a:p>
          <a:p>
            <a:endParaRPr lang="ru-RU" sz="3600" dirty="0"/>
          </a:p>
        </p:txBody>
      </p:sp>
      <p:pic>
        <p:nvPicPr>
          <p:cNvPr id="6" name="Google Shape;13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2925" y="2832867"/>
            <a:ext cx="5860087" cy="2110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24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Реляционные БД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таблицами БД:</a:t>
            </a:r>
          </a:p>
          <a:p>
            <a:endParaRPr lang="ru-RU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alt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600" dirty="0"/>
          </a:p>
        </p:txBody>
      </p:sp>
      <p:pic>
        <p:nvPicPr>
          <p:cNvPr id="6" name="image9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163" y="2406713"/>
            <a:ext cx="7847784" cy="26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8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Реляционные БД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17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7675" algn="just"/>
            <a:r>
              <a:rPr lang="ru-RU" sz="2800" b="1" dirty="0">
                <a:latin typeface="Arial" panose="020B0604020202020204" pitchFamily="34" charset="0"/>
                <a:ea typeface="Arial" panose="020B0604020202020204" pitchFamily="34" charset="0"/>
              </a:rPr>
              <a:t>Идентифицирующая </a:t>
            </a: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связь (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identifying relationship</a:t>
            </a: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) определяет ситуацию, когда запись в дочерней таблице обязана быть связана с записью в родительской </a:t>
            </a:r>
            <a:r>
              <a:rPr lang="ru-RU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таблице (</a:t>
            </a: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внешний ключ – 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FK</a:t>
            </a: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 – </a:t>
            </a:r>
            <a:r>
              <a:rPr lang="ru-RU" sz="2800" b="1" dirty="0" smtClean="0">
                <a:latin typeface="Arial" panose="020B0604020202020204" pitchFamily="34" charset="0"/>
                <a:ea typeface="Arial" panose="020B0604020202020204" pitchFamily="34" charset="0"/>
              </a:rPr>
              <a:t>не</a:t>
            </a:r>
            <a:r>
              <a:rPr lang="ru-RU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2800" b="1" dirty="0" smtClean="0">
                <a:latin typeface="Arial" panose="020B0604020202020204" pitchFamily="34" charset="0"/>
                <a:ea typeface="Arial" panose="020B0604020202020204" pitchFamily="34" charset="0"/>
              </a:rPr>
              <a:t>может</a:t>
            </a:r>
            <a:r>
              <a:rPr lang="ru-RU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принимать значение 0</a:t>
            </a:r>
            <a:r>
              <a:rPr lang="ru-RU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).</a:t>
            </a:r>
            <a:endParaRPr lang="ru-RU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47675" algn="just"/>
            <a:endParaRPr lang="ru-RU" sz="2800" dirty="0">
              <a:latin typeface="Arial" panose="020B0604020202020204" pitchFamily="34" charset="0"/>
            </a:endParaRPr>
          </a:p>
          <a:p>
            <a:pPr indent="447675" algn="just"/>
            <a:r>
              <a:rPr lang="ru-RU" sz="2800" b="1" dirty="0" err="1">
                <a:latin typeface="Arial" panose="020B0604020202020204" pitchFamily="34" charset="0"/>
                <a:ea typeface="Arial" panose="020B0604020202020204" pitchFamily="34" charset="0"/>
              </a:rPr>
              <a:t>НЕидентифицирующая</a:t>
            </a:r>
            <a:r>
              <a:rPr lang="ru-RU" sz="2800" b="1" dirty="0">
                <a:latin typeface="Arial" panose="020B0604020202020204" pitchFamily="34" charset="0"/>
                <a:ea typeface="Arial" panose="020B0604020202020204" pitchFamily="34" charset="0"/>
              </a:rPr>
              <a:t> связь </a:t>
            </a: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US" sz="2800" dirty="0" err="1">
                <a:latin typeface="Arial" panose="020B0604020202020204" pitchFamily="34" charset="0"/>
                <a:ea typeface="Arial" panose="020B0604020202020204" pitchFamily="34" charset="0"/>
              </a:rPr>
              <a:t>nonidentifying</a:t>
            </a:r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 relationship</a:t>
            </a:r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</a:rPr>
              <a:t>) определяет ситуацию, когда запись в дочерней таблице может быть НЕ связана с записью в родительской таблице</a:t>
            </a:r>
            <a:r>
              <a:rPr lang="ru-RU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. (внешний ключ – </a:t>
            </a:r>
            <a:r>
              <a:rPr lang="en-US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FK</a:t>
            </a:r>
            <a:r>
              <a:rPr lang="ru-RU" sz="2800" dirty="0" smtClean="0">
                <a:latin typeface="Arial" panose="020B0604020202020204" pitchFamily="34" charset="0"/>
                <a:ea typeface="Arial" panose="020B0604020202020204" pitchFamily="34" charset="0"/>
              </a:rPr>
              <a:t> – может принимать значение 0)</a:t>
            </a:r>
            <a:endParaRPr lang="ru-RU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6828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377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27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SQL </a:t>
            </a:r>
            <a:r>
              <a:rPr lang="ru-RU" sz="4400" dirty="0"/>
              <a:t>(</a:t>
            </a:r>
            <a:r>
              <a:rPr lang="en-US" sz="4400" i="1" dirty="0"/>
              <a:t>Structured Query Language </a:t>
            </a:r>
            <a:r>
              <a:rPr lang="ru-RU" sz="4400" dirty="0"/>
              <a:t>— язык структурированных запросов) </a:t>
            </a:r>
            <a:endParaRPr lang="x-none" sz="4400" dirty="0"/>
          </a:p>
          <a:p>
            <a:endParaRPr lang="ru-RU" sz="44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42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БД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MAUI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08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723900" algn="just">
              <a:buNone/>
            </a:pPr>
            <a:r>
              <a:rPr lang="ru-RU" sz="4000" dirty="0"/>
              <a:t>Язык SQL является декларативным языком. Основное предназначение языка SQL - обеспечение взаимодействия с базами данных, путем формирования различного рода запросов, которые состоят из специальных операторов. </a:t>
            </a:r>
          </a:p>
          <a:p>
            <a:endParaRPr lang="ru-RU" sz="4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2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9400" marR="194945" indent="457200" algn="just"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основан на запросах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 – инструкциях, оформленных определённым образом.</a:t>
            </a:r>
          </a:p>
          <a:p>
            <a:pPr marL="279400" marR="193675" indent="457200" algn="just"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Каждая такая инструкция «просит» СУБД выполнить определённое действие, например извлечь данные, создать таблицу и др.</a:t>
            </a:r>
          </a:p>
          <a:p>
            <a:pPr marL="279400" indent="45720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инструкции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имеют одинаковую структуру, которая изображена на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рисунке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79400" indent="457200"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9400" indent="457200"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2B3B7B-8B40-4100-A325-C6F339CC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09" y="3495555"/>
            <a:ext cx="74009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Создание базы данных</a:t>
            </a:r>
            <a:endParaRPr lang="en-US" sz="4000" b="1" dirty="0"/>
          </a:p>
          <a:p>
            <a:pPr marL="0" indent="0">
              <a:buNone/>
            </a:pPr>
            <a:r>
              <a:rPr lang="ru-RU" altLang="ru-RU" sz="4000" b="1" dirty="0">
                <a:solidFill>
                  <a:srgbClr val="993333"/>
                </a:solidFill>
                <a:latin typeface="Courier New" panose="02070309020205020404" pitchFamily="49" charset="0"/>
              </a:rPr>
              <a:t>  CREATE</a:t>
            </a:r>
            <a:r>
              <a:rPr lang="ru-RU" altLang="ru-RU" sz="4000" dirty="0">
                <a:latin typeface="Courier New" panose="02070309020205020404" pitchFamily="49" charset="0"/>
              </a:rPr>
              <a:t> </a:t>
            </a:r>
            <a:r>
              <a:rPr lang="ru-RU" altLang="ru-RU" sz="4000" b="1" dirty="0">
                <a:solidFill>
                  <a:srgbClr val="993333"/>
                </a:solidFill>
                <a:latin typeface="Courier New" panose="02070309020205020404" pitchFamily="49" charset="0"/>
              </a:rPr>
              <a:t>DATABASE</a:t>
            </a:r>
            <a:r>
              <a:rPr lang="ru-RU" altLang="ru-RU" sz="4000" dirty="0">
                <a:latin typeface="Courier New" panose="02070309020205020404" pitchFamily="49" charset="0"/>
              </a:rPr>
              <a:t> </a:t>
            </a:r>
            <a:r>
              <a:rPr lang="ru-RU" altLang="ru-RU" sz="4000" dirty="0" err="1">
                <a:latin typeface="Courier New" panose="02070309020205020404" pitchFamily="49" charset="0"/>
              </a:rPr>
              <a:t>имя_базы_даных</a:t>
            </a:r>
            <a:r>
              <a:rPr lang="ru-RU" altLang="ru-RU" sz="4000" dirty="0">
                <a:latin typeface="Courier New" panose="02070309020205020404" pitchFamily="49" charset="0"/>
              </a:rPr>
              <a:t>;</a:t>
            </a:r>
            <a:r>
              <a:rPr lang="ru-RU" altLang="ru-RU" sz="4000" dirty="0"/>
              <a:t> 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30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/>
            <a:r>
              <a:rPr lang="ru-RU" sz="4000" b="1" dirty="0"/>
              <a:t>Создание таблицы</a:t>
            </a:r>
          </a:p>
          <a:p>
            <a:pPr marL="355600" indent="0">
              <a:buNone/>
            </a:pPr>
            <a:r>
              <a:rPr lang="ru-RU" altLang="ru-RU" sz="40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40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название_таблицы</a:t>
            </a: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55600" indent="0">
              <a:buNone/>
            </a:pPr>
            <a:r>
              <a:rPr lang="ru-RU" altLang="ru-RU" sz="40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название_столбца</a:t>
            </a:r>
            <a:r>
              <a:rPr lang="ru-RU" altLang="ru-RU" sz="4000" dirty="0">
                <a:solidFill>
                  <a:srgbClr val="CC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тип_данных</a:t>
            </a: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атрибуты_столбца</a:t>
            </a:r>
            <a:r>
              <a:rPr lang="ru-RU" altLang="ru-RU" sz="4000" dirty="0">
                <a:solidFill>
                  <a:srgbClr val="CC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40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55600" indent="0">
              <a:buNone/>
            </a:pP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название_столбца</a:t>
            </a:r>
            <a:r>
              <a:rPr lang="ru-RU" altLang="ru-RU" sz="4000" dirty="0">
                <a:solidFill>
                  <a:srgbClr val="CC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тип_данных</a:t>
            </a: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атрибуты_столбца</a:t>
            </a:r>
            <a:r>
              <a:rPr lang="ru-RU" altLang="ru-RU" sz="4000" dirty="0">
                <a:solidFill>
                  <a:srgbClr val="CC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40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55600" indent="0">
              <a:buNone/>
            </a:pP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40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................................................</a:t>
            </a: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55600" indent="0">
              <a:buNone/>
            </a:pP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название_столбцаN</a:t>
            </a: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тип_данных</a:t>
            </a: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атрибуты_столбцаN</a:t>
            </a:r>
            <a:r>
              <a:rPr lang="ru-RU" altLang="ru-RU" sz="40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55600" indent="0">
              <a:buNone/>
            </a:pP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атрибуты_уровня_таблицы</a:t>
            </a:r>
            <a:r>
              <a:rPr lang="ru-RU" alt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40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4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16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ru-RU" sz="4000" dirty="0" smtClean="0"/>
              <a:t>Примеры запросов:</a:t>
            </a:r>
          </a:p>
          <a:p>
            <a:pPr marL="457200" indent="-457200"/>
            <a:endParaRPr lang="ru-RU" sz="4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24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93" y="1905481"/>
            <a:ext cx="4094399" cy="81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93" y="2979031"/>
            <a:ext cx="6412565" cy="70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60"/>
          <a:stretch/>
        </p:blipFill>
        <p:spPr bwMode="auto">
          <a:xfrm>
            <a:off x="975085" y="4086023"/>
            <a:ext cx="8925373" cy="112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791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MAUI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158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Ядро базы данных </a:t>
            </a:r>
            <a:r>
              <a:rPr lang="ru-RU" dirty="0" err="1"/>
              <a:t>SQLite</a:t>
            </a:r>
            <a:r>
              <a:rPr lang="ru-RU" dirty="0"/>
              <a:t> позволяет приложениям </a:t>
            </a:r>
            <a:r>
              <a:rPr lang="ru-RU" dirty="0" smtClean="0"/>
              <a:t>.</a:t>
            </a:r>
            <a:r>
              <a:rPr lang="ru-RU" dirty="0"/>
              <a:t>NET </a:t>
            </a:r>
            <a:r>
              <a:rPr lang="ru-RU" dirty="0" smtClean="0"/>
              <a:t>MAUI </a:t>
            </a:r>
            <a:r>
              <a:rPr lang="ru-RU" dirty="0"/>
              <a:t>загружать и сохранять объекты данных в общем коде. </a:t>
            </a:r>
            <a:endParaRPr lang="en-US" dirty="0" smtClean="0"/>
          </a:p>
          <a:p>
            <a:r>
              <a:rPr lang="ru-RU" dirty="0" smtClean="0"/>
              <a:t>Вы </a:t>
            </a:r>
            <a:r>
              <a:rPr lang="ru-RU" dirty="0"/>
              <a:t>можете интегрировать SQLite.NET в приложения .NET MAUI для хранения и извлечения информации в локальной базе данных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GB" sz="2800" dirty="0">
                <a:hlinkClick r:id="rId2"/>
              </a:rPr>
              <a:t>https://</a:t>
            </a:r>
            <a:r>
              <a:rPr lang="en-GB" sz="2800" dirty="0" smtClean="0">
                <a:hlinkClick r:id="rId2"/>
              </a:rPr>
              <a:t>learn.microsoft.com/en-us/dotnet/maui/data-cloud/database-sqlite</a:t>
            </a:r>
            <a:r>
              <a:rPr lang="en-GB" sz="2800" dirty="0" smtClean="0"/>
              <a:t> </a:t>
            </a:r>
          </a:p>
          <a:p>
            <a:r>
              <a:rPr lang="en-GB" sz="2800" dirty="0">
                <a:hlinkClick r:id="rId3"/>
              </a:rPr>
              <a:t>https://</a:t>
            </a:r>
            <a:r>
              <a:rPr lang="en-GB" sz="2800" dirty="0" smtClean="0">
                <a:hlinkClick r:id="rId3"/>
              </a:rPr>
              <a:t>github.com/praeclarum/sqlite-net</a:t>
            </a:r>
            <a:endParaRPr lang="en-GB" sz="2800" dirty="0" smtClean="0"/>
          </a:p>
          <a:p>
            <a:r>
              <a:rPr lang="en-GB" sz="2800" dirty="0">
                <a:hlinkClick r:id="rId4"/>
              </a:rPr>
              <a:t>https://</a:t>
            </a:r>
            <a:r>
              <a:rPr lang="en-GB" sz="2800" dirty="0" smtClean="0">
                <a:hlinkClick r:id="rId4"/>
              </a:rPr>
              <a:t>github.com/praeclarum/sqlite-net/wiki</a:t>
            </a:r>
            <a:r>
              <a:rPr lang="en-GB" sz="2800" dirty="0" smtClean="0"/>
              <a:t> </a:t>
            </a:r>
            <a:endParaRPr lang="ru-RU" sz="2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12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Требуется пакет </a:t>
            </a:r>
            <a:r>
              <a:rPr lang="ru-RU" dirty="0" err="1" smtClean="0"/>
              <a:t>NuGet</a:t>
            </a:r>
            <a:r>
              <a:rPr lang="ru-RU" dirty="0" smtClean="0"/>
              <a:t> </a:t>
            </a:r>
            <a:r>
              <a:rPr lang="ru-RU" dirty="0" err="1" smtClean="0"/>
              <a:t>sqlite-net-pcl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Существует ряд пакетов </a:t>
            </a:r>
            <a:r>
              <a:rPr lang="ru-RU" dirty="0" err="1"/>
              <a:t>NuGet</a:t>
            </a:r>
            <a:r>
              <a:rPr lang="ru-RU" dirty="0"/>
              <a:t> с похожими именами. Правильный пакет имеет следующие атрибуты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GB" b="1" dirty="0"/>
              <a:t>ID:</a:t>
            </a:r>
            <a:r>
              <a:rPr lang="en-GB" dirty="0"/>
              <a:t> </a:t>
            </a:r>
            <a:r>
              <a:rPr lang="en-GB" dirty="0" err="1"/>
              <a:t>sqlite</a:t>
            </a:r>
            <a:r>
              <a:rPr lang="en-GB" dirty="0"/>
              <a:t>-net-</a:t>
            </a:r>
            <a:r>
              <a:rPr lang="en-GB" dirty="0" err="1"/>
              <a:t>pcl</a:t>
            </a:r>
            <a:endParaRPr lang="en-GB" dirty="0"/>
          </a:p>
          <a:p>
            <a:r>
              <a:rPr lang="en-GB" b="1" dirty="0"/>
              <a:t>Authors:</a:t>
            </a:r>
            <a:r>
              <a:rPr lang="en-GB" dirty="0"/>
              <a:t> SQLite-net</a:t>
            </a:r>
          </a:p>
          <a:p>
            <a:r>
              <a:rPr lang="en-GB" b="1" dirty="0"/>
              <a:t>Owners:</a:t>
            </a:r>
            <a:r>
              <a:rPr lang="en-GB" dirty="0"/>
              <a:t> </a:t>
            </a:r>
            <a:r>
              <a:rPr lang="en-GB" dirty="0" err="1"/>
              <a:t>praeclarum</a:t>
            </a:r>
            <a:endParaRPr lang="en-GB" dirty="0"/>
          </a:p>
          <a:p>
            <a:r>
              <a:rPr lang="en-GB" b="1" dirty="0" err="1"/>
              <a:t>NuGet</a:t>
            </a:r>
            <a:r>
              <a:rPr lang="en-GB" b="1" dirty="0"/>
              <a:t> link:</a:t>
            </a:r>
            <a:r>
              <a:rPr lang="en-GB" dirty="0"/>
              <a:t> </a:t>
            </a:r>
            <a:r>
              <a:rPr lang="en-GB" u="sng" dirty="0" err="1">
                <a:hlinkClick r:id="rId2"/>
              </a:rPr>
              <a:t>sqlite</a:t>
            </a:r>
            <a:r>
              <a:rPr lang="en-GB" u="sng" dirty="0">
                <a:hlinkClick r:id="rId2"/>
              </a:rPr>
              <a:t>-net-</a:t>
            </a:r>
            <a:r>
              <a:rPr lang="en-GB" u="sng" dirty="0" err="1">
                <a:hlinkClick r:id="rId2"/>
              </a:rPr>
              <a:t>pcl</a:t>
            </a:r>
            <a:endParaRPr lang="en-GB" dirty="0"/>
          </a:p>
          <a:p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36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дополнение к </a:t>
            </a:r>
            <a:r>
              <a:rPr lang="ru-RU" dirty="0" err="1"/>
              <a:t>sqlite-net-pcl</a:t>
            </a:r>
            <a:r>
              <a:rPr lang="ru-RU" dirty="0"/>
              <a:t> </a:t>
            </a:r>
            <a:r>
              <a:rPr lang="ru-RU" dirty="0" smtClean="0"/>
              <a:t>необходимо временно </a:t>
            </a:r>
            <a:r>
              <a:rPr lang="en-US" dirty="0" err="1" smtClean="0"/>
              <a:t>NgGet</a:t>
            </a:r>
            <a:r>
              <a:rPr lang="en-US" dirty="0" smtClean="0"/>
              <a:t> </a:t>
            </a:r>
            <a:r>
              <a:rPr lang="ru-RU" dirty="0" smtClean="0"/>
              <a:t>пакет, который </a:t>
            </a:r>
            <a:r>
              <a:rPr lang="ru-RU" dirty="0"/>
              <a:t>предоставляет </a:t>
            </a:r>
            <a:r>
              <a:rPr lang="ru-RU" dirty="0" err="1"/>
              <a:t>SQLite</a:t>
            </a:r>
            <a:r>
              <a:rPr lang="ru-RU" dirty="0"/>
              <a:t> на каждой платформе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GB" b="1" dirty="0"/>
              <a:t>ID:</a:t>
            </a:r>
            <a:r>
              <a:rPr lang="en-GB" dirty="0"/>
              <a:t> </a:t>
            </a:r>
            <a:r>
              <a:rPr lang="en-GB" dirty="0" err="1"/>
              <a:t>SQLitePCLRaw.bundle_green</a:t>
            </a:r>
            <a:endParaRPr lang="en-GB" dirty="0"/>
          </a:p>
          <a:p>
            <a:r>
              <a:rPr lang="en-GB" b="1" dirty="0"/>
              <a:t>Version:</a:t>
            </a:r>
            <a:r>
              <a:rPr lang="en-GB" dirty="0"/>
              <a:t> 2.1.2</a:t>
            </a:r>
          </a:p>
          <a:p>
            <a:r>
              <a:rPr lang="en-GB" b="1" dirty="0"/>
              <a:t>Authors:</a:t>
            </a:r>
            <a:r>
              <a:rPr lang="en-GB" dirty="0"/>
              <a:t> Eric Sink</a:t>
            </a:r>
          </a:p>
          <a:p>
            <a:r>
              <a:rPr lang="en-GB" b="1" dirty="0"/>
              <a:t>Owners:</a:t>
            </a:r>
            <a:r>
              <a:rPr lang="en-GB" dirty="0"/>
              <a:t> Eric Sink</a:t>
            </a:r>
          </a:p>
          <a:p>
            <a:r>
              <a:rPr lang="en-GB" b="1" dirty="0" err="1"/>
              <a:t>NuGet</a:t>
            </a:r>
            <a:r>
              <a:rPr lang="en-GB" b="1" dirty="0"/>
              <a:t> link:</a:t>
            </a:r>
            <a:r>
              <a:rPr lang="en-GB" dirty="0"/>
              <a:t> </a:t>
            </a:r>
            <a:r>
              <a:rPr lang="en-GB" dirty="0" err="1">
                <a:hlinkClick r:id="rId2"/>
              </a:rPr>
              <a:t>SQLitePCLRaw.bundle_green</a:t>
            </a:r>
            <a:endParaRPr lang="en-GB" dirty="0"/>
          </a:p>
          <a:p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78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Пример настройки подключения к БД:</a:t>
            </a:r>
            <a:endParaRPr lang="en-US" dirty="0" smtClean="0"/>
          </a:p>
          <a:p>
            <a:endParaRPr lang="en-US" dirty="0"/>
          </a:p>
          <a:p>
            <a:r>
              <a:rPr lang="en-GB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SQLiteOpenFlags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Flags =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open the database in read/write mode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SQLite.SQLiteOpenFlags.ReadWrite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|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create the database if it doesn't exist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SQLite.SQLiteOpenFlags.Create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|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enable multi-threaded database access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SQLite.SQLiteOpenFlags.SharedCache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17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БД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dirty="0"/>
              <a:t>База данных — это набор сведений об объектах, структурированный определенным образом</a:t>
            </a:r>
            <a:endParaRPr lang="ru-RU" sz="4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2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Создание подключения в БД: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dbPath</a:t>
            </a:r>
            <a:r>
              <a:rPr lang="en-US" sz="2800" dirty="0" smtClean="0"/>
              <a:t> = 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Path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.Combine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8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FileSystem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.AppDataDirectory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en-GB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databaseFilename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800" dirty="0"/>
          </a:p>
          <a:p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_</a:t>
            </a:r>
            <a:r>
              <a:rPr lang="en-GB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8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SQLiteConnection</a:t>
            </a:r>
            <a:r>
              <a:rPr lang="en-GB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dbPath</a:t>
            </a:r>
            <a:r>
              <a:rPr lang="en-GB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800" dirty="0" smtClean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421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классов сущностей:</a:t>
            </a:r>
            <a:endParaRPr lang="en-US" dirty="0" smtClean="0"/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Table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"Courses"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endParaRPr lang="ru-RU" sz="2400" dirty="0" smtClean="0"/>
          </a:p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Course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GB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PrimaryKey</a:t>
            </a:r>
            <a:r>
              <a:rPr lang="en-GB" sz="2400" dirty="0">
                <a:solidFill>
                  <a:srgbClr val="0070C0"/>
                </a:solidFill>
                <a:latin typeface="Cascadia Mono" panose="020B0609020000020004" pitchFamily="49" charset="0"/>
              </a:rPr>
              <a:t>, </a:t>
            </a:r>
            <a:r>
              <a:rPr lang="en-GB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AutoIncrement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CourseId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DateTime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StartDate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Duration {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31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7392" y="1573823"/>
            <a:ext cx="3719146" cy="580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73469" y="3093463"/>
            <a:ext cx="5219700" cy="580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23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sz="5800" dirty="0" smtClean="0"/>
              <a:t>Пример классов сущностей:</a:t>
            </a:r>
            <a:endParaRPr lang="en-US" sz="5800" dirty="0" smtClean="0"/>
          </a:p>
          <a:p>
            <a:endParaRPr lang="ru-RU" dirty="0" smtClean="0"/>
          </a:p>
          <a:p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3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3800" dirty="0">
                <a:solidFill>
                  <a:srgbClr val="2B91AF"/>
                </a:solidFill>
                <a:latin typeface="Cascadia Mono" panose="020B0609020000020004" pitchFamily="49" charset="0"/>
              </a:rPr>
              <a:t>Table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3800" dirty="0">
                <a:solidFill>
                  <a:srgbClr val="A31515"/>
                </a:solidFill>
                <a:latin typeface="Cascadia Mono" panose="020B0609020000020004" pitchFamily="49" charset="0"/>
              </a:rPr>
              <a:t>"Trainees"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800" dirty="0">
                <a:solidFill>
                  <a:srgbClr val="2B91AF"/>
                </a:solidFill>
                <a:latin typeface="Cascadia Mono" panose="020B0609020000020004" pitchFamily="49" charset="0"/>
              </a:rPr>
              <a:t>Trainee</a:t>
            </a:r>
            <a:endParaRPr lang="en-GB" sz="3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GB" sz="3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PrimaryKey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38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Indexed, </a:t>
            </a:r>
            <a:r>
              <a:rPr lang="en-GB" sz="40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AutoIncrement</a:t>
            </a:r>
            <a:r>
              <a:rPr lang="en-GB" sz="3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endParaRPr lang="en-GB" sz="3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GB" sz="3800" dirty="0">
                <a:solidFill>
                  <a:srgbClr val="2B91AF"/>
                </a:solidFill>
                <a:latin typeface="Cascadia Mono" panose="020B0609020000020004" pitchFamily="49" charset="0"/>
              </a:rPr>
              <a:t>Column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3800" dirty="0">
                <a:solidFill>
                  <a:srgbClr val="A31515"/>
                </a:solidFill>
                <a:latin typeface="Cascadia Mono" panose="020B0609020000020004" pitchFamily="49" charset="0"/>
              </a:rPr>
              <a:t>"Id"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TraineeId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Photo {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GB" sz="3800" dirty="0">
                <a:solidFill>
                  <a:srgbClr val="2B91AF"/>
                </a:solidFill>
                <a:latin typeface="Cascadia Mono" panose="020B0609020000020004" pitchFamily="49" charset="0"/>
              </a:rPr>
              <a:t>Indexed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3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CourseId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3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GB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3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3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32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80392" y="5373787"/>
            <a:ext cx="6611816" cy="6770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69022" y="2996748"/>
            <a:ext cx="6116515" cy="8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35623" y="1784838"/>
            <a:ext cx="3777762" cy="5847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587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таблиц в БД:</a:t>
            </a:r>
            <a:endParaRPr lang="en-US" dirty="0" smtClean="0"/>
          </a:p>
          <a:p>
            <a:endParaRPr lang="en-US" dirty="0"/>
          </a:p>
          <a:p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_</a:t>
            </a:r>
            <a:r>
              <a:rPr lang="en-GB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db.CreateTable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smtClean="0">
                <a:solidFill>
                  <a:srgbClr val="0070C0"/>
                </a:solidFill>
                <a:latin typeface="Cascadia Mono" panose="020B0609020000020004" pitchFamily="49" charset="0"/>
              </a:rPr>
              <a:t>Course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_</a:t>
            </a:r>
            <a:r>
              <a:rPr lang="en-GB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db.CreateTable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dirty="0" smtClean="0">
                <a:solidFill>
                  <a:srgbClr val="0070C0"/>
                </a:solidFill>
                <a:latin typeface="Cascadia Mono" panose="020B0609020000020004" pitchFamily="49" charset="0"/>
              </a:rPr>
              <a:t>Trainee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16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Добавление данных в БД:</a:t>
            </a:r>
            <a:endParaRPr lang="en-US" dirty="0" smtClean="0"/>
          </a:p>
          <a:p>
            <a:endParaRPr lang="en-US" dirty="0"/>
          </a:p>
          <a:p>
            <a:r>
              <a:rPr lang="en-GB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course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Course()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GB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StartDate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GB" dirty="0" err="1">
                <a:solidFill>
                  <a:srgbClr val="0070C0"/>
                </a:solidFill>
                <a:latin typeface="Cascadia Mono" panose="020B0609020000020004" pitchFamily="49" charset="0"/>
              </a:rPr>
              <a:t>DateTime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.Now.AddDays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(15),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Duration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= 1,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Введение в запой"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_</a:t>
            </a:r>
            <a:r>
              <a:rPr lang="en-GB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db.Insert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(course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информатики </a:t>
            </a:r>
            <a:r>
              <a:rPr lang="ru-RU" dirty="0" err="1" smtClean="0"/>
              <a:t>бгуир</a:t>
            </a:r>
            <a:r>
              <a:rPr lang="ru-RU" dirty="0" smtClean="0"/>
              <a:t>. </a:t>
            </a:r>
            <a:r>
              <a:rPr lang="ru-RU" dirty="0" err="1" smtClean="0"/>
              <a:t>Гламаздин</a:t>
            </a:r>
            <a:r>
              <a:rPr lang="ru-RU" dirty="0" smtClean="0"/>
              <a:t> </a:t>
            </a:r>
            <a:r>
              <a:rPr lang="ru-RU" dirty="0" err="1" smtClean="0"/>
              <a:t>И.и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34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392508" y="5292970"/>
            <a:ext cx="1310055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Id !!!</a:t>
            </a:r>
            <a:endParaRPr lang="ru-RU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05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данных из БД:</a:t>
            </a:r>
            <a:endParaRPr lang="en-US" dirty="0" smtClean="0"/>
          </a:p>
          <a:p>
            <a:endParaRPr lang="en-US" dirty="0"/>
          </a:p>
          <a:p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_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db.Table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0070C0"/>
                </a:solidFill>
                <a:latin typeface="Cascadia Mono" panose="020B0609020000020004" pitchFamily="49" charset="0"/>
              </a:rPr>
              <a:t>Trainee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.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Where(t =&gt;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t.CourseId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== id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.</a:t>
            </a:r>
            <a:r>
              <a:rPr lang="en-GB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GB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информатики </a:t>
            </a:r>
            <a:r>
              <a:rPr lang="ru-RU" dirty="0" err="1" smtClean="0"/>
              <a:t>бгуир</a:t>
            </a:r>
            <a:r>
              <a:rPr lang="ru-RU" dirty="0" smtClean="0"/>
              <a:t>. </a:t>
            </a:r>
            <a:r>
              <a:rPr lang="ru-RU" dirty="0" err="1" smtClean="0"/>
              <a:t>Гламаздин</a:t>
            </a:r>
            <a:r>
              <a:rPr lang="ru-RU" dirty="0" smtClean="0"/>
              <a:t> </a:t>
            </a:r>
            <a:r>
              <a:rPr lang="ru-RU" dirty="0" err="1" smtClean="0"/>
              <a:t>И.и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531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401" y="1025974"/>
            <a:ext cx="2323711" cy="525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информатики </a:t>
            </a:r>
            <a:r>
              <a:rPr lang="ru-RU" dirty="0" err="1" smtClean="0"/>
              <a:t>бгуир</a:t>
            </a:r>
            <a:r>
              <a:rPr lang="ru-RU" dirty="0" smtClean="0"/>
              <a:t>. </a:t>
            </a:r>
            <a:r>
              <a:rPr lang="ru-RU" dirty="0" err="1" smtClean="0"/>
              <a:t>Гламаздин</a:t>
            </a:r>
            <a:r>
              <a:rPr lang="ru-RU" dirty="0" smtClean="0"/>
              <a:t> </a:t>
            </a:r>
            <a:r>
              <a:rPr lang="ru-RU" dirty="0" err="1" smtClean="0"/>
              <a:t>И.и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36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372" y="1025975"/>
            <a:ext cx="2337987" cy="525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 вправо 8"/>
          <p:cNvSpPr/>
          <p:nvPr/>
        </p:nvSpPr>
        <p:spPr>
          <a:xfrm>
            <a:off x="5816003" y="3138853"/>
            <a:ext cx="826477" cy="159140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2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БД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Некоторые типы БД: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dirty="0"/>
              <a:t>Реляционные базы данных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dirty="0" err="1"/>
              <a:t>Key-value</a:t>
            </a:r>
            <a:r>
              <a:rPr lang="ru-RU" dirty="0"/>
              <a:t> базы данных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dirty="0"/>
              <a:t>Документно-ориентированные базы данных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ru-RU" dirty="0" err="1"/>
              <a:t>Графовые</a:t>
            </a:r>
            <a:r>
              <a:rPr lang="ru-RU" dirty="0"/>
              <a:t> базы данных</a:t>
            </a:r>
          </a:p>
          <a:p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</a:t>
            </a:fld>
            <a:endParaRPr lang="ru-RU"/>
          </a:p>
        </p:txBody>
      </p:sp>
      <p:sp>
        <p:nvSpPr>
          <p:cNvPr id="6" name="Правая фигурная скобка 5"/>
          <p:cNvSpPr/>
          <p:nvPr/>
        </p:nvSpPr>
        <p:spPr>
          <a:xfrm>
            <a:off x="8018585" y="2479431"/>
            <a:ext cx="817685" cy="149469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59362" y="2998151"/>
            <a:ext cx="2886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 smtClean="0">
                <a:solidFill>
                  <a:srgbClr val="FF0000"/>
                </a:solidFill>
              </a:rPr>
              <a:t>Нереляционные</a:t>
            </a:r>
            <a:r>
              <a:rPr lang="ru-RU" sz="2000" dirty="0" smtClean="0">
                <a:solidFill>
                  <a:srgbClr val="FF0000"/>
                </a:solidFill>
              </a:rPr>
              <a:t> / </a:t>
            </a:r>
            <a:r>
              <a:rPr lang="en-US" sz="2000" dirty="0" smtClean="0">
                <a:solidFill>
                  <a:srgbClr val="FF0000"/>
                </a:solidFill>
              </a:rPr>
              <a:t>NoSQL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3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БД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Реляционные БД</a:t>
            </a:r>
          </a:p>
          <a:p>
            <a:r>
              <a:rPr lang="ru-RU" sz="3600" dirty="0" smtClean="0"/>
              <a:t>Данные </a:t>
            </a:r>
            <a:r>
              <a:rPr lang="ru-RU" sz="3600" dirty="0"/>
              <a:t>формируются в таблицы из строк и столбцов. </a:t>
            </a:r>
            <a:endParaRPr lang="ru-RU" sz="3600" dirty="0" smtClean="0"/>
          </a:p>
          <a:p>
            <a:r>
              <a:rPr lang="ru-RU" sz="3600" dirty="0" smtClean="0"/>
              <a:t>В </a:t>
            </a:r>
            <a:r>
              <a:rPr lang="ru-RU" sz="3600" dirty="0"/>
              <a:t>строках приводятся сведения об объектах (значения свойств), а в столбцах — сами свойства объектов (поля).</a:t>
            </a:r>
          </a:p>
          <a:p>
            <a:endParaRPr lang="ru-RU" sz="4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БД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Реляционные БД</a:t>
            </a:r>
          </a:p>
          <a:p>
            <a:r>
              <a:rPr lang="ru-RU" sz="3600" dirty="0" smtClean="0"/>
              <a:t>Данные </a:t>
            </a:r>
            <a:r>
              <a:rPr lang="ru-RU" sz="3600" dirty="0"/>
              <a:t>формируются в таблицы из строк и столбцов. </a:t>
            </a:r>
            <a:endParaRPr lang="ru-RU" sz="3600" dirty="0" smtClean="0"/>
          </a:p>
          <a:p>
            <a:r>
              <a:rPr lang="ru-RU" sz="3600" dirty="0" smtClean="0"/>
              <a:t>В </a:t>
            </a:r>
            <a:r>
              <a:rPr lang="ru-RU" sz="3600" dirty="0"/>
              <a:t>строках приводятся сведения об объектах (значения свойств), а в столбцах — сами свойства объектов (поля</a:t>
            </a:r>
            <a:r>
              <a:rPr lang="ru-RU" sz="3600" dirty="0" smtClean="0"/>
              <a:t>).</a:t>
            </a:r>
          </a:p>
          <a:p>
            <a:endParaRPr lang="ru-RU" sz="3600" dirty="0"/>
          </a:p>
          <a:p>
            <a:r>
              <a:rPr lang="ru-RU" b="1" dirty="0"/>
              <a:t>Примеры</a:t>
            </a:r>
            <a:r>
              <a:rPr lang="ru-RU" b="1" dirty="0" smtClean="0"/>
              <a:t>: </a:t>
            </a:r>
            <a:r>
              <a:rPr lang="en-US" dirty="0" smtClean="0"/>
              <a:t>MS SQL,</a:t>
            </a:r>
            <a:r>
              <a:rPr lang="ru-RU" dirty="0"/>
              <a:t> </a:t>
            </a:r>
            <a:r>
              <a:rPr lang="en-GB" dirty="0"/>
              <a:t>MySQL, </a:t>
            </a:r>
            <a:r>
              <a:rPr lang="en-GB" dirty="0" err="1"/>
              <a:t>MariaDB</a:t>
            </a:r>
            <a:r>
              <a:rPr lang="en-GB" dirty="0"/>
              <a:t>, PostgreSQL, SQLite </a:t>
            </a:r>
            <a:r>
              <a:rPr lang="ru-RU" dirty="0"/>
              <a:t>и др. </a:t>
            </a:r>
            <a:endParaRPr lang="ru-RU" sz="3600" dirty="0"/>
          </a:p>
          <a:p>
            <a:endParaRPr lang="ru-RU" sz="4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2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БД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ru-RU" dirty="0"/>
              <a:t>Базы данных «Ключ-значение»</a:t>
            </a:r>
          </a:p>
          <a:p>
            <a:pPr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ru-RU" dirty="0"/>
              <a:t>Данные хранятся в виде словаря, где указателем выступает ключ. </a:t>
            </a:r>
            <a:endParaRPr lang="en-US" dirty="0" smtClean="0"/>
          </a:p>
          <a:p>
            <a:pPr fontAlgn="base"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ru-RU" dirty="0"/>
              <a:t>Хранение и обработка разных по типу и содержанию </a:t>
            </a:r>
            <a:r>
              <a:rPr lang="ru-RU" dirty="0" smtClean="0"/>
              <a:t>данных.</a:t>
            </a:r>
            <a:endParaRPr lang="ru-RU" dirty="0"/>
          </a:p>
          <a:p>
            <a:pPr fontAlgn="base"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ru-RU" dirty="0"/>
              <a:t>Высокая скорость доступа к данным за счет адресного хранения.</a:t>
            </a:r>
          </a:p>
          <a:p>
            <a:pPr fontAlgn="base"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ru-RU" dirty="0"/>
              <a:t>Легкое </a:t>
            </a:r>
            <a:r>
              <a:rPr lang="ru-RU" dirty="0" smtClean="0"/>
              <a:t>масштабирование.</a:t>
            </a:r>
            <a:endParaRPr lang="ru-RU" dirty="0"/>
          </a:p>
          <a:p>
            <a:pPr fontAlgn="base"/>
            <a:r>
              <a:rPr lang="ru-RU" b="1" dirty="0"/>
              <a:t>Ограничения: </a:t>
            </a:r>
            <a:r>
              <a:rPr lang="ru-RU" dirty="0" smtClean="0"/>
              <a:t>отсутствие жесткой </a:t>
            </a:r>
            <a:r>
              <a:rPr lang="ru-RU" dirty="0"/>
              <a:t>типизации и структуризации </a:t>
            </a:r>
            <a:r>
              <a:rPr lang="ru-RU" dirty="0" smtClean="0"/>
              <a:t>данных, как результат – </a:t>
            </a:r>
            <a:r>
              <a:rPr lang="ru-RU" dirty="0" err="1" smtClean="0"/>
              <a:t>валидация</a:t>
            </a:r>
            <a:r>
              <a:rPr lang="ru-RU" dirty="0" smtClean="0"/>
              <a:t> данных, </a:t>
            </a:r>
            <a:r>
              <a:rPr lang="ru-RU" dirty="0"/>
              <a:t>а также </a:t>
            </a:r>
            <a:r>
              <a:rPr lang="ru-RU" dirty="0" smtClean="0"/>
              <a:t>имена </a:t>
            </a:r>
            <a:r>
              <a:rPr lang="ru-RU" dirty="0"/>
              <a:t>ключей отдаются на откуп разработчику.</a:t>
            </a:r>
          </a:p>
          <a:p>
            <a:pPr fontAlgn="base"/>
            <a:r>
              <a:rPr lang="ru-RU" b="1" dirty="0"/>
              <a:t>Примеры:</a:t>
            </a:r>
            <a:r>
              <a:rPr lang="ru-RU" dirty="0"/>
              <a:t> </a:t>
            </a:r>
            <a:r>
              <a:rPr lang="ru-RU" dirty="0" err="1"/>
              <a:t>Amazon</a:t>
            </a:r>
            <a:r>
              <a:rPr lang="ru-RU" dirty="0"/>
              <a:t>, </a:t>
            </a:r>
            <a:r>
              <a:rPr lang="ru-RU" dirty="0" err="1"/>
              <a:t>DynamoDB</a:t>
            </a:r>
            <a:r>
              <a:rPr lang="ru-RU" dirty="0"/>
              <a:t>, </a:t>
            </a:r>
            <a:r>
              <a:rPr lang="ru-RU" dirty="0" err="1"/>
              <a:t>Redis</a:t>
            </a:r>
            <a:r>
              <a:rPr lang="ru-RU" dirty="0"/>
              <a:t>, </a:t>
            </a:r>
            <a:r>
              <a:rPr lang="ru-RU" dirty="0" err="1"/>
              <a:t>Riak</a:t>
            </a:r>
            <a:r>
              <a:rPr lang="ru-RU" dirty="0"/>
              <a:t>, </a:t>
            </a:r>
            <a:r>
              <a:rPr lang="ru-RU" dirty="0" err="1"/>
              <a:t>LevelDB</a:t>
            </a:r>
            <a:r>
              <a:rPr lang="ru-RU" dirty="0"/>
              <a:t>, различные хранилища кэша – например, </a:t>
            </a:r>
            <a:r>
              <a:rPr lang="ru-RU" dirty="0" err="1"/>
              <a:t>Memcached</a:t>
            </a:r>
            <a:r>
              <a:rPr lang="ru-RU" dirty="0"/>
              <a:t> и пр.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15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БД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err="1"/>
              <a:t>Документоориентированные</a:t>
            </a:r>
            <a:r>
              <a:rPr lang="ru-RU" dirty="0"/>
              <a:t> БД</a:t>
            </a:r>
          </a:p>
          <a:p>
            <a:pPr fontAlgn="base"/>
            <a:r>
              <a:rPr lang="ru-RU" dirty="0" smtClean="0"/>
              <a:t>Данные хранятся </a:t>
            </a:r>
            <a:r>
              <a:rPr lang="ru-RU" dirty="0"/>
              <a:t>в структурированных форматах – XML, JSON, BSON. </a:t>
            </a:r>
            <a:r>
              <a:rPr lang="ru-RU" dirty="0" smtClean="0"/>
              <a:t>Сохраняется </a:t>
            </a:r>
            <a:r>
              <a:rPr lang="ru-RU" dirty="0"/>
              <a:t>адресный доступ к данным по ключу. При этом содержимое документа может иметь различный набор свойств. </a:t>
            </a:r>
          </a:p>
          <a:p>
            <a:pPr fontAlgn="base">
              <a:buClrTx/>
              <a:buFont typeface="Wingdings" panose="05000000000000000000" pitchFamily="2" charset="2"/>
              <a:buChar char="q"/>
            </a:pPr>
            <a:r>
              <a:rPr lang="ru-RU" dirty="0"/>
              <a:t>хорошо подходят для быстрой разработки систем и сервисов, работающих с по-разному структурированными данными,</a:t>
            </a:r>
          </a:p>
          <a:p>
            <a:pPr fontAlgn="base">
              <a:buClrTx/>
              <a:buFont typeface="Wingdings" panose="05000000000000000000" pitchFamily="2" charset="2"/>
              <a:buChar char="q"/>
            </a:pPr>
            <a:r>
              <a:rPr lang="ru-RU" dirty="0"/>
              <a:t>легко масштабируются и меняют структуру при необходимости.</a:t>
            </a:r>
          </a:p>
          <a:p>
            <a:pPr fontAlgn="base"/>
            <a:endParaRPr lang="ru-RU" b="1" dirty="0" smtClean="0"/>
          </a:p>
          <a:p>
            <a:pPr fontAlgn="base"/>
            <a:r>
              <a:rPr lang="ru-RU" b="1" dirty="0" smtClean="0"/>
              <a:t>Примеры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MongoDB</a:t>
            </a:r>
            <a:r>
              <a:rPr lang="ru-RU" dirty="0"/>
              <a:t>, </a:t>
            </a:r>
            <a:r>
              <a:rPr lang="ru-RU" dirty="0" err="1"/>
              <a:t>RethinkDB</a:t>
            </a:r>
            <a:r>
              <a:rPr lang="ru-RU" dirty="0"/>
              <a:t>, </a:t>
            </a:r>
            <a:r>
              <a:rPr lang="ru-RU" dirty="0" err="1"/>
              <a:t>CouchDB</a:t>
            </a:r>
            <a:r>
              <a:rPr lang="ru-RU" dirty="0"/>
              <a:t>, </a:t>
            </a:r>
            <a:r>
              <a:rPr lang="ru-RU" dirty="0" err="1"/>
              <a:t>DocumentDB</a:t>
            </a:r>
            <a:r>
              <a:rPr lang="ru-RU" dirty="0" smtClean="0"/>
              <a:t>.</a:t>
            </a:r>
            <a:r>
              <a:rPr lang="ru-RU" dirty="0"/>
              <a:t> </a:t>
            </a:r>
            <a:endParaRPr lang="ru-RU" sz="3600" dirty="0"/>
          </a:p>
          <a:p>
            <a:endParaRPr lang="ru-RU" sz="4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99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БД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err="1"/>
              <a:t>Графовые</a:t>
            </a:r>
            <a:r>
              <a:rPr lang="ru-RU" dirty="0"/>
              <a:t> базы данных</a:t>
            </a:r>
          </a:p>
          <a:p>
            <a:pPr fontAlgn="base"/>
            <a:r>
              <a:rPr lang="ru-RU" dirty="0" smtClean="0"/>
              <a:t>Предназначены </a:t>
            </a:r>
            <a:r>
              <a:rPr lang="ru-RU" dirty="0"/>
              <a:t>для моделирования сложных отношений с помощью теории графов, где связями выступают ребра графа, а сами объекты – это узлы или вершины</a:t>
            </a:r>
            <a:r>
              <a:rPr lang="ru-RU" dirty="0" smtClean="0"/>
              <a:t>.</a:t>
            </a:r>
          </a:p>
          <a:p>
            <a:pPr fontAlgn="base"/>
            <a:r>
              <a:rPr lang="ru-RU" b="1" dirty="0"/>
              <a:t>Особенности: </a:t>
            </a:r>
            <a:r>
              <a:rPr lang="ru-RU" dirty="0"/>
              <a:t>высокая производительность, поскольку обход ребер и вершин значительно быстрее анализа множества внешних и внутренних таблиц и их соединения по условию отбора в реляционных БД.</a:t>
            </a:r>
          </a:p>
          <a:p>
            <a:pPr fontAlgn="base"/>
            <a:r>
              <a:rPr lang="ru-RU" b="1" dirty="0"/>
              <a:t>Примеры:</a:t>
            </a:r>
            <a:r>
              <a:rPr lang="ru-RU" dirty="0"/>
              <a:t> Neo4J, </a:t>
            </a:r>
            <a:r>
              <a:rPr lang="ru-RU" dirty="0" err="1"/>
              <a:t>JanusGraph</a:t>
            </a:r>
            <a:r>
              <a:rPr lang="ru-RU" dirty="0"/>
              <a:t>, </a:t>
            </a:r>
            <a:r>
              <a:rPr lang="ru-RU" dirty="0" err="1"/>
              <a:t>Dgraph</a:t>
            </a:r>
            <a:r>
              <a:rPr lang="ru-RU" dirty="0"/>
              <a:t>, </a:t>
            </a:r>
            <a:r>
              <a:rPr lang="ru-RU" dirty="0" err="1"/>
              <a:t>OrientDB</a:t>
            </a:r>
            <a:r>
              <a:rPr lang="ru-RU" dirty="0"/>
              <a:t>.</a:t>
            </a:r>
          </a:p>
          <a:p>
            <a:endParaRPr lang="ru-RU" sz="40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528912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0FD69AD1-AC9D-49C2-81A1-5C8E18B1C17A}" vid="{08088377-4C5A-4FF1-973E-731B2BD9BA37}"/>
    </a:ext>
  </a:extLst>
</a:theme>
</file>

<file path=ppt/theme/theme12.xml><?xml version="1.0" encoding="utf-8"?>
<a:theme xmlns:a="http://schemas.openxmlformats.org/drawingml/2006/main" name="4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13.xml><?xml version="1.0" encoding="utf-8"?>
<a:theme xmlns:a="http://schemas.openxmlformats.org/drawingml/2006/main" name="5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15.xml><?xml version="1.0" encoding="utf-8"?>
<a:theme xmlns:a="http://schemas.openxmlformats.org/drawingml/2006/main" name="6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17.xml><?xml version="1.0" encoding="utf-8"?>
<a:theme xmlns:a="http://schemas.openxmlformats.org/drawingml/2006/main" name="2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E990010-C32C-4828-995C-3FB1E6C360FA}" vid="{059816B4-07EB-423A-B85A-B19BA65A9C0B}"/>
    </a:ext>
  </a:extLst>
</a:theme>
</file>

<file path=ppt/theme/theme18.xml><?xml version="1.0" encoding="utf-8"?>
<a:theme xmlns:a="http://schemas.openxmlformats.org/drawingml/2006/main" name="6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19.xml><?xml version="1.0" encoding="utf-8"?>
<a:theme xmlns:a="http://schemas.openxmlformats.org/drawingml/2006/main" name="7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20.xml><?xml version="1.0" encoding="utf-8"?>
<a:theme xmlns:a="http://schemas.openxmlformats.org/drawingml/2006/main" name="7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21.xml><?xml version="1.0" encoding="utf-8"?>
<a:theme xmlns:a="http://schemas.openxmlformats.org/drawingml/2006/main" name="8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5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8E851C9-88B0-4A31-9537-843CE3566C46}" vid="{8D2697F8-47AB-42AB-B000-E34A9D90C3E5}"/>
    </a:ext>
  </a:extLst>
</a:theme>
</file>

<file path=ppt/theme/theme7.xml><?xml version="1.0" encoding="utf-8"?>
<a:theme xmlns:a="http://schemas.openxmlformats.org/drawingml/2006/main" name="2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8.xml><?xml version="1.0" encoding="utf-8"?>
<a:theme xmlns:a="http://schemas.openxmlformats.org/drawingml/2006/main" name="3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16780</TotalTime>
  <Words>1215</Words>
  <Application>Microsoft Office PowerPoint</Application>
  <PresentationFormat>Широкоэкранный</PresentationFormat>
  <Paragraphs>250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22</vt:i4>
      </vt:variant>
      <vt:variant>
        <vt:lpstr>Заголовки слайдов</vt:lpstr>
      </vt:variant>
      <vt:variant>
        <vt:i4>36</vt:i4>
      </vt:variant>
    </vt:vector>
  </HeadingPairs>
  <TitlesOfParts>
    <vt:vector size="64" baseType="lpstr">
      <vt:lpstr>Arial</vt:lpstr>
      <vt:lpstr>Calibri</vt:lpstr>
      <vt:lpstr>Calibri Light</vt:lpstr>
      <vt:lpstr>Cascadia Mono</vt:lpstr>
      <vt:lpstr>Courier New</vt:lpstr>
      <vt:lpstr>Wingdings</vt:lpstr>
      <vt:lpstr>Макеты раскадровки</vt:lpstr>
      <vt:lpstr>Тема3</vt:lpstr>
      <vt:lpstr>2_Макеты раскадровки</vt:lpstr>
      <vt:lpstr>1_Тема3</vt:lpstr>
      <vt:lpstr>1_Макеты раскадровки</vt:lpstr>
      <vt:lpstr>Тема1</vt:lpstr>
      <vt:lpstr>2_Тема3</vt:lpstr>
      <vt:lpstr>3_Макеты раскадровки</vt:lpstr>
      <vt:lpstr>3_Тема3</vt:lpstr>
      <vt:lpstr>4_Макеты раскадровки</vt:lpstr>
      <vt:lpstr>1_Тема1</vt:lpstr>
      <vt:lpstr>4_Тема3</vt:lpstr>
      <vt:lpstr>5_Макеты раскадровки</vt:lpstr>
      <vt:lpstr>5_Тема3</vt:lpstr>
      <vt:lpstr>6_Макеты раскадровки</vt:lpstr>
      <vt:lpstr>Ретро</vt:lpstr>
      <vt:lpstr>2_Тема1</vt:lpstr>
      <vt:lpstr>6_Тема3</vt:lpstr>
      <vt:lpstr>7_Макеты раскадровки</vt:lpstr>
      <vt:lpstr>7_Тема3</vt:lpstr>
      <vt:lpstr>8_Макеты раскадровки</vt:lpstr>
      <vt:lpstr>1_Ретро</vt:lpstr>
      <vt:lpstr>Работа с базами данных</vt:lpstr>
      <vt:lpstr>Введение в БД</vt:lpstr>
      <vt:lpstr>Введение в БД</vt:lpstr>
      <vt:lpstr>Введение в БД</vt:lpstr>
      <vt:lpstr>Введение в БД</vt:lpstr>
      <vt:lpstr>Введение в БД</vt:lpstr>
      <vt:lpstr>Введение в БД</vt:lpstr>
      <vt:lpstr>Введение в БД</vt:lpstr>
      <vt:lpstr>Введение в БД</vt:lpstr>
      <vt:lpstr>Реляционные БД</vt:lpstr>
      <vt:lpstr>Реляционные БД</vt:lpstr>
      <vt:lpstr>Реляционные БД</vt:lpstr>
      <vt:lpstr>Реляционные БД</vt:lpstr>
      <vt:lpstr>Реляционные БД</vt:lpstr>
      <vt:lpstr>Реляционные БД</vt:lpstr>
      <vt:lpstr>Реляционные БД</vt:lpstr>
      <vt:lpstr>Реляционные БД</vt:lpstr>
      <vt:lpstr>SQL</vt:lpstr>
      <vt:lpstr>SQL</vt:lpstr>
      <vt:lpstr>SQL</vt:lpstr>
      <vt:lpstr>SQL</vt:lpstr>
      <vt:lpstr>SQL</vt:lpstr>
      <vt:lpstr>SQL</vt:lpstr>
      <vt:lpstr>SQL</vt:lpstr>
      <vt:lpstr>SQLite.Net</vt:lpstr>
      <vt:lpstr>SQLite.Net</vt:lpstr>
      <vt:lpstr>SQLite.Net</vt:lpstr>
      <vt:lpstr>SQLite.Net</vt:lpstr>
      <vt:lpstr>SQLite.Net</vt:lpstr>
      <vt:lpstr>SQLite.Net</vt:lpstr>
      <vt:lpstr>SQLite.Net</vt:lpstr>
      <vt:lpstr>SQLite.Net</vt:lpstr>
      <vt:lpstr>SQLite.Net</vt:lpstr>
      <vt:lpstr>SQLite.Net</vt:lpstr>
      <vt:lpstr>SQLite.Net</vt:lpstr>
      <vt:lpstr>SQLite.Net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Bootstrap</dc:title>
  <dc:creator>Igor Glamazdin</dc:creator>
  <cp:lastModifiedBy>Igor Glamazdin</cp:lastModifiedBy>
  <cp:revision>104</cp:revision>
  <dcterms:created xsi:type="dcterms:W3CDTF">2015-07-20T17:24:16Z</dcterms:created>
  <dcterms:modified xsi:type="dcterms:W3CDTF">2022-10-31T07:57:05Z</dcterms:modified>
</cp:coreProperties>
</file>