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94" r:id="rId3"/>
    <p:sldId id="320" r:id="rId4"/>
    <p:sldId id="321" r:id="rId5"/>
    <p:sldId id="322" r:id="rId6"/>
    <p:sldId id="323" r:id="rId7"/>
    <p:sldId id="324" r:id="rId8"/>
    <p:sldId id="327" r:id="rId9"/>
    <p:sldId id="328" r:id="rId10"/>
    <p:sldId id="339" r:id="rId11"/>
    <p:sldId id="325" r:id="rId12"/>
    <p:sldId id="326" r:id="rId13"/>
    <p:sldId id="329" r:id="rId14"/>
    <p:sldId id="332" r:id="rId15"/>
    <p:sldId id="330" r:id="rId16"/>
    <p:sldId id="331" r:id="rId17"/>
    <p:sldId id="334" r:id="rId18"/>
    <p:sldId id="333" r:id="rId19"/>
    <p:sldId id="335" r:id="rId20"/>
    <p:sldId id="336" r:id="rId21"/>
    <p:sldId id="337" r:id="rId22"/>
    <p:sldId id="338" r:id="rId23"/>
    <p:sldId id="341" r:id="rId24"/>
    <p:sldId id="340" r:id="rId25"/>
    <p:sldId id="344" r:id="rId26"/>
    <p:sldId id="345" r:id="rId27"/>
    <p:sldId id="342" r:id="rId28"/>
    <p:sldId id="343" r:id="rId29"/>
    <p:sldId id="346" r:id="rId30"/>
    <p:sldId id="347" r:id="rId31"/>
    <p:sldId id="348" r:id="rId32"/>
    <p:sldId id="349" r:id="rId33"/>
    <p:sldId id="351" r:id="rId34"/>
    <p:sldId id="350" r:id="rId35"/>
    <p:sldId id="352" r:id="rId36"/>
    <p:sldId id="353" r:id="rId37"/>
    <p:sldId id="354" r:id="rId38"/>
    <p:sldId id="356" r:id="rId39"/>
    <p:sldId id="362" r:id="rId40"/>
    <p:sldId id="363" r:id="rId41"/>
    <p:sldId id="361" r:id="rId42"/>
    <p:sldId id="355" r:id="rId43"/>
    <p:sldId id="357" r:id="rId44"/>
    <p:sldId id="358" r:id="rId45"/>
    <p:sldId id="359" r:id="rId46"/>
    <p:sldId id="360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609600" y="762000"/>
            <a:ext cx="7518400" cy="1752600"/>
          </a:xfrm>
        </p:spPr>
        <p:txBody>
          <a:bodyPr/>
          <a:lstStyle>
            <a:lvl1pPr>
              <a:defRPr sz="40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4800" y="4869160"/>
            <a:ext cx="11582400" cy="84584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800" b="0"/>
            </a:lvl1pPr>
          </a:lstStyle>
          <a:p>
            <a:r>
              <a:rPr lang="ru-RU" dirty="0" smtClean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7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2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319088"/>
            <a:ext cx="27432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19088"/>
            <a:ext cx="8026400" cy="600551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00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9088"/>
            <a:ext cx="109728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144000" y="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924800" y="6508753"/>
            <a:ext cx="3860800" cy="2905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572000" y="6537328"/>
            <a:ext cx="2844800" cy="258763"/>
          </a:xfrm>
        </p:spPr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7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>
                <a:solidFill>
                  <a:schemeClr val="tx2"/>
                </a:solidFill>
                <a:latin typeface="+mn-lt"/>
              </a:defRPr>
            </a:lvl1pPr>
            <a:lvl2pPr marL="0" indent="-285750">
              <a:buClrTx/>
              <a:buFont typeface="Wingdings" panose="05000000000000000000" pitchFamily="2" charset="2"/>
              <a:buChar char="q"/>
              <a:defRPr b="0">
                <a:solidFill>
                  <a:schemeClr val="tx2"/>
                </a:solidFill>
                <a:latin typeface="+mn-lt"/>
              </a:defRPr>
            </a:lvl2pPr>
            <a:lvl3pPr>
              <a:buClrTx/>
              <a:defRPr b="0">
                <a:solidFill>
                  <a:schemeClr val="tx2"/>
                </a:solidFill>
                <a:latin typeface="+mn-lt"/>
              </a:defRPr>
            </a:lvl3pPr>
            <a:lvl4pPr>
              <a:defRPr b="0">
                <a:solidFill>
                  <a:schemeClr val="tx2"/>
                </a:solidFill>
                <a:latin typeface="+mn-lt"/>
              </a:defRPr>
            </a:lvl4pPr>
            <a:lvl5pPr>
              <a:defRPr b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6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3600" b="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49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92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67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Гламаздин И.И.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0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0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96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60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24628"/>
            <a:ext cx="12192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188913"/>
          <a:ext cx="12192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Image" r:id="rId15" imgW="10006349" imgH="1269841" progId="Photoshop.Image.6">
                  <p:embed/>
                </p:oleObj>
              </mc:Choice>
              <mc:Fallback>
                <p:oleObj name="Image" r:id="rId15" imgW="10006349" imgH="1269841" progId="Photoshop.Image.6">
                  <p:embed/>
                  <p:pic>
                    <p:nvPicPr>
                      <p:cNvPr id="10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121920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B9A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0"/>
            <a:ext cx="12192000" cy="2413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0" y="0"/>
            <a:ext cx="284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fld id="{23ADF540-C1AC-421B-A864-061122D03DBE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508753"/>
            <a:ext cx="3860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0" y="6537328"/>
            <a:ext cx="2844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319088"/>
            <a:ext cx="10972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334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Tx/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Tx/>
        <a:buFont typeface="Wingdings" panose="05000000000000000000" pitchFamily="2" charset="2"/>
        <a:buChar char="q"/>
        <a:defRPr sz="2800">
          <a:solidFill>
            <a:schemeClr val="tx2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?tabs=dotnet-core-cl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>
              <a:latin typeface="+mn-lt"/>
              <a:cs typeface="Times New Roman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err="1" smtClean="0"/>
              <a:t>EntityFramework</a:t>
            </a:r>
            <a:r>
              <a:rPr lang="en-US" dirty="0" smtClean="0"/>
              <a:t> Core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EF поддерживает следующие подходы к разработке моделей:</a:t>
            </a:r>
          </a:p>
          <a:p>
            <a:endParaRPr lang="ru-RU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dirty="0" smtClean="0"/>
              <a:t>Создание модели </a:t>
            </a:r>
            <a:r>
              <a:rPr lang="ru-RU" dirty="0"/>
              <a:t>из существующей базы данных.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dirty="0" smtClean="0"/>
              <a:t>Описание модели. Затем, используя </a:t>
            </a:r>
            <a:r>
              <a:rPr lang="ru-RU" dirty="0"/>
              <a:t>EF </a:t>
            </a:r>
            <a:r>
              <a:rPr lang="ru-RU" dirty="0" smtClean="0"/>
              <a:t>Migrations создается база </a:t>
            </a:r>
            <a:r>
              <a:rPr lang="ru-RU" dirty="0"/>
              <a:t>данных из модели. Миграции позволяют развивать базу данных по мере изменения модели.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  <a:endParaRPr lang="ru-RU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838" t="6480" b="33220"/>
          <a:stretch/>
        </p:blipFill>
        <p:spPr>
          <a:xfrm>
            <a:off x="3827748" y="1052736"/>
            <a:ext cx="4536504" cy="527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70" t="7783" r="24532" b="51056"/>
          <a:stretch/>
        </p:blipFill>
        <p:spPr>
          <a:xfrm>
            <a:off x="1134648" y="1412776"/>
            <a:ext cx="9922704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1134648" y="2636912"/>
            <a:ext cx="6041472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2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1262" t="8001" r="1570" b="44399"/>
          <a:stretch/>
        </p:blipFill>
        <p:spPr>
          <a:xfrm>
            <a:off x="3611724" y="1252190"/>
            <a:ext cx="4968552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4007768" y="3645024"/>
            <a:ext cx="446449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3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сущностей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</a:t>
            </a:r>
            <a:r>
              <a:rPr lang="en-US" dirty="0" smtClean="0"/>
              <a:t>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4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сущностей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 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навигационные свойства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Department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Department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 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навигационные свойства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Persons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00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контекста базы данных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</a:t>
            </a:r>
            <a:r>
              <a:rPr lang="en-US" dirty="0" smtClean="0"/>
              <a:t>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1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Экземпляр </a:t>
            </a:r>
            <a:r>
              <a:rPr lang="ru-RU" sz="3600" b="1" dirty="0"/>
              <a:t>DbContext</a:t>
            </a:r>
            <a:r>
              <a:rPr lang="ru-RU" sz="3600" dirty="0"/>
              <a:t> </a:t>
            </a:r>
            <a:r>
              <a:rPr lang="ru-RU" sz="3600" dirty="0" smtClean="0"/>
              <a:t>пред</a:t>
            </a:r>
            <a:r>
              <a:rPr lang="ru-RU" sz="3600" dirty="0"/>
              <a:t>о</a:t>
            </a:r>
            <a:r>
              <a:rPr lang="ru-RU" sz="3600" dirty="0" smtClean="0"/>
              <a:t>ставляет </a:t>
            </a:r>
            <a:r>
              <a:rPr lang="ru-RU" sz="3600" dirty="0"/>
              <a:t>сеанс с базой данных и может использоваться для запроса и сохранения экземпляров </a:t>
            </a:r>
            <a:r>
              <a:rPr lang="ru-RU" sz="3600" dirty="0" smtClean="0"/>
              <a:t>сущностей</a:t>
            </a:r>
            <a:r>
              <a:rPr lang="ru-RU" sz="3600" dirty="0"/>
              <a:t>. </a:t>
            </a:r>
            <a:endParaRPr lang="en-US" sz="3600" dirty="0" smtClean="0"/>
          </a:p>
          <a:p>
            <a:r>
              <a:rPr lang="ru-RU" sz="3600" dirty="0" smtClean="0"/>
              <a:t>DbContext </a:t>
            </a:r>
            <a:r>
              <a:rPr lang="ru-RU" sz="3600" dirty="0"/>
              <a:t>- это комбинация шаблонов </a:t>
            </a:r>
            <a:endParaRPr lang="ru-RU" sz="3600" dirty="0" smtClean="0"/>
          </a:p>
          <a:p>
            <a:r>
              <a:rPr lang="ru-RU" sz="3600" b="1" dirty="0" smtClean="0"/>
              <a:t>Unit </a:t>
            </a:r>
            <a:r>
              <a:rPr lang="ru-RU" sz="3600" b="1" dirty="0"/>
              <a:t>Of Work </a:t>
            </a:r>
            <a:r>
              <a:rPr lang="ru-RU" sz="3600" dirty="0"/>
              <a:t>и </a:t>
            </a:r>
            <a:r>
              <a:rPr lang="ru-RU" sz="3600" b="1" dirty="0"/>
              <a:t>Repository</a:t>
            </a:r>
            <a:r>
              <a:rPr lang="ru-RU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4771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b="1" dirty="0" smtClean="0"/>
              <a:t>DbContext</a:t>
            </a:r>
            <a:r>
              <a:rPr lang="ru-RU" sz="3600" dirty="0" smtClean="0"/>
              <a:t> отслеживает изменения объектов при:</a:t>
            </a:r>
          </a:p>
          <a:p>
            <a:pPr marL="571500" indent="-571500">
              <a:buFontTx/>
              <a:buChar char="-"/>
            </a:pPr>
            <a:r>
              <a:rPr lang="ru-RU" sz="3600" dirty="0" smtClean="0"/>
              <a:t>получении объектов из запроса</a:t>
            </a:r>
          </a:p>
          <a:p>
            <a:pPr marL="571500" indent="-571500">
              <a:buFontTx/>
              <a:buChar char="-"/>
            </a:pPr>
            <a:r>
              <a:rPr lang="ru-RU" sz="3600" dirty="0" smtClean="0"/>
              <a:t>добавлении/изменении объекта</a:t>
            </a:r>
            <a:endParaRPr lang="en-US" sz="3600" dirty="0" smtClean="0"/>
          </a:p>
          <a:p>
            <a:pPr marL="571500" indent="-571500">
              <a:buFontTx/>
              <a:buChar char="-"/>
            </a:pPr>
            <a:endParaRPr lang="en-US" sz="3600" dirty="0"/>
          </a:p>
          <a:p>
            <a:r>
              <a:rPr lang="ru-RU" sz="3600" dirty="0" smtClean="0"/>
              <a:t>Привызове метода </a:t>
            </a:r>
            <a:r>
              <a:rPr lang="ru-RU" sz="3600" b="1" dirty="0"/>
              <a:t>SaveChanges</a:t>
            </a:r>
            <a:r>
              <a:rPr lang="ru-RU" sz="3600" dirty="0"/>
              <a:t> или </a:t>
            </a:r>
            <a:r>
              <a:rPr lang="ru-RU" sz="3600" b="1" dirty="0" smtClean="0"/>
              <a:t>SaveChangesAsync</a:t>
            </a:r>
            <a:r>
              <a:rPr lang="ru-RU" sz="3600" dirty="0" smtClean="0"/>
              <a:t> </a:t>
            </a:r>
            <a:r>
              <a:rPr lang="ru-RU" sz="3600" dirty="0"/>
              <a:t>EF Core обнаруживает внесенные изменения и записывает их в базу данных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8582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Тема лекции</a:t>
            </a:r>
          </a:p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  <a:endParaRPr lang="ru-RU" dirty="0"/>
          </a:p>
          <a:p>
            <a:endParaRPr lang="ru-RU" dirty="0">
              <a:cs typeface="Times New Roman" panose="02020603050405020304" pitchFamily="18" charset="0"/>
            </a:endParaRPr>
          </a:p>
          <a:p>
            <a:r>
              <a:rPr lang="ru-RU" b="1" dirty="0">
                <a:cs typeface="Times New Roman" panose="02020603050405020304" pitchFamily="18" charset="0"/>
              </a:rPr>
              <a:t>Цели и задачи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Изучить основы вреймворка 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  <a:endParaRPr lang="ru-RU" dirty="0"/>
          </a:p>
          <a:p>
            <a:r>
              <a:rPr lang="ru-RU" dirty="0" smtClean="0">
                <a:cs typeface="Times New Roman" panose="02020603050405020304" pitchFamily="18" charset="0"/>
              </a:rPr>
              <a:t>Научиться использовать контекст базы данных для формирования запросов. </a:t>
            </a:r>
            <a:endParaRPr lang="ru-RU" dirty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5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ApplicationDbContext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Persons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Department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Departments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7536160" y="882650"/>
            <a:ext cx="2160240" cy="8901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95600" y="1916832"/>
            <a:ext cx="3528392" cy="1296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52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b="1" i="1" dirty="0"/>
              <a:t>DbSet/DbSet&lt;TEntity&gt;</a:t>
            </a:r>
            <a:r>
              <a:rPr lang="ru-RU" sz="3200" dirty="0"/>
              <a:t>: представляет набор объектов, которые </a:t>
            </a:r>
            <a:r>
              <a:rPr lang="ru-RU" sz="3200" dirty="0" smtClean="0"/>
              <a:t>отображаются на таблицы базы </a:t>
            </a:r>
            <a:r>
              <a:rPr lang="ru-RU" sz="3200" dirty="0"/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val="56229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b="1" i="1" dirty="0"/>
              <a:t>DbSet/DbSet&lt;TEntity&gt;</a:t>
            </a:r>
            <a:r>
              <a:rPr lang="ru-RU" sz="3200" dirty="0"/>
              <a:t>: представляет набор объектов, которые </a:t>
            </a:r>
            <a:r>
              <a:rPr lang="ru-RU" sz="3200" dirty="0" smtClean="0"/>
              <a:t>отображаются на таблицы базы данных</a:t>
            </a:r>
          </a:p>
          <a:p>
            <a:endParaRPr lang="ru-RU" sz="3200" dirty="0"/>
          </a:p>
          <a:p>
            <a:r>
              <a:rPr lang="en-US" sz="3200" b="1" i="1" dirty="0" err="1" smtClean="0"/>
              <a:t>DbSet</a:t>
            </a:r>
            <a:r>
              <a:rPr lang="en-US" sz="3200" dirty="0" smtClean="0"/>
              <a:t> </a:t>
            </a:r>
            <a:r>
              <a:rPr lang="ru-RU" sz="3200" dirty="0" smtClean="0"/>
              <a:t>позволяет делать выборку данных спомощью запросов </a:t>
            </a:r>
            <a:r>
              <a:rPr lang="en-US" sz="3200" dirty="0" smtClean="0"/>
              <a:t>LINQ.</a:t>
            </a:r>
            <a:endParaRPr lang="ru-RU" sz="3200" dirty="0"/>
          </a:p>
          <a:p>
            <a:r>
              <a:rPr lang="en-US" sz="3200" dirty="0" smtClean="0"/>
              <a:t>EF Core </a:t>
            </a:r>
            <a:r>
              <a:rPr lang="ru-RU" sz="3200" dirty="0" smtClean="0"/>
              <a:t>преобразует эти запросы в запросы к БД, например, в запросы </a:t>
            </a:r>
            <a:r>
              <a:rPr lang="en-US" sz="3200" dirty="0" smtClean="0"/>
              <a:t>SQL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68256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 контекста БД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</a:t>
            </a:r>
            <a:r>
              <a:rPr lang="en-US" dirty="0" smtClean="0"/>
              <a:t>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3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Конфигурирование контекста </a:t>
            </a:r>
            <a:r>
              <a:rPr lang="ru-RU" dirty="0" smtClean="0"/>
              <a:t>БД (вариант1)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ApplicationDbContext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</a:t>
            </a:r>
            <a:endParaRPr lang="en-US" sz="20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ApplicationDbContext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optionsBuilder.UseSqlServer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Persons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Department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Departments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7032104" y="3429000"/>
            <a:ext cx="3744416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35560" y="4437112"/>
            <a:ext cx="6696744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8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Конфигурирование контекста </a:t>
            </a:r>
            <a:r>
              <a:rPr lang="ru-RU" dirty="0" smtClean="0"/>
              <a:t>БД</a:t>
            </a:r>
            <a:r>
              <a:rPr lang="en-US" dirty="0" smtClean="0"/>
              <a:t> (</a:t>
            </a:r>
            <a:r>
              <a:rPr lang="ru-RU" dirty="0" smtClean="0"/>
              <a:t>Вариант 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ApplicationDbContext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</a:t>
            </a:r>
            <a:endParaRPr lang="en-US" sz="20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    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ApplicationDbContext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DbContextOptions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ApplicationDbContext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opt)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: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(opt)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       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Persons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Department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Departments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375920" y="1700808"/>
            <a:ext cx="60486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36676" y="2082200"/>
            <a:ext cx="151216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35760" y="2276872"/>
            <a:ext cx="1368152" cy="1653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339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Конфигурирование контекста </a:t>
            </a:r>
            <a:r>
              <a:rPr lang="ru-RU" dirty="0" smtClean="0"/>
              <a:t>БД</a:t>
            </a:r>
            <a:r>
              <a:rPr lang="en-US" dirty="0" smtClean="0"/>
              <a:t> (</a:t>
            </a:r>
            <a:r>
              <a:rPr lang="ru-RU" dirty="0" smtClean="0"/>
              <a:t>Вариант 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@"Server=(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localdb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)\\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mssqllocaldb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; Database = 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EfDemo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;"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+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Trusted_Connection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= True; 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+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MultipleActiveResultSets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= true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builder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ApplicationDbContext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options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builder.UseSqlServer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).Options;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context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ApplicationDbContext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(options);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276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поля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</a:t>
            </a:r>
            <a:r>
              <a:rPr lang="en-US" dirty="0" smtClean="0"/>
              <a:t>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8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поля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По </a:t>
            </a:r>
            <a:r>
              <a:rPr lang="ru-RU" sz="3200" dirty="0" smtClean="0"/>
              <a:t>умолчанию </a:t>
            </a:r>
            <a:r>
              <a:rPr lang="ru-RU" sz="3200" dirty="0"/>
              <a:t>свойство с именем Id или &lt;имя типа&gt; Id будет настроено как первичный ключ сущности</a:t>
            </a:r>
            <a:r>
              <a:rPr lang="ru-RU" sz="3200" dirty="0" smtClean="0"/>
              <a:t>.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2000" dirty="0" smtClean="0">
                <a:latin typeface="Consolas" panose="020B0609020204030204" pitchFamily="49" charset="0"/>
              </a:rPr>
              <a:t>. . .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Department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. .</a:t>
            </a:r>
            <a:endParaRPr lang="ru-RU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3215680" y="3284984"/>
            <a:ext cx="1368152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87688" y="5445224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7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ключевых полей в коде (аннотация данных)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System.ComponentModel.DataAnnotations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PassNo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. .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5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68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ключевых полей в коде (</a:t>
            </a:r>
            <a:r>
              <a:rPr lang="en-US" dirty="0" smtClean="0"/>
              <a:t>fluent API, </a:t>
            </a:r>
            <a:r>
              <a:rPr lang="ru-RU" dirty="0" smtClean="0"/>
              <a:t>в классе контекста БД)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ModelBuilder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(p=&gt;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p.PassNo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8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 между таблицами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</a:t>
            </a:r>
            <a:r>
              <a:rPr lang="en-US" dirty="0" smtClean="0"/>
              <a:t>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1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 между </a:t>
            </a:r>
            <a:r>
              <a:rPr lang="ru-RU" dirty="0" smtClean="0"/>
              <a:t>таблицами (основные термины)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Dependent </a:t>
            </a:r>
            <a:r>
              <a:rPr lang="en-US" sz="2400" b="1" dirty="0" smtClean="0"/>
              <a:t>entity</a:t>
            </a:r>
            <a:r>
              <a:rPr lang="ru-RU" sz="2400" b="1" dirty="0" smtClean="0"/>
              <a:t> </a:t>
            </a:r>
            <a:r>
              <a:rPr lang="ru-RU" sz="2400" dirty="0" smtClean="0"/>
              <a:t>(Зависимая сущность): </a:t>
            </a:r>
            <a:r>
              <a:rPr lang="ru-RU" sz="2400" dirty="0"/>
              <a:t>это сущность, которая содержит свойства внешнего ключа. Иногда </a:t>
            </a:r>
            <a:r>
              <a:rPr lang="ru-RU" sz="2400" dirty="0" smtClean="0"/>
              <a:t>е</a:t>
            </a:r>
            <a:r>
              <a:rPr lang="ru-RU" sz="2400" dirty="0"/>
              <a:t>е</a:t>
            </a:r>
            <a:r>
              <a:rPr lang="ru-RU" sz="2400" dirty="0" smtClean="0"/>
              <a:t> </a:t>
            </a:r>
            <a:r>
              <a:rPr lang="ru-RU" sz="2400" dirty="0"/>
              <a:t>называют </a:t>
            </a:r>
            <a:r>
              <a:rPr lang="ru-RU" sz="2400" dirty="0" smtClean="0"/>
              <a:t>«</a:t>
            </a:r>
            <a:r>
              <a:rPr lang="en-US" sz="2400" dirty="0" smtClean="0"/>
              <a:t>child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дочерней</a:t>
            </a:r>
            <a:r>
              <a:rPr lang="en-US" sz="2400" dirty="0" smtClean="0"/>
              <a:t>)</a:t>
            </a:r>
            <a:r>
              <a:rPr lang="ru-RU" sz="2400" dirty="0" smtClean="0"/>
              <a:t>».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Principal </a:t>
            </a:r>
            <a:r>
              <a:rPr lang="en-US" sz="2400" b="1" dirty="0" smtClean="0"/>
              <a:t>entity</a:t>
            </a:r>
            <a:r>
              <a:rPr lang="ru-RU" sz="2400" dirty="0" smtClean="0"/>
              <a:t> (Основная сущность): </a:t>
            </a:r>
            <a:r>
              <a:rPr lang="ru-RU" sz="2400" dirty="0"/>
              <a:t>это сущность, которая содержит свойства первичного / альтернативного ключа. Иногда </a:t>
            </a:r>
            <a:r>
              <a:rPr lang="ru-RU" sz="2400" dirty="0" smtClean="0"/>
              <a:t>ее </a:t>
            </a:r>
            <a:r>
              <a:rPr lang="ru-RU" sz="2400" dirty="0"/>
              <a:t>называют </a:t>
            </a:r>
            <a:r>
              <a:rPr lang="ru-RU" sz="2400" dirty="0" smtClean="0"/>
              <a:t>«</a:t>
            </a:r>
            <a:r>
              <a:rPr lang="en-US" sz="2400" dirty="0" smtClean="0"/>
              <a:t>parent </a:t>
            </a:r>
            <a:r>
              <a:rPr lang="ru-RU" sz="2400" dirty="0" smtClean="0"/>
              <a:t>(родительской)»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Primary Key </a:t>
            </a:r>
            <a:r>
              <a:rPr lang="en-US" sz="2400" dirty="0" smtClean="0"/>
              <a:t>(</a:t>
            </a:r>
            <a:r>
              <a:rPr lang="ru-RU" sz="2400" dirty="0" smtClean="0"/>
              <a:t>Главный ключ</a:t>
            </a:r>
            <a:r>
              <a:rPr lang="en-US" sz="2400" dirty="0" smtClean="0"/>
              <a:t>)</a:t>
            </a:r>
            <a:r>
              <a:rPr lang="ru-RU" sz="2400" dirty="0" smtClean="0"/>
              <a:t>: </a:t>
            </a:r>
            <a:r>
              <a:rPr lang="ru-RU" sz="2400" dirty="0"/>
              <a:t>свойства, которые однозначно идентифицируют основную сущность.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Foreign Key </a:t>
            </a:r>
            <a:r>
              <a:rPr lang="en-US" sz="2400" dirty="0" smtClean="0"/>
              <a:t>(</a:t>
            </a:r>
            <a:r>
              <a:rPr lang="ru-RU" sz="2400" dirty="0" smtClean="0"/>
              <a:t>Внешний ключ</a:t>
            </a:r>
            <a:r>
              <a:rPr lang="en-US" sz="2400" dirty="0" smtClean="0"/>
              <a:t>)</a:t>
            </a:r>
            <a:r>
              <a:rPr lang="ru-RU" sz="2400" dirty="0" smtClean="0"/>
              <a:t>: </a:t>
            </a:r>
            <a:r>
              <a:rPr lang="ru-RU" sz="2400" dirty="0"/>
              <a:t>свойства в зависимой сущности, которые используются для хранения значений основного ключа для связанной </a:t>
            </a:r>
            <a:r>
              <a:rPr lang="ru-RU" sz="2400" dirty="0" smtClean="0"/>
              <a:t>сущности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Navigation Property </a:t>
            </a:r>
            <a:r>
              <a:rPr lang="en-US" sz="2400" dirty="0" smtClean="0"/>
              <a:t>(</a:t>
            </a:r>
            <a:r>
              <a:rPr lang="ru-RU" sz="2400" dirty="0" smtClean="0"/>
              <a:t>Свойство навигации</a:t>
            </a:r>
            <a:r>
              <a:rPr lang="en-US" sz="2400" dirty="0" smtClean="0"/>
              <a:t>)</a:t>
            </a:r>
            <a:r>
              <a:rPr lang="ru-RU" sz="2400" dirty="0" smtClean="0"/>
              <a:t>: </a:t>
            </a:r>
            <a:r>
              <a:rPr lang="ru-RU" sz="2400" dirty="0"/>
              <a:t>свойство, определенное для основной и / или зависимой сущности, которое ссылается на связанную </a:t>
            </a:r>
            <a:r>
              <a:rPr lang="ru-RU" sz="2400" dirty="0" smtClean="0"/>
              <a:t>сущность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200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 между </a:t>
            </a:r>
            <a:r>
              <a:rPr lang="ru-RU" dirty="0" smtClean="0"/>
              <a:t>таблицами (основные термины)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Collection </a:t>
            </a:r>
            <a:r>
              <a:rPr lang="en-US" sz="2400" b="1" dirty="0"/>
              <a:t>Navigation Property </a:t>
            </a:r>
            <a:r>
              <a:rPr lang="en-US" sz="2400" dirty="0"/>
              <a:t>(</a:t>
            </a:r>
            <a:r>
              <a:rPr lang="ru-RU" sz="2400" dirty="0"/>
              <a:t>Свойство навигации коллекции</a:t>
            </a:r>
            <a:r>
              <a:rPr lang="en-US" sz="2400" dirty="0"/>
              <a:t>)</a:t>
            </a:r>
            <a:r>
              <a:rPr lang="ru-RU" sz="2400" dirty="0"/>
              <a:t>: свойство навигации, которое содержит ссылки на множество связанных сущностей</a:t>
            </a:r>
            <a:r>
              <a:rPr lang="ru-RU" sz="2400" dirty="0" smtClean="0"/>
              <a:t>.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Reference navigation </a:t>
            </a:r>
            <a:r>
              <a:rPr lang="en-US" sz="2400" b="1" dirty="0" smtClean="0"/>
              <a:t>property </a:t>
            </a:r>
            <a:r>
              <a:rPr lang="en-US" sz="2400" dirty="0" smtClean="0"/>
              <a:t>(</a:t>
            </a:r>
            <a:r>
              <a:rPr lang="ru-RU" sz="2400" dirty="0" smtClean="0"/>
              <a:t>Свойство </a:t>
            </a:r>
            <a:r>
              <a:rPr lang="ru-RU" sz="2400" dirty="0"/>
              <a:t>навигации по </a:t>
            </a:r>
            <a:r>
              <a:rPr lang="ru-RU" sz="2400" dirty="0" smtClean="0"/>
              <a:t>ссылке</a:t>
            </a:r>
            <a:r>
              <a:rPr lang="en-US" sz="2400" dirty="0" smtClean="0"/>
              <a:t>)</a:t>
            </a:r>
            <a:r>
              <a:rPr lang="ru-RU" sz="2400" dirty="0" smtClean="0"/>
              <a:t>: </a:t>
            </a:r>
            <a:r>
              <a:rPr lang="ru-RU" sz="2400" dirty="0"/>
              <a:t>свойство навигации, которое содержит ссылку на один связанный объект</a:t>
            </a:r>
            <a:r>
              <a:rPr lang="ru-RU" sz="2400" dirty="0" smtClean="0"/>
              <a:t>.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Inverse navigation </a:t>
            </a:r>
            <a:r>
              <a:rPr lang="en-US" sz="2400" b="1" dirty="0" smtClean="0"/>
              <a:t>property </a:t>
            </a:r>
            <a:r>
              <a:rPr lang="en-US" sz="2400" dirty="0" smtClean="0"/>
              <a:t>(</a:t>
            </a:r>
            <a:r>
              <a:rPr lang="ru-RU" sz="2400" dirty="0" smtClean="0"/>
              <a:t>Свойство </a:t>
            </a:r>
            <a:r>
              <a:rPr lang="ru-RU" sz="2400" dirty="0"/>
              <a:t>обратной </a:t>
            </a:r>
            <a:r>
              <a:rPr lang="ru-RU" sz="2400" dirty="0" smtClean="0"/>
              <a:t>навигации</a:t>
            </a:r>
            <a:r>
              <a:rPr lang="en-US" sz="2400" dirty="0" smtClean="0"/>
              <a:t>)</a:t>
            </a:r>
            <a:r>
              <a:rPr lang="ru-RU" sz="2400" dirty="0" smtClean="0"/>
              <a:t>: </a:t>
            </a:r>
            <a:r>
              <a:rPr lang="ru-RU" sz="2400" dirty="0"/>
              <a:t>при обсуждении конкретного свойства навигации этот термин относится к свойству навигации на другом конце отношения</a:t>
            </a:r>
            <a:r>
              <a:rPr lang="ru-RU" sz="2400" dirty="0" smtClean="0"/>
              <a:t>.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Self-referencing </a:t>
            </a:r>
            <a:r>
              <a:rPr lang="en-US" sz="2400" b="1" dirty="0" smtClean="0"/>
              <a:t>relationship </a:t>
            </a:r>
            <a:r>
              <a:rPr lang="en-US" sz="2400" dirty="0" smtClean="0"/>
              <a:t>(</a:t>
            </a:r>
            <a:r>
              <a:rPr lang="ru-RU" sz="2400" dirty="0" smtClean="0"/>
              <a:t>Отношение </a:t>
            </a:r>
            <a:r>
              <a:rPr lang="ru-RU" sz="2400" dirty="0"/>
              <a:t>со ссылками на </a:t>
            </a:r>
            <a:r>
              <a:rPr lang="ru-RU" sz="2400" dirty="0" smtClean="0"/>
              <a:t>себя</a:t>
            </a:r>
            <a:r>
              <a:rPr lang="en-US" sz="2400" dirty="0" smtClean="0"/>
              <a:t>)</a:t>
            </a:r>
            <a:r>
              <a:rPr lang="ru-RU" sz="2400" dirty="0" smtClean="0"/>
              <a:t>: </a:t>
            </a:r>
            <a:r>
              <a:rPr lang="ru-RU" sz="2400" dirty="0"/>
              <a:t>отношение, в котором типы зависимой и основной сущностей совпадают.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55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 между </a:t>
            </a:r>
            <a:r>
              <a:rPr lang="ru-RU" dirty="0" smtClean="0"/>
              <a:t>таблицами (один-ко-многим)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76325"/>
            <a:ext cx="8438728" cy="524827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 smtClean="0"/>
              <a:t>Department</a:t>
            </a:r>
            <a:r>
              <a:rPr lang="en-US" sz="2400" dirty="0" smtClean="0"/>
              <a:t> – </a:t>
            </a:r>
            <a:r>
              <a:rPr lang="ru-RU" sz="2400" dirty="0" smtClean="0"/>
              <a:t>основная сущность (</a:t>
            </a:r>
            <a:r>
              <a:rPr lang="en-US" sz="2400" i="1" u="sng" dirty="0" smtClean="0"/>
              <a:t>Principal</a:t>
            </a:r>
            <a:r>
              <a:rPr lang="en-US" sz="24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 smtClean="0"/>
              <a:t>Person</a:t>
            </a:r>
            <a:r>
              <a:rPr lang="en-US" sz="2400" dirty="0" smtClean="0"/>
              <a:t> – </a:t>
            </a:r>
            <a:r>
              <a:rPr lang="ru-RU" sz="2400" dirty="0" smtClean="0"/>
              <a:t>зависимая сущность (</a:t>
            </a:r>
            <a:r>
              <a:rPr lang="en-US" sz="2400" i="1" u="sng" dirty="0" smtClean="0"/>
              <a:t>Dependent</a:t>
            </a:r>
            <a:r>
              <a:rPr lang="en-US" sz="24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 err="1" smtClean="0"/>
              <a:t>Department.Id</a:t>
            </a:r>
            <a:r>
              <a:rPr lang="en-US" sz="2400" dirty="0" smtClean="0"/>
              <a:t> – </a:t>
            </a:r>
            <a:r>
              <a:rPr lang="ru-RU" sz="2400" dirty="0" smtClean="0"/>
              <a:t>основной ключ </a:t>
            </a:r>
            <a:r>
              <a:rPr lang="ru-RU" sz="2400" i="1" dirty="0" smtClean="0"/>
              <a:t>(</a:t>
            </a:r>
            <a:r>
              <a:rPr lang="en-US" sz="2400" i="1" u="sng" dirty="0" smtClean="0"/>
              <a:t>Principal key</a:t>
            </a:r>
            <a:r>
              <a:rPr lang="en-US" sz="2400" dirty="0" smtClean="0"/>
              <a:t>) – </a:t>
            </a:r>
            <a:r>
              <a:rPr lang="ru-RU" sz="2400" dirty="0" smtClean="0"/>
              <a:t>совпадает с главным ключом (</a:t>
            </a:r>
            <a:r>
              <a:rPr lang="en-US" sz="2400" i="1" dirty="0" smtClean="0"/>
              <a:t>Primary key</a:t>
            </a:r>
            <a:r>
              <a:rPr lang="en-US" sz="24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 err="1" smtClean="0"/>
              <a:t>Person.DepartmentId</a:t>
            </a:r>
            <a:r>
              <a:rPr lang="en-US" sz="2400" dirty="0" smtClean="0"/>
              <a:t> – </a:t>
            </a:r>
            <a:r>
              <a:rPr lang="ru-RU" sz="2400" dirty="0" smtClean="0"/>
              <a:t>внешний ключ </a:t>
            </a:r>
            <a:r>
              <a:rPr lang="en-US" sz="2400" dirty="0" smtClean="0"/>
              <a:t>(</a:t>
            </a:r>
            <a:r>
              <a:rPr lang="en-US" sz="2400" i="1" u="sng" dirty="0" smtClean="0"/>
              <a:t>Foreign key</a:t>
            </a:r>
            <a:r>
              <a:rPr lang="en-US" sz="24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 err="1" smtClean="0"/>
              <a:t>Person.Department</a:t>
            </a:r>
            <a:r>
              <a:rPr lang="en-US" sz="2400" dirty="0" smtClean="0"/>
              <a:t> </a:t>
            </a:r>
            <a:r>
              <a:rPr lang="en-US" sz="2400" dirty="0"/>
              <a:t>- </a:t>
            </a:r>
            <a:r>
              <a:rPr lang="ru-RU" sz="2400" dirty="0" smtClean="0"/>
              <a:t>Свойство </a:t>
            </a:r>
            <a:r>
              <a:rPr lang="ru-RU" sz="2400" dirty="0"/>
              <a:t>навигации по </a:t>
            </a:r>
            <a:r>
              <a:rPr lang="ru-RU" sz="2400" dirty="0" smtClean="0"/>
              <a:t>ссылке</a:t>
            </a:r>
            <a:r>
              <a:rPr lang="en-US" sz="2400" dirty="0" smtClean="0"/>
              <a:t> (</a:t>
            </a:r>
            <a:r>
              <a:rPr lang="en-US" sz="2400" i="1" u="sng" dirty="0" smtClean="0"/>
              <a:t>Reference </a:t>
            </a:r>
            <a:r>
              <a:rPr lang="en-US" sz="2400" i="1" u="sng" dirty="0"/>
              <a:t>navigation </a:t>
            </a:r>
            <a:r>
              <a:rPr lang="en-US" sz="2400" i="1" u="sng" dirty="0" smtClean="0"/>
              <a:t>property</a:t>
            </a:r>
            <a:r>
              <a:rPr lang="en-US" sz="2400" dirty="0" smtClean="0"/>
              <a:t>), </a:t>
            </a:r>
            <a:r>
              <a:rPr lang="ru-RU" sz="2400" dirty="0" smtClean="0"/>
              <a:t>а также </a:t>
            </a:r>
            <a:r>
              <a:rPr lang="ru-RU" sz="2400" dirty="0"/>
              <a:t>с</a:t>
            </a:r>
            <a:r>
              <a:rPr lang="ru-RU" sz="2400" dirty="0" smtClean="0"/>
              <a:t>войство </a:t>
            </a:r>
            <a:r>
              <a:rPr lang="ru-RU" sz="2400" dirty="0"/>
              <a:t>обратной </a:t>
            </a:r>
            <a:r>
              <a:rPr lang="ru-RU" sz="2400" dirty="0" smtClean="0"/>
              <a:t>навигации </a:t>
            </a:r>
            <a:r>
              <a:rPr lang="ru-RU" sz="2400" dirty="0"/>
              <a:t>(</a:t>
            </a:r>
            <a:r>
              <a:rPr lang="en-US" sz="2400" i="1" u="sng" dirty="0"/>
              <a:t>Inverse navigation property</a:t>
            </a:r>
            <a:r>
              <a:rPr lang="en-US" sz="2400" dirty="0"/>
              <a:t>)</a:t>
            </a:r>
            <a:r>
              <a:rPr lang="ru-RU" sz="2400" dirty="0"/>
              <a:t> для </a:t>
            </a:r>
            <a:r>
              <a:rPr lang="en-US" sz="2400" dirty="0" err="1"/>
              <a:t>Department.Persons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 err="1"/>
              <a:t>Department.Persons</a:t>
            </a:r>
            <a:r>
              <a:rPr lang="en-US" sz="2400" b="1" dirty="0"/>
              <a:t> </a:t>
            </a:r>
            <a:r>
              <a:rPr lang="en-US" sz="2400" dirty="0"/>
              <a:t>- </a:t>
            </a:r>
            <a:r>
              <a:rPr lang="ru-RU" sz="2400" dirty="0"/>
              <a:t>Свойство навигации коллекции</a:t>
            </a:r>
            <a:r>
              <a:rPr lang="en-US" sz="2400" dirty="0"/>
              <a:t> (</a:t>
            </a:r>
            <a:r>
              <a:rPr lang="en-US" sz="2400" i="1" u="sng" dirty="0"/>
              <a:t>Collection Navigation Property</a:t>
            </a:r>
            <a:r>
              <a:rPr lang="en-US" sz="2400" dirty="0"/>
              <a:t>)</a:t>
            </a:r>
            <a:r>
              <a:rPr lang="ru-RU" sz="2400" dirty="0"/>
              <a:t> </a:t>
            </a: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392" y="1099949"/>
            <a:ext cx="2231132" cy="508566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768408" y="2782202"/>
            <a:ext cx="1813992" cy="3587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68408" y="2241506"/>
            <a:ext cx="1813992" cy="3233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68408" y="5158467"/>
            <a:ext cx="1813992" cy="3587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768408" y="4799702"/>
            <a:ext cx="1813992" cy="3587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10800000">
            <a:off x="8976320" y="2961583"/>
            <a:ext cx="1332148" cy="2055415"/>
          </a:xfrm>
          <a:prstGeom prst="arc">
            <a:avLst>
              <a:gd name="adj1" fmla="val 15998313"/>
              <a:gd name="adj2" fmla="val 5701362"/>
            </a:avLst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0800000">
            <a:off x="8793544" y="2420887"/>
            <a:ext cx="1478920" cy="2938545"/>
          </a:xfrm>
          <a:prstGeom prst="arc">
            <a:avLst>
              <a:gd name="adj1" fmla="val 15998313"/>
              <a:gd name="adj2" fmla="val 5701362"/>
            </a:avLst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 между </a:t>
            </a:r>
            <a:r>
              <a:rPr lang="ru-RU" dirty="0" smtClean="0"/>
              <a:t>таблицами (один-ко-многим)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</a:t>
            </a:r>
            <a:r>
              <a:rPr lang="en-US" dirty="0" smtClean="0"/>
              <a:t>EF Core </a:t>
            </a:r>
            <a:r>
              <a:rPr lang="ru-RU" dirty="0" smtClean="0"/>
              <a:t>обнаруживает навигационные свойства, и имена свойств соответствуют одному из правил:</a:t>
            </a:r>
          </a:p>
          <a:p>
            <a:endParaRPr lang="ru-RU" dirty="0" smtClean="0"/>
          </a:p>
          <a:p>
            <a:r>
              <a:rPr lang="en-US" dirty="0" smtClean="0"/>
              <a:t>&lt;</a:t>
            </a:r>
            <a:r>
              <a:rPr lang="ru-RU" dirty="0" smtClean="0"/>
              <a:t>имя навигационного свойства</a:t>
            </a:r>
            <a:r>
              <a:rPr lang="en-US" dirty="0" smtClean="0"/>
              <a:t>&gt;Id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имя родительской сущности</a:t>
            </a:r>
            <a:r>
              <a:rPr lang="en-US" dirty="0" smtClean="0"/>
              <a:t>&gt;Id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то связи и вторичные ключи в БД формируются автоматически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отношений вручную</a:t>
            </a:r>
            <a:r>
              <a:rPr lang="en-US" dirty="0" smtClean="0"/>
              <a:t> (</a:t>
            </a:r>
            <a:r>
              <a:rPr lang="ru-RU" dirty="0" smtClean="0"/>
              <a:t>Аннотация данных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. .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навигационные свойства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Department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Department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навигационные свойства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InverseProperty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"Department"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Persons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  <p:sp>
        <p:nvSpPr>
          <p:cNvPr id="4" name="Arc 3"/>
          <p:cNvSpPr/>
          <p:nvPr/>
        </p:nvSpPr>
        <p:spPr>
          <a:xfrm>
            <a:off x="5591944" y="3068960"/>
            <a:ext cx="2592288" cy="2952328"/>
          </a:xfrm>
          <a:prstGeom prst="arc">
            <a:avLst>
              <a:gd name="adj1" fmla="val 18325399"/>
              <a:gd name="adj2" fmla="val 5084518"/>
            </a:avLst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24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отношений </a:t>
            </a:r>
            <a:r>
              <a:rPr lang="ru-RU" dirty="0" smtClean="0"/>
              <a:t>вручную (</a:t>
            </a:r>
            <a:r>
              <a:rPr lang="en-US" dirty="0" smtClean="0"/>
              <a:t>fluent API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ModelBuilder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p.Department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WithMany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d.Persons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45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контекста БД в </a:t>
            </a:r>
            <a:r>
              <a:rPr lang="en-US" dirty="0" err="1" smtClean="0"/>
              <a:t>ASP.Net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</a:t>
            </a:r>
            <a:r>
              <a:rPr lang="en-US" dirty="0" smtClean="0"/>
              <a:t>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5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контекста БД в </a:t>
            </a:r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appsettings.json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ConnectionStrings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"Server=(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localdb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)\\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mssqllocaldb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 Database =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EfDemo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Trusted_Connection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True;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MultipleActiveResultSets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true"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6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Entity Framework (EF) Core - это облегченная, расширяемая кроссплатформенная версия популярной технологии доступа к данным Entity Framework с открытым исходным кодом.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24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контекста БД в </a:t>
            </a:r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startup.cs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ApplicationDbContext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&gt;(opt =&gt;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opt.UseSqlServer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(Configuration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78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</a:t>
            </a:r>
            <a:r>
              <a:rPr lang="en-US" dirty="0" smtClean="0"/>
              <a:t>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3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Миграции </a:t>
            </a:r>
            <a:r>
              <a:rPr lang="ru-RU" sz="3600" dirty="0"/>
              <a:t>в EF Core предоставляет способ постепенного обновления схемы базы данных, чтобы поддерживать ее синхронизацию с моделью данных приложения, сохраняя </a:t>
            </a:r>
            <a:r>
              <a:rPr lang="ru-RU" sz="3600" dirty="0" smtClean="0"/>
              <a:t>при этом существующие </a:t>
            </a:r>
            <a:r>
              <a:rPr lang="ru-RU" sz="3600" dirty="0"/>
              <a:t>данные в базе данных.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4749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Migrations (</a:t>
            </a:r>
            <a:r>
              <a:rPr lang="ru-RU" dirty="0" smtClean="0"/>
              <a:t>добавление миграции)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70" t="62664" r="33021" b="7151"/>
          <a:stretch/>
        </p:blipFill>
        <p:spPr>
          <a:xfrm>
            <a:off x="832868" y="1484784"/>
            <a:ext cx="10526263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1487488" y="2780928"/>
            <a:ext cx="2232248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91744" y="2780928"/>
            <a:ext cx="1368152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12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 (</a:t>
            </a:r>
            <a:r>
              <a:rPr lang="ru-RU" dirty="0"/>
              <a:t>добавление миграции)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240" t="10527" b="37336"/>
          <a:stretch/>
        </p:blipFill>
        <p:spPr>
          <a:xfrm>
            <a:off x="4079776" y="1196752"/>
            <a:ext cx="4032448" cy="4977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3863752" y="4149080"/>
            <a:ext cx="4248472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84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м</a:t>
            </a:r>
            <a:r>
              <a:rPr lang="ru-RU" dirty="0"/>
              <a:t>и</a:t>
            </a:r>
            <a:r>
              <a:rPr lang="ru-RU" dirty="0" smtClean="0"/>
              <a:t>грации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71" t="68152" r="41510" b="5779"/>
          <a:stretch/>
        </p:blipFill>
        <p:spPr>
          <a:xfrm>
            <a:off x="1426849" y="2060848"/>
            <a:ext cx="9338301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1199456" y="3789040"/>
            <a:ext cx="4032448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73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27" r="80099" b="42824"/>
          <a:stretch/>
        </p:blipFill>
        <p:spPr>
          <a:xfrm>
            <a:off x="4367808" y="1268760"/>
            <a:ext cx="3456384" cy="45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739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новой </a:t>
            </a:r>
            <a:r>
              <a:rPr lang="ru-RU" dirty="0"/>
              <a:t>миграции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навигационные свойства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Department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75520" y="3068960"/>
            <a:ext cx="777686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81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новой миграции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01" t="68152" r="36109" b="7151"/>
          <a:stretch/>
        </p:blipFill>
        <p:spPr>
          <a:xfrm>
            <a:off x="191344" y="1124744"/>
            <a:ext cx="8664963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33328" y="2708920"/>
            <a:ext cx="6336704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0141" t="68200" r="49606" b="6601"/>
          <a:stretch/>
        </p:blipFill>
        <p:spPr>
          <a:xfrm>
            <a:off x="6349032" y="3861048"/>
            <a:ext cx="5532615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6168008" y="4305250"/>
            <a:ext cx="352839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86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новой миграции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223" r="71609" b="31848"/>
          <a:stretch/>
        </p:blipFill>
        <p:spPr>
          <a:xfrm>
            <a:off x="2564121" y="1340768"/>
            <a:ext cx="7063757" cy="460851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03912" y="4797152"/>
            <a:ext cx="3816424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2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EF Core </a:t>
            </a:r>
            <a:r>
              <a:rPr lang="ru-RU" sz="3200" dirty="0" smtClean="0"/>
              <a:t>представляет собой </a:t>
            </a:r>
            <a:r>
              <a:rPr lang="ru-RU" sz="3200" b="1" dirty="0" smtClean="0"/>
              <a:t>ORM</a:t>
            </a:r>
            <a:r>
              <a:rPr lang="ru-RU" sz="3200" dirty="0" smtClean="0"/>
              <a:t>-инструмент (</a:t>
            </a:r>
            <a:r>
              <a:rPr lang="ru-RU" sz="3200" dirty="0"/>
              <a:t>object-relational mapping - </a:t>
            </a:r>
            <a:r>
              <a:rPr lang="ru-RU" sz="3200" dirty="0" smtClean="0"/>
              <a:t>отображение </a:t>
            </a:r>
            <a:r>
              <a:rPr lang="ru-RU" sz="3200" dirty="0"/>
              <a:t>данных на реальные объекты</a:t>
            </a:r>
            <a:r>
              <a:rPr lang="ru-RU" sz="3200" dirty="0" smtClean="0"/>
              <a:t>), </a:t>
            </a:r>
            <a:r>
              <a:rPr lang="ru-RU" sz="3200" dirty="0"/>
              <a:t>который</a:t>
            </a:r>
            <a:r>
              <a:rPr lang="ru-RU" sz="3200" dirty="0" smtClean="0"/>
              <a:t>: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dirty="0" smtClean="0"/>
              <a:t>Позволяет </a:t>
            </a:r>
            <a:r>
              <a:rPr lang="ru-RU" sz="3200" dirty="0"/>
              <a:t>разработчикам .NET работать с базой данных с помощью объектов .NET</a:t>
            </a:r>
            <a:r>
              <a:rPr lang="ru-RU" sz="3200" dirty="0" smtClean="0"/>
              <a:t>.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dirty="0" smtClean="0"/>
              <a:t>Устраняет </a:t>
            </a:r>
            <a:r>
              <a:rPr lang="ru-RU" sz="3200" dirty="0"/>
              <a:t>потребность в большей части кода доступа к данным, который обычно необходимо писать.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40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 к контексту БД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</a:t>
            </a:r>
            <a:r>
              <a:rPr lang="en-US" dirty="0" smtClean="0"/>
              <a:t>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84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Entity Framework Core использует встроенный в язык </a:t>
            </a:r>
            <a:r>
              <a:rPr lang="ru-RU" sz="3200" dirty="0" smtClean="0"/>
              <a:t>запросов </a:t>
            </a:r>
            <a:r>
              <a:rPr lang="ru-RU" sz="3200" dirty="0"/>
              <a:t>(LINQ) для запроса данных из базы данных. LINQ позволяет использовать C # (или любой другой язык .NET) для написания строго типизированных запросов.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6511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EF Core передает </a:t>
            </a:r>
            <a:r>
              <a:rPr lang="ru-RU" sz="3600" dirty="0" smtClean="0"/>
              <a:t>запрос </a:t>
            </a:r>
            <a:r>
              <a:rPr lang="ru-RU" sz="3600" dirty="0"/>
              <a:t>LINQ поставщику базы данных. Поставщики баз данных, в свою очередь, переводят его на язык запросов, специфичный для базы данных (например, SQL для реляционной базы данных).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11449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всех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ApplicationDbContext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context.Persons.ToList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897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context.Persons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.Where(p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435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context.Persons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SingleOrDefault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"Bob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i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поиск по ключу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context.Persons.Find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0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61" y="332656"/>
            <a:ext cx="10972800" cy="563562"/>
          </a:xfrm>
        </p:spPr>
        <p:txBody>
          <a:bodyPr/>
          <a:lstStyle/>
          <a:p>
            <a:r>
              <a:rPr lang="ru-RU" dirty="0" smtClean="0"/>
              <a:t>Получение связанных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context.Persons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.Include(p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p.Department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7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EF Core </a:t>
            </a:r>
            <a:r>
              <a:rPr lang="ru-RU" sz="3200" dirty="0" smtClean="0"/>
              <a:t>поддерживает работы с разными базами данных. Для этого используются соответствующие поставщики баз данных.</a:t>
            </a:r>
          </a:p>
          <a:p>
            <a:r>
              <a:rPr lang="ru-RU" sz="3200" dirty="0" smtClean="0"/>
              <a:t>Подробнее о поставщиках БД – см.</a:t>
            </a:r>
          </a:p>
          <a:p>
            <a:r>
              <a:rPr lang="en-US" sz="3200" dirty="0">
                <a:hlinkClick r:id="rId2"/>
              </a:rPr>
              <a:t>https://docs.microsoft.com/en-us/ef/core/providers/?</a:t>
            </a:r>
            <a:r>
              <a:rPr lang="en-US" sz="3200" dirty="0" smtClean="0">
                <a:hlinkClick r:id="rId2"/>
              </a:rPr>
              <a:t>tabs=dotnet-core-cli</a:t>
            </a:r>
            <a:endParaRPr lang="ru-RU" sz="3200" dirty="0" smtClean="0"/>
          </a:p>
          <a:p>
            <a:r>
              <a:rPr lang="ru-RU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0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 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09600" y="1124744"/>
            <a:ext cx="1097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chemeClr val="tx2"/>
                </a:solidFill>
              </a:rPr>
              <a:t>В EF Core </a:t>
            </a:r>
            <a:r>
              <a:rPr lang="en-US" sz="3600" dirty="0" err="1">
                <a:solidFill>
                  <a:schemeClr val="tx2"/>
                </a:solidFill>
              </a:rPr>
              <a:t>доступ</a:t>
            </a:r>
            <a:r>
              <a:rPr lang="en-US" sz="3600" dirty="0">
                <a:solidFill>
                  <a:schemeClr val="tx2"/>
                </a:solidFill>
              </a:rPr>
              <a:t> к </a:t>
            </a:r>
            <a:r>
              <a:rPr lang="en-US" sz="3600" dirty="0" err="1">
                <a:solidFill>
                  <a:schemeClr val="tx2"/>
                </a:solidFill>
              </a:rPr>
              <a:t>данным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осуществляется</a:t>
            </a:r>
            <a:r>
              <a:rPr lang="en-US" sz="3600" dirty="0">
                <a:solidFill>
                  <a:schemeClr val="tx2"/>
                </a:solidFill>
              </a:rPr>
              <a:t> с </a:t>
            </a:r>
            <a:r>
              <a:rPr lang="en-US" sz="3600" dirty="0" err="1">
                <a:solidFill>
                  <a:schemeClr val="tx2"/>
                </a:solidFill>
              </a:rPr>
              <a:t>помощью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модели</a:t>
            </a:r>
            <a:r>
              <a:rPr lang="en-US" sz="3600" dirty="0">
                <a:solidFill>
                  <a:schemeClr val="tx2"/>
                </a:solidFill>
              </a:rPr>
              <a:t>. </a:t>
            </a:r>
            <a:r>
              <a:rPr lang="en-US" sz="3600" dirty="0" err="1">
                <a:solidFill>
                  <a:schemeClr val="tx2"/>
                </a:solidFill>
              </a:rPr>
              <a:t>Модель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состоит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из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классов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сущностей</a:t>
            </a:r>
            <a:r>
              <a:rPr lang="en-US" sz="3600" dirty="0">
                <a:solidFill>
                  <a:schemeClr val="tx2"/>
                </a:solidFill>
              </a:rPr>
              <a:t> и </a:t>
            </a:r>
            <a:r>
              <a:rPr lang="en-US" sz="3600" dirty="0" err="1">
                <a:solidFill>
                  <a:schemeClr val="tx2"/>
                </a:solidFill>
              </a:rPr>
              <a:t>объекта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контекста</a:t>
            </a:r>
            <a:r>
              <a:rPr lang="en-US" sz="3600" dirty="0">
                <a:solidFill>
                  <a:schemeClr val="tx2"/>
                </a:solidFill>
              </a:rPr>
              <a:t>, </a:t>
            </a:r>
            <a:r>
              <a:rPr lang="en-US" sz="3600" dirty="0" err="1">
                <a:solidFill>
                  <a:schemeClr val="tx2"/>
                </a:solidFill>
              </a:rPr>
              <a:t>который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</a:rPr>
              <a:t>пред</a:t>
            </a:r>
            <a:r>
              <a:rPr lang="ru-RU" sz="3600" dirty="0" smtClean="0">
                <a:solidFill>
                  <a:schemeClr val="tx2"/>
                </a:solidFill>
              </a:rPr>
              <a:t>о</a:t>
            </a:r>
            <a:r>
              <a:rPr lang="en-US" sz="3600" dirty="0" err="1" smtClean="0">
                <a:solidFill>
                  <a:schemeClr val="tx2"/>
                </a:solidFill>
              </a:rPr>
              <a:t>ставляет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ru-RU" sz="3600" dirty="0" smtClean="0">
                <a:solidFill>
                  <a:schemeClr val="tx2"/>
                </a:solidFill>
              </a:rPr>
              <a:t>взаимодействие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>
                <a:solidFill>
                  <a:schemeClr val="tx2"/>
                </a:solidFill>
              </a:rPr>
              <a:t>с </a:t>
            </a:r>
            <a:r>
              <a:rPr lang="en-US" sz="3600" dirty="0" err="1">
                <a:solidFill>
                  <a:schemeClr val="tx2"/>
                </a:solidFill>
              </a:rPr>
              <a:t>базой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данных</a:t>
            </a:r>
            <a:r>
              <a:rPr lang="en-US" sz="3600" dirty="0">
                <a:solidFill>
                  <a:schemeClr val="tx2"/>
                </a:solidFill>
              </a:rPr>
              <a:t>. </a:t>
            </a:r>
            <a:endParaRPr lang="ru-RU" sz="3600" dirty="0" smtClean="0">
              <a:solidFill>
                <a:schemeClr val="tx2"/>
              </a:solidFill>
            </a:endParaRPr>
          </a:p>
          <a:p>
            <a:pPr algn="just"/>
            <a:endParaRPr lang="ru-RU" sz="3600" dirty="0">
              <a:solidFill>
                <a:schemeClr val="tx2"/>
              </a:solidFill>
            </a:endParaRPr>
          </a:p>
          <a:p>
            <a:pPr algn="just"/>
            <a:r>
              <a:rPr lang="en-US" sz="3600" dirty="0" err="1" smtClean="0">
                <a:solidFill>
                  <a:schemeClr val="tx2"/>
                </a:solidFill>
              </a:rPr>
              <a:t>Объект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контекста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позволяет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запрашивать</a:t>
            </a:r>
            <a:r>
              <a:rPr lang="en-US" sz="3600" dirty="0">
                <a:solidFill>
                  <a:schemeClr val="tx2"/>
                </a:solidFill>
              </a:rPr>
              <a:t> и </a:t>
            </a:r>
            <a:r>
              <a:rPr lang="en-US" sz="3600" dirty="0" err="1">
                <a:solidFill>
                  <a:schemeClr val="tx2"/>
                </a:solidFill>
              </a:rPr>
              <a:t>сохранять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данные</a:t>
            </a:r>
            <a:r>
              <a:rPr lang="en-US" sz="36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9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Базовые классы описаны в библиотеке</a:t>
            </a:r>
          </a:p>
          <a:p>
            <a:r>
              <a:rPr lang="en-US" b="1" i="1" dirty="0" err="1" smtClean="0"/>
              <a:t>Microsoft.EntityFrameworkCore</a:t>
            </a:r>
            <a:endParaRPr lang="en-US" b="1" i="1" dirty="0" smtClean="0"/>
          </a:p>
          <a:p>
            <a:endParaRPr lang="en-US" dirty="0"/>
          </a:p>
          <a:p>
            <a:r>
              <a:rPr lang="ru-RU" dirty="0" smtClean="0"/>
              <a:t>Вспомогательные классы (например, для создания </a:t>
            </a:r>
            <a:r>
              <a:rPr lang="ru-RU" dirty="0" smtClean="0"/>
              <a:t>миграций</a:t>
            </a:r>
            <a:r>
              <a:rPr lang="ru-RU" dirty="0" smtClean="0"/>
              <a:t>) описаны в библиотеке</a:t>
            </a:r>
          </a:p>
          <a:p>
            <a:r>
              <a:rPr lang="en-US" b="1" i="1" dirty="0" err="1" smtClean="0"/>
              <a:t>Microsoft.EntityFrameworkCore.Tools</a:t>
            </a:r>
            <a:endParaRPr lang="en-US" b="1" i="1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Поставщики данных для различных СУБД описаны в соответствующих библиотеках, например:</a:t>
            </a:r>
          </a:p>
          <a:p>
            <a:endParaRPr lang="ru-RU" b="1" i="1" dirty="0"/>
          </a:p>
          <a:p>
            <a:r>
              <a:rPr lang="en-US" b="1" i="1" dirty="0" err="1" smtClean="0"/>
              <a:t>Microsoft.EntityFrameworkCore.SqlServer</a:t>
            </a:r>
            <a:endParaRPr lang="en-US" b="1" i="1" dirty="0" smtClean="0"/>
          </a:p>
          <a:p>
            <a:endParaRPr lang="en-US" b="1" i="1" dirty="0"/>
          </a:p>
          <a:p>
            <a:r>
              <a:rPr lang="en-US" b="1" i="1" dirty="0" err="1" smtClean="0"/>
              <a:t>Microsoft.EntityFrameworkCore.Sqlite</a:t>
            </a:r>
            <a:endParaRPr lang="en-US" b="1" i="1" dirty="0" smtClean="0"/>
          </a:p>
          <a:p>
            <a:endParaRPr lang="en-US" b="1" i="1" dirty="0"/>
          </a:p>
          <a:p>
            <a:r>
              <a:rPr lang="en-US" b="1" i="1" dirty="0" err="1" smtClean="0"/>
              <a:t>Pomelo.EntityFrameworkCore.MySql</a:t>
            </a:r>
            <a:endParaRPr lang="en-US" b="1" i="1" dirty="0" smtClean="0"/>
          </a:p>
          <a:p>
            <a:endParaRPr lang="en-US" b="1" i="1" dirty="0"/>
          </a:p>
          <a:p>
            <a:r>
              <a:rPr lang="en-US" b="1" i="1" dirty="0" err="1"/>
              <a:t>Npgsql.EntityFrameworkCore.PostgreSQL</a:t>
            </a:r>
            <a:endParaRPr lang="en-US" b="1" i="1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1B9AD9"/>
      </a:accent1>
      <a:accent2>
        <a:srgbClr val="E4A04E"/>
      </a:accent2>
      <a:accent3>
        <a:srgbClr val="FFFFFF"/>
      </a:accent3>
      <a:accent4>
        <a:srgbClr val="174578"/>
      </a:accent4>
      <a:accent5>
        <a:srgbClr val="ABCAE9"/>
      </a:accent5>
      <a:accent6>
        <a:srgbClr val="CF9146"/>
      </a:accent6>
      <a:hlink>
        <a:srgbClr val="66CC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3366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002A56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1B9AD9"/>
        </a:accent1>
        <a:accent2>
          <a:srgbClr val="E4A04E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CF9146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E59C2612-480F-464D-AF90-C08CB7087C91}" vid="{542D0048-C83B-43D5-A291-419DE1D6F5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Тема3</Template>
  <TotalTime>37669</TotalTime>
  <Words>1588</Words>
  <Application>Microsoft Office PowerPoint</Application>
  <PresentationFormat>Widescreen</PresentationFormat>
  <Paragraphs>270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Consolas</vt:lpstr>
      <vt:lpstr>Times New Roman</vt:lpstr>
      <vt:lpstr>Verdana</vt:lpstr>
      <vt:lpstr>Wingdings</vt:lpstr>
      <vt:lpstr>Theme1</vt:lpstr>
      <vt:lpstr>Image</vt:lpstr>
      <vt:lpstr>PowerPoint Presentation</vt:lpstr>
      <vt:lpstr>Введение в EntityFramework Core</vt:lpstr>
      <vt:lpstr>Общая информация</vt:lpstr>
      <vt:lpstr>Введение в EntityFramework Core</vt:lpstr>
      <vt:lpstr>Введение в EntityFramework Core</vt:lpstr>
      <vt:lpstr>Введение в EntityFramework Core</vt:lpstr>
      <vt:lpstr>Введение в EntityFramework Core</vt:lpstr>
      <vt:lpstr>Введение в EntityFramework Core</vt:lpstr>
      <vt:lpstr>Введение в EntityFramework Core</vt:lpstr>
      <vt:lpstr>Введение в EntityFramework Core</vt:lpstr>
      <vt:lpstr>Введение в EntityFramework Core</vt:lpstr>
      <vt:lpstr>PowerPoint Presentation</vt:lpstr>
      <vt:lpstr>Введение в EntityFramework Core</vt:lpstr>
      <vt:lpstr>Схема базы данных</vt:lpstr>
      <vt:lpstr>Описание сущностей</vt:lpstr>
      <vt:lpstr>Описание сущностей</vt:lpstr>
      <vt:lpstr>Описание контекста базы данных</vt:lpstr>
      <vt:lpstr>Контекст базы данных</vt:lpstr>
      <vt:lpstr>Контекст базы данных</vt:lpstr>
      <vt:lpstr>Контекст базы данных</vt:lpstr>
      <vt:lpstr>Контекст базы данных</vt:lpstr>
      <vt:lpstr>Контекст базы данных</vt:lpstr>
      <vt:lpstr>Конфигурирование контекста БД</vt:lpstr>
      <vt:lpstr>Конфигурирование контекста БД (вариант1)</vt:lpstr>
      <vt:lpstr>Конфигурирование контекста БД (Вариант 2)</vt:lpstr>
      <vt:lpstr>Конфигурирование контекста БД (Вариант 2)</vt:lpstr>
      <vt:lpstr>Ключевые поля</vt:lpstr>
      <vt:lpstr>Ключевые поля</vt:lpstr>
      <vt:lpstr>Настройка ключевых полей в коде (аннотация данных)</vt:lpstr>
      <vt:lpstr>Настройка ключевых полей в коде (fluent API, в классе контекста БД)</vt:lpstr>
      <vt:lpstr>Отношения между таблицами</vt:lpstr>
      <vt:lpstr>Отношения между таблицами (основные термины)</vt:lpstr>
      <vt:lpstr>Отношения между таблицами (основные термины)</vt:lpstr>
      <vt:lpstr>Отношения между таблицами (один-ко-многим)</vt:lpstr>
      <vt:lpstr>Отношения между таблицами (один-ко-многим)</vt:lpstr>
      <vt:lpstr>Настройка отношений вручную (Аннотация данных)</vt:lpstr>
      <vt:lpstr>Настройка отношений вручную (fluent API)</vt:lpstr>
      <vt:lpstr>Подключение контекста БД в ASP.Net Core</vt:lpstr>
      <vt:lpstr>Подключение контекста БД в ASP.Net Core</vt:lpstr>
      <vt:lpstr>Подключение контекста БД в ASP.Net Core</vt:lpstr>
      <vt:lpstr>Migrations</vt:lpstr>
      <vt:lpstr>Migrations</vt:lpstr>
      <vt:lpstr>Migrations (добавление миграции)</vt:lpstr>
      <vt:lpstr>Migrations (добавление миграции)</vt:lpstr>
      <vt:lpstr>Применение миграции</vt:lpstr>
      <vt:lpstr>PowerPoint Presentation</vt:lpstr>
      <vt:lpstr>Добавление новой миграции</vt:lpstr>
      <vt:lpstr>Добавление новой миграции</vt:lpstr>
      <vt:lpstr>Добавление новой миграции</vt:lpstr>
      <vt:lpstr>Запросы к контексту БД</vt:lpstr>
      <vt:lpstr>PowerPoint Presentation</vt:lpstr>
      <vt:lpstr>PowerPoint Presentation</vt:lpstr>
      <vt:lpstr>Получение всех данных</vt:lpstr>
      <vt:lpstr>Фильтрация данных</vt:lpstr>
      <vt:lpstr>Поиск данных</vt:lpstr>
      <vt:lpstr>Получение связанных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Igor</dc:creator>
  <cp:lastModifiedBy>Igor Glamazdin</cp:lastModifiedBy>
  <cp:revision>117</cp:revision>
  <dcterms:created xsi:type="dcterms:W3CDTF">2014-12-20T08:09:46Z</dcterms:created>
  <dcterms:modified xsi:type="dcterms:W3CDTF">2021-03-13T05:53:03Z</dcterms:modified>
</cp:coreProperties>
</file>