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8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2" r:id="rId12"/>
    <p:sldMasterId id="2147483794" r:id="rId13"/>
    <p:sldMasterId id="2147483799" r:id="rId14"/>
    <p:sldMasterId id="2147483811" r:id="rId15"/>
    <p:sldMasterId id="2147483816" r:id="rId16"/>
    <p:sldMasterId id="2147483828" r:id="rId17"/>
    <p:sldMasterId id="2147483834" r:id="rId18"/>
    <p:sldMasterId id="2147483846" r:id="rId19"/>
    <p:sldMasterId id="2147483851" r:id="rId20"/>
    <p:sldMasterId id="2147483863" r:id="rId21"/>
    <p:sldMasterId id="2147483868" r:id="rId22"/>
  </p:sldMasterIdLst>
  <p:notesMasterIdLst>
    <p:notesMasterId r:id="rId65"/>
  </p:notesMasterIdLst>
  <p:sldIdLst>
    <p:sldId id="258" r:id="rId23"/>
    <p:sldId id="259" r:id="rId24"/>
    <p:sldId id="389" r:id="rId25"/>
    <p:sldId id="390" r:id="rId26"/>
    <p:sldId id="391" r:id="rId27"/>
    <p:sldId id="392" r:id="rId28"/>
    <p:sldId id="394" r:id="rId29"/>
    <p:sldId id="393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21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3" r:id="rId58"/>
    <p:sldId id="422" r:id="rId59"/>
    <p:sldId id="424" r:id="rId60"/>
    <p:sldId id="425" r:id="rId61"/>
    <p:sldId id="426" r:id="rId62"/>
    <p:sldId id="427" r:id="rId63"/>
    <p:sldId id="428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64" Type="http://schemas.openxmlformats.org/officeDocument/2006/relationships/slide" Target="slides/slide42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3E51-691C-49FE-A7CA-ECDBEB359FE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F69F-1739-4DA1-9B9B-FCACB023B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DCFA-BDC7-49FB-9EF0-0ACDB4A61EEC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EA4-EFB6-491A-A7B3-96D17A75B6D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15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8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552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55C01D-BC0C-4E4D-8E05-12729847DA7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EAE4652-9D71-4FF3-9115-D366B7EAE89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6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771-A885-4F18-93D0-13BBD1E69D8D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CFE-D05F-4BBB-98D8-F47C8A846D9F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1053-3548-4A53-ADF3-4B28D0BD392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F682-65B7-4618-9C74-48C10C4FA2B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A3E-A892-4F75-BD52-7B74E59165BE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3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6EB6-F822-46D4-8E5F-108E0DC19E2E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C89-CC5B-4A8D-B3EA-492682A9A3E5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2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C3D6-AC18-447D-B9CC-079A40E9C5D7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04593-F4CF-4715-9875-3DA8F6F29F5B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774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244D-371D-4595-AFB3-9A653793E0DB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850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F27C-5C11-4695-B552-0812FB956DFD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6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D411-1F64-46DA-A53E-0AC1D2FF169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173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93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3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A86265-AF7D-4497-83EB-0974EAD55B4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5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6F9AA1-6C61-4B01-BCDB-448CB60E551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4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91E4-DFAE-455C-AA0B-514AFD74DC63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B6430-837B-403F-947B-F06D1E9D33C6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07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E8D-B499-4F8C-94FB-A706968B0E3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6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D07A-796D-4CF2-9510-32560263DA0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5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65B8-BFAF-469F-A15E-105D3EE9CA0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1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F8F-9732-4F1E-8491-38C6A1F4E8D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2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F4A6-2147-475B-887F-FB28A263584F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708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732-9020-41AF-B9FF-68B485739CD8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548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05DF-246F-434D-95BA-A973EB4A4032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7066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8F6-9BDF-4BB4-B915-3F9C030E7C9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558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E7DE-783F-44BE-A284-021965600FC1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A84-D6E6-4D4E-AC9E-4DE05EC25134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690-CACF-492D-9815-8ECAF69078F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240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585-B53E-4B01-A1B4-0216D779F24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5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28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800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2FA8BA-45B0-421D-8913-DCE148D4F40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3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909C54-D6D9-43F2-AC3C-88B8746CEF1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69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1-089A-4888-B6CE-1364190E94D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67D4-245F-4E19-AB09-EA44BDFCBAA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577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F43-8B84-4718-ADF8-49F63672D2B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017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D99-5EE4-4BBA-B784-F18873926CEC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8F90-CB88-42C2-AC2E-69A54C5BB45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1955-1AA6-42CA-A966-B1F5F86011FE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40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587-3221-41F0-9A88-F6BA6A000174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927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8FF-D967-44D4-8579-D47C86C7587A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86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4ABD-384F-40A4-92B7-3E92EC1F8D22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515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3310-7C00-409C-B1C1-25F929EEBE57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845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04E-1C08-4169-A045-CFBFCF4DD19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721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4A0-CF69-4605-96DE-0827CD3628B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51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242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491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D1F517-2913-4B14-9223-20242C784AE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9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1454-C447-4F41-ACC5-844D51AAADD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2BBA57-B732-4A17-ADCF-E9EE68AFCA6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702-DA04-464B-8B5A-9D940BE7105B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5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670-ACCD-4D5A-B45D-9EC9C6D1F968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717F-F0AD-4AD6-BA2F-E317E261A00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9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4A-7C4E-4D23-B639-63C14E3E7A2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2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5455-5F71-4057-8877-10577C1347CB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AEB8-94AA-417D-8C3F-51F946D3ABB1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4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DD27-F9EE-481C-9CAB-4E2675340DFF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AD416-1555-4C62-A256-F735E310E1C0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929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31A4-D96E-4FB5-A6E2-44385151F2E2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F2C-18E3-409C-9B98-093CB07B492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236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F27-7367-4D66-8D40-3A3A60FF058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2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7CBBA0-8565-442E-829E-44ECF63D4C9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AA9F2A-ABD1-4C4F-B273-60C2C801E04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1EA0-8599-41A2-BEC8-32818978022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C44E-3856-4593-95A4-65CEFF851D7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5E5D-8C6A-4C3C-A257-00FB4632248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AF3-97EA-40DA-901F-6EEB8BD07BA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15C-54D9-42A9-A574-E8CF7683E3B4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27C-72AF-4777-AE7D-AC789971E4D8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FD3-9B85-462B-AFE8-EE55A861AA98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3D4-C7CD-4732-B36A-DAEDA0811488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02-5D12-4FC5-83D6-F46A603976F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ED-B40D-4B8D-91E8-2CC015D3D55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C7C05EE-2273-470F-BC91-B11628997C8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F651-5E50-4FD7-9836-280A829668F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7A410B-929C-4655-9F6C-6B19C8851C1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008724-F43B-4D59-ABC5-65C00ECBB36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74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03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6EBF290-1B1E-4879-A721-5793839BCAF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9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FCDD4F-AF03-47C4-845E-914512460A9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57EB8-4E1A-44AD-AFA8-2E6623479C5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EAFE8-D2E5-44DD-BA26-93023953864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8F7-D8F9-4C56-8F27-16F082D6E5A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1E7-4F75-415E-B8E6-7AC6A04EBFF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0FBC-006F-42D6-9F98-FB460588673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3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EF6-69D2-491C-B515-254679688D8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21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F13E-90F1-4B70-AD25-9E66AFBE3297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7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3FE-BD71-4159-9C98-6EFE5FBDD5D5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04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AA4-B38D-4CA4-9F9B-ADAB3FEBCD6C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31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8C90-4E51-40AB-8412-95A099924DF8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37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85CF-3F41-4655-925D-40B7F8E48BD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51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8E5-C01C-450A-83C0-7E74CB3C630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F734-82B7-49A9-B220-64F18D7BBC3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916-DD15-45B2-ADD6-EF14450A46F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6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306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51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CDC90F3-9CE8-4A76-8665-A035CF70086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CC43F8-98EA-43EB-8F47-22F912537C4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18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243-D29C-45F1-AF9F-FCDABCB1CBF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312-4348-4129-8C08-F786FDB4B58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54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430-CE6A-4D29-9304-891C7406207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202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925-A538-4B38-AE54-5127F22B783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25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F3-E22B-45BE-9CA0-1A6ADD3AAC94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833F-8555-4310-9A8C-8CBEE0EEAE0D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DC90-33F8-43B4-9583-9CF18B35A388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17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1E59-633E-4293-A010-E93C2EBCACBC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05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E186-9AFD-4388-BABE-739A1BBBC527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77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A4D9-6FE6-4E73-8870-75BCD4DE9191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3768-59F6-443A-9AD7-A433E99179E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98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1CAF-B4EB-4E30-89B4-0DA021B3ED7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356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6521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649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8A03840-9083-4B78-9A69-CD1767DB6EE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15FFCC9-BD0D-45A8-8110-BB44E1B89CC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1684-08A7-4258-92E9-15D6A1FCE42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879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3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4D401F5-AE05-4BD7-B078-1F7E45EF42B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4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7180F0-B4AE-432D-AB7F-32D2511EF4D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47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4C5F6-447E-437F-ABE7-ED4F2DBAED5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99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9829-6E21-45F9-ACE2-5642CBB632C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1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F920-69A2-457D-890D-3077038EFD2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0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319-64FB-474B-BE5F-735586CDB16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0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1A93-21B4-441F-AA32-4021EC49433A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4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2C62-E0A0-4E60-866B-96F9B0AC6128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A4F-DE3E-434D-9A91-FA4C80A1C65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1695-D38C-43D8-8D4F-38892728982B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722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6C1-DE7C-40E3-827B-3BC8705030B9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94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B595-D7F2-42F4-91E6-42D73E71DE3D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03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B3B-CA31-4B48-83C3-9E77E7FCD69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687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1324-2518-4589-9501-419B8F8D5ED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38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5C60-0B85-428E-A929-5D1E956884B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70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522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0463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FFEF7E-1FFA-46B1-A115-DA9DF6CB64E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1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73F674-6AD1-4823-A022-6DE3D3A561F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D2E-A76F-4534-BC2D-7B16AF18C702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FFD1-673D-47A5-901A-F3139509202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A94D-4639-4920-B4C9-E8A79D99657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387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25E-9549-4B72-9953-F055BF1EBCC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17FA-B3CF-479B-AC5E-B47EA60C7914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396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945-F368-441C-AEEE-42AA78D83CAF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080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FFE9-A635-4750-A55C-CA63D985EF54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044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C0C7-8247-4855-AC30-7A797BE7D58A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9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CF0F-3E1E-46F8-BE95-CDB69A01A50D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542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C5D-51FA-4BC2-AB64-A782D9A38AC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337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3FC3-9F86-4F77-8FAB-4752B7A420D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5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2AF-89C1-4E24-A376-9AB7626679E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749-B6E2-4BDE-A3A0-097ED8225A3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3952C-8F67-4DED-BCC9-A751866F7FD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4DE6-9209-4DE9-9F1B-AA0AE43ECD3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009-FDA9-4B9B-A864-7BC8709C25A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494A-A8D4-4D32-9B3E-EC22F3D6FEC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E0DB79-BF11-4E6E-A800-ED00828D491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E676-F474-44E1-A4C8-BC4F48A6391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C98FB-B0B7-47BA-8374-4D9501B2031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6D71-B416-46D9-B2C3-0D4BF2B3621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mmunitytoolkit/mvvm/" TargetMode="External"/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mmunitytoolkit/maui/" TargetMode="External"/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ui/fundamentals/messagingcen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Шаблон </a:t>
            </a:r>
            <a:r>
              <a:rPr lang="en-US" b="1" dirty="0" smtClean="0"/>
              <a:t>MVVM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INotifyPropertyChanged</a:t>
            </a:r>
            <a:endParaRPr lang="en-GB" sz="16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PropertyChangedEventHandler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PropertyChanged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_counter;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{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_counter;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(_counter == value)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_counter = value;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OnPropertyChanged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OnPropertyChanged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CallerMemberName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property=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.IsNullOrEmpty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(property))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PropertyChanged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?.Invoke(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PropertyChangedEventArgs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(property));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ContentPage</a:t>
            </a:r>
            <a:endParaRPr lang="en-GB" sz="16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viewModel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model)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viewModel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BindingContext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EventArgs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       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viewModel.Counter</a:t>
            </a: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count;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times</a:t>
            </a:r>
            <a:r>
              <a:rPr lang="en-GB" sz="16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62708" y="1793631"/>
            <a:ext cx="5073161" cy="1855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24427" y="4475285"/>
            <a:ext cx="3371728" cy="369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5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models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clr-namespace:MAUI_LK.ViewModels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="models:MVVMDemoViewModel"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="MAUI_LK.Pages.MVVMDemo"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MVVMDemo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ru-RU" sz="16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="25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Padding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="30,0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HorizontalStackLayout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 of the button clicks is: "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="18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ru-RU" sz="16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Counter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="18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ru-RU" sz="16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HorizontalStackLayout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="CounterBtn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="Click me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6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03485" y="1529862"/>
            <a:ext cx="6233746" cy="606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25163" y="3965331"/>
            <a:ext cx="5975837" cy="351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6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MauiProgram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MauiApp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CreateMauiApp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GB" sz="1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builder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MauiApp.CreateBuilder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. . .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AddServices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builder.Services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AddServices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IServiceCollection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services)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Services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services.AddSingleton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SQLiteService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View models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services.AddTransient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Pages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services.AddTransient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2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Выделим реализацию </a:t>
            </a:r>
            <a:r>
              <a:rPr lang="en-US" sz="2800" dirty="0" err="1" smtClean="0"/>
              <a:t>INotifyPropertyChnged</a:t>
            </a:r>
            <a:r>
              <a:rPr lang="en-US" sz="2800" dirty="0" smtClean="0"/>
              <a:t> </a:t>
            </a:r>
            <a:r>
              <a:rPr lang="ru-RU" sz="2800" dirty="0" smtClean="0"/>
              <a:t>в отдельный класс: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ViewModelBase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INotifyPropertyChanged</a:t>
            </a:r>
            <a:endParaRPr lang="en-GB" sz="20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PropertyChangedEventHandler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PropertyChanged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OnPropertyChanged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CallerMemberName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property =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String.IsNullOrEmpty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(property))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PropertyChanged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?.Invoke(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PropertyChangedEventArgs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(property));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9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</a:rPr>
              <a:t>Изменим класс </a:t>
            </a:r>
            <a:r>
              <a:rPr lang="en-GB" dirty="0" err="1" smtClean="0">
                <a:solidFill>
                  <a:schemeClr val="tx1"/>
                </a:solidFill>
              </a:rPr>
              <a:t>MVVMDemoViewModel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en-GB" dirty="0" smtClean="0">
              <a:solidFill>
                <a:schemeClr val="tx1"/>
              </a:solidFill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8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ViewModelBase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_counter;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{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_counter;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(_counter == value)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_counter = value;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7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5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Часто пользователю нужно инициировать команды, </a:t>
            </a:r>
            <a:r>
              <a:rPr lang="ru-RU" sz="4000" dirty="0"/>
              <a:t>которые влияют на что-то в модели представления. Эти команды обычно сигнализируются нажатием кнопки или нажатием пальца, и традиционно они обрабатываются в файле </a:t>
            </a:r>
            <a:r>
              <a:rPr lang="en-US" sz="4000" dirty="0" smtClean="0"/>
              <a:t>code-behind</a:t>
            </a:r>
            <a:r>
              <a:rPr lang="ru-RU" sz="4000" dirty="0" smtClean="0"/>
              <a:t>, например, </a:t>
            </a:r>
            <a:r>
              <a:rPr lang="ru-RU" sz="4000" dirty="0"/>
              <a:t>в обработчике события </a:t>
            </a:r>
            <a:r>
              <a:rPr lang="ru-RU" sz="4000" dirty="0" err="1"/>
              <a:t>Clicked</a:t>
            </a:r>
            <a:r>
              <a:rPr lang="ru-RU" sz="4000" dirty="0"/>
              <a:t> кнопки или события </a:t>
            </a:r>
            <a:r>
              <a:rPr lang="ru-RU" sz="4000" dirty="0" err="1"/>
              <a:t>Tapped</a:t>
            </a:r>
            <a:r>
              <a:rPr lang="ru-RU" sz="4000" dirty="0"/>
              <a:t> объекта </a:t>
            </a:r>
            <a:r>
              <a:rPr lang="ru-RU" sz="4000" dirty="0" err="1"/>
              <a:t>TapGestureRecognizer</a:t>
            </a:r>
            <a:r>
              <a:rPr lang="ru-RU" sz="4000" dirty="0"/>
              <a:t>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4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Интерфейс команд обеспечивает </a:t>
            </a:r>
            <a:r>
              <a:rPr lang="ru-RU" sz="4000" dirty="0"/>
              <a:t>альтернативный подход к реализации команд, который гораздо лучше подходит для архитектуры MVVM. </a:t>
            </a:r>
            <a:endParaRPr lang="ru-RU" sz="4000" dirty="0" smtClean="0"/>
          </a:p>
          <a:p>
            <a:r>
              <a:rPr lang="ru-RU" sz="4000" dirty="0" smtClean="0"/>
              <a:t>Модель </a:t>
            </a:r>
            <a:r>
              <a:rPr lang="ru-RU" sz="4000" dirty="0"/>
              <a:t>представления может содержать команды, которые представляют собой методы, выполняемые в ответ на определенное действие в представлении, такое как нажатие кнопки. Привязки </a:t>
            </a:r>
            <a:r>
              <a:rPr lang="ru-RU" sz="4000" dirty="0" smtClean="0"/>
              <a:t>определяются </a:t>
            </a:r>
            <a:r>
              <a:rPr lang="ru-RU" sz="4000" dirty="0"/>
              <a:t>между этими командами и кнопкой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7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Интерфейс </a:t>
            </a:r>
            <a:r>
              <a:rPr lang="en-GB" sz="4000" b="1" dirty="0" err="1"/>
              <a:t>ICommand</a:t>
            </a:r>
            <a:r>
              <a:rPr lang="en-GB" sz="4000" dirty="0"/>
              <a:t> </a:t>
            </a:r>
            <a:r>
              <a:rPr lang="ru-RU" sz="4000" dirty="0"/>
              <a:t>определен в пространстве имен </a:t>
            </a:r>
            <a:r>
              <a:rPr lang="en-GB" sz="4000" b="1" dirty="0" err="1"/>
              <a:t>System.Windows.Input</a:t>
            </a:r>
            <a:r>
              <a:rPr lang="en-GB" sz="4000" dirty="0"/>
              <a:t> </a:t>
            </a:r>
            <a:r>
              <a:rPr lang="ru-RU" sz="4000" dirty="0"/>
              <a:t>и состоит из двух методов и одного события:</a:t>
            </a:r>
          </a:p>
          <a:p>
            <a:endParaRPr lang="ru-RU" sz="4000" dirty="0"/>
          </a:p>
          <a:p>
            <a:r>
              <a:rPr lang="en-GB" sz="4000" dirty="0"/>
              <a:t>void </a:t>
            </a:r>
            <a:r>
              <a:rPr lang="en-US" sz="4000" dirty="0" smtClean="0"/>
              <a:t>Execute</a:t>
            </a:r>
            <a:r>
              <a:rPr lang="ru-RU" sz="4000" dirty="0" smtClean="0"/>
              <a:t> (</a:t>
            </a:r>
            <a:r>
              <a:rPr lang="en-US" sz="4000" dirty="0" smtClean="0"/>
              <a:t>object</a:t>
            </a:r>
            <a:r>
              <a:rPr lang="ru-RU" sz="4000" dirty="0" smtClean="0"/>
              <a:t> </a:t>
            </a:r>
            <a:r>
              <a:rPr lang="en-GB" sz="4000" dirty="0" err="1"/>
              <a:t>arg</a:t>
            </a:r>
            <a:r>
              <a:rPr lang="en-GB" sz="4000" dirty="0"/>
              <a:t>)</a:t>
            </a:r>
          </a:p>
          <a:p>
            <a:r>
              <a:rPr lang="en-GB" sz="4000" dirty="0"/>
              <a:t>bool </a:t>
            </a:r>
            <a:r>
              <a:rPr lang="en-GB" sz="4000" dirty="0" err="1" smtClean="0"/>
              <a:t>CanExecute</a:t>
            </a:r>
            <a:r>
              <a:rPr lang="en-GB" sz="4000" dirty="0" smtClean="0"/>
              <a:t>(</a:t>
            </a:r>
            <a:r>
              <a:rPr lang="en-US" sz="4000" dirty="0"/>
              <a:t>object</a:t>
            </a:r>
            <a:r>
              <a:rPr lang="ru-RU" sz="4000" dirty="0" smtClean="0"/>
              <a:t> </a:t>
            </a:r>
            <a:r>
              <a:rPr lang="en-GB" sz="4000" dirty="0" err="1"/>
              <a:t>arg</a:t>
            </a:r>
            <a:r>
              <a:rPr lang="en-GB" sz="4000" dirty="0"/>
              <a:t>)</a:t>
            </a:r>
          </a:p>
          <a:p>
            <a:r>
              <a:rPr lang="en-US" sz="4000" dirty="0" smtClean="0"/>
              <a:t>event</a:t>
            </a:r>
            <a:r>
              <a:rPr lang="ru-RU" sz="4000" dirty="0" smtClean="0"/>
              <a:t> </a:t>
            </a:r>
            <a:r>
              <a:rPr lang="en-GB" sz="4000" dirty="0" err="1"/>
              <a:t>EventHandler</a:t>
            </a:r>
            <a:r>
              <a:rPr lang="en-GB" sz="4000" dirty="0"/>
              <a:t> </a:t>
            </a:r>
            <a:r>
              <a:rPr lang="en-GB" sz="4000" dirty="0" err="1"/>
              <a:t>CanExecuteChanged</a:t>
            </a:r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11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Модель представления может определять свойства типа </a:t>
            </a:r>
            <a:r>
              <a:rPr lang="ru-RU" sz="4000" b="1" dirty="0" err="1"/>
              <a:t>ICommand</a:t>
            </a:r>
            <a:r>
              <a:rPr lang="ru-RU" sz="4000" dirty="0"/>
              <a:t>. Затем вы можете привязать эти свойства к свойству </a:t>
            </a:r>
            <a:r>
              <a:rPr lang="ru-RU" sz="4000" b="1" dirty="0" err="1"/>
              <a:t>Command</a:t>
            </a:r>
            <a:r>
              <a:rPr lang="ru-RU" sz="4000" dirty="0"/>
              <a:t> каждой кнопки или другого элемента или, возможно, к пользовательскому представлению, которое реализует этот интерфейс.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3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Дополнительно </a:t>
            </a:r>
            <a:r>
              <a:rPr lang="ru-RU" sz="4000" dirty="0" err="1" smtClean="0"/>
              <a:t>можено</a:t>
            </a:r>
            <a:r>
              <a:rPr lang="ru-RU" sz="4000" dirty="0" smtClean="0"/>
              <a:t> установить </a:t>
            </a:r>
            <a:r>
              <a:rPr lang="ru-RU" sz="4000" dirty="0"/>
              <a:t>свойство </a:t>
            </a:r>
            <a:r>
              <a:rPr lang="ru-RU" sz="4000" b="1" dirty="0" err="1"/>
              <a:t>CommandParameter</a:t>
            </a:r>
            <a:r>
              <a:rPr lang="ru-RU" sz="4000" dirty="0"/>
              <a:t> для идентификации отдельных объектов </a:t>
            </a:r>
            <a:r>
              <a:rPr lang="ru-RU" sz="4000" dirty="0" err="1"/>
              <a:t>Button</a:t>
            </a:r>
            <a:r>
              <a:rPr lang="ru-RU" sz="4000" dirty="0"/>
              <a:t> (или других элементов), которые привязаны к этому свойству модели представления. Внутри </a:t>
            </a:r>
            <a:r>
              <a:rPr lang="ru-RU" sz="4000" dirty="0" err="1"/>
              <a:t>Button</a:t>
            </a:r>
            <a:r>
              <a:rPr lang="ru-RU" sz="4000" dirty="0"/>
              <a:t> вызывает метод </a:t>
            </a:r>
            <a:r>
              <a:rPr lang="ru-RU" sz="4000" b="1" dirty="0" err="1"/>
              <a:t>Execute</a:t>
            </a:r>
            <a:r>
              <a:rPr lang="ru-RU" sz="4000" dirty="0"/>
              <a:t> каждый раз, когда пользователь нажимает кнопку, передавая методу </a:t>
            </a:r>
            <a:r>
              <a:rPr lang="ru-RU" sz="4000" dirty="0" err="1"/>
              <a:t>Execute</a:t>
            </a:r>
            <a:r>
              <a:rPr lang="ru-RU" sz="4000" dirty="0"/>
              <a:t> свой </a:t>
            </a:r>
            <a:r>
              <a:rPr lang="ru-RU" sz="4000" dirty="0" err="1"/>
              <a:t>CommandParameter</a:t>
            </a:r>
            <a:r>
              <a:rPr lang="ru-RU" sz="4000" dirty="0"/>
              <a:t>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2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Метод </a:t>
            </a:r>
            <a:r>
              <a:rPr lang="ru-RU" sz="4000" b="1" dirty="0" err="1"/>
              <a:t>CanExecute</a:t>
            </a:r>
            <a:r>
              <a:rPr lang="ru-RU" sz="4000" dirty="0"/>
              <a:t> и событие </a:t>
            </a:r>
            <a:r>
              <a:rPr lang="ru-RU" sz="4000" b="1" dirty="0" err="1"/>
              <a:t>CanExecuteChanged</a:t>
            </a:r>
            <a:r>
              <a:rPr lang="ru-RU" sz="4000" dirty="0"/>
              <a:t> используются в случаях, когда нажатие кнопки может быть недействительным в данный момент, и в этом случае кнопка должна отключиться. Кнопка вызывает </a:t>
            </a:r>
            <a:r>
              <a:rPr lang="ru-RU" sz="4000" dirty="0" err="1"/>
              <a:t>CanExecute</a:t>
            </a:r>
            <a:r>
              <a:rPr lang="ru-RU" sz="4000" dirty="0"/>
              <a:t> при первом задании свойства </a:t>
            </a:r>
            <a:r>
              <a:rPr lang="ru-RU" sz="4000" dirty="0" err="1"/>
              <a:t>Command</a:t>
            </a:r>
            <a:r>
              <a:rPr lang="ru-RU" sz="4000" dirty="0"/>
              <a:t> и всякий раз, когда вызывается событие </a:t>
            </a:r>
            <a:r>
              <a:rPr lang="ru-RU" sz="4000" dirty="0" err="1"/>
              <a:t>CanExecuteChanged</a:t>
            </a:r>
            <a:r>
              <a:rPr lang="ru-RU" sz="4000" dirty="0"/>
              <a:t>. Если </a:t>
            </a:r>
            <a:r>
              <a:rPr lang="ru-RU" sz="4000" dirty="0" err="1"/>
              <a:t>CanExecute</a:t>
            </a:r>
            <a:r>
              <a:rPr lang="ru-RU" sz="4000" dirty="0"/>
              <a:t> возвращает </a:t>
            </a:r>
            <a:r>
              <a:rPr lang="ru-RU" sz="4000" b="1" dirty="0" err="1"/>
              <a:t>false</a:t>
            </a:r>
            <a:r>
              <a:rPr lang="ru-RU" sz="4000" dirty="0"/>
              <a:t>, </a:t>
            </a:r>
            <a:r>
              <a:rPr lang="ru-RU" sz="4000" dirty="0" err="1"/>
              <a:t>Button</a:t>
            </a:r>
            <a:r>
              <a:rPr lang="ru-RU" sz="4000" dirty="0"/>
              <a:t> отключается и не генерирует вызовы </a:t>
            </a:r>
            <a:r>
              <a:rPr lang="ru-RU" sz="4000" dirty="0" err="1"/>
              <a:t>Execute</a:t>
            </a:r>
            <a:r>
              <a:rPr lang="ru-RU" sz="4000" dirty="0"/>
              <a:t>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03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(Пример)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ViewModelBase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_counter;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ICommand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IncreaseCounter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_counter;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(_counter == value)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_counter = value;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IncreaseCounter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Command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Counter++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       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1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43000" y="2048608"/>
            <a:ext cx="6339254" cy="378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43000" y="5436577"/>
            <a:ext cx="7429500" cy="1023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82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="Click me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IncreaseCounter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58197" y="2626790"/>
            <a:ext cx="8054286" cy="650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r>
              <a:rPr lang="en-US" dirty="0" smtClean="0"/>
              <a:t> (</a:t>
            </a:r>
            <a:r>
              <a:rPr lang="ru-RU" dirty="0" smtClean="0"/>
              <a:t>Пример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Background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WhiteSmoke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Frame.GestureRecognizers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TapGestureRecognizer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Source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RelativeSource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ru-RU" sz="40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ru-RU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AncestorType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Type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models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DoctorsListViewModel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}},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Path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ShowDetailsCommand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 }"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CommandParameter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Id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Frame.GestureRecognizers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ColumnDefinitions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="Auto,*"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RowDefinitions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="20,*"&gt;</a:t>
            </a:r>
            <a:endParaRPr lang="ru-RU" sz="4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   . . .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4000" dirty="0"/>
          </a:p>
          <a:p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6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0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Пакет </a:t>
            </a:r>
            <a:r>
              <a:rPr lang="en-GB" sz="3600" b="1" dirty="0" err="1"/>
              <a:t>CommunityToolkit.Mvvm</a:t>
            </a:r>
            <a:r>
              <a:rPr lang="en-GB" sz="3600" dirty="0"/>
              <a:t> (</a:t>
            </a:r>
            <a:r>
              <a:rPr lang="ru-RU" sz="3600" dirty="0"/>
              <a:t>также известный как </a:t>
            </a:r>
            <a:r>
              <a:rPr lang="en-GB" sz="3600" dirty="0"/>
              <a:t>MVVM Toolkit, </a:t>
            </a:r>
            <a:r>
              <a:rPr lang="ru-RU" sz="3600" dirty="0"/>
              <a:t>ранее называвшийся </a:t>
            </a:r>
            <a:r>
              <a:rPr lang="en-GB" sz="3600" dirty="0" err="1"/>
              <a:t>Microsoft.Toolkit.Mvvm</a:t>
            </a:r>
            <a:r>
              <a:rPr lang="en-GB" sz="3600" dirty="0"/>
              <a:t>) — </a:t>
            </a:r>
            <a:r>
              <a:rPr lang="ru-RU" sz="3600" dirty="0"/>
              <a:t>это современная, быстрая и модульная библиотека </a:t>
            </a:r>
            <a:r>
              <a:rPr lang="en-GB" sz="3600" dirty="0"/>
              <a:t>MVVM</a:t>
            </a:r>
            <a:r>
              <a:rPr lang="en-GB" sz="3600" dirty="0" smtClean="0"/>
              <a:t>.</a:t>
            </a:r>
          </a:p>
          <a:p>
            <a:endParaRPr lang="en-GB" sz="3600" dirty="0"/>
          </a:p>
          <a:p>
            <a:endParaRPr lang="en-GB" sz="3600" dirty="0" smtClean="0"/>
          </a:p>
          <a:p>
            <a:r>
              <a:rPr lang="en-GB" sz="3600" dirty="0">
                <a:hlinkClick r:id="rId2"/>
              </a:rPr>
              <a:t>https://learn.microsoft.com/en-us/dotnet/communitytoolkit/mvvm</a:t>
            </a:r>
            <a:r>
              <a:rPr lang="en-GB" sz="3600" dirty="0" smtClean="0">
                <a:hlinkClick r:id="rId2"/>
              </a:rPr>
              <a:t>/</a:t>
            </a:r>
            <a:r>
              <a:rPr lang="en-GB" sz="3600" dirty="0" smtClean="0"/>
              <a:t> 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8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158260" y="1081454"/>
            <a:ext cx="11860823" cy="525494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CommunityToolkit.Mvvm.ComponentModel</a:t>
            </a:r>
            <a:r>
              <a:rPr lang="en-GB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CommunityToolkit.Mvvm.Input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3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MAUI_LK.ViewModels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3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ObservableObject</a:t>
            </a:r>
            <a:endParaRPr lang="en-GB" sz="36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3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GB" sz="3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RelayCommand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ru-RU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IncreaseCounter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Counter++;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GB" sz="3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ObservableProperty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GB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counter</a:t>
            </a:r>
            <a:r>
              <a:rPr lang="ru-RU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endParaRPr lang="en-US" sz="3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3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58261" y="1081454"/>
            <a:ext cx="7068450" cy="776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83429" y="2781431"/>
            <a:ext cx="1264572" cy="597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27276" y="2799997"/>
            <a:ext cx="2560854" cy="597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07723" y="4302678"/>
            <a:ext cx="3282264" cy="534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 rot="5400000">
            <a:off x="3047289" y="770503"/>
            <a:ext cx="1600254" cy="6983070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06811" y="3438794"/>
            <a:ext cx="2279374" cy="534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2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="Click me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IncreaseCounterCommand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28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29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76335" y="2497394"/>
            <a:ext cx="5136148" cy="8160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Шаблон </a:t>
            </a:r>
            <a:r>
              <a:rPr lang="ru-RU" sz="3600" b="1" dirty="0" err="1"/>
              <a:t>Model-View-ViewModel</a:t>
            </a:r>
            <a:r>
              <a:rPr lang="ru-RU" sz="3600" dirty="0"/>
              <a:t> (</a:t>
            </a:r>
            <a:r>
              <a:rPr lang="ru-RU" sz="3600" b="1" dirty="0"/>
              <a:t>MVVM</a:t>
            </a:r>
            <a:r>
              <a:rPr lang="ru-RU" sz="3600" dirty="0"/>
              <a:t>) обеспечивает разделение между тремя программными </a:t>
            </a:r>
            <a:r>
              <a:rPr lang="ru-RU" sz="3600" dirty="0" smtClean="0"/>
              <a:t>уровнями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3600" dirty="0" smtClean="0"/>
              <a:t> </a:t>
            </a:r>
            <a:r>
              <a:rPr lang="ru-RU" sz="3600" dirty="0"/>
              <a:t>пользовательским интерфейсом XAML, называемым </a:t>
            </a:r>
            <a:r>
              <a:rPr lang="ru-RU" sz="3600" b="1" dirty="0"/>
              <a:t>представлением</a:t>
            </a:r>
            <a:r>
              <a:rPr lang="ru-RU" sz="3600" dirty="0"/>
              <a:t>, </a:t>
            </a:r>
            <a:endParaRPr lang="en-US" sz="3600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3600" dirty="0" smtClean="0"/>
              <a:t>базовыми </a:t>
            </a:r>
            <a:r>
              <a:rPr lang="ru-RU" sz="3600" dirty="0"/>
              <a:t>данными, называемыми </a:t>
            </a:r>
            <a:r>
              <a:rPr lang="ru-RU" sz="3600" b="1" dirty="0"/>
              <a:t>моделью</a:t>
            </a:r>
            <a:r>
              <a:rPr lang="ru-RU" sz="3600" dirty="0"/>
              <a:t>, </a:t>
            </a:r>
            <a:r>
              <a:rPr lang="ru-RU" sz="3600" dirty="0" smtClean="0"/>
              <a:t>и</a:t>
            </a:r>
            <a:endParaRPr lang="en-US" sz="3600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3600" dirty="0" smtClean="0"/>
              <a:t>промежуточным </a:t>
            </a:r>
            <a:r>
              <a:rPr lang="ru-RU" sz="3600" dirty="0"/>
              <a:t>звеном между представлением и моделью, называемым </a:t>
            </a:r>
            <a:r>
              <a:rPr lang="ru-RU" sz="3600" b="1" dirty="0"/>
              <a:t>моделью представления</a:t>
            </a:r>
            <a:r>
              <a:rPr lang="ru-RU" sz="3600" dirty="0"/>
              <a:t>.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2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3600" dirty="0"/>
              <a:t>.NET MAUI </a:t>
            </a:r>
            <a:r>
              <a:rPr lang="ru-RU" sz="3600" dirty="0" err="1"/>
              <a:t>Community</a:t>
            </a:r>
            <a:r>
              <a:rPr lang="ru-RU" sz="3600" dirty="0"/>
              <a:t> </a:t>
            </a:r>
            <a:r>
              <a:rPr lang="ru-RU" sz="3600" dirty="0" err="1"/>
              <a:t>Toolkit</a:t>
            </a:r>
            <a:r>
              <a:rPr lang="ru-RU" sz="3600" dirty="0"/>
              <a:t> — это набор повторно используемых элементов для разработки приложений с помощью .NET MAUI, включая анимацию, поведение, преобразователи, эффекты и помощники. Он упрощает и демонстрирует общие задачи разработчиков при создании приложений для </a:t>
            </a:r>
            <a:r>
              <a:rPr lang="ru-RU" sz="3600" dirty="0" err="1"/>
              <a:t>iOS</a:t>
            </a:r>
            <a:r>
              <a:rPr lang="ru-RU" sz="3600" dirty="0"/>
              <a:t>, </a:t>
            </a:r>
            <a:r>
              <a:rPr lang="ru-RU" sz="3600" dirty="0" err="1"/>
              <a:t>Android</a:t>
            </a:r>
            <a:r>
              <a:rPr lang="ru-RU" sz="3600" dirty="0"/>
              <a:t>, </a:t>
            </a:r>
            <a:r>
              <a:rPr lang="ru-RU" sz="3600" dirty="0" err="1"/>
              <a:t>macOS</a:t>
            </a:r>
            <a:r>
              <a:rPr lang="ru-RU" sz="3600" dirty="0"/>
              <a:t> и </a:t>
            </a:r>
            <a:r>
              <a:rPr lang="ru-RU" sz="3600" dirty="0" err="1"/>
              <a:t>WinUI</a:t>
            </a:r>
            <a:r>
              <a:rPr lang="ru-RU" sz="3600" dirty="0"/>
              <a:t> с использованием .NET MAUI.</a:t>
            </a:r>
          </a:p>
          <a:p>
            <a:endParaRPr lang="ru-RU" sz="3600" dirty="0"/>
          </a:p>
          <a:p>
            <a:r>
              <a:rPr lang="ru-RU" sz="3600" dirty="0"/>
              <a:t>Набор инструментов сообщества MAUI доступен в виде набора пакетов </a:t>
            </a:r>
            <a:r>
              <a:rPr lang="ru-RU" sz="3600" dirty="0" err="1"/>
              <a:t>NuGet</a:t>
            </a:r>
            <a:r>
              <a:rPr lang="ru-RU" sz="3600" dirty="0"/>
              <a:t> для новых или существующих проектов .NET MAUI.</a:t>
            </a:r>
            <a:endParaRPr lang="en-GB" sz="3600" dirty="0"/>
          </a:p>
          <a:p>
            <a:endParaRPr lang="en-GB" sz="3600" dirty="0" smtClean="0"/>
          </a:p>
          <a:p>
            <a:r>
              <a:rPr lang="en-GB" sz="3600" dirty="0">
                <a:hlinkClick r:id="rId2"/>
              </a:rPr>
              <a:t>https://learn.microsoft.com/en-us/dotnet/communitytoolkit/maui</a:t>
            </a:r>
            <a:r>
              <a:rPr lang="en-GB" sz="3600" dirty="0" smtClean="0">
                <a:hlinkClick r:id="rId2"/>
              </a:rPr>
              <a:t>/</a:t>
            </a:r>
            <a:r>
              <a:rPr lang="en-GB" sz="3600" dirty="0" smtClean="0"/>
              <a:t> 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9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Для использования .NET </a:t>
            </a:r>
            <a:r>
              <a:rPr lang="ru-RU" sz="3600" dirty="0"/>
              <a:t>MAUI </a:t>
            </a:r>
            <a:r>
              <a:rPr lang="ru-RU" sz="3600" dirty="0" err="1"/>
              <a:t>Community</a:t>
            </a:r>
            <a:r>
              <a:rPr lang="ru-RU" sz="3600" dirty="0"/>
              <a:t> </a:t>
            </a:r>
            <a:r>
              <a:rPr lang="ru-RU" sz="3600" dirty="0" err="1" smtClean="0"/>
              <a:t>Toolkit</a:t>
            </a:r>
            <a:r>
              <a:rPr lang="ru-RU" sz="3600" dirty="0" smtClean="0"/>
              <a:t>:</a:t>
            </a:r>
            <a:endParaRPr lang="ru-RU" sz="3600" dirty="0"/>
          </a:p>
          <a:p>
            <a:r>
              <a:rPr lang="ru-RU" sz="3600" dirty="0" smtClean="0"/>
              <a:t>1. Загрузите </a:t>
            </a:r>
            <a:r>
              <a:rPr lang="en-US" sz="3600" dirty="0" err="1" smtClean="0"/>
              <a:t>NuGet</a:t>
            </a:r>
            <a:r>
              <a:rPr lang="en-US" sz="3600" dirty="0" smtClean="0"/>
              <a:t> </a:t>
            </a:r>
            <a:r>
              <a:rPr lang="ru-RU" sz="3600" dirty="0" smtClean="0"/>
              <a:t>пакет </a:t>
            </a:r>
            <a:r>
              <a:rPr lang="en-GB" sz="3600" b="1" dirty="0" err="1" smtClean="0"/>
              <a:t>CommunityToolkit.Maui</a:t>
            </a:r>
            <a:endParaRPr lang="ru-RU" sz="3600" b="1" dirty="0" smtClean="0"/>
          </a:p>
          <a:p>
            <a:endParaRPr lang="ru-RU" sz="3600" b="1" dirty="0" smtClean="0"/>
          </a:p>
          <a:p>
            <a:r>
              <a:rPr lang="ru-RU" sz="3600" dirty="0" smtClean="0"/>
              <a:t>2.  В классе </a:t>
            </a:r>
            <a:r>
              <a:rPr lang="en-GB" dirty="0" err="1" smtClean="0"/>
              <a:t>MauiProgram</a:t>
            </a:r>
            <a:r>
              <a:rPr lang="ru-RU" dirty="0" smtClean="0"/>
              <a:t>:</a:t>
            </a: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builder</a:t>
            </a: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UseMauiApp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UseMauiCommunityToolkit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3600" dirty="0" smtClean="0"/>
          </a:p>
          <a:p>
            <a:endParaRPr lang="ru-RU" sz="36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31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3384" y="5018738"/>
            <a:ext cx="7286615" cy="737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46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Иногда требуется привязать событие к команде.</a:t>
            </a:r>
          </a:p>
          <a:p>
            <a:r>
              <a:rPr lang="ru-RU" sz="4400" dirty="0" smtClean="0"/>
              <a:t>Для этого можно использовать </a:t>
            </a:r>
            <a:r>
              <a:rPr lang="en-US" sz="4400" dirty="0" err="1" smtClean="0"/>
              <a:t>EventToCommandBehavior</a:t>
            </a:r>
            <a:r>
              <a:rPr lang="en-US" sz="4400" dirty="0" smtClean="0"/>
              <a:t> </a:t>
            </a:r>
            <a:r>
              <a:rPr lang="ru-RU" sz="4400" dirty="0" smtClean="0"/>
              <a:t>из библиотеки </a:t>
            </a:r>
            <a:r>
              <a:rPr lang="en-GB" sz="4400" b="1" dirty="0" err="1"/>
              <a:t>CommunityToolkit.Maui</a:t>
            </a:r>
            <a:endParaRPr lang="ru-RU" sz="4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85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r>
              <a:rPr lang="ru-RU" dirty="0" smtClean="0"/>
              <a:t> (Пример)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models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clr-namespace:MAUI_LK.ViewModels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ru-RU" sz="20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toolkit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/2022/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/toolkit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="MAUI_LK.Pages.SQLiteDemo"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="models:SQLiteDemoViewModel"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SQLiteDemo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ContentPage.Behaviors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toolkit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EventToCommandBehavior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EventName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="Loaded"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LoadedCommand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ContentPage.Behaviors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33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48697" y="2054942"/>
            <a:ext cx="10668000" cy="648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08039" y="3712528"/>
            <a:ext cx="7221793" cy="1783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9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CommunityToolkit</a:t>
            </a:r>
            <a:r>
              <a:rPr lang="ru-RU" dirty="0" smtClean="0"/>
              <a:t> (Еще пример)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="5,10"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CornerRadius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="20"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="10"&gt;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Picker</a:t>
            </a:r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ru-RU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Выберите специализацию"</a:t>
            </a:r>
            <a:endParaRPr lang="ru-RU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ItemsSource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Specialities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SelectedItem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SelectedSpeciality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ItemDisplayBinding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Name</a:t>
            </a:r>
            <a:r>
              <a:rPr lang="en-GB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ru-RU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toolkit</a:t>
            </a:r>
            <a:r>
              <a:rPr lang="en-GB" sz="4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4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EventToCommandBehavior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4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EventName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SelectedIndexChanged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4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SpecialitySelectedCommand</a:t>
            </a:r>
            <a:r>
              <a:rPr lang="en-GB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ru-RU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ru-RU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Picker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4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4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946787" y="3578942"/>
            <a:ext cx="8544232" cy="1848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4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(Пример использования </a:t>
            </a:r>
            <a:r>
              <a:rPr lang="en-US" sz="4400" dirty="0" err="1"/>
              <a:t>AvatarView</a:t>
            </a:r>
            <a:r>
              <a:rPr lang="ru-RU" sz="4400" dirty="0" smtClean="0"/>
              <a:t>)</a:t>
            </a:r>
            <a:endParaRPr lang="en-US" sz="4400" dirty="0" smtClean="0"/>
          </a:p>
          <a:p>
            <a:endParaRPr lang="en-US" sz="4400" dirty="0"/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toolkit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AvatarView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8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</a:t>
            </a:r>
            <a:r>
              <a:rPr lang="en-GB" sz="28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="60"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="60"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8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Id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8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Converter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Avatar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}}"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8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BorderWidth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BorderColor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LightGrey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403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CommunityToolkit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(Регистрация сервисов)</a:t>
            </a:r>
          </a:p>
          <a:p>
            <a:endParaRPr lang="en-US" sz="4400" dirty="0" smtClean="0"/>
          </a:p>
          <a:p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services.AddTransient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services.AddTransient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MVVMDemo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services.AddTransient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MVVMDemo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MVVMDemoViewModel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en-US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36</a:t>
            </a:fld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4897316" y="3789485"/>
            <a:ext cx="2224454" cy="94077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718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Publisher-Subscriber pattern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Publisher-Subscriber pattern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Класс </a:t>
            </a:r>
            <a:r>
              <a:rPr lang="ru-RU" sz="3600" b="1" dirty="0" err="1" smtClean="0"/>
              <a:t>MessagingCenter</a:t>
            </a:r>
            <a:r>
              <a:rPr lang="en-US" sz="3600" b="1" dirty="0" smtClean="0"/>
              <a:t> </a:t>
            </a:r>
            <a:r>
              <a:rPr lang="ru-RU" sz="3600" dirty="0" smtClean="0"/>
              <a:t>.NET MAUI </a:t>
            </a:r>
            <a:r>
              <a:rPr lang="ru-RU" sz="3600" dirty="0"/>
              <a:t>реализует шаблон публикации-подписки, позволяя обмениваться сообщениями между </a:t>
            </a:r>
            <a:r>
              <a:rPr lang="ru-RU" sz="3600" dirty="0" smtClean="0"/>
              <a:t>компонентами. </a:t>
            </a:r>
            <a:endParaRPr lang="en-US" sz="3600" dirty="0" smtClean="0"/>
          </a:p>
          <a:p>
            <a:r>
              <a:rPr lang="ru-RU" sz="3600" dirty="0" smtClean="0"/>
              <a:t>Этот </a:t>
            </a:r>
            <a:r>
              <a:rPr lang="ru-RU" sz="3600" dirty="0"/>
              <a:t>механизм позволяет издателям и подписчикам общаться без ссылок друг на друга, помогая уменьшить зависимости между ними.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Publisher-Subscriber pattern</a:t>
            </a:r>
            <a:endParaRPr lang="ru-RU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06" y="1670540"/>
            <a:ext cx="11311251" cy="3394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9524" y="5723792"/>
            <a:ext cx="774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learn.microsoft.com/en-us/dotnet/maui/fundamentals/messagingcenter</a:t>
            </a:r>
            <a:r>
              <a:rPr lang="en-GB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9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 smtClean="0"/>
              <a:t>Представление </a:t>
            </a:r>
            <a:r>
              <a:rPr lang="ru-RU" sz="4000" dirty="0"/>
              <a:t>и модель представления часто связаны через привязки </a:t>
            </a:r>
            <a:r>
              <a:rPr lang="ru-RU" sz="4000" dirty="0" smtClean="0"/>
              <a:t>данных</a:t>
            </a:r>
            <a:r>
              <a:rPr lang="en-US" sz="4000" dirty="0" smtClean="0"/>
              <a:t> (Bindings)</a:t>
            </a:r>
            <a:r>
              <a:rPr lang="ru-RU" sz="4000" dirty="0" smtClean="0"/>
              <a:t>, </a:t>
            </a:r>
            <a:r>
              <a:rPr lang="ru-RU" sz="4000" dirty="0"/>
              <a:t>определенные в XAML. </a:t>
            </a:r>
            <a:endParaRPr lang="en-US" sz="4000" dirty="0" smtClean="0"/>
          </a:p>
          <a:p>
            <a:pPr algn="ctr"/>
            <a:r>
              <a:rPr lang="ru-RU" sz="4000" b="1" dirty="0" err="1" smtClean="0"/>
              <a:t>BindingContext</a:t>
            </a:r>
            <a:r>
              <a:rPr lang="ru-RU" sz="4000" dirty="0" smtClean="0"/>
              <a:t> </a:t>
            </a:r>
            <a:r>
              <a:rPr lang="ru-RU" sz="4000" dirty="0"/>
              <a:t>для представления обычно является экземпляром модели представления.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31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Publisher-Subscriber pattern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Издатели отправляют сообщения с помощью метода </a:t>
            </a:r>
            <a:r>
              <a:rPr lang="ru-RU" sz="4000" b="1" dirty="0" err="1"/>
              <a:t>MessagingCenter.Send</a:t>
            </a:r>
            <a:r>
              <a:rPr lang="ru-RU" sz="4000" dirty="0"/>
              <a:t>, а подписчики прослушивают сообщения с помощью метода </a:t>
            </a:r>
            <a:r>
              <a:rPr lang="ru-RU" sz="4000" b="1" dirty="0" err="1"/>
              <a:t>MessagingCenter.Subscribe</a:t>
            </a:r>
            <a:r>
              <a:rPr lang="ru-RU" sz="4000" dirty="0"/>
              <a:t>. Кроме того, подписчики также могут отказаться от подписки на сообщения, если это необходимо, с помощью метода </a:t>
            </a:r>
            <a:r>
              <a:rPr lang="ru-RU" sz="4000" b="1" dirty="0" err="1"/>
              <a:t>MessagingCenter.Unsubscribe</a:t>
            </a:r>
            <a:r>
              <a:rPr lang="ru-RU" sz="4000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Publisher-Subscriber </a:t>
            </a:r>
            <a:r>
              <a:rPr lang="en-US" b="1" dirty="0" smtClean="0"/>
              <a:t>pattern (</a:t>
            </a:r>
            <a:r>
              <a:rPr lang="ru-RU" b="1" dirty="0" smtClean="0"/>
              <a:t>Пример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4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RelayCommand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70C0"/>
                </a:solidFill>
                <a:latin typeface="Cascadia Mono" panose="020B0609020000020004" pitchFamily="49" charset="0"/>
              </a:rPr>
              <a:t>Task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CreateOrder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GB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orderService.CreateOrderAsync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(order);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(!result)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Shell</a:t>
            </a:r>
            <a:r>
              <a:rPr lang="en-GB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.Current.DisplayAlert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"Error"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"Fail to add new order. Try later"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"Ok"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40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MessagingCenter</a:t>
            </a:r>
            <a:r>
              <a:rPr lang="en-GB" sz="4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.Send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CreateOrderVewModel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"update"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Shell</a:t>
            </a:r>
            <a:r>
              <a:rPr lang="en-GB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.Current.GoToAsync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$"//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nameof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OrdersList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68315" y="4695092"/>
            <a:ext cx="8765931" cy="633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Publisher-Subscriber </a:t>
            </a:r>
            <a:r>
              <a:rPr lang="en-US" b="1" dirty="0" smtClean="0"/>
              <a:t>pattern (</a:t>
            </a:r>
            <a:r>
              <a:rPr lang="ru-RU" b="1" dirty="0" smtClean="0"/>
              <a:t>Пример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OrdersListViewModel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IOrderService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UpdateOrdersAsync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MessagingCenter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.Subscribe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CreateOrderVewModel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"update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2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(sender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)=&gt;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UpdateOrdersAsync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22131" y="2760785"/>
            <a:ext cx="9812215" cy="10550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8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Можно сказать, что </a:t>
            </a:r>
            <a:r>
              <a:rPr lang="ru-RU" sz="4400" b="1" dirty="0" smtClean="0"/>
              <a:t>модель представления </a:t>
            </a:r>
            <a:r>
              <a:rPr lang="ru-RU" sz="4400" dirty="0" smtClean="0"/>
              <a:t>описывает поведение </a:t>
            </a:r>
            <a:r>
              <a:rPr lang="ru-RU" sz="4400" b="1" dirty="0" smtClean="0"/>
              <a:t>представления</a:t>
            </a:r>
            <a:endParaRPr lang="ru-RU" sz="44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данных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Для двусторонней привязки данных модели </a:t>
            </a:r>
            <a:r>
              <a:rPr lang="ru-RU" sz="4400" dirty="0"/>
              <a:t>представления обычно реализуют интерфейс </a:t>
            </a:r>
            <a:r>
              <a:rPr lang="ru-RU" sz="4400" b="1" dirty="0" err="1"/>
              <a:t>INotifyPropertyChanged</a:t>
            </a:r>
            <a:r>
              <a:rPr lang="ru-RU" sz="4400" dirty="0"/>
              <a:t>, который предоставляет классу возможность вызывать событие </a:t>
            </a:r>
            <a:r>
              <a:rPr lang="ru-RU" sz="4400" b="1" dirty="0" err="1"/>
              <a:t>PropertyChanged</a:t>
            </a:r>
            <a:r>
              <a:rPr lang="ru-RU" sz="4400" dirty="0"/>
              <a:t> всякий раз, когда изменяется одно из его свойств. </a:t>
            </a:r>
            <a:endParaRPr lang="ru-RU" sz="44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Механизм </a:t>
            </a:r>
            <a:r>
              <a:rPr lang="ru-RU" sz="4400" dirty="0"/>
              <a:t>привязки данных в .NET MAUI прикрепляет обработчик к этому событию </a:t>
            </a:r>
            <a:r>
              <a:rPr lang="ru-RU" sz="4400" dirty="0" err="1"/>
              <a:t>PropertyChanged</a:t>
            </a:r>
            <a:r>
              <a:rPr lang="ru-RU" sz="4400" dirty="0"/>
              <a:t>, чтобы его можно было уведомлять об изменении свойства и обновлять </a:t>
            </a:r>
            <a:r>
              <a:rPr lang="ru-RU" sz="4400" dirty="0" smtClean="0"/>
              <a:t>цель (элементы </a:t>
            </a:r>
            <a:r>
              <a:rPr lang="en-US" sz="4400" dirty="0" smtClean="0"/>
              <a:t>XAML</a:t>
            </a:r>
            <a:r>
              <a:rPr lang="ru-RU" sz="4400" dirty="0" smtClean="0"/>
              <a:t>) </a:t>
            </a:r>
            <a:r>
              <a:rPr lang="ru-RU" sz="4400" dirty="0"/>
              <a:t>с новым значением.</a:t>
            </a:r>
            <a:endParaRPr lang="ru-RU" sz="44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2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Привязка </a:t>
            </a:r>
            <a:r>
              <a:rPr lang="ru-RU" dirty="0" smtClean="0"/>
              <a:t>данных (Пример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991" y="931863"/>
            <a:ext cx="2325055" cy="525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55577" y="4229100"/>
            <a:ext cx="1978269" cy="395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2981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12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3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5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7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8.xml><?xml version="1.0" encoding="utf-8"?>
<a:theme xmlns:a="http://schemas.openxmlformats.org/drawingml/2006/main" name="6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9.xml><?xml version="1.0" encoding="utf-8"?>
<a:theme xmlns:a="http://schemas.openxmlformats.org/drawingml/2006/main" name="7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0.xml><?xml version="1.0" encoding="utf-8"?>
<a:theme xmlns:a="http://schemas.openxmlformats.org/drawingml/2006/main" name="7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21.xml><?xml version="1.0" encoding="utf-8"?>
<a:theme xmlns:a="http://schemas.openxmlformats.org/drawingml/2006/main" name="8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E851C9-88B0-4A31-9537-843CE3566C46}" vid="{8D2697F8-47AB-42AB-B000-E34A9D90C3E5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18700</TotalTime>
  <Words>2066</Words>
  <Application>Microsoft Office PowerPoint</Application>
  <PresentationFormat>Широкоэкранный</PresentationFormat>
  <Paragraphs>410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42</vt:i4>
      </vt:variant>
    </vt:vector>
  </HeadingPairs>
  <TitlesOfParts>
    <vt:vector size="69" baseType="lpstr">
      <vt:lpstr>Arial</vt:lpstr>
      <vt:lpstr>Calibri</vt:lpstr>
      <vt:lpstr>Calibri Light</vt:lpstr>
      <vt:lpstr>Cascadia Mono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1_Тема1</vt:lpstr>
      <vt:lpstr>4_Тема3</vt:lpstr>
      <vt:lpstr>5_Макеты раскадровки</vt:lpstr>
      <vt:lpstr>5_Тема3</vt:lpstr>
      <vt:lpstr>6_Макеты раскадровки</vt:lpstr>
      <vt:lpstr>Ретро</vt:lpstr>
      <vt:lpstr>2_Тема1</vt:lpstr>
      <vt:lpstr>6_Тема3</vt:lpstr>
      <vt:lpstr>7_Макеты раскадровки</vt:lpstr>
      <vt:lpstr>7_Тема3</vt:lpstr>
      <vt:lpstr>8_Макеты раскадровки</vt:lpstr>
      <vt:lpstr>1_Ретро</vt:lpstr>
      <vt:lpstr>Шаблон MVVM</vt:lpstr>
      <vt:lpstr>Введение</vt:lpstr>
      <vt:lpstr>Введение</vt:lpstr>
      <vt:lpstr>Введение</vt:lpstr>
      <vt:lpstr>Введение</vt:lpstr>
      <vt:lpstr>Привязка данных</vt:lpstr>
      <vt:lpstr>Привязка данных</vt:lpstr>
      <vt:lpstr>Привязка данных</vt:lpstr>
      <vt:lpstr>Привязка данных (Пример)</vt:lpstr>
      <vt:lpstr>Привязка данных (Пример)</vt:lpstr>
      <vt:lpstr>Привязка данных (Пример)</vt:lpstr>
      <vt:lpstr>Привязка данных (Пример)</vt:lpstr>
      <vt:lpstr>Привязка данных (Пример)</vt:lpstr>
      <vt:lpstr>Привязка данных (Пример)</vt:lpstr>
      <vt:lpstr>Привязка данных (Пример)</vt:lpstr>
      <vt:lpstr>Команды</vt:lpstr>
      <vt:lpstr>Команды</vt:lpstr>
      <vt:lpstr>Команды</vt:lpstr>
      <vt:lpstr>Команды</vt:lpstr>
      <vt:lpstr>Команды</vt:lpstr>
      <vt:lpstr>Команды</vt:lpstr>
      <vt:lpstr>Команды</vt:lpstr>
      <vt:lpstr>Команды (Пример)</vt:lpstr>
      <vt:lpstr>Команды</vt:lpstr>
      <vt:lpstr>Команды (Пример)</vt:lpstr>
      <vt:lpstr>CommunityToolkit</vt:lpstr>
      <vt:lpstr>CommunityToolkit</vt:lpstr>
      <vt:lpstr>CommunityToolkit</vt:lpstr>
      <vt:lpstr>CommunityToolkit</vt:lpstr>
      <vt:lpstr>CommunityToolkit</vt:lpstr>
      <vt:lpstr>CommunityToolkit</vt:lpstr>
      <vt:lpstr>CommunityToolkit</vt:lpstr>
      <vt:lpstr>CommunityToolkit (Пример)</vt:lpstr>
      <vt:lpstr>CommunityToolkit (Еще пример)</vt:lpstr>
      <vt:lpstr>CommunityToolkit</vt:lpstr>
      <vt:lpstr>CommunityToolkit</vt:lpstr>
      <vt:lpstr>Publisher-Subscriber pattern</vt:lpstr>
      <vt:lpstr>Publisher-Subscriber pattern</vt:lpstr>
      <vt:lpstr>Publisher-Subscriber pattern</vt:lpstr>
      <vt:lpstr>Publisher-Subscriber pattern</vt:lpstr>
      <vt:lpstr>Publisher-Subscriber pattern (Пример)</vt:lpstr>
      <vt:lpstr>Publisher-Subscriber pattern (Пример)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140</cp:revision>
  <dcterms:created xsi:type="dcterms:W3CDTF">2015-07-20T17:24:16Z</dcterms:created>
  <dcterms:modified xsi:type="dcterms:W3CDTF">2022-11-03T08:53:42Z</dcterms:modified>
</cp:coreProperties>
</file>