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9_B8538383.xml" ContentType="application/vnd.ms-powerpoint.comments+xml"/>
  <Override PartName="/ppt/comments/modernComment_103_5C628AC8.xml" ContentType="application/vnd.ms-powerpoint.comments+xml"/>
  <Override PartName="/ppt/comments/modernComment_104_9F7013CD.xml" ContentType="application/vnd.ms-powerpoint.comments+xml"/>
  <Override PartName="/ppt/comments/modernComment_105_80A2E4E9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6_5D867557.xml" ContentType="application/vnd.ms-powerpoint.comments+xml"/>
  <Override PartName="/ppt/comments/modernComment_107_31F6AF06.xml" ContentType="application/vnd.ms-powerpoint.comments+xml"/>
  <Override PartName="/ppt/comments/modernComment_108_153BD3DB.xml" ContentType="application/vnd.ms-powerpoint.comments+xml"/>
  <Override PartName="/ppt/notesSlides/notesSlide2.xml" ContentType="application/vnd.openxmlformats-officedocument.presentationml.notesSlide+xml"/>
  <Override PartName="/ppt/comments/modernComment_10A_3F37C31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5" r:id="rId3"/>
    <p:sldId id="259" r:id="rId4"/>
    <p:sldId id="260" r:id="rId5"/>
    <p:sldId id="269" r:id="rId6"/>
    <p:sldId id="261" r:id="rId7"/>
    <p:sldId id="262" r:id="rId8"/>
    <p:sldId id="263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4392780-3BDB-42A5-A5E9-0616785484F3}">
          <p14:sldIdLst>
            <p14:sldId id="258"/>
          </p14:sldIdLst>
        </p14:section>
        <p14:section name="Розділи" id="{89D9442E-62DE-472F-9415-7E69F0060E43}">
          <p14:sldIdLst>
            <p14:sldId id="265"/>
          </p14:sldIdLst>
        </p14:section>
        <p14:section name="Поняття логічного програмування" id="{6C477249-43DD-4737-8393-D057044AAB57}">
          <p14:sldIdLst>
            <p14:sldId id="259"/>
          </p14:sldIdLst>
        </p14:section>
        <p14:section name="Перша мова логічного програмування" id="{73DB5F26-4C49-49BE-A015-37B56FF0A3AC}">
          <p14:sldIdLst>
            <p14:sldId id="260"/>
            <p14:sldId id="269"/>
          </p14:sldIdLst>
        </p14:section>
        <p14:section name="Історія виникнення логічного програмування" id="{5305282E-F00B-47B6-82F2-D417A0AA503F}">
          <p14:sldIdLst>
            <p14:sldId id="261"/>
          </p14:sldIdLst>
        </p14:section>
        <p14:section name="Формальна логіка як основа логічного програмування. Метод резолюцій" id="{6E13E861-808F-4F40-98AA-68B6A4AEE1B8}">
          <p14:sldIdLst>
            <p14:sldId id="262"/>
          </p14:sldIdLst>
        </p14:section>
        <p14:section name="Логіка і управління" id="{7D78BC04-076F-4617-AA9F-1F8D84395434}">
          <p14:sldIdLst>
            <p14:sldId id="263"/>
          </p14:sldIdLst>
        </p14:section>
        <p14:section name="Рішення проблем" id="{B4D77E95-8045-4552-B848-59B80063E56B}">
          <p14:sldIdLst>
            <p14:sldId id="264"/>
          </p14:sldIdLst>
        </p14:section>
        <p14:section name="Представлення знань" id="{979E4DA7-47CE-4733-8879-435A6B2CC4D5}">
          <p14:sldIdLst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3849D3-94D5-6621-1C68-7A7CA4C943C0}" name="Kiruxa Kiruxa" initials="KK" userId="4266a540af8bd3ac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" initials="A" lastIdx="12" clrIdx="0">
    <p:extLst>
      <p:ext uri="{19B8F6BF-5375-455C-9EA6-DF929625EA0E}">
        <p15:presenceInfo xmlns:p15="http://schemas.microsoft.com/office/powerpoint/2012/main" userId="Andrey" providerId="None"/>
      </p:ext>
    </p:extLst>
  </p:cmAuthor>
  <p:cmAuthor id="2" name="Ян Гаврилов" initials="ЯГ" lastIdx="1" clrIdx="1">
    <p:extLst>
      <p:ext uri="{19B8F6BF-5375-455C-9EA6-DF929625EA0E}">
        <p15:presenceInfo xmlns:p15="http://schemas.microsoft.com/office/powerpoint/2012/main" userId="ac7b25b6874039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7AB"/>
    <a:srgbClr val="FCDAB9"/>
    <a:srgbClr val="FDE5E5"/>
    <a:srgbClr val="CCCEC0"/>
    <a:srgbClr val="CAB5BA"/>
    <a:srgbClr val="FDECE0"/>
    <a:srgbClr val="EDFCFB"/>
    <a:srgbClr val="FC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0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modernComment_103_5C628A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48E76E2-4A00-44B2-83F4-98EFF46E022D}" authorId="{8F3849D3-94D5-6621-1C68-7A7CA4C943C0}" created="2023-05-14T13:15:30.70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549961928" sldId="259"/>
      <ac:spMk id="4" creationId="{00000000-0000-0000-0000-000000000000}"/>
      <ac:txMk cp="0" len="87">
        <ac:context len="88" hash="1750200061"/>
      </ac:txMk>
    </ac:txMkLst>
    <p188:pos x="3275790" y="281900"/>
    <p188:txBody>
      <a:bodyPr/>
      <a:lstStyle/>
      <a:p>
        <a:r>
          <a:rPr lang="ru-UA"/>
          <a:t>Логі́чне програмува́ння — парадигма програмування, а також розділ дискретної математики, що вивчає методи і можливості цієї парадигми, засновані на виведенні нових фактів з даних фактів згідно із заданими логічними правилами. Логічне програмування засноване на теорії математичної логіки.</a:t>
        </a:r>
      </a:p>
    </p188:txBody>
  </p188:cm>
</p188:cmLst>
</file>

<file path=ppt/comments/modernComment_104_9F7013C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FDC88D7-EDAB-448D-B636-7E1C8E21DF0B}" authorId="{8F3849D3-94D5-6621-1C68-7A7CA4C943C0}" created="2023-05-14T13:17:03.60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74922445" sldId="260"/>
      <ac:spMk id="9" creationId="{00000000-0000-0000-0000-000000000000}"/>
      <ac:txMk cp="0" len="61">
        <ac:context len="63" hash="4153316206"/>
      </ac:txMk>
    </ac:txMkLst>
    <p188:txBody>
      <a:bodyPr/>
      <a:lstStyle/>
      <a:p>
        <a:r>
          <a:rPr lang="ru-UA"/>
          <a:t>Перша мова логічного програмування:
Першою мовою логічного програмування була мова Planner
в ній була закладена можливість автоматичного виведення результату з даних і заданих правил перебору варіантів (сукупність яких називали «планом»). Planner використовували для зниження вимог до обчислювальних ресурсів (за допомогою методу пошуку з поверненням), а також для виведення фактів без активного використання стеку</a:t>
        </a:r>
      </a:p>
    </p188:txBody>
  </p188:cm>
</p188:cmLst>
</file>

<file path=ppt/comments/modernComment_105_80A2E4E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C2FBF5-07E2-41D4-A068-024800A9E225}" authorId="{8F3849D3-94D5-6621-1C68-7A7CA4C943C0}" created="2023-05-14T13:17:42.08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158159081" sldId="261"/>
      <ac:spMk id="3" creationId="{00000000-0000-0000-0000-000000000000}"/>
      <ac:txMk cp="0" len="42">
        <ac:context len="43" hash="3580758444"/>
      </ac:txMk>
    </ac:txMkLst>
    <p188:pos x="6023628" y="282330"/>
    <p188:txBody>
      <a:bodyPr/>
      <a:lstStyle/>
      <a:p>
        <a:r>
          <a:rPr lang="ru-UA"/>
          <a:t>Історія виникнення логічного програмування: використання математичної логіки для представлення і виконання комп'ютерних програм також є властивістю лямбда-числення, розробленого Алонзом Черч в 
1930-х роках. Однак, першим запропонував використовувати кон'юнктивну нормальну форму логіки для представлення комп'ютерних програм — 
Корделл Грін</a:t>
        </a:r>
      </a:p>
    </p188:txBody>
  </p188:cm>
</p188:cmLst>
</file>

<file path=ppt/comments/modernComment_106_5D86755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074BC3B-0C7D-4FBD-92F1-C77CB4CED372}" authorId="{8F3849D3-94D5-6621-1C68-7A7CA4C943C0}" created="2023-05-14T13:27:15.31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569092951" sldId="262"/>
      <ac:spMk id="13" creationId="{00000000-0000-0000-0000-000000000000}"/>
      <ac:txMk cp="0" len="171">
        <ac:context len="172" hash="4002736587"/>
      </ac:txMk>
    </ac:txMkLst>
    <p188:txBody>
      <a:bodyPr/>
      <a:lstStyle/>
      <a:p>
        <a:r>
          <a:rPr lang="ru-UA"/>
          <a:t>Формальна логіка як основа логічного програмування. Метод резолюцій: Для будь-якої системи логічного програмування характерним є те, що для виконання програми використовується вмонтована система автоматичного пошуку. Механізм пошуку логічного висновку Prolog-у бере свій початок від методу резолюцій Робінсона. Правило резолюції виведення логічного висновку працює наступним чином: дві фрази можуть резольвувати між собою, коли одна з них має позитивний негативний літерал з одним і тим самим позначенням предикату та однаковою кількістю аргументів і в разі, якщо аргументи обох літералів можуть бути уніфіковані (погоджені).</a:t>
        </a:r>
      </a:p>
    </p188:txBody>
  </p188:cm>
</p188:cmLst>
</file>

<file path=ppt/comments/modernComment_107_31F6AF0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752BEEE-79B9-4A00-9B34-CCC752E6E178}" authorId="{8F3849D3-94D5-6621-1C68-7A7CA4C943C0}" created="2023-05-14T13:25:54.28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38250246" sldId="263"/>
      <ac:spMk id="11" creationId="{00000000-0000-0000-0000-000000000000}"/>
      <ac:txMk cp="0">
        <ac:context len="1" hash="13"/>
      </ac:txMk>
    </ac:txMkLst>
    <p188:txBody>
      <a:bodyPr/>
      <a:lstStyle/>
      <a:p>
        <a:r>
          <a:rPr lang="ru-UA"/>
          <a:t>Логіка і управління: Логічне програмування можна розглядати як контрольований висновок. Важливою концепцією у логічному програмуванні є розділення програм на їх логічний компонент і їх компонент управління. З чистими логічними мовами програмування, тільки логічний компонент визначає отримані рішення. Компонент управління може бути змінений для забезпечення альтернативних способів виконання логічної програми. Це поняття зафіксовано гаслом: Алгоритм = Логіка + Управління. Де «Логіка» являє собою логічну програму, а «Контроль» являє собою різні стратегії доказу теорем.</a:t>
        </a:r>
      </a:p>
    </p188:txBody>
  </p188:cm>
</p188:cmLst>
</file>

<file path=ppt/comments/modernComment_108_153BD3D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6BE7BE1-F961-4DF2-8A4E-C3287466D1B8}" authorId="{8F3849D3-94D5-6621-1C68-7A7CA4C943C0}" created="2023-05-14T13:25:13.4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56242395" sldId="264"/>
      <ac:spMk id="8" creationId="{34613A8E-FD32-6FEE-A0EF-CFB1F50840E6}"/>
      <ac:txMk cp="0">
        <ac:context len="1" hash="13"/>
      </ac:txMk>
    </ac:txMkLst>
    <p188:txBody>
      <a:bodyPr/>
      <a:lstStyle/>
      <a:p>
        <a:r>
          <a:rPr lang="ru-UA"/>
          <a:t>Рішення проблем: у спрощеному пропозиціональному випадку, коли логічна програма і атомна мета верхнього рівня не містять змінних, зворотне міркування визначає дерево and-or, яке являє собою простір для пошуку рішення завдання. Мета верхнього рівня — корінь дерева. Для будь-якого вузла у дереві і будь-якої пропозиції, головка якого збігається з вузлом, існує набір дочірніх вузлів, відповідних підцілях в тексті пропозиції. Ці дочірні вузли групуються разом «і». Альтернативні набори дітей, відповідні альтернативні способи вирішення вузла, групуються разом «або».</a:t>
        </a:r>
      </a:p>
    </p188:txBody>
  </p188:cm>
</p188:cmLst>
</file>

<file path=ppt/comments/modernComment_109_B853838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8A49775-F4B7-44BB-ABD7-ED284CB0367D}" authorId="{8F3849D3-94D5-6621-1C68-7A7CA4C943C0}" created="2023-05-14T13:14:54.83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92480899" sldId="265"/>
      <ac:spMk id="17" creationId="{00000000-0000-0000-0000-000000000000}"/>
      <ac:txMk cp="0" len="15">
        <ac:context len="16" hash="431536323"/>
      </ac:txMk>
    </ac:txMkLst>
    <p188:pos x="1859097" y="278143"/>
    <p188:txBody>
      <a:bodyPr/>
      <a:lstStyle/>
      <a:p>
        <a:r>
          <a:rPr lang="ru-UA"/>
          <a:t>Розділи:
Поняття логічного програмування
Перша мова логічного програмування
Історія виникнення логічного програмування
Формальна логіка як основа логічного програмування. Метод резолюцій
Логіка і управління
Рішення проблем
Представлення знань </a:t>
        </a:r>
      </a:p>
    </p188:txBody>
  </p188:cm>
</p188:cmLst>
</file>

<file path=ppt/comments/modernComment_10A_3F37C31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3F1E73F-98EB-4E9E-A2D9-91B9CACE69E7}" authorId="{8F3849D3-94D5-6621-1C68-7A7CA4C943C0}" created="2023-05-14T13:24:25.3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060619032" sldId="266"/>
      <ac:spMk id="12" creationId="{00000000-0000-0000-0000-000000000000}"/>
      <ac:txMk cp="0">
        <ac:context len="1" hash="13"/>
      </ac:txMk>
    </ac:txMkLst>
    <p188:pos x="4856380" y="282170"/>
    <p188:txBody>
      <a:bodyPr/>
      <a:lstStyle/>
      <a:p>
        <a:r>
          <a:rPr lang="ru-UA"/>
          <a:t>Представлення знань: Той факт, що пропозиції Хорна можуть бути дані процедурної інтерпретацією,і навпаки, що процедури усунення мети можна зрозуміти як пропозиції Хорна + зворотнє міркування означає, що логічні програми об'єднують декларативні і процедурні представлення знань. Включення заперечення як відмови означає, що логічне програмування є свого роду немонотонною логікою.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46237D-5BEF-49A4-B0E1-87ED2635243A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UA"/>
        </a:p>
      </dgm:t>
    </dgm:pt>
    <dgm:pt modelId="{05A5DDBD-7D01-4574-9B39-D7A66F719464}">
      <dgm:prSet phldrT="[Текст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dirty="0"/>
            <a:t> Planner</a:t>
          </a:r>
          <a:endParaRPr lang="ru-UA" dirty="0"/>
        </a:p>
      </dgm:t>
    </dgm:pt>
    <dgm:pt modelId="{E7957EF3-A719-46A5-B943-8CFC0CAE2445}" type="parTrans" cxnId="{12F53926-332B-4FF6-8913-8D726478DE9D}">
      <dgm:prSet/>
      <dgm:spPr/>
      <dgm:t>
        <a:bodyPr/>
        <a:lstStyle/>
        <a:p>
          <a:endParaRPr lang="ru-UA"/>
        </a:p>
      </dgm:t>
    </dgm:pt>
    <dgm:pt modelId="{FBC9EBA3-A336-4694-A3E1-30DCC45F54BC}" type="sibTrans" cxnId="{12F53926-332B-4FF6-8913-8D726478DE9D}">
      <dgm:prSet/>
      <dgm:spPr/>
      <dgm:t>
        <a:bodyPr/>
        <a:lstStyle/>
        <a:p>
          <a:endParaRPr lang="ru-UA"/>
        </a:p>
      </dgm:t>
    </dgm:pt>
    <dgm:pt modelId="{34DE7E73-9159-4742-B532-2F3BB43B0185}">
      <dgm:prSet phldrT="[Текст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dirty="0"/>
            <a:t>1969</a:t>
          </a:r>
          <a:endParaRPr lang="ru-UA" dirty="0"/>
        </a:p>
      </dgm:t>
    </dgm:pt>
    <dgm:pt modelId="{9CA452E2-7119-4333-903F-4EBE9793255A}" type="parTrans" cxnId="{BF9E0D7D-11A1-48CD-9667-27C976635542}">
      <dgm:prSet/>
      <dgm:spPr/>
      <dgm:t>
        <a:bodyPr/>
        <a:lstStyle/>
        <a:p>
          <a:endParaRPr lang="ru-UA"/>
        </a:p>
      </dgm:t>
    </dgm:pt>
    <dgm:pt modelId="{2BE7F20C-5A7C-43EA-9E28-9E5B68C8ACCB}" type="sibTrans" cxnId="{BF9E0D7D-11A1-48CD-9667-27C976635542}">
      <dgm:prSet/>
      <dgm:spPr/>
      <dgm:t>
        <a:bodyPr/>
        <a:lstStyle/>
        <a:p>
          <a:endParaRPr lang="ru-UA"/>
        </a:p>
      </dgm:t>
    </dgm:pt>
    <dgm:pt modelId="{61F3A641-CB96-4EFF-8A05-3486DA43CC6F}">
      <dgm:prSet phldrT="[Текст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dirty="0"/>
            <a:t>Prolog</a:t>
          </a:r>
          <a:endParaRPr lang="ru-UA" dirty="0"/>
        </a:p>
      </dgm:t>
    </dgm:pt>
    <dgm:pt modelId="{33D02481-C8E7-4892-BB5B-18618A655859}" type="parTrans" cxnId="{EFFCF186-51C7-4FCF-96E1-2C43B42CC294}">
      <dgm:prSet/>
      <dgm:spPr/>
      <dgm:t>
        <a:bodyPr/>
        <a:lstStyle/>
        <a:p>
          <a:endParaRPr lang="ru-UA"/>
        </a:p>
      </dgm:t>
    </dgm:pt>
    <dgm:pt modelId="{34FABCC2-22DE-4F89-B550-0DA2CB1C0420}" type="sibTrans" cxnId="{EFFCF186-51C7-4FCF-96E1-2C43B42CC294}">
      <dgm:prSet/>
      <dgm:spPr/>
      <dgm:t>
        <a:bodyPr/>
        <a:lstStyle/>
        <a:p>
          <a:endParaRPr lang="ru-UA"/>
        </a:p>
      </dgm:t>
    </dgm:pt>
    <dgm:pt modelId="{E1F82AFD-1BBB-4185-88DD-DBC9AF1BA0E6}">
      <dgm:prSet phldrT="[Текст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dirty="0"/>
            <a:t>1972</a:t>
          </a:r>
          <a:endParaRPr lang="ru-UA" dirty="0"/>
        </a:p>
      </dgm:t>
    </dgm:pt>
    <dgm:pt modelId="{A294286F-A45F-4587-88BC-784AD1940CC4}" type="parTrans" cxnId="{E29B9E10-DEC4-405A-BAAE-5620239AA5E2}">
      <dgm:prSet/>
      <dgm:spPr/>
      <dgm:t>
        <a:bodyPr/>
        <a:lstStyle/>
        <a:p>
          <a:endParaRPr lang="ru-UA"/>
        </a:p>
      </dgm:t>
    </dgm:pt>
    <dgm:pt modelId="{EFC84754-D9C8-4F09-B79A-FE059B0FAB3E}" type="sibTrans" cxnId="{E29B9E10-DEC4-405A-BAAE-5620239AA5E2}">
      <dgm:prSet/>
      <dgm:spPr/>
      <dgm:t>
        <a:bodyPr/>
        <a:lstStyle/>
        <a:p>
          <a:endParaRPr lang="ru-UA"/>
        </a:p>
      </dgm:t>
    </dgm:pt>
    <dgm:pt modelId="{8591310A-3AA8-496E-80C5-4088CD4CE801}">
      <dgm:prSet phldrT="[Текст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dirty="0"/>
            <a:t>Mercury</a:t>
          </a:r>
          <a:endParaRPr lang="ru-UA" dirty="0"/>
        </a:p>
      </dgm:t>
    </dgm:pt>
    <dgm:pt modelId="{E78EF2E4-2058-405E-A560-F651282E4302}" type="parTrans" cxnId="{562E0276-066F-450D-A2D9-4A476678804B}">
      <dgm:prSet/>
      <dgm:spPr/>
      <dgm:t>
        <a:bodyPr/>
        <a:lstStyle/>
        <a:p>
          <a:endParaRPr lang="ru-UA"/>
        </a:p>
      </dgm:t>
    </dgm:pt>
    <dgm:pt modelId="{A26C2D56-E7B7-42D5-829E-648CF039164C}" type="sibTrans" cxnId="{562E0276-066F-450D-A2D9-4A476678804B}">
      <dgm:prSet/>
      <dgm:spPr/>
      <dgm:t>
        <a:bodyPr/>
        <a:lstStyle/>
        <a:p>
          <a:endParaRPr lang="ru-UA"/>
        </a:p>
      </dgm:t>
    </dgm:pt>
    <dgm:pt modelId="{1E32DDD8-56BF-4C45-992E-6CFA8DF51799}">
      <dgm:prSet phldrT="[Текст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dirty="0"/>
            <a:t>1995</a:t>
          </a:r>
          <a:endParaRPr lang="ru-UA" dirty="0"/>
        </a:p>
      </dgm:t>
    </dgm:pt>
    <dgm:pt modelId="{A6EFE528-5300-4E10-B55D-6848D864D108}" type="parTrans" cxnId="{F4C3DD23-C386-420B-A418-67F6D3E5C003}">
      <dgm:prSet/>
      <dgm:spPr/>
      <dgm:t>
        <a:bodyPr/>
        <a:lstStyle/>
        <a:p>
          <a:endParaRPr lang="ru-UA"/>
        </a:p>
      </dgm:t>
    </dgm:pt>
    <dgm:pt modelId="{EFB4BBDD-3984-4B4C-BF1B-5FA07A32D7D3}" type="sibTrans" cxnId="{F4C3DD23-C386-420B-A418-67F6D3E5C003}">
      <dgm:prSet/>
      <dgm:spPr/>
      <dgm:t>
        <a:bodyPr/>
        <a:lstStyle/>
        <a:p>
          <a:endParaRPr lang="ru-UA"/>
        </a:p>
      </dgm:t>
    </dgm:pt>
    <dgm:pt modelId="{FE8CB8B1-447A-4698-AA3C-738072F4A2A0}" type="pres">
      <dgm:prSet presAssocID="{B946237D-5BEF-49A4-B0E1-87ED2635243A}" presName="Name0" presStyleCnt="0">
        <dgm:presLayoutVars>
          <dgm:dir/>
          <dgm:resizeHandles val="exact"/>
        </dgm:presLayoutVars>
      </dgm:prSet>
      <dgm:spPr/>
    </dgm:pt>
    <dgm:pt modelId="{9213EC7C-D6B6-46DC-BD7E-E4C4CF195F52}" type="pres">
      <dgm:prSet presAssocID="{05A5DDBD-7D01-4574-9B39-D7A66F719464}" presName="composite" presStyleCnt="0"/>
      <dgm:spPr/>
    </dgm:pt>
    <dgm:pt modelId="{8CAE55CA-4265-4CA5-B023-23504C309DC8}" type="pres">
      <dgm:prSet presAssocID="{05A5DDBD-7D01-4574-9B39-D7A66F719464}" presName="imagSh" presStyleLbl="bgImgPlac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CF0A5E19-BBF5-4499-BE62-1FC1707A9108}" type="pres">
      <dgm:prSet presAssocID="{05A5DDBD-7D01-4574-9B39-D7A66F719464}" presName="txNode" presStyleLbl="node1" presStyleIdx="0" presStyleCnt="3">
        <dgm:presLayoutVars>
          <dgm:bulletEnabled val="1"/>
        </dgm:presLayoutVars>
      </dgm:prSet>
      <dgm:spPr/>
    </dgm:pt>
    <dgm:pt modelId="{0F1A9DCB-915F-42B7-AB4A-9E55B4583BC6}" type="pres">
      <dgm:prSet presAssocID="{FBC9EBA3-A336-4694-A3E1-30DCC45F54BC}" presName="sibTrans" presStyleLbl="sibTrans2D1" presStyleIdx="0" presStyleCnt="2"/>
      <dgm:spPr/>
    </dgm:pt>
    <dgm:pt modelId="{44179353-2F31-4BAF-9877-73F155E96BB4}" type="pres">
      <dgm:prSet presAssocID="{FBC9EBA3-A336-4694-A3E1-30DCC45F54BC}" presName="connTx" presStyleLbl="sibTrans2D1" presStyleIdx="0" presStyleCnt="2"/>
      <dgm:spPr/>
    </dgm:pt>
    <dgm:pt modelId="{96EED85A-3724-4D84-9811-1C714DC63D3D}" type="pres">
      <dgm:prSet presAssocID="{61F3A641-CB96-4EFF-8A05-3486DA43CC6F}" presName="composite" presStyleCnt="0"/>
      <dgm:spPr/>
    </dgm:pt>
    <dgm:pt modelId="{C01E5DBF-1BD6-438C-8E09-3A0B3D61CF01}" type="pres">
      <dgm:prSet presAssocID="{61F3A641-CB96-4EFF-8A05-3486DA43CC6F}" presName="imagSh" presStyleLbl="b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E6DB327-405A-47EA-AF4A-DAA5439C4411}" type="pres">
      <dgm:prSet presAssocID="{61F3A641-CB96-4EFF-8A05-3486DA43CC6F}" presName="txNode" presStyleLbl="node1" presStyleIdx="1" presStyleCnt="3">
        <dgm:presLayoutVars>
          <dgm:bulletEnabled val="1"/>
        </dgm:presLayoutVars>
      </dgm:prSet>
      <dgm:spPr/>
    </dgm:pt>
    <dgm:pt modelId="{9954A993-CA63-49CC-81CE-C74855EB9371}" type="pres">
      <dgm:prSet presAssocID="{34FABCC2-22DE-4F89-B550-0DA2CB1C0420}" presName="sibTrans" presStyleLbl="sibTrans2D1" presStyleIdx="1" presStyleCnt="2"/>
      <dgm:spPr/>
    </dgm:pt>
    <dgm:pt modelId="{22B1F42A-0612-44D2-9AE2-3F005C30574C}" type="pres">
      <dgm:prSet presAssocID="{34FABCC2-22DE-4F89-B550-0DA2CB1C0420}" presName="connTx" presStyleLbl="sibTrans2D1" presStyleIdx="1" presStyleCnt="2"/>
      <dgm:spPr/>
    </dgm:pt>
    <dgm:pt modelId="{E7624DE5-AB22-4F27-A461-FAC5DFE95D9B}" type="pres">
      <dgm:prSet presAssocID="{8591310A-3AA8-496E-80C5-4088CD4CE801}" presName="composite" presStyleCnt="0"/>
      <dgm:spPr/>
    </dgm:pt>
    <dgm:pt modelId="{CFF3CC55-4186-4562-BB55-6F421F6C2BB9}" type="pres">
      <dgm:prSet presAssocID="{8591310A-3AA8-496E-80C5-4088CD4CE801}" presName="imagSh" presStyleLbl="bgImgPlace1" presStyleIdx="2" presStyleCnt="3" custLinFactNeighborX="1600" custLinFactNeighborY="53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DFF8162-DC1A-45CA-B6FD-B58BA2464814}" type="pres">
      <dgm:prSet presAssocID="{8591310A-3AA8-496E-80C5-4088CD4CE801}" presName="txNode" presStyleLbl="node1" presStyleIdx="2" presStyleCnt="3">
        <dgm:presLayoutVars>
          <dgm:bulletEnabled val="1"/>
        </dgm:presLayoutVars>
      </dgm:prSet>
      <dgm:spPr/>
    </dgm:pt>
  </dgm:ptLst>
  <dgm:cxnLst>
    <dgm:cxn modelId="{E29B9E10-DEC4-405A-BAAE-5620239AA5E2}" srcId="{61F3A641-CB96-4EFF-8A05-3486DA43CC6F}" destId="{E1F82AFD-1BBB-4185-88DD-DBC9AF1BA0E6}" srcOrd="0" destOrd="0" parTransId="{A294286F-A45F-4587-88BC-784AD1940CC4}" sibTransId="{EFC84754-D9C8-4F09-B79A-FE059B0FAB3E}"/>
    <dgm:cxn modelId="{50EDBA15-918B-43DE-BCFA-790E31834BD1}" type="presOf" srcId="{34FABCC2-22DE-4F89-B550-0DA2CB1C0420}" destId="{9954A993-CA63-49CC-81CE-C74855EB9371}" srcOrd="0" destOrd="0" presId="urn:microsoft.com/office/officeart/2005/8/layout/hProcess10"/>
    <dgm:cxn modelId="{F4C3DD23-C386-420B-A418-67F6D3E5C003}" srcId="{8591310A-3AA8-496E-80C5-4088CD4CE801}" destId="{1E32DDD8-56BF-4C45-992E-6CFA8DF51799}" srcOrd="0" destOrd="0" parTransId="{A6EFE528-5300-4E10-B55D-6848D864D108}" sibTransId="{EFB4BBDD-3984-4B4C-BF1B-5FA07A32D7D3}"/>
    <dgm:cxn modelId="{12F53926-332B-4FF6-8913-8D726478DE9D}" srcId="{B946237D-5BEF-49A4-B0E1-87ED2635243A}" destId="{05A5DDBD-7D01-4574-9B39-D7A66F719464}" srcOrd="0" destOrd="0" parTransId="{E7957EF3-A719-46A5-B943-8CFC0CAE2445}" sibTransId="{FBC9EBA3-A336-4694-A3E1-30DCC45F54BC}"/>
    <dgm:cxn modelId="{BAD41469-F0E8-4DEE-BD2E-0736FF1C89A2}" type="presOf" srcId="{34FABCC2-22DE-4F89-B550-0DA2CB1C0420}" destId="{22B1F42A-0612-44D2-9AE2-3F005C30574C}" srcOrd="1" destOrd="0" presId="urn:microsoft.com/office/officeart/2005/8/layout/hProcess10"/>
    <dgm:cxn modelId="{15B0274F-D776-4F3F-8BB2-4914C18EA041}" type="presOf" srcId="{61F3A641-CB96-4EFF-8A05-3486DA43CC6F}" destId="{BE6DB327-405A-47EA-AF4A-DAA5439C4411}" srcOrd="0" destOrd="0" presId="urn:microsoft.com/office/officeart/2005/8/layout/hProcess10"/>
    <dgm:cxn modelId="{562E0276-066F-450D-A2D9-4A476678804B}" srcId="{B946237D-5BEF-49A4-B0E1-87ED2635243A}" destId="{8591310A-3AA8-496E-80C5-4088CD4CE801}" srcOrd="2" destOrd="0" parTransId="{E78EF2E4-2058-405E-A560-F651282E4302}" sibTransId="{A26C2D56-E7B7-42D5-829E-648CF039164C}"/>
    <dgm:cxn modelId="{BF9E0D7D-11A1-48CD-9667-27C976635542}" srcId="{05A5DDBD-7D01-4574-9B39-D7A66F719464}" destId="{34DE7E73-9159-4742-B532-2F3BB43B0185}" srcOrd="0" destOrd="0" parTransId="{9CA452E2-7119-4333-903F-4EBE9793255A}" sibTransId="{2BE7F20C-5A7C-43EA-9E28-9E5B68C8ACCB}"/>
    <dgm:cxn modelId="{386AF77F-298B-4AF2-95A2-1768D018EFAB}" type="presOf" srcId="{34DE7E73-9159-4742-B532-2F3BB43B0185}" destId="{CF0A5E19-BBF5-4499-BE62-1FC1707A9108}" srcOrd="0" destOrd="1" presId="urn:microsoft.com/office/officeart/2005/8/layout/hProcess10"/>
    <dgm:cxn modelId="{EFFCF186-51C7-4FCF-96E1-2C43B42CC294}" srcId="{B946237D-5BEF-49A4-B0E1-87ED2635243A}" destId="{61F3A641-CB96-4EFF-8A05-3486DA43CC6F}" srcOrd="1" destOrd="0" parTransId="{33D02481-C8E7-4892-BB5B-18618A655859}" sibTransId="{34FABCC2-22DE-4F89-B550-0DA2CB1C0420}"/>
    <dgm:cxn modelId="{6587AB8A-0E31-494C-B0AA-C6A692D42177}" type="presOf" srcId="{8591310A-3AA8-496E-80C5-4088CD4CE801}" destId="{8DFF8162-DC1A-45CA-B6FD-B58BA2464814}" srcOrd="0" destOrd="0" presId="urn:microsoft.com/office/officeart/2005/8/layout/hProcess10"/>
    <dgm:cxn modelId="{69C0A9A4-D3EF-4F9A-A611-75BCC6DABCC9}" type="presOf" srcId="{FBC9EBA3-A336-4694-A3E1-30DCC45F54BC}" destId="{0F1A9DCB-915F-42B7-AB4A-9E55B4583BC6}" srcOrd="0" destOrd="0" presId="urn:microsoft.com/office/officeart/2005/8/layout/hProcess10"/>
    <dgm:cxn modelId="{452028B1-BAD1-4554-B624-E7D10069F248}" type="presOf" srcId="{FBC9EBA3-A336-4694-A3E1-30DCC45F54BC}" destId="{44179353-2F31-4BAF-9877-73F155E96BB4}" srcOrd="1" destOrd="0" presId="urn:microsoft.com/office/officeart/2005/8/layout/hProcess10"/>
    <dgm:cxn modelId="{9619DACB-21A0-40E7-96D4-7D0479F96FC8}" type="presOf" srcId="{1E32DDD8-56BF-4C45-992E-6CFA8DF51799}" destId="{8DFF8162-DC1A-45CA-B6FD-B58BA2464814}" srcOrd="0" destOrd="1" presId="urn:microsoft.com/office/officeart/2005/8/layout/hProcess10"/>
    <dgm:cxn modelId="{98E381E4-1220-4927-8CD2-1B388E493743}" type="presOf" srcId="{B946237D-5BEF-49A4-B0E1-87ED2635243A}" destId="{FE8CB8B1-447A-4698-AA3C-738072F4A2A0}" srcOrd="0" destOrd="0" presId="urn:microsoft.com/office/officeart/2005/8/layout/hProcess10"/>
    <dgm:cxn modelId="{642A10F0-0756-476C-9DA7-F73E3A7DACA4}" type="presOf" srcId="{E1F82AFD-1BBB-4185-88DD-DBC9AF1BA0E6}" destId="{BE6DB327-405A-47EA-AF4A-DAA5439C4411}" srcOrd="0" destOrd="1" presId="urn:microsoft.com/office/officeart/2005/8/layout/hProcess10"/>
    <dgm:cxn modelId="{F0C365F2-CFB6-4CD2-8893-3285EF50DB05}" type="presOf" srcId="{05A5DDBD-7D01-4574-9B39-D7A66F719464}" destId="{CF0A5E19-BBF5-4499-BE62-1FC1707A9108}" srcOrd="0" destOrd="0" presId="urn:microsoft.com/office/officeart/2005/8/layout/hProcess10"/>
    <dgm:cxn modelId="{B8AFAE11-F5A4-40A2-B9D9-A019364DF202}" type="presParOf" srcId="{FE8CB8B1-447A-4698-AA3C-738072F4A2A0}" destId="{9213EC7C-D6B6-46DC-BD7E-E4C4CF195F52}" srcOrd="0" destOrd="0" presId="urn:microsoft.com/office/officeart/2005/8/layout/hProcess10"/>
    <dgm:cxn modelId="{12B3E736-BCA7-460C-AEF0-D939F7F09A16}" type="presParOf" srcId="{9213EC7C-D6B6-46DC-BD7E-E4C4CF195F52}" destId="{8CAE55CA-4265-4CA5-B023-23504C309DC8}" srcOrd="0" destOrd="0" presId="urn:microsoft.com/office/officeart/2005/8/layout/hProcess10"/>
    <dgm:cxn modelId="{CBF81DF2-E0DD-4EFA-B62E-0276AFA78334}" type="presParOf" srcId="{9213EC7C-D6B6-46DC-BD7E-E4C4CF195F52}" destId="{CF0A5E19-BBF5-4499-BE62-1FC1707A9108}" srcOrd="1" destOrd="0" presId="urn:microsoft.com/office/officeart/2005/8/layout/hProcess10"/>
    <dgm:cxn modelId="{147FB299-AC74-4EF1-BD0F-83E18002B5F7}" type="presParOf" srcId="{FE8CB8B1-447A-4698-AA3C-738072F4A2A0}" destId="{0F1A9DCB-915F-42B7-AB4A-9E55B4583BC6}" srcOrd="1" destOrd="0" presId="urn:microsoft.com/office/officeart/2005/8/layout/hProcess10"/>
    <dgm:cxn modelId="{74EC7C89-136E-41D3-A977-5C20F565671C}" type="presParOf" srcId="{0F1A9DCB-915F-42B7-AB4A-9E55B4583BC6}" destId="{44179353-2F31-4BAF-9877-73F155E96BB4}" srcOrd="0" destOrd="0" presId="urn:microsoft.com/office/officeart/2005/8/layout/hProcess10"/>
    <dgm:cxn modelId="{62667681-9DA4-434B-AE19-62403905D721}" type="presParOf" srcId="{FE8CB8B1-447A-4698-AA3C-738072F4A2A0}" destId="{96EED85A-3724-4D84-9811-1C714DC63D3D}" srcOrd="2" destOrd="0" presId="urn:microsoft.com/office/officeart/2005/8/layout/hProcess10"/>
    <dgm:cxn modelId="{EEF40B62-4810-4096-9540-9BC756D3549D}" type="presParOf" srcId="{96EED85A-3724-4D84-9811-1C714DC63D3D}" destId="{C01E5DBF-1BD6-438C-8E09-3A0B3D61CF01}" srcOrd="0" destOrd="0" presId="urn:microsoft.com/office/officeart/2005/8/layout/hProcess10"/>
    <dgm:cxn modelId="{3CE79E96-81A9-4F7E-BF45-76EC3259B948}" type="presParOf" srcId="{96EED85A-3724-4D84-9811-1C714DC63D3D}" destId="{BE6DB327-405A-47EA-AF4A-DAA5439C4411}" srcOrd="1" destOrd="0" presId="urn:microsoft.com/office/officeart/2005/8/layout/hProcess10"/>
    <dgm:cxn modelId="{DC4F2252-5ECA-4F1A-9EE9-3ABE4172AEED}" type="presParOf" srcId="{FE8CB8B1-447A-4698-AA3C-738072F4A2A0}" destId="{9954A993-CA63-49CC-81CE-C74855EB9371}" srcOrd="3" destOrd="0" presId="urn:microsoft.com/office/officeart/2005/8/layout/hProcess10"/>
    <dgm:cxn modelId="{9AC97D0C-D7D7-4D6E-9A4D-6382723CE5B9}" type="presParOf" srcId="{9954A993-CA63-49CC-81CE-C74855EB9371}" destId="{22B1F42A-0612-44D2-9AE2-3F005C30574C}" srcOrd="0" destOrd="0" presId="urn:microsoft.com/office/officeart/2005/8/layout/hProcess10"/>
    <dgm:cxn modelId="{07069785-E8CA-4007-8633-E3C9975B6FFC}" type="presParOf" srcId="{FE8CB8B1-447A-4698-AA3C-738072F4A2A0}" destId="{E7624DE5-AB22-4F27-A461-FAC5DFE95D9B}" srcOrd="4" destOrd="0" presId="urn:microsoft.com/office/officeart/2005/8/layout/hProcess10"/>
    <dgm:cxn modelId="{349EA891-E9BA-4B46-9201-EF1318B36D09}" type="presParOf" srcId="{E7624DE5-AB22-4F27-A461-FAC5DFE95D9B}" destId="{CFF3CC55-4186-4562-BB55-6F421F6C2BB9}" srcOrd="0" destOrd="0" presId="urn:microsoft.com/office/officeart/2005/8/layout/hProcess10"/>
    <dgm:cxn modelId="{74201642-1C0E-49FF-A56A-69B4644888B8}" type="presParOf" srcId="{E7624DE5-AB22-4F27-A461-FAC5DFE95D9B}" destId="{8DFF8162-DC1A-45CA-B6FD-B58BA2464814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E55CA-4265-4CA5-B023-23504C309DC8}">
      <dsp:nvSpPr>
        <dsp:cNvPr id="0" name=""/>
        <dsp:cNvSpPr/>
      </dsp:nvSpPr>
      <dsp:spPr>
        <a:xfrm>
          <a:off x="2694" y="1058803"/>
          <a:ext cx="1269412" cy="12694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A5E19-BBF5-4499-BE62-1FC1707A9108}">
      <dsp:nvSpPr>
        <dsp:cNvPr id="0" name=""/>
        <dsp:cNvSpPr/>
      </dsp:nvSpPr>
      <dsp:spPr>
        <a:xfrm>
          <a:off x="209343" y="1820451"/>
          <a:ext cx="1269412" cy="126941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Planner</a:t>
          </a:r>
          <a:endParaRPr lang="ru-UA" sz="230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1969</a:t>
          </a:r>
          <a:endParaRPr lang="ru-UA" sz="1800" kern="1200" dirty="0"/>
        </a:p>
      </dsp:txBody>
      <dsp:txXfrm>
        <a:off x="246523" y="1857631"/>
        <a:ext cx="1195052" cy="1195052"/>
      </dsp:txXfrm>
    </dsp:sp>
    <dsp:sp modelId="{0F1A9DCB-915F-42B7-AB4A-9E55B4583BC6}">
      <dsp:nvSpPr>
        <dsp:cNvPr id="0" name=""/>
        <dsp:cNvSpPr/>
      </dsp:nvSpPr>
      <dsp:spPr>
        <a:xfrm>
          <a:off x="1516624" y="1540999"/>
          <a:ext cx="244516" cy="305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300" kern="1200"/>
        </a:p>
      </dsp:txBody>
      <dsp:txXfrm>
        <a:off x="1516624" y="1602003"/>
        <a:ext cx="171161" cy="183014"/>
      </dsp:txXfrm>
    </dsp:sp>
    <dsp:sp modelId="{C01E5DBF-1BD6-438C-8E09-3A0B3D61CF01}">
      <dsp:nvSpPr>
        <dsp:cNvPr id="0" name=""/>
        <dsp:cNvSpPr/>
      </dsp:nvSpPr>
      <dsp:spPr>
        <a:xfrm>
          <a:off x="1970726" y="1058803"/>
          <a:ext cx="1269412" cy="12694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DB327-405A-47EA-AF4A-DAA5439C4411}">
      <dsp:nvSpPr>
        <dsp:cNvPr id="0" name=""/>
        <dsp:cNvSpPr/>
      </dsp:nvSpPr>
      <dsp:spPr>
        <a:xfrm>
          <a:off x="2177375" y="1820451"/>
          <a:ext cx="1269412" cy="126941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Prolog</a:t>
          </a:r>
          <a:endParaRPr lang="ru-UA" sz="230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1972</a:t>
          </a:r>
          <a:endParaRPr lang="ru-UA" sz="1800" kern="1200" dirty="0"/>
        </a:p>
      </dsp:txBody>
      <dsp:txXfrm>
        <a:off x="2214555" y="1857631"/>
        <a:ext cx="1195052" cy="1195052"/>
      </dsp:txXfrm>
    </dsp:sp>
    <dsp:sp modelId="{9954A993-CA63-49CC-81CE-C74855EB9371}">
      <dsp:nvSpPr>
        <dsp:cNvPr id="0" name=""/>
        <dsp:cNvSpPr/>
      </dsp:nvSpPr>
      <dsp:spPr>
        <a:xfrm rot="11698">
          <a:off x="3491764" y="1544443"/>
          <a:ext cx="251627" cy="305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300" kern="1200"/>
        </a:p>
      </dsp:txBody>
      <dsp:txXfrm>
        <a:off x="3491764" y="1605319"/>
        <a:ext cx="176139" cy="183014"/>
      </dsp:txXfrm>
    </dsp:sp>
    <dsp:sp modelId="{CFF3CC55-4186-4562-BB55-6F421F6C2BB9}">
      <dsp:nvSpPr>
        <dsp:cNvPr id="0" name=""/>
        <dsp:cNvSpPr/>
      </dsp:nvSpPr>
      <dsp:spPr>
        <a:xfrm>
          <a:off x="3959069" y="1065569"/>
          <a:ext cx="1269412" cy="12694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F8162-DC1A-45CA-B6FD-B58BA2464814}">
      <dsp:nvSpPr>
        <dsp:cNvPr id="0" name=""/>
        <dsp:cNvSpPr/>
      </dsp:nvSpPr>
      <dsp:spPr>
        <a:xfrm>
          <a:off x="4145407" y="1820451"/>
          <a:ext cx="1269412" cy="126941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Mercury</a:t>
          </a:r>
          <a:endParaRPr lang="ru-UA" sz="230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1995</a:t>
          </a:r>
          <a:endParaRPr lang="ru-UA" sz="1800" kern="1200" dirty="0"/>
        </a:p>
      </dsp:txBody>
      <dsp:txXfrm>
        <a:off x="4182587" y="1857631"/>
        <a:ext cx="1195052" cy="1195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0BE1C-4D20-47D7-80C3-0C03762BCFA9}" type="datetimeFigureOut">
              <a:rPr lang="ru-UA" smtClean="0"/>
              <a:t>09.06.2023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EFD6A-9765-46B9-BC53-485CB677E99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90664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EFD6A-9765-46B9-BC53-485CB677E99D}" type="slidenum">
              <a:rPr lang="ru-UA" smtClean="0"/>
              <a:t>2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38807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EFD6A-9765-46B9-BC53-485CB677E99D}" type="slidenum">
              <a:rPr lang="ru-UA" smtClean="0"/>
              <a:t>10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2932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BF4-465A-49FC-A7DA-16DF78B09644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68D2-CACA-4172-9F9A-69477937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9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5E50-DC1B-49C3-8794-F2675292B996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68D2-CACA-4172-9F9A-69477937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2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0FD2-F263-49B1-A00B-BF868A1276C8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68D2-CACA-4172-9F9A-69477937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1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9225-C0C7-42F3-9E47-1D22E4604AD7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68D2-CACA-4172-9F9A-69477937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5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83DC-1109-4E67-B6A0-4BB9BC41D57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68D2-CACA-4172-9F9A-69477937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2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4E11-4B81-4534-B9F0-75CE9F70E33C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68D2-CACA-4172-9F9A-69477937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0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2206-36ED-4118-BFF2-26B866D75105}" type="datetime1">
              <a:rPr lang="en-US" smtClean="0"/>
              <a:t>6/9/2023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68D2-CACA-4172-9F9A-69477937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9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F4F4-AFA0-4E47-A1EF-69B46C51F9FD}" type="datetime1">
              <a:rPr lang="en-US" smtClean="0"/>
              <a:t>6/9/2023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68D2-CACA-4172-9F9A-69477937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BBD-764C-4065-BEF0-37848574D131}" type="datetime1">
              <a:rPr lang="en-US" smtClean="0"/>
              <a:t>6/9/2023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68D2-CACA-4172-9F9A-69477937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3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4AC-0D8F-427E-9AE8-FAC4DB022B60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68D2-CACA-4172-9F9A-69477937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9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75C-1413-4D25-8037-6B95F81C346F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68D2-CACA-4172-9F9A-69477937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8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1E3B5-9B3C-4930-ACD9-04CD8839BEB6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68D2-CACA-4172-9F9A-69477937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A_3F37C3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B853838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3_5C628AC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9F7013CD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microsoft.com/office/2018/10/relationships/comments" Target="../comments/modernComment_105_80A2E4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6_5D86755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31F6AF0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8_153BD3DB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740887" y="471316"/>
            <a:ext cx="3824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РОЗРАХУНКОВО-ГРАФІЧНЕ ЗАВДАННЯ №1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14330" y="268039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258915" y="5452768"/>
            <a:ext cx="33064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групи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КНТ-132:</a:t>
            </a:r>
          </a:p>
          <a:p>
            <a:pPr algn="r"/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 Д. </a:t>
            </a:r>
            <a:r>
              <a:rPr lang="ru-RU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Олійников</a:t>
            </a:r>
            <a:endParaRPr lang="ru-RU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Прийняв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викладач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 М.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Льовкін</a:t>
            </a:r>
            <a:endParaRPr lang="ru-RU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95C5C00-D50B-B7C3-3456-F5D08030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68D2-CACA-4172-9F9A-694779373A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10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91096" y="660550"/>
            <a:ext cx="3982794" cy="584775"/>
          </a:xfrm>
          <a:prstGeom prst="rect">
            <a:avLst/>
          </a:prstGeom>
          <a:ln w="28575">
            <a:solidFill>
              <a:srgbClr val="7030A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Представлення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знань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054819" y="2703254"/>
            <a:ext cx="3284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542644" y="3237291"/>
            <a:ext cx="3472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579707" y="4160621"/>
            <a:ext cx="5006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626D72D-DD8D-6B94-684A-547625F6A87A}"/>
              </a:ext>
            </a:extLst>
          </p:cNvPr>
          <p:cNvSpPr/>
          <p:nvPr/>
        </p:nvSpPr>
        <p:spPr>
          <a:xfrm>
            <a:off x="318475" y="4529953"/>
            <a:ext cx="5920719" cy="1440781"/>
          </a:xfrm>
          <a:prstGeom prst="roundRect">
            <a:avLst/>
          </a:prstGeom>
          <a:noFill/>
          <a:ln w="5715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Логічні програми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декларативні представлення знань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uk-U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процедурні представлення знань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F67E1B6-A7AB-10A0-800D-C8CD6E3DDB5C}"/>
              </a:ext>
            </a:extLst>
          </p:cNvPr>
          <p:cNvSpPr/>
          <p:nvPr/>
        </p:nvSpPr>
        <p:spPr>
          <a:xfrm>
            <a:off x="6808305" y="872841"/>
            <a:ext cx="5006819" cy="2556159"/>
          </a:xfrm>
          <a:prstGeom prst="roundRect">
            <a:avLst/>
          </a:prstGeom>
          <a:noFill/>
          <a:ln w="571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540385" algn="ctr">
              <a:lnSpc>
                <a:spcPct val="150000"/>
              </a:lnSpc>
              <a:spcAft>
                <a:spcPts val="800"/>
              </a:spcAft>
            </a:pPr>
            <a:r>
              <a:rPr lang="uk-UA" kern="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lang="uk-UA" sz="1800" kern="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огічне програмування є свого роду немонотонною логікою.</a:t>
            </a:r>
            <a:endParaRPr lang="ru-UA" sz="1800" kern="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Представлення знань у штучному інтелекті пояснюється простими словами -  techukraine.net">
            <a:extLst>
              <a:ext uri="{FF2B5EF4-FFF2-40B4-BE49-F238E27FC236}">
                <a16:creationId xmlns:a16="http://schemas.microsoft.com/office/drawing/2014/main" id="{06710910-A84A-C203-BBB5-BBF96B1AB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47" y="1495104"/>
            <a:ext cx="3856655" cy="211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редставлення знань у штучному інтелекті пояснюється простими словами -  techukraine.net">
            <a:extLst>
              <a:ext uri="{FF2B5EF4-FFF2-40B4-BE49-F238E27FC236}">
                <a16:creationId xmlns:a16="http://schemas.microsoft.com/office/drawing/2014/main" id="{CBE04C7A-44A7-5205-4872-B75B5C2A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109" y="4223175"/>
            <a:ext cx="3657752" cy="219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038F2F5-9C4C-E6F7-547A-F1EB2492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68D2-CACA-4172-9F9A-694779373A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19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97430" y="3075057"/>
            <a:ext cx="3597139" cy="707886"/>
          </a:xfrm>
          <a:prstGeom prst="rect">
            <a:avLst/>
          </a:prstGeom>
          <a:ln w="28575">
            <a:solidFill>
              <a:srgbClr val="FCB8A8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ru-RU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Дякую</a:t>
            </a:r>
            <a:r>
              <a:rPr lang="ru-RU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увагу</a:t>
            </a:r>
            <a:r>
              <a:rPr lang="ru-RU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054819" y="2703254"/>
            <a:ext cx="3284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401250-3509-E43B-657B-75FBDD6D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68D2-CACA-4172-9F9A-694779373A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00902" y="721522"/>
            <a:ext cx="1156150" cy="461665"/>
          </a:xfrm>
          <a:prstGeom prst="rect">
            <a:avLst/>
          </a:prstGeom>
          <a:ln w="28575">
            <a:solidFill>
              <a:srgbClr val="FCB8A8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Розд</a:t>
            </a:r>
            <a:r>
              <a:rPr lang="uk-UA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іли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054819" y="2703254"/>
            <a:ext cx="3284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290473" y="1377741"/>
            <a:ext cx="3631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Поняття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логічного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765812" y="1943220"/>
            <a:ext cx="389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Перша мова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логічного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290473" y="2508699"/>
            <a:ext cx="4595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виникнення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логічного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445383" y="3077378"/>
            <a:ext cx="725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логіка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як основа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логічного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Метод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резолюцій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290473" y="363647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Логіка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290473" y="4778813"/>
            <a:ext cx="2367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знань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203773" y="4214344"/>
            <a:ext cx="1863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CE1FCF2-5AF4-0746-A5DA-87C11A98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68D2-CACA-4172-9F9A-694779373A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0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12" grpId="0"/>
      <p:bldP spid="13" grpId="0"/>
      <p:bldP spid="15" grpId="0"/>
      <p:bldP spid="16" grpId="0"/>
      <p:bldP spid="17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00902" y="721522"/>
            <a:ext cx="4782720" cy="461665"/>
          </a:xfrm>
          <a:prstGeom prst="rect">
            <a:avLst/>
          </a:prstGeom>
          <a:ln w="28575">
            <a:solidFill>
              <a:srgbClr val="FCB8A8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Поняття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логічного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658598" y="2037667"/>
            <a:ext cx="50002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Логі́чне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програмува́ння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 парадигма програмування, а також розділ </a:t>
            </a:r>
            <a:r>
              <a:rPr lang="ru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дискретної</a:t>
            </a:r>
            <a:r>
              <a:rPr lang="ru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математики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57E36-4CF5-672D-5709-5BA7A62132CD}"/>
              </a:ext>
            </a:extLst>
          </p:cNvPr>
          <p:cNvSpPr txBox="1"/>
          <p:nvPr/>
        </p:nvSpPr>
        <p:spPr>
          <a:xfrm>
            <a:off x="1476690" y="5578282"/>
            <a:ext cx="461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Приклад коду з логічного програмування</a:t>
            </a:r>
            <a:r>
              <a:rPr lang="en-US" dirty="0"/>
              <a:t> (1)</a:t>
            </a:r>
            <a:endParaRPr lang="uk-UA" dirty="0"/>
          </a:p>
        </p:txBody>
      </p:sp>
      <p:pic>
        <p:nvPicPr>
          <p:cNvPr id="1026" name="Picture 2" descr="Prolog codes for the neutrality, innocuousity, and characteristic... |  Download Scientific Diagram">
            <a:extLst>
              <a:ext uri="{FF2B5EF4-FFF2-40B4-BE49-F238E27FC236}">
                <a16:creationId xmlns:a16="http://schemas.microsoft.com/office/drawing/2014/main" id="{9FA5B1DE-9A84-B3C8-FEA7-AAB4AECAD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5" y="1859339"/>
            <a:ext cx="5732673" cy="31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996F4-DD4F-3FCB-83C8-4D2127821075}"/>
              </a:ext>
            </a:extLst>
          </p:cNvPr>
          <p:cNvSpPr txBox="1"/>
          <p:nvPr/>
        </p:nvSpPr>
        <p:spPr>
          <a:xfrm>
            <a:off x="6845898" y="4490831"/>
            <a:ext cx="51588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ічне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программування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засноване на: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виведенні нових фактів з даних фактів згідно із заданими логічними правилами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теорії математичної логіки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AAEA018-3770-8A9F-72C6-3217150D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68D2-CACA-4172-9F9A-694779373A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61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/>
      <p:bldP spid="5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00902" y="721522"/>
            <a:ext cx="5131533" cy="461665"/>
          </a:xfrm>
          <a:prstGeom prst="rect">
            <a:avLst/>
          </a:prstGeom>
          <a:ln w="28575">
            <a:solidFill>
              <a:srgbClr val="FCB8A8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Перша мова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логічного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054819" y="2703254"/>
            <a:ext cx="3284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69382" y="1512333"/>
            <a:ext cx="9518375" cy="523220"/>
          </a:xfrm>
          <a:prstGeom prst="rect">
            <a:avLst/>
          </a:prstGeom>
          <a:ln w="38100">
            <a:solidFill>
              <a:srgbClr val="EDFCFB"/>
            </a:solidFill>
            <a:prstDash val="lgDashDotDot"/>
          </a:ln>
        </p:spPr>
        <p:txBody>
          <a:bodyPr wrap="non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Першою мовою логічного програмування була мова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Planner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60782" y="2887920"/>
            <a:ext cx="7315200" cy="2431435"/>
          </a:xfrm>
          <a:prstGeom prst="rect">
            <a:avLst/>
          </a:prstGeom>
          <a:ln w="38100">
            <a:solidFill>
              <a:srgbClr val="FCDAB9"/>
            </a:solidFill>
            <a:prstDash val="lgDashDotDot"/>
          </a:ln>
        </p:spPr>
        <p:txBody>
          <a:bodyPr wrap="square">
            <a:spAutoFit/>
          </a:bodyPr>
          <a:lstStyle/>
          <a:p>
            <a:pPr algn="ctr"/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Можливості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400" dirty="0" err="1"/>
              <a:t>Автоматич</a:t>
            </a:r>
            <a:r>
              <a:rPr lang="ru-RU" sz="2400" dirty="0"/>
              <a:t>не</a:t>
            </a:r>
            <a:r>
              <a:rPr lang="uk-UA" sz="2400" dirty="0"/>
              <a:t> виведення результату з даних і заданих правил перебору варіантів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400" dirty="0"/>
              <a:t>Для виведення фактів без активного використання стеку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400" dirty="0"/>
              <a:t>Зниженні вимоги до обчислювальних ресурсів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8F70E6-BACD-5F83-B82B-325EFA1C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68D2-CACA-4172-9F9A-694779373A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2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909E77-34EA-A5BB-DBCA-85B991627723}"/>
              </a:ext>
            </a:extLst>
          </p:cNvPr>
          <p:cNvSpPr txBox="1"/>
          <p:nvPr/>
        </p:nvSpPr>
        <p:spPr>
          <a:xfrm>
            <a:off x="843280" y="5682641"/>
            <a:ext cx="617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Приклад коду з логічного програмування</a:t>
            </a:r>
            <a:r>
              <a:rPr lang="en-US" dirty="0"/>
              <a:t> (2)</a:t>
            </a:r>
            <a:endParaRPr lang="uk-U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F629BE-76E8-D744-1CF3-6EF0C2DA9505}"/>
              </a:ext>
            </a:extLst>
          </p:cNvPr>
          <p:cNvSpPr txBox="1"/>
          <p:nvPr/>
        </p:nvSpPr>
        <p:spPr>
          <a:xfrm>
            <a:off x="7299892" y="925975"/>
            <a:ext cx="617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Пох</a:t>
            </a:r>
            <a:r>
              <a:rPr lang="uk-UA" dirty="0" err="1"/>
              <a:t>ідні</a:t>
            </a:r>
            <a:r>
              <a:rPr lang="uk-UA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/>
              <a:t>программування</a:t>
            </a:r>
            <a:r>
              <a:rPr lang="ru-RU" dirty="0"/>
              <a:t> </a:t>
            </a:r>
            <a:r>
              <a:rPr lang="de-DE" dirty="0"/>
              <a:t>Planner</a:t>
            </a:r>
            <a:endParaRPr lang="uk-UA" dirty="0"/>
          </a:p>
        </p:txBody>
      </p:sp>
      <p:pic>
        <p:nvPicPr>
          <p:cNvPr id="1026" name="Picture 2" descr="Введение в логическое программирование (Prolog) — Блог программиста">
            <a:extLst>
              <a:ext uri="{FF2B5EF4-FFF2-40B4-BE49-F238E27FC236}">
                <a16:creationId xmlns:a16="http://schemas.microsoft.com/office/drawing/2014/main" id="{A3B7DE5D-5867-9B7A-B195-D7D440D35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10" y="925975"/>
            <a:ext cx="4562146" cy="444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438025A-C6DF-4222-BE14-0165186F11EE}"/>
              </a:ext>
            </a:extLst>
          </p:cNvPr>
          <p:cNvGrpSpPr/>
          <p:nvPr/>
        </p:nvGrpSpPr>
        <p:grpSpPr>
          <a:xfrm>
            <a:off x="7121878" y="2044005"/>
            <a:ext cx="4765970" cy="2246769"/>
            <a:chOff x="7121878" y="2044005"/>
            <a:chExt cx="4765970" cy="224676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11E18B-2090-402C-ECA5-61AAD8A6F25E}"/>
                </a:ext>
              </a:extLst>
            </p:cNvPr>
            <p:cNvSpPr txBox="1"/>
            <p:nvPr/>
          </p:nvSpPr>
          <p:spPr>
            <a:xfrm>
              <a:off x="7121878" y="3005906"/>
              <a:ext cx="1979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Planner</a:t>
              </a:r>
              <a:endParaRPr lang="ru-UA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Стрелка: вправо 7">
              <a:extLst>
                <a:ext uri="{FF2B5EF4-FFF2-40B4-BE49-F238E27FC236}">
                  <a16:creationId xmlns:a16="http://schemas.microsoft.com/office/drawing/2014/main" id="{075098C6-DA8D-848D-2814-5A2E9E7EB84C}"/>
                </a:ext>
              </a:extLst>
            </p:cNvPr>
            <p:cNvSpPr/>
            <p:nvPr/>
          </p:nvSpPr>
          <p:spPr>
            <a:xfrm>
              <a:off x="8293720" y="2998311"/>
              <a:ext cx="1614858" cy="476854"/>
            </a:xfrm>
            <a:prstGeom prst="rightArrow">
              <a:avLst>
                <a:gd name="adj1" fmla="val 50000"/>
                <a:gd name="adj2" fmla="val 1502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1E1010-EB34-159F-2E5E-BEFE71564C84}"/>
                </a:ext>
              </a:extLst>
            </p:cNvPr>
            <p:cNvSpPr txBox="1"/>
            <p:nvPr/>
          </p:nvSpPr>
          <p:spPr>
            <a:xfrm>
              <a:off x="9908577" y="2044005"/>
              <a:ext cx="197927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uk-UA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QA-4</a:t>
              </a:r>
              <a:endParaRPr lang="de-D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uk-UA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Popler</a:t>
              </a:r>
              <a:endParaRPr lang="de-DE" sz="2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uk-UA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Conniver</a:t>
              </a:r>
              <a:r>
                <a:rPr lang="uk-UA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de-D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uk-UA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QLISP</a:t>
              </a:r>
              <a:endParaRPr lang="de-D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uk-UA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Prolog</a:t>
              </a:r>
              <a:endParaRPr lang="de-DE" sz="2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uk-UA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Mercury</a:t>
              </a:r>
              <a:endParaRPr lang="de-D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uk-UA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Ether</a:t>
              </a:r>
              <a:endParaRPr lang="ru-UA" sz="2000" dirty="0"/>
            </a:p>
          </p:txBody>
        </p:sp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BC5ED0-45BB-E9BB-8892-99BCAB94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68D2-CACA-4172-9F9A-694779373A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6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00902" y="721522"/>
            <a:ext cx="6064481" cy="461665"/>
          </a:xfrm>
          <a:prstGeom prst="rect">
            <a:avLst/>
          </a:prstGeom>
          <a:ln w="28575">
            <a:solidFill>
              <a:srgbClr val="FCB8A8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Історія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виникнення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логічного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054819" y="2703254"/>
            <a:ext cx="3284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96985" y="2535267"/>
            <a:ext cx="3741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uk-UA" dirty="0"/>
              <a:t>.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974FA32F-E501-31F7-21A2-E780E526C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883443"/>
              </p:ext>
            </p:extLst>
          </p:nvPr>
        </p:nvGraphicFramePr>
        <p:xfrm>
          <a:off x="853109" y="1354666"/>
          <a:ext cx="5417515" cy="4148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4C2C587-5EE8-727E-5912-46A3BF7EBED3}"/>
              </a:ext>
            </a:extLst>
          </p:cNvPr>
          <p:cNvSpPr/>
          <p:nvPr/>
        </p:nvSpPr>
        <p:spPr>
          <a:xfrm>
            <a:off x="7128844" y="1417895"/>
            <a:ext cx="4411115" cy="172141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0" i="0" dirty="0" err="1">
                <a:solidFill>
                  <a:schemeClr val="tx1"/>
                </a:solidFill>
                <a:effectLst/>
                <a:latin typeface="Söhne"/>
              </a:rPr>
              <a:t>Логічне</a:t>
            </a:r>
            <a:r>
              <a:rPr lang="ru-RU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Söhne"/>
              </a:rPr>
              <a:t>програмування</a:t>
            </a:r>
            <a:r>
              <a:rPr lang="ru-RU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Söhne"/>
              </a:rPr>
              <a:t>зародилося</a:t>
            </a:r>
            <a:r>
              <a:rPr lang="ru-RU" b="0" i="0" dirty="0">
                <a:solidFill>
                  <a:schemeClr val="tx1"/>
                </a:solidFill>
                <a:effectLst/>
                <a:latin typeface="Söhne"/>
              </a:rPr>
              <a:t> в  1960-1970-х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Söhne"/>
              </a:rPr>
              <a:t>років</a:t>
            </a:r>
            <a:r>
              <a:rPr lang="ru-RU" b="0" i="0" dirty="0">
                <a:solidFill>
                  <a:schemeClr val="tx1"/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Söhne"/>
              </a:rPr>
              <a:t>контексті</a:t>
            </a:r>
            <a:r>
              <a:rPr lang="ru-RU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Söhne"/>
              </a:rPr>
              <a:t>дискусій</a:t>
            </a:r>
            <a:r>
              <a:rPr lang="ru-RU" b="0" i="0" dirty="0">
                <a:solidFill>
                  <a:schemeClr val="tx1"/>
                </a:solidFill>
                <a:effectLst/>
                <a:latin typeface="Söhne"/>
              </a:rPr>
              <a:t> про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Söhne"/>
              </a:rPr>
              <a:t>порівняння</a:t>
            </a:r>
            <a:r>
              <a:rPr lang="ru-RU" b="0" i="0" dirty="0">
                <a:solidFill>
                  <a:schemeClr val="tx1"/>
                </a:solidFill>
                <a:effectLst/>
                <a:latin typeface="Söhne"/>
              </a:rPr>
              <a:t> декларативного та процедурного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Söhne"/>
              </a:rPr>
              <a:t>підходів</a:t>
            </a:r>
            <a:endParaRPr lang="ru-UA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217748F-2501-80C3-E430-FF5579481B2B}"/>
              </a:ext>
            </a:extLst>
          </p:cNvPr>
          <p:cNvSpPr/>
          <p:nvPr/>
        </p:nvSpPr>
        <p:spPr>
          <a:xfrm>
            <a:off x="7767810" y="4256924"/>
            <a:ext cx="3400256" cy="172141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i="0" dirty="0" err="1">
                <a:solidFill>
                  <a:schemeClr val="tx1"/>
                </a:solidFill>
                <a:latin typeface="Söhne"/>
              </a:rPr>
              <a:t>Асоціація</a:t>
            </a:r>
            <a:r>
              <a:rPr lang="ru-RU" i="0" dirty="0">
                <a:solidFill>
                  <a:schemeClr val="tx1"/>
                </a:solidFill>
                <a:latin typeface="Söhne"/>
              </a:rPr>
              <a:t> </a:t>
            </a:r>
            <a:r>
              <a:rPr lang="ru-RU" i="0" dirty="0" err="1">
                <a:solidFill>
                  <a:schemeClr val="tx1"/>
                </a:solidFill>
                <a:latin typeface="Söhne"/>
              </a:rPr>
              <a:t>логічного</a:t>
            </a:r>
            <a:r>
              <a:rPr lang="ru-RU" i="0" dirty="0">
                <a:solidFill>
                  <a:schemeClr val="tx1"/>
                </a:solidFill>
                <a:latin typeface="Söhne"/>
              </a:rPr>
              <a:t> </a:t>
            </a:r>
            <a:r>
              <a:rPr lang="ru-RU" i="0" dirty="0" err="1">
                <a:solidFill>
                  <a:schemeClr val="tx1"/>
                </a:solidFill>
                <a:latin typeface="Söhne"/>
              </a:rPr>
              <a:t>програмування</a:t>
            </a:r>
            <a:r>
              <a:rPr lang="ru-RU" i="0" dirty="0">
                <a:solidFill>
                  <a:schemeClr val="tx1"/>
                </a:solidFill>
                <a:latin typeface="Söhne"/>
              </a:rPr>
              <a:t> </a:t>
            </a:r>
            <a:r>
              <a:rPr lang="ru-RU" i="0" dirty="0" err="1">
                <a:solidFill>
                  <a:schemeClr val="tx1"/>
                </a:solidFill>
                <a:latin typeface="Söhne"/>
              </a:rPr>
              <a:t>була</a:t>
            </a:r>
            <a:r>
              <a:rPr lang="ru-RU" i="0" dirty="0">
                <a:solidFill>
                  <a:schemeClr val="tx1"/>
                </a:solidFill>
                <a:latin typeface="Söhne"/>
              </a:rPr>
              <a:t> створена в 1986 </a:t>
            </a:r>
            <a:r>
              <a:rPr lang="ru-RU" i="0" dirty="0" err="1">
                <a:solidFill>
                  <a:schemeClr val="tx1"/>
                </a:solidFill>
                <a:latin typeface="Söhne"/>
              </a:rPr>
              <a:t>році</a:t>
            </a:r>
            <a:r>
              <a:rPr lang="ru-RU" i="0" dirty="0">
                <a:solidFill>
                  <a:schemeClr val="tx1"/>
                </a:solidFill>
                <a:latin typeface="Söhne"/>
              </a:rPr>
              <a:t> з метою </a:t>
            </a:r>
            <a:r>
              <a:rPr lang="ru-RU" i="0" dirty="0" err="1">
                <a:solidFill>
                  <a:schemeClr val="tx1"/>
                </a:solidFill>
                <a:latin typeface="Söhne"/>
              </a:rPr>
              <a:t>підтримки</a:t>
            </a:r>
            <a:r>
              <a:rPr lang="ru-RU" i="0" dirty="0">
                <a:solidFill>
                  <a:schemeClr val="tx1"/>
                </a:solidFill>
                <a:latin typeface="Söhne"/>
              </a:rPr>
              <a:t> </a:t>
            </a:r>
            <a:r>
              <a:rPr lang="ru-RU" i="0" dirty="0" err="1">
                <a:solidFill>
                  <a:schemeClr val="tx1"/>
                </a:solidFill>
                <a:latin typeface="Söhne"/>
              </a:rPr>
              <a:t>логічного</a:t>
            </a:r>
            <a:r>
              <a:rPr lang="ru-RU" i="0" dirty="0">
                <a:solidFill>
                  <a:schemeClr val="tx1"/>
                </a:solidFill>
                <a:latin typeface="Söhne"/>
              </a:rPr>
              <a:t> </a:t>
            </a:r>
            <a:r>
              <a:rPr lang="ru-RU" i="0" dirty="0" err="1">
                <a:solidFill>
                  <a:schemeClr val="tx1"/>
                </a:solidFill>
                <a:latin typeface="Söhne"/>
              </a:rPr>
              <a:t>програмування</a:t>
            </a:r>
            <a:r>
              <a:rPr lang="ru-RU" i="0" dirty="0">
                <a:solidFill>
                  <a:schemeClr val="tx1"/>
                </a:solidFill>
                <a:latin typeface="Söhne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0ABB9-41BA-4198-D895-33BF793FB5E6}"/>
              </a:ext>
            </a:extLst>
          </p:cNvPr>
          <p:cNvSpPr txBox="1"/>
          <p:nvPr/>
        </p:nvSpPr>
        <p:spPr>
          <a:xfrm>
            <a:off x="1052988" y="4831773"/>
            <a:ext cx="501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Роки </a:t>
            </a:r>
            <a:r>
              <a:rPr lang="ru-RU" dirty="0" err="1"/>
              <a:t>стоверення</a:t>
            </a:r>
            <a:r>
              <a:rPr lang="ru-RU" dirty="0"/>
              <a:t> язи</a:t>
            </a:r>
            <a:r>
              <a:rPr lang="uk-UA" dirty="0" err="1"/>
              <a:t>ків</a:t>
            </a:r>
            <a:r>
              <a:rPr lang="uk-UA" dirty="0"/>
              <a:t> логічного програмування</a:t>
            </a:r>
            <a:endParaRPr lang="ru-UA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5D524A5-6A1F-C2CD-F613-850A5ED9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68D2-CACA-4172-9F9A-694779373A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5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Graphic spid="8" grpId="0">
        <p:bldAsOne/>
      </p:bldGraphic>
      <p:bldP spid="9" grpId="0" animBg="1"/>
      <p:bldP spid="10" grpId="0" animBg="1"/>
      <p:bldP spid="5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00902" y="721522"/>
            <a:ext cx="7566495" cy="369332"/>
          </a:xfrm>
          <a:prstGeom prst="rect">
            <a:avLst/>
          </a:prstGeom>
          <a:ln w="28575">
            <a:solidFill>
              <a:srgbClr val="FCB8A8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uk-UA" b="1" dirty="0"/>
              <a:t>Формальна логіка як основа логічного програмування. Метод резолюцій</a:t>
            </a:r>
            <a:endParaRPr lang="ru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054819" y="2703254"/>
            <a:ext cx="3284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379755" y="2195422"/>
            <a:ext cx="3514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B731AA-4621-8AD8-1371-8650DC5ADD21}"/>
              </a:ext>
            </a:extLst>
          </p:cNvPr>
          <p:cNvSpPr/>
          <p:nvPr/>
        </p:nvSpPr>
        <p:spPr>
          <a:xfrm>
            <a:off x="7119288" y="1418674"/>
            <a:ext cx="4365522" cy="776748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Метод </a:t>
            </a:r>
            <a:r>
              <a:rPr lang="ru-RU" dirty="0" err="1">
                <a:ln w="0"/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резолюц</a:t>
            </a:r>
            <a:r>
              <a:rPr lang="uk-UA" dirty="0" err="1">
                <a:ln w="0"/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ій</a:t>
            </a:r>
            <a:r>
              <a:rPr lang="uk-UA" dirty="0">
                <a:ln w="0"/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типовий приклад</a:t>
            </a:r>
            <a:endParaRPr lang="ru-UA" dirty="0">
              <a:ln w="0"/>
              <a:solidFill>
                <a:schemeClr val="tx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B063298-A439-19D8-6934-098E7D895441}"/>
              </a:ext>
            </a:extLst>
          </p:cNvPr>
          <p:cNvSpPr/>
          <p:nvPr/>
        </p:nvSpPr>
        <p:spPr>
          <a:xfrm>
            <a:off x="702560" y="2195422"/>
            <a:ext cx="4632266" cy="174297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dirty="0">
                <a:solidFill>
                  <a:schemeClr val="tx1"/>
                </a:solidFill>
              </a:rPr>
              <a:t>Механізм пошуку логічного висновку </a:t>
            </a:r>
            <a:r>
              <a:rPr lang="uk-UA" dirty="0" err="1">
                <a:solidFill>
                  <a:schemeClr val="tx1"/>
                </a:solidFill>
              </a:rPr>
              <a:t>Prolog</a:t>
            </a:r>
            <a:r>
              <a:rPr lang="uk-UA" dirty="0">
                <a:solidFill>
                  <a:schemeClr val="tx1"/>
                </a:solidFill>
              </a:rPr>
              <a:t>-у бере свій початок від методу резолюцій Робінсона.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Глава 3. Метод резолюций">
            <a:extLst>
              <a:ext uri="{FF2B5EF4-FFF2-40B4-BE49-F238E27FC236}">
                <a16:creationId xmlns:a16="http://schemas.microsoft.com/office/drawing/2014/main" id="{57F30F26-7E8D-8536-7C1C-F428FD35B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174" y="2783415"/>
            <a:ext cx="5344446" cy="312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0C69E81-ED3A-C988-100C-968CC6BC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68D2-CACA-4172-9F9A-694779373A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92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5" grpId="0" animBg="1"/>
      <p:bldP spid="7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74128" y="659006"/>
            <a:ext cx="3515129" cy="584775"/>
          </a:xfrm>
          <a:prstGeom prst="rect">
            <a:avLst/>
          </a:prstGeom>
          <a:ln w="28575">
            <a:solidFill>
              <a:srgbClr val="FCB8A8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Логіка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054819" y="2703254"/>
            <a:ext cx="3284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Двойные круглые скобки 5">
            <a:extLst>
              <a:ext uri="{FF2B5EF4-FFF2-40B4-BE49-F238E27FC236}">
                <a16:creationId xmlns:a16="http://schemas.microsoft.com/office/drawing/2014/main" id="{5CABC13F-7206-67D4-18F5-6DD0EB7F9D21}"/>
              </a:ext>
            </a:extLst>
          </p:cNvPr>
          <p:cNvSpPr/>
          <p:nvPr/>
        </p:nvSpPr>
        <p:spPr>
          <a:xfrm>
            <a:off x="6659218" y="846221"/>
            <a:ext cx="4989443" cy="2226365"/>
          </a:xfrm>
          <a:prstGeom prst="bracketPair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Концепц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ією є</a:t>
            </a:r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розділення програми на їх логічний компонент і їх компонент управління</a:t>
            </a:r>
            <a:endParaRPr lang="ru-UA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004760E-1B62-A32B-56AD-0CD4C4FC5EBE}"/>
              </a:ext>
            </a:extLst>
          </p:cNvPr>
          <p:cNvGrpSpPr/>
          <p:nvPr/>
        </p:nvGrpSpPr>
        <p:grpSpPr>
          <a:xfrm>
            <a:off x="694154" y="1959403"/>
            <a:ext cx="5965064" cy="4239591"/>
            <a:chOff x="694155" y="1959404"/>
            <a:chExt cx="5965064" cy="4239591"/>
          </a:xfrm>
        </p:grpSpPr>
        <p:sp>
          <p:nvSpPr>
            <p:cNvPr id="5" name="Рамка 4">
              <a:extLst>
                <a:ext uri="{FF2B5EF4-FFF2-40B4-BE49-F238E27FC236}">
                  <a16:creationId xmlns:a16="http://schemas.microsoft.com/office/drawing/2014/main" id="{01E7D43D-3D20-7FB2-2304-8E400802B09F}"/>
                </a:ext>
              </a:extLst>
            </p:cNvPr>
            <p:cNvSpPr/>
            <p:nvPr/>
          </p:nvSpPr>
          <p:spPr>
            <a:xfrm>
              <a:off x="694155" y="3843288"/>
              <a:ext cx="4323488" cy="2355707"/>
            </a:xfrm>
            <a:prstGeom prst="fram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Алгоритм = Логіка + </a:t>
              </a:r>
              <a:r>
                <a:rPr lang="uk-UA" sz="1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Управлінн</a:t>
              </a:r>
              <a:r>
                <a:rPr lang="ru-RU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я</a:t>
              </a:r>
              <a:endParaRPr lang="en-US" sz="18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Соединитель: уступ 9">
              <a:extLst>
                <a:ext uri="{FF2B5EF4-FFF2-40B4-BE49-F238E27FC236}">
                  <a16:creationId xmlns:a16="http://schemas.microsoft.com/office/drawing/2014/main" id="{720B43C2-8C81-4ED8-45EC-9047429B17AB}"/>
                </a:ext>
              </a:extLst>
            </p:cNvPr>
            <p:cNvCxnSpPr>
              <a:cxnSpLocks/>
              <a:stCxn id="6" idx="1"/>
              <a:endCxn id="5" idx="0"/>
            </p:cNvCxnSpPr>
            <p:nvPr/>
          </p:nvCxnSpPr>
          <p:spPr>
            <a:xfrm rot="10800000" flipV="1">
              <a:off x="2855900" y="1959404"/>
              <a:ext cx="3803319" cy="1883884"/>
            </a:xfrm>
            <a:prstGeom prst="bentConnector2">
              <a:avLst/>
            </a:prstGeom>
            <a:ln w="76200">
              <a:solidFill>
                <a:srgbClr val="FF0000"/>
              </a:solidFill>
              <a:prstDash val="sysDot"/>
              <a:headEnd type="triangle"/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8EFFF21-A66B-041C-EEC4-3F606E95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68D2-CACA-4172-9F9A-694779373A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50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00902" y="721522"/>
            <a:ext cx="3274101" cy="584775"/>
          </a:xfrm>
          <a:prstGeom prst="rect">
            <a:avLst/>
          </a:prstGeom>
          <a:ln w="28575">
            <a:solidFill>
              <a:srgbClr val="FCB8A8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4BCF2-D84C-AF17-CAAE-4119F5198069}"/>
              </a:ext>
            </a:extLst>
          </p:cNvPr>
          <p:cNvSpPr txBox="1"/>
          <p:nvPr/>
        </p:nvSpPr>
        <p:spPr>
          <a:xfrm>
            <a:off x="1335588" y="139767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Дерево (структура даних) — Вікіпедія">
            <a:extLst>
              <a:ext uri="{FF2B5EF4-FFF2-40B4-BE49-F238E27FC236}">
                <a16:creationId xmlns:a16="http://schemas.microsoft.com/office/drawing/2014/main" id="{8B617B8A-73CF-8FB7-48CB-0673EFDFB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545" y="1288126"/>
            <a:ext cx="3828817" cy="239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B85E5-EFB7-47A0-C803-186702A4464B}"/>
              </a:ext>
            </a:extLst>
          </p:cNvPr>
          <p:cNvSpPr txBox="1"/>
          <p:nvPr/>
        </p:nvSpPr>
        <p:spPr>
          <a:xfrm>
            <a:off x="7580366" y="635132"/>
            <a:ext cx="2002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and-or</a:t>
            </a:r>
            <a:endParaRPr lang="ru-UA" sz="24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864063D-0E10-EDC5-55C7-4FF9A667ECB6}"/>
              </a:ext>
            </a:extLst>
          </p:cNvPr>
          <p:cNvSpPr/>
          <p:nvPr/>
        </p:nvSpPr>
        <p:spPr>
          <a:xfrm>
            <a:off x="436455" y="1609091"/>
            <a:ext cx="4661452" cy="1278829"/>
          </a:xfrm>
          <a:prstGeom prst="roundRect">
            <a:avLst/>
          </a:prstGeom>
          <a:noFill/>
          <a:ln w="76200">
            <a:solidFill>
              <a:srgbClr val="FCDAB9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Мета верхнього рівня — корінь дерева</a:t>
            </a:r>
            <a:endParaRPr lang="ru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BAF3A94-027F-58CB-925B-5407E82F44E8}"/>
              </a:ext>
            </a:extLst>
          </p:cNvPr>
          <p:cNvSpPr/>
          <p:nvPr/>
        </p:nvSpPr>
        <p:spPr>
          <a:xfrm>
            <a:off x="6410875" y="4179634"/>
            <a:ext cx="4899000" cy="2256183"/>
          </a:xfrm>
          <a:prstGeom prst="roundRect">
            <a:avLst/>
          </a:prstGeom>
          <a:noFill/>
          <a:ln w="76200">
            <a:solidFill>
              <a:srgbClr val="F9B7A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 вузли групуються разом «і». Альтернативні способи вирішення вузла, групуються разом «або».</a:t>
            </a:r>
            <a:endParaRPr lang="uk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2" descr="Модуль 3. Лекція 13. Бінарні дерева">
            <a:extLst>
              <a:ext uri="{FF2B5EF4-FFF2-40B4-BE49-F238E27FC236}">
                <a16:creationId xmlns:a16="http://schemas.microsoft.com/office/drawing/2014/main" id="{823E54E6-E831-4FCF-D171-C88D75C5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06" y="3961984"/>
            <a:ext cx="4459897" cy="22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5FD980E-3AB4-7147-0F14-275C02693069}"/>
              </a:ext>
            </a:extLst>
          </p:cNvPr>
          <p:cNvGrpSpPr/>
          <p:nvPr/>
        </p:nvGrpSpPr>
        <p:grpSpPr>
          <a:xfrm>
            <a:off x="1897380" y="3468964"/>
            <a:ext cx="3497981" cy="2230190"/>
            <a:chOff x="1897380" y="3468964"/>
            <a:chExt cx="3497981" cy="2230190"/>
          </a:xfrm>
        </p:grpSpPr>
        <p:sp>
          <p:nvSpPr>
            <p:cNvPr id="34" name="Полилиния: фигура 33">
              <a:extLst>
                <a:ext uri="{FF2B5EF4-FFF2-40B4-BE49-F238E27FC236}">
                  <a16:creationId xmlns:a16="http://schemas.microsoft.com/office/drawing/2014/main" id="{90DFFDFA-D8DB-B58B-CA17-D5B9BC46DB9C}"/>
                </a:ext>
              </a:extLst>
            </p:cNvPr>
            <p:cNvSpPr/>
            <p:nvPr/>
          </p:nvSpPr>
          <p:spPr>
            <a:xfrm>
              <a:off x="1910394" y="3468964"/>
              <a:ext cx="3484967" cy="2230190"/>
            </a:xfrm>
            <a:custGeom>
              <a:avLst/>
              <a:gdLst>
                <a:gd name="connsiteX0" fmla="*/ 1843726 w 3484967"/>
                <a:gd name="connsiteY0" fmla="*/ 2078396 h 2230190"/>
                <a:gd name="connsiteX1" fmla="*/ 3088326 w 3484967"/>
                <a:gd name="connsiteY1" fmla="*/ 2103796 h 2230190"/>
                <a:gd name="connsiteX2" fmla="*/ 3393126 w 3484967"/>
                <a:gd name="connsiteY2" fmla="*/ 706796 h 2230190"/>
                <a:gd name="connsiteX3" fmla="*/ 1625286 w 3484967"/>
                <a:gd name="connsiteY3" fmla="*/ 676 h 2230190"/>
                <a:gd name="connsiteX4" fmla="*/ 80966 w 3484967"/>
                <a:gd name="connsiteY4" fmla="*/ 574716 h 2230190"/>
                <a:gd name="connsiteX5" fmla="*/ 355286 w 3484967"/>
                <a:gd name="connsiteY5" fmla="*/ 442636 h 223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4967" h="2230190">
                  <a:moveTo>
                    <a:pt x="1843726" y="2078396"/>
                  </a:moveTo>
                  <a:cubicBezTo>
                    <a:pt x="2336909" y="2205396"/>
                    <a:pt x="2830093" y="2332396"/>
                    <a:pt x="3088326" y="2103796"/>
                  </a:cubicBezTo>
                  <a:cubicBezTo>
                    <a:pt x="3346559" y="1875196"/>
                    <a:pt x="3636966" y="1057316"/>
                    <a:pt x="3393126" y="706796"/>
                  </a:cubicBezTo>
                  <a:cubicBezTo>
                    <a:pt x="3149286" y="356276"/>
                    <a:pt x="2177313" y="22689"/>
                    <a:pt x="1625286" y="676"/>
                  </a:cubicBezTo>
                  <a:cubicBezTo>
                    <a:pt x="1073259" y="-21337"/>
                    <a:pt x="292633" y="501056"/>
                    <a:pt x="80966" y="574716"/>
                  </a:cubicBezTo>
                  <a:cubicBezTo>
                    <a:pt x="-130701" y="648376"/>
                    <a:pt x="112292" y="545506"/>
                    <a:pt x="355286" y="442636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35" name="Стрелка: вправо 34">
              <a:extLst>
                <a:ext uri="{FF2B5EF4-FFF2-40B4-BE49-F238E27FC236}">
                  <a16:creationId xmlns:a16="http://schemas.microsoft.com/office/drawing/2014/main" id="{FC4B5804-7D6F-B326-B8A7-40B45EBB00DD}"/>
                </a:ext>
              </a:extLst>
            </p:cNvPr>
            <p:cNvSpPr/>
            <p:nvPr/>
          </p:nvSpPr>
          <p:spPr>
            <a:xfrm rot="9394069">
              <a:off x="1897380" y="3947159"/>
              <a:ext cx="314960" cy="106680"/>
            </a:xfrm>
            <a:prstGeom prst="rightArrow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38B1FD7-4F88-D5CA-09DA-9D530C1F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68D2-CACA-4172-9F9A-694779373A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9" grpId="0" animBg="1"/>
      <p:bldP spid="1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315</Words>
  <Application>Microsoft Office PowerPoint</Application>
  <PresentationFormat>Широкоэкранный</PresentationFormat>
  <Paragraphs>77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Kiruxa Kiruxa</cp:lastModifiedBy>
  <cp:revision>55</cp:revision>
  <dcterms:created xsi:type="dcterms:W3CDTF">2022-10-28T20:43:50Z</dcterms:created>
  <dcterms:modified xsi:type="dcterms:W3CDTF">2023-06-09T13:37:34Z</dcterms:modified>
</cp:coreProperties>
</file>