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61" r:id="rId5"/>
    <p:sldId id="265" r:id="rId6"/>
    <p:sldId id="267" r:id="rId7"/>
    <p:sldId id="268" r:id="rId8"/>
    <p:sldId id="269" r:id="rId9"/>
    <p:sldId id="270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78" r:id="rId22"/>
    <p:sldId id="282" r:id="rId23"/>
    <p:sldId id="283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86" r:id="rId32"/>
    <p:sldId id="287" r:id="rId33"/>
    <p:sldId id="293" r:id="rId34"/>
    <p:sldId id="294" r:id="rId35"/>
    <p:sldId id="263" r:id="rId3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A4045ED-A119-4AA6-9C68-5FB2FD000427}">
      <dgm:prSet phldrT="[Text]" custT="1"/>
      <dgm:spPr/>
      <dgm:t>
        <a:bodyPr rtlCol="0"/>
        <a:lstStyle/>
        <a:p>
          <a:pPr rtl="0"/>
          <a:r>
            <a:rPr lang="ru-RU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Унифицированный программный комплекс для предсказания эволюционно устойчивой стратегии развития зоопланктона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FBF409B4-1DBA-444B-B09E-00C558CDC168}">
      <dgm:prSet phldrT="[Text]" custT="1"/>
      <dgm:spPr/>
      <dgm:t>
        <a:bodyPr rtlCol="0"/>
        <a:lstStyle/>
        <a:p>
          <a:pPr rtl="0"/>
          <a:r>
            <a:rPr lang="ru-RU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Предоставление инструментов для исследования</a:t>
          </a:r>
        </a:p>
      </dgm:t>
    </dgm:pt>
    <dgm:pt modelId="{ADC1B00E-ED33-4528-A39B-97272E2AB492}" type="parTrans" cxnId="{85F20630-6E99-480D-A5F4-432097A4F65A}">
      <dgm:prSet/>
      <dgm:spPr/>
      <dgm:t>
        <a:bodyPr/>
        <a:lstStyle/>
        <a:p>
          <a:endParaRPr lang="ru-RU"/>
        </a:p>
      </dgm:t>
    </dgm:pt>
    <dgm:pt modelId="{909942D1-E6F2-4560-9604-839810BD34BA}" type="sibTrans" cxnId="{85F20630-6E99-480D-A5F4-432097A4F65A}">
      <dgm:prSet/>
      <dgm:spPr/>
      <dgm:t>
        <a:bodyPr/>
        <a:lstStyle/>
        <a:p>
          <a:endParaRPr lang="ru-RU"/>
        </a:p>
      </dgm:t>
    </dgm:pt>
    <dgm:pt modelId="{620EFBB7-0769-4554-96E3-51B5B6698D5A}">
      <dgm:prSet phldrT="[Text]" custT="1"/>
      <dgm:spPr/>
      <dgm:t>
        <a:bodyPr rtlCol="0"/>
        <a:lstStyle/>
        <a:p>
          <a:pPr rtl="0"/>
          <a:r>
            <a:rPr lang="ru-RU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Актуальность темы</a:t>
          </a:r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A8B898EB-38C9-408E-9FE2-CB5C874FA50A}" type="pres">
      <dgm:prSet presAssocID="{620EFBB7-0769-4554-96E3-51B5B6698D5A}" presName="parentText" presStyleLbl="node1" presStyleIdx="0" presStyleCnt="3" custScaleX="142857" custScaleY="138149" custLinFactNeighborX="1165" custLinFactNeighborY="-18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/>
    </dgm:pt>
    <dgm:pt modelId="{B5CDED1F-8360-491C-9402-4F19E16BD667}" type="pres">
      <dgm:prSet presAssocID="{FD3AFE35-532F-4AE8-BAB4-DFA3B4B611F6}" presName="spaceBetweenRectangles" presStyleCnt="0"/>
      <dgm:spPr/>
    </dgm:pt>
    <dgm:pt modelId="{2B446785-E34C-46A2-A880-A130EE6AF637}" type="pres">
      <dgm:prSet presAssocID="{FBF409B4-1DBA-444B-B09E-00C558CDC168}" presName="parentLin" presStyleCnt="0"/>
      <dgm:spPr/>
    </dgm:pt>
    <dgm:pt modelId="{7EAC79B4-15E8-4093-9E62-387CB5EE95F7}" type="pres">
      <dgm:prSet presAssocID="{FBF409B4-1DBA-444B-B09E-00C558CDC16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F40C86-9BFE-4909-93E2-B175B989D15C}" type="pres">
      <dgm:prSet presAssocID="{FBF409B4-1DBA-444B-B09E-00C558CDC168}" presName="parentText" presStyleLbl="node1" presStyleIdx="1" presStyleCnt="3" custScaleX="142857" custScaleY="13374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1ABF4A-FC93-4468-81ED-DDE85C31385A}" type="pres">
      <dgm:prSet presAssocID="{FBF409B4-1DBA-444B-B09E-00C558CDC168}" presName="negativeSpace" presStyleCnt="0"/>
      <dgm:spPr/>
    </dgm:pt>
    <dgm:pt modelId="{86F8DF58-E7F2-456F-8FEE-53469EA92CDC}" type="pres">
      <dgm:prSet presAssocID="{FBF409B4-1DBA-444B-B09E-00C558CDC168}" presName="childText" presStyleLbl="conFgAcc1" presStyleIdx="1" presStyleCnt="3">
        <dgm:presLayoutVars>
          <dgm:bulletEnabled val="1"/>
        </dgm:presLayoutVars>
      </dgm:prSet>
      <dgm:spPr/>
    </dgm:pt>
    <dgm:pt modelId="{C5CF0E61-AB74-48E6-A698-EA8AC6145CDE}" type="pres">
      <dgm:prSet presAssocID="{909942D1-E6F2-4560-9604-839810BD34BA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12FEB779-618B-4854-88E9-390575D436B8}" type="pres">
      <dgm:prSet presAssocID="{4A4045ED-A119-4AA6-9C68-5FB2FD000427}" presName="parentText" presStyleLbl="node1" presStyleIdx="2" presStyleCnt="3" custScaleX="142997" custScaleY="2260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85F20630-6E99-480D-A5F4-432097A4F65A}" srcId="{2A136A90-6B59-45AD-BBA1-85AFD032E8F8}" destId="{FBF409B4-1DBA-444B-B09E-00C558CDC168}" srcOrd="1" destOrd="0" parTransId="{ADC1B00E-ED33-4528-A39B-97272E2AB492}" sibTransId="{909942D1-E6F2-4560-9604-839810BD34BA}"/>
    <dgm:cxn modelId="{0132384D-DA94-40AA-AFEA-8ED1A6039682}" type="presOf" srcId="{FBF409B4-1DBA-444B-B09E-00C558CDC168}" destId="{E3F40C86-9BFE-4909-93E2-B175B989D15C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FC19AFC-2891-424E-AA80-6657FDF8FE8D}" type="presOf" srcId="{FBF409B4-1DBA-444B-B09E-00C558CDC168}" destId="{7EAC79B4-15E8-4093-9E62-387CB5EE95F7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455963B4-6B4D-46AF-B8CB-4DFDC2DB758D}" type="presParOf" srcId="{183A34DF-AA92-49E1-8191-0CF6AD17A6AA}" destId="{2B446785-E34C-46A2-A880-A130EE6AF637}" srcOrd="4" destOrd="0" presId="urn:microsoft.com/office/officeart/2005/8/layout/list1"/>
    <dgm:cxn modelId="{49269A00-C2A2-4DEC-99EA-5145EB07D7D4}" type="presParOf" srcId="{2B446785-E34C-46A2-A880-A130EE6AF637}" destId="{7EAC79B4-15E8-4093-9E62-387CB5EE95F7}" srcOrd="0" destOrd="0" presId="urn:microsoft.com/office/officeart/2005/8/layout/list1"/>
    <dgm:cxn modelId="{0D6DA97E-D52D-4E2A-B48A-457C9B3FFA7E}" type="presParOf" srcId="{2B446785-E34C-46A2-A880-A130EE6AF637}" destId="{E3F40C86-9BFE-4909-93E2-B175B989D15C}" srcOrd="1" destOrd="0" presId="urn:microsoft.com/office/officeart/2005/8/layout/list1"/>
    <dgm:cxn modelId="{7DA01267-0924-4060-9FD0-6D4254ED4831}" type="presParOf" srcId="{183A34DF-AA92-49E1-8191-0CF6AD17A6AA}" destId="{3D1ABF4A-FC93-4468-81ED-DDE85C31385A}" srcOrd="5" destOrd="0" presId="urn:microsoft.com/office/officeart/2005/8/layout/list1"/>
    <dgm:cxn modelId="{DFBFB688-F7C2-4694-90C7-9DF0D818F1F0}" type="presParOf" srcId="{183A34DF-AA92-49E1-8191-0CF6AD17A6AA}" destId="{86F8DF58-E7F2-456F-8FEE-53469EA92CDC}" srcOrd="6" destOrd="0" presId="urn:microsoft.com/office/officeart/2005/8/layout/list1"/>
    <dgm:cxn modelId="{5F005893-0456-44AE-AFB8-84A4857C6650}" type="presParOf" srcId="{183A34DF-AA92-49E1-8191-0CF6AD17A6AA}" destId="{C5CF0E61-AB74-48E6-A698-EA8AC6145CDE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511902"/>
          <a:ext cx="721071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45050" y="7116"/>
          <a:ext cx="6865665" cy="774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Актуальность темы</a:t>
          </a:r>
        </a:p>
      </dsp:txBody>
      <dsp:txXfrm>
        <a:off x="382875" y="44941"/>
        <a:ext cx="6790015" cy="699200"/>
      </dsp:txXfrm>
    </dsp:sp>
    <dsp:sp modelId="{86F8DF58-E7F2-456F-8FEE-53469EA92CDC}">
      <dsp:nvSpPr>
        <dsp:cNvPr id="0" name=""/>
        <dsp:cNvSpPr/>
      </dsp:nvSpPr>
      <dsp:spPr>
        <a:xfrm>
          <a:off x="0" y="1563023"/>
          <a:ext cx="721071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40C86-9BFE-4909-93E2-B175B989D15C}">
      <dsp:nvSpPr>
        <dsp:cNvPr id="0" name=""/>
        <dsp:cNvSpPr/>
      </dsp:nvSpPr>
      <dsp:spPr>
        <a:xfrm>
          <a:off x="343283" y="1093302"/>
          <a:ext cx="6865665" cy="750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Предоставление инструментов для исследования</a:t>
          </a:r>
        </a:p>
      </dsp:txBody>
      <dsp:txXfrm>
        <a:off x="379903" y="1129922"/>
        <a:ext cx="6792425" cy="676920"/>
      </dsp:txXfrm>
    </dsp:sp>
    <dsp:sp modelId="{E7351307-5BD1-403B-A1BF-1058796C5E99}">
      <dsp:nvSpPr>
        <dsp:cNvPr id="0" name=""/>
        <dsp:cNvSpPr/>
      </dsp:nvSpPr>
      <dsp:spPr>
        <a:xfrm>
          <a:off x="0" y="3131852"/>
          <a:ext cx="721071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42931" y="2144423"/>
          <a:ext cx="6865344" cy="12678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Унифицированный программный комплекс для предсказания эволюционно устойчивой стратегии развития зоопланктона</a:t>
          </a:r>
        </a:p>
      </dsp:txBody>
      <dsp:txXfrm>
        <a:off x="404823" y="2206315"/>
        <a:ext cx="6741560" cy="1144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78E0891-321E-46BC-90E5-ECB879BF28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3A4E48-A4E1-48A9-A85D-32BCA70D5C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A7A1-23D1-4549-8883-F3C94C15AE6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58C0B2-1153-4BA3-BDC4-8C6742075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6F0D5-D141-4D5D-A09C-810536CDB6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F147-F764-4061-85C3-CF01260D8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13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D75A-E9E0-4F0D-8B93-13738E45A518}" type="datetimeFigureOut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5EEA8-EABA-4508-A476-A3C033E568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821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8965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25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4060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9258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6399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35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79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33D3B-2D2F-4413-9967-42462EE76F5D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1336E-BF65-45C6-B5C8-97AF7A52C310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C39AD-5390-46A7-96DE-E121CB79AD99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F6BB5-8C08-4450-875C-F797D918704B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A5B57A-1FF9-45A8-90C3-E84F7061388A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49216-3F0F-4131-9DEE-AB667814266B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4C5D7-DDC1-4BF1-B079-4BF81053D6D5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36922-629D-487C-AF85-01871054F6A3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EB93A2-7833-4F34-A3FB-525BA451B9FA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939F3-D386-424B-A090-9E4CE22C18B8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74D90-62EE-4F5D-AF8C-290CE60B55CD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CD3594-B616-473E-93EE-E0A728E55AB1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 14" descr="Буфер обмена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Графический объект 10" descr="Микроскоп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  <a:latin typeface="Rockwell" panose="02060603020205020403" pitchFamily="18" charset="0"/>
              </a:rPr>
              <a:t>Идентификация фитнеса методами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797" y="5029987"/>
            <a:ext cx="9144000" cy="1655762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Алексей Лазарев</a:t>
            </a:r>
          </a:p>
          <a:p>
            <a:pPr rtl="0"/>
            <a: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Михаил Зайцев</a:t>
            </a:r>
          </a:p>
          <a:p>
            <a:pPr rtl="0"/>
            <a: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Кирилл Яшин</a:t>
            </a:r>
          </a:p>
          <a:p>
            <a:pPr rtl="0"/>
            <a: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Антон Поплавский</a:t>
            </a:r>
          </a:p>
          <a:p>
            <a:pPr rtl="0"/>
            <a: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Артём Пудовкин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 6" descr="Лабораторный стакан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Графический объект 8" descr="Колба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657154" y="-287701"/>
            <a:ext cx="3005286" cy="3005286"/>
          </a:xfrm>
          <a:prstGeom prst="rect">
            <a:avLst/>
          </a:prstGeom>
        </p:spPr>
      </p:pic>
      <p:pic>
        <p:nvPicPr>
          <p:cNvPr id="13" name="Графический объект 12" descr="Пробирки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Графический объект 18" descr="Линейка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Графический объект 20" descr="Карандаш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Что такое функция фитнеса?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Преимущества отдельных видов в популяции определяются функцией фитнеса. 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Данная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функция позволяет оценить степень приспособленности конкретных особей в популяции. Чем больше значение функции фитнеса, тем более приспособленная особь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Задача идентификации функции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фитнеса относится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 задаче ранжирования, то есть предсказание категории объекта и разделение объектов согласно определенным признакам: осуществляется сравнение элементов по принципу «наиболее-наименее приспособленные».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4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318235" y="4619134"/>
            <a:ext cx="4939645" cy="142344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773" y="9583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Функцией приспособленности в простейшей форме является линейная свертка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макропараметров.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Но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вспомним, что мы рассматриваем две категории планктона, а следовательно для установления взаимосвязи между этими категориями необходимо использовать квадратичную функцию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фитнеса.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157979" y="2196446"/>
                <a:ext cx="5099901" cy="390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979" y="2196446"/>
                <a:ext cx="5099901" cy="390620"/>
              </a:xfrm>
              <a:prstGeom prst="rect">
                <a:avLst/>
              </a:prstGeom>
              <a:blipFill>
                <a:blip r:embed="rId2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$nameprim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97" y="4981290"/>
            <a:ext cx="1889760" cy="70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$nameprim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57" y="4981290"/>
            <a:ext cx="2552700" cy="708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798" y="7132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Для выявления стратегии поведения, приводящей к максимизации функции фитнесса, а как следствие к увеличению эволюционной приспособленности, необходимо решить задачу ранжирования данных стратегий. Целью является нахождение позиции нового добавленного элемента в уже ранжированном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множестве.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Эта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задача часто решается на основе введения функции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сравнения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099422" y="3563693"/>
            <a:ext cx="3710351" cy="650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798" y="4741683"/>
            <a:ext cx="8267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В области нашей задачи, эта функция будет эквивалента функции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фитнеса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05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Сведение задачи ранжирования к задаче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Задача ранжирования сводится к задаче классификации упорядоченных пар наследственных элементов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v, w)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по 2 классам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1й элемент лучше 2го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(v &gt; w)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2й элемент лучше 1го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 &gt; v)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Если определить для каждой пары элементов множества их порядок в паре (какой из них лучше), то легко определить порядок элементов пары в упорядоченном представлении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12644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4188" y="11468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Применение попарного подхода, позволит нам построить гиперплоскость, отделяющую стратегии, которые способствуют или препятствуют повышению приспособленности.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Здесь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 –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фичи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обучающего набора классификатора (разности макропараметров пары стратегий или разности их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произведений).</a:t>
            </a: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В итоге, задача сводится к поиску коэффициентов нормали гиперплоскости.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2688" y="2407272"/>
            <a:ext cx="4038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Аппроксимации макропараметров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Аппроксимация - научный метод, состоящий в замене одних объектов другими, в каком-то смысле близкими к исходным, но более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простыми.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Любую непрерывную периодическую функцию можно представить рядом Фурье. В качестве аппроксимации обычно берется частичная сумма этого ряда.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4610" y="4634083"/>
            <a:ext cx="2226310" cy="3613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58260" y="5245820"/>
            <a:ext cx="2232660" cy="3403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2967" y="4613128"/>
            <a:ext cx="1089025" cy="38227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961" y="5245820"/>
            <a:ext cx="1169035" cy="412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7943" y="5719499"/>
            <a:ext cx="2564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 – 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максимальная глубина погружения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2544" y="5657935"/>
            <a:ext cx="320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A –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глубина погружения,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B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– амплитуда погружения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2761" y="1937699"/>
            <a:ext cx="3143250" cy="21907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Линейно-квадратичная</a:t>
            </a:r>
            <a:r>
              <a:rPr lang="ru-RU" dirty="0" smtClean="0"/>
              <a:t> </a:t>
            </a:r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аппроксимация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 –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время суток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σ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 заранее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известны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       Значения макропараметров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07936" y="1884994"/>
            <a:ext cx="5940425" cy="22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Гиперболическая аппроксимация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57" y="1690688"/>
            <a:ext cx="5317800" cy="2447679"/>
          </a:xfrm>
        </p:spPr>
      </p:pic>
      <p:sp>
        <p:nvSpPr>
          <p:cNvPr id="5" name="TextBox 4"/>
          <p:cNvSpPr txBox="1"/>
          <p:nvPr/>
        </p:nvSpPr>
        <p:spPr>
          <a:xfrm>
            <a:off x="4345512" y="4138367"/>
            <a:ext cx="333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– минимальная глубина,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Dopt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– оптимальная глубина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731497"/>
            <a:ext cx="1004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получены с помощью численного интегрирования методом трапеции</a:t>
            </a:r>
          </a:p>
        </p:txBody>
      </p:sp>
    </p:spTree>
    <p:extLst>
      <p:ext uri="{BB962C8B-B14F-4D97-AF65-F5344CB8AC3E}">
        <p14:creationId xmlns:p14="http://schemas.microsoft.com/office/powerpoint/2010/main" val="3893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Бинарные классификаторы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Бинарная классификация - это задача классификации элементов заданного множества в две группы (предсказание, какой из групп принадлежит каждый элемент множества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Бинарные классификаторы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необходимы для определения того, является ли стратегия эволюционно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выигрышно.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Будут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применены два вида классификаторов: с использованием метода опорных векторов (SVM) и метода линейного дискриминанта Фишера (LDA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Точность бинарного классификатора определяется. как отношение верно классифицируемых объектов к их общему количеству.</a:t>
            </a:r>
          </a:p>
        </p:txBody>
      </p:sp>
    </p:spTree>
    <p:extLst>
      <p:ext uri="{BB962C8B-B14F-4D97-AF65-F5344CB8AC3E}">
        <p14:creationId xmlns:p14="http://schemas.microsoft.com/office/powerpoint/2010/main" val="27965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Линейный дискриминант Фишера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LDA предлагает проецировать данные таким образом, чтобы минимизировать дисперсию и максимизировать расстояние между средними значениями.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1" y="3147227"/>
            <a:ext cx="2838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2339974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Что нужно сделать?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256886"/>
            <a:ext cx="8378529" cy="3376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smtClean="0"/>
              <a:t>Решить задачи ранжирования, изучая процесс вертикальных миграций зоопланктона</a:t>
            </a:r>
          </a:p>
          <a:p>
            <a:r>
              <a:rPr lang="ru-RU" sz="2400" dirty="0" smtClean="0"/>
              <a:t>Решить задачу классификации</a:t>
            </a:r>
          </a:p>
          <a:p>
            <a:r>
              <a:rPr lang="ru-RU" sz="2400" dirty="0" smtClean="0"/>
              <a:t>Восстановить функцию фитнеса </a:t>
            </a:r>
            <a:r>
              <a:rPr lang="ru-RU" sz="2400" dirty="0"/>
              <a:t>в </a:t>
            </a:r>
            <a:r>
              <a:rPr lang="ru-RU" sz="2400" dirty="0" err="1"/>
              <a:t>двустадиной</a:t>
            </a:r>
            <a:r>
              <a:rPr lang="ru-RU" sz="2400" dirty="0"/>
              <a:t> модели динамики популяции </a:t>
            </a:r>
            <a:r>
              <a:rPr lang="ru-RU" sz="2400" dirty="0" smtClean="0"/>
              <a:t>зоопланктона </a:t>
            </a:r>
            <a:endParaRPr lang="ru-RU" sz="24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1" name="Графический объект 10" descr="Буфер обмена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Метод опорных векторов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Метод ищет точки, которые расположены ближе всего к линии разделения.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Эти точки называются опорными векторами.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Основная цель алгоритма — максимизировать расстояние между опорными векторами и разделяющей плоскостью. Лучшей гиперплоскостью считается такая гиперплоскость, для которой это расстояние является максимально большим.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15" y="4001294"/>
            <a:ext cx="2771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Итого, получаем два вида аппроксимации, используемых в программе.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Для каждой из этих аппроксимаций в программе используется два вида бинарной классификации.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Таким образом, получается 4 варианта работы программы, которые будут проанализированы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35201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Сравнение классификаторов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767132" y="1923068"/>
            <a:ext cx="2106106" cy="1875934"/>
            <a:chOff x="891618" y="2375555"/>
            <a:chExt cx="2106106" cy="1875934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1951348" y="2375555"/>
              <a:ext cx="0" cy="187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891618" y="3313522"/>
              <a:ext cx="2106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8114122" y="1923068"/>
            <a:ext cx="2106106" cy="1875934"/>
            <a:chOff x="891618" y="2375555"/>
            <a:chExt cx="2106106" cy="1875934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951348" y="2375555"/>
              <a:ext cx="0" cy="187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891618" y="3313522"/>
              <a:ext cx="2106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1767132" y="4298623"/>
            <a:ext cx="2106106" cy="1875934"/>
            <a:chOff x="891618" y="2375555"/>
            <a:chExt cx="2106106" cy="187593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1951348" y="2375555"/>
              <a:ext cx="0" cy="187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891618" y="3313522"/>
              <a:ext cx="2106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>
            <a:off x="8114122" y="4298623"/>
            <a:ext cx="2106106" cy="1875934"/>
            <a:chOff x="891618" y="2375555"/>
            <a:chExt cx="2106106" cy="187593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>
              <a:off x="1951348" y="2375555"/>
              <a:ext cx="0" cy="187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891618" y="3313522"/>
              <a:ext cx="2106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Скругленный прямоугольник 19"/>
          <p:cNvSpPr/>
          <p:nvPr/>
        </p:nvSpPr>
        <p:spPr>
          <a:xfrm>
            <a:off x="1846670" y="1977272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575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906401" y="2915239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1069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253390" y="2915239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335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203873" y="1977271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925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846670" y="4352826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854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06401" y="5290793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603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206721" y="4352825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451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240330" y="5308469"/>
            <a:ext cx="900654" cy="8295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843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906400" y="1977270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230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860026" y="2915238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106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907267" y="4352825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387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860026" y="5290792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156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203873" y="2915238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542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253389" y="1977270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198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203873" y="5285584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97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240330" y="4352825"/>
            <a:ext cx="900654" cy="82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609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3721" y="3864147"/>
            <a:ext cx="1016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Точность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                    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3%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                                                  63%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7076" y="6174557"/>
            <a:ext cx="995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Точность                    73%                                                                                                        65%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9827" y="1383507"/>
            <a:ext cx="131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LDA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40632" y="1383507"/>
            <a:ext cx="131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SVM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1387" y="2507092"/>
            <a:ext cx="1996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Линейная аппроксимация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84730" y="4882647"/>
            <a:ext cx="207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Гиперболическая аппроксимация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Анализ результатов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Тестовые запуски проводились 1000 раз в каждом из случаев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По результатам исследований, код был доработан и была достигнута точность 8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% при использовании линейной аппроксимации и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LDA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классификатора.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В среднем,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точность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LDA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классификации в случае линейной аппроксимации составила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80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%,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 в случае гиперболической –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%.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SVM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классификация показала себя сильно хуже.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Средняя точность в случае линейной аппроксимации составила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63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%,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 в случае гиперболической –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%.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Результаты относительно функции фитнеса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 помощью построенной обучающей выборки мы смогли восстановить коэффициенты λ аппроксимации функции сравнения, построив разделяющую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гиперплоскость.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Они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были получены из весов классификатора, которые изначально устанавливаются произвольно, некими небольшими значениями, и изменяются с течением процесса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обучения.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Данные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веса отражают значимость каждого из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фичей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M1-M8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Mij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2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4986" y="11190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Максимальное значение функции фитнеса при полученных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результатах (брались результаты с лучшей точностью):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/>
              <a:t>J </a:t>
            </a:r>
            <a:r>
              <a:rPr lang="en-US" b="1" i="1" dirty="0"/>
              <a:t>= </a:t>
            </a:r>
            <a:r>
              <a:rPr lang="en-US" b="1" i="1" dirty="0" smtClean="0"/>
              <a:t>1.34065036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Следующий шаг – доказать или опровергнуть правильность работы программы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Проверка результата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В первую очередь, нужно разложить эту функцию в ряд Тейлора в окрестности некоторой точки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p0, q0, r0, s0).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Для выполнения данной подзадачи был использован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MATLAB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6" y="1825625"/>
            <a:ext cx="43529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spcAft>
                <a:spcPct val="0"/>
              </a:spcAft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 помощью данного кода было получено разложение в ряд Тейлора: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syms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solidFill>
                  <a:srgbClr val="A709F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 q r s</a:t>
            </a:r>
            <a:endParaRPr lang="ru-RU" alt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f = -s - p - q + </a:t>
            </a:r>
            <a:r>
              <a:rPr lang="ru-RU" alt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sqrt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(4*r*p + (p + q - s)^2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T = </a:t>
            </a:r>
            <a:r>
              <a:rPr lang="ru-RU" alt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taylor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(f, [p q r s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],[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p0 q0 r0 s0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],</a:t>
            </a:r>
            <a:r>
              <a:rPr lang="ru-RU" altLang="ru-RU" sz="2000" dirty="0">
                <a:solidFill>
                  <a:srgbClr val="A709F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000" dirty="0" err="1">
                <a:solidFill>
                  <a:srgbClr val="A709F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</a:t>
            </a:r>
            <a:r>
              <a:rPr lang="ru-RU" altLang="ru-RU" sz="2000" dirty="0">
                <a:solidFill>
                  <a:srgbClr val="A709F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3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accent5">
                    <a:lumMod val="50000"/>
                  </a:schemeClr>
                </a:solidFill>
              </a:rPr>
              <a:t>Получилось разложение вида,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ru-RU" alt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chemeClr val="accent5">
                    <a:lumMod val="50000"/>
                  </a:schemeClr>
                </a:solidFill>
              </a:rPr>
              <a:t>где </a:t>
            </a:r>
            <a:r>
              <a:rPr lang="ru-RU" altLang="ru-RU" dirty="0">
                <a:solidFill>
                  <a:schemeClr val="accent5">
                    <a:lumMod val="50000"/>
                  </a:schemeClr>
                </a:solidFill>
              </a:rPr>
              <a:t>все коэффициенты </a:t>
            </a:r>
            <a:r>
              <a:rPr lang="en-US" altLang="ru-RU" dirty="0">
                <a:solidFill>
                  <a:schemeClr val="accent5">
                    <a:lumMod val="50000"/>
                  </a:schemeClr>
                </a:solidFill>
              </a:rPr>
              <a:t>h </a:t>
            </a:r>
            <a:r>
              <a:rPr lang="ru-RU" altLang="ru-RU" dirty="0">
                <a:solidFill>
                  <a:schemeClr val="accent5">
                    <a:lumMod val="50000"/>
                  </a:schemeClr>
                </a:solidFill>
              </a:rPr>
              <a:t>были подсчитаны с помощью </a:t>
            </a:r>
            <a:r>
              <a:rPr lang="en-US" altLang="ru-RU" dirty="0">
                <a:solidFill>
                  <a:schemeClr val="accent5">
                    <a:lumMod val="50000"/>
                  </a:schemeClr>
                </a:solidFill>
              </a:rPr>
              <a:t>MATLAB</a:t>
            </a:r>
            <a:endParaRPr lang="ru-RU" alt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5861"/>
            <a:ext cx="10419974" cy="4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Далее, в полученное выше разложение с численными коэффициентами перед параметрами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p, q, r, s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 их квадратами и перемножениями были подставлены следующие формулы (коэффициенты альфа, бета, сигма и гамма известны заранее из начальных условий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задачи)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81" y="4001294"/>
            <a:ext cx="3629532" cy="657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81" y="4793548"/>
            <a:ext cx="10419974" cy="4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Если раскрыть скобки перед в полученном выражении, получатся коэффициенты перед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M1…M8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и произведениями вида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MiMj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Эти коэффициенты, в теории, должны совпадать с полученными с помощью реализованного программного обеспечения коэффициентами </a:t>
            </a:r>
            <a:r>
              <a:rPr lang="el-GR" dirty="0">
                <a:solidFill>
                  <a:schemeClr val="accent5">
                    <a:lumMod val="50000"/>
                  </a:schemeClr>
                </a:solidFill>
              </a:rPr>
              <a:t>α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На практике же оказалось, что коэффициенты различаются.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93" y="4469873"/>
            <a:ext cx="4002413" cy="8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Зачем это нужно?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</p:grpSp>
        <p:pic>
          <p:nvPicPr>
            <p:cNvPr id="13" name="Графический объект 12" descr="Лабораторный стакан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527380"/>
              </p:ext>
            </p:extLst>
          </p:nvPr>
        </p:nvGraphicFramePr>
        <p:xfrm>
          <a:off x="521282" y="1920665"/>
          <a:ext cx="7210716" cy="362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 помощью сайта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wolframalpha.com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были рассчитаны численные значения коэффициентов перед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M1…M8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(остальные расчеты опущены в виду их больших объемов и вычислительной сложности).</a:t>
            </a:r>
          </a:p>
          <a:p>
            <a:pPr marL="0" indent="0">
              <a:buNone/>
            </a:pPr>
            <a:r>
              <a:rPr lang="pt-BR" dirty="0" smtClean="0"/>
              <a:t>0.00278172 </a:t>
            </a:r>
            <a:r>
              <a:rPr lang="en-US" dirty="0" smtClean="0"/>
              <a:t>M</a:t>
            </a:r>
            <a:r>
              <a:rPr lang="pt-BR" dirty="0" smtClean="0"/>
              <a:t>1</a:t>
            </a:r>
            <a:r>
              <a:rPr lang="ru-RU" dirty="0" smtClean="0"/>
              <a:t>                   </a:t>
            </a:r>
            <a:r>
              <a:rPr lang="pt-BR" dirty="0" smtClean="0"/>
              <a:t>0.00364064 </a:t>
            </a:r>
            <a:r>
              <a:rPr lang="en-US" dirty="0"/>
              <a:t>M</a:t>
            </a:r>
            <a:r>
              <a:rPr lang="pt-BR" dirty="0" smtClean="0"/>
              <a:t>5 </a:t>
            </a:r>
            <a:endParaRPr lang="ru-RU" dirty="0" smtClean="0"/>
          </a:p>
          <a:p>
            <a:pPr marL="0" indent="0">
              <a:buNone/>
            </a:pPr>
            <a:r>
              <a:rPr lang="pt-BR" dirty="0" smtClean="0"/>
              <a:t>0.0000441424 </a:t>
            </a:r>
            <a:r>
              <a:rPr lang="en-US" dirty="0" smtClean="0"/>
              <a:t>M</a:t>
            </a:r>
            <a:r>
              <a:rPr lang="pt-BR" dirty="0" smtClean="0"/>
              <a:t>2 </a:t>
            </a:r>
            <a:r>
              <a:rPr lang="ru-RU" dirty="0" smtClean="0"/>
              <a:t>             </a:t>
            </a:r>
            <a:r>
              <a:rPr lang="pt-BR" dirty="0" smtClean="0"/>
              <a:t>0.00579284 </a:t>
            </a:r>
            <a:r>
              <a:rPr lang="en-US" dirty="0" smtClean="0"/>
              <a:t>M</a:t>
            </a:r>
            <a:r>
              <a:rPr lang="pt-BR" dirty="0" smtClean="0"/>
              <a:t>6 </a:t>
            </a:r>
            <a:endParaRPr lang="ru-RU" dirty="0" smtClean="0"/>
          </a:p>
          <a:p>
            <a:pPr marL="0" indent="0">
              <a:buNone/>
            </a:pPr>
            <a:r>
              <a:rPr lang="pt-BR" dirty="0" smtClean="0"/>
              <a:t>3.47715×10</a:t>
            </a:r>
            <a:r>
              <a:rPr lang="pt-BR" dirty="0"/>
              <a:t>^-8 </a:t>
            </a:r>
            <a:r>
              <a:rPr lang="en-US" dirty="0" smtClean="0"/>
              <a:t>M</a:t>
            </a:r>
            <a:r>
              <a:rPr lang="pt-BR" dirty="0" smtClean="0"/>
              <a:t>3 </a:t>
            </a:r>
            <a:r>
              <a:rPr lang="ru-RU" dirty="0" smtClean="0"/>
              <a:t>            -</a:t>
            </a:r>
            <a:r>
              <a:rPr lang="pt-BR" dirty="0" smtClean="0"/>
              <a:t>1.59278×10</a:t>
            </a:r>
            <a:r>
              <a:rPr lang="pt-BR" dirty="0"/>
              <a:t>^-6 </a:t>
            </a:r>
            <a:r>
              <a:rPr lang="en-US" dirty="0" smtClean="0"/>
              <a:t>M</a:t>
            </a:r>
            <a:r>
              <a:rPr lang="pt-BR" dirty="0" smtClean="0"/>
              <a:t>7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pt-BR" dirty="0" smtClean="0"/>
              <a:t>0.0000278172 </a:t>
            </a:r>
            <a:r>
              <a:rPr lang="en-US" dirty="0" smtClean="0"/>
              <a:t>M</a:t>
            </a:r>
            <a:r>
              <a:rPr lang="pt-BR" dirty="0" smtClean="0"/>
              <a:t>4</a:t>
            </a:r>
            <a:r>
              <a:rPr lang="ru-RU" dirty="0" smtClean="0"/>
              <a:t>             -</a:t>
            </a:r>
            <a:r>
              <a:rPr lang="pt-BR" dirty="0" smtClean="0"/>
              <a:t>0.0000364064 </a:t>
            </a:r>
            <a:r>
              <a:rPr lang="en-US" dirty="0" smtClean="0"/>
              <a:t>M</a:t>
            </a:r>
            <a:r>
              <a:rPr lang="pt-BR" dirty="0" smtClean="0"/>
              <a:t>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Полученные с помощью программного обеспечения коэффициенты представлены на следующем слайде.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8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58055"/>
              </p:ext>
            </p:extLst>
          </p:nvPr>
        </p:nvGraphicFramePr>
        <p:xfrm>
          <a:off x="3250275" y="880877"/>
          <a:ext cx="5187143" cy="246851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53128">
                  <a:extLst>
                    <a:ext uri="{9D8B030D-6E8A-4147-A177-3AD203B41FA5}">
                      <a16:colId xmlns:a16="http://schemas.microsoft.com/office/drawing/2014/main" val="3755566012"/>
                    </a:ext>
                  </a:extLst>
                </a:gridCol>
                <a:gridCol w="3634015">
                  <a:extLst>
                    <a:ext uri="{9D8B030D-6E8A-4147-A177-3AD203B41FA5}">
                      <a16:colId xmlns:a16="http://schemas.microsoft.com/office/drawing/2014/main" val="1091947532"/>
                    </a:ext>
                  </a:extLst>
                </a:gridCol>
              </a:tblGrid>
              <a:tr h="276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1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0.000885566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70720352"/>
                  </a:ext>
                </a:extLst>
              </a:tr>
              <a:tr h="312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2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0.007921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936379135"/>
                  </a:ext>
                </a:extLst>
              </a:tr>
              <a:tr h="312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3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0.00282356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3992334055"/>
                  </a:ext>
                </a:extLst>
              </a:tr>
              <a:tr h="312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4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-0.01132197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3294136530"/>
                  </a:ext>
                </a:extLst>
              </a:tr>
              <a:tr h="2989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5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0.00619262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4001791520"/>
                  </a:ext>
                </a:extLst>
              </a:tr>
              <a:tr h="312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6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</a:rPr>
                        <a:t>0.0054886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3677339540"/>
                  </a:ext>
                </a:extLst>
              </a:tr>
              <a:tr h="312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7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-0.00259835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2690295088"/>
                  </a:ext>
                </a:extLst>
              </a:tr>
              <a:tr h="312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</a:t>
                      </a:r>
                      <a:r>
                        <a:rPr lang="en-US" sz="1800" b="0" baseline="-25000" dirty="0">
                          <a:effectLst/>
                        </a:rPr>
                        <a:t>8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</a:rPr>
                        <a:t>-0.0047885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09" marR="43309" marT="0" marB="0"/>
                </a:tc>
                <a:extLst>
                  <a:ext uri="{0D108BD9-81ED-4DB2-BD59-A6C34878D82A}">
                    <a16:rowId xmlns:a16="http://schemas.microsoft.com/office/drawing/2014/main" val="322785943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1214" y="3449782"/>
            <a:ext cx="9444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Анализируя результаты, можно сказать, что программное обеспечение работает не совсем корректно.</a:t>
            </a:r>
          </a:p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Причин этому может быть несколько, например: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Ошибки при математических расчетах в программе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Некорректный выбор начальных условий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Неправильный выбор аппроксимации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Недостаточная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043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32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После дополнительного анализа программного обеспечения, которое досталось от предыдущей группы, выяснилось, что основной причиной неудовлетворительного результата может быть неправильная генерация входных данных.</a:t>
            </a:r>
            <a:br>
              <a:rPr lang="ru-RU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 сожалению, классификатор, используемый в программе, работает в режиме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black box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поэтому проанализировать лучшую выбранную стратегию не получилось.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Но, после анализа некоторого числа случайных стратегий, был сделан данный вывод.</a:t>
            </a:r>
          </a:p>
        </p:txBody>
      </p:sp>
    </p:spTree>
    <p:extLst>
      <p:ext uri="{BB962C8B-B14F-4D97-AF65-F5344CB8AC3E}">
        <p14:creationId xmlns:p14="http://schemas.microsoft.com/office/powerpoint/2010/main" val="10602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903" y="3267315"/>
            <a:ext cx="4304518" cy="20189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2211"/>
            <a:ext cx="3126687" cy="22692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747" y="3142211"/>
            <a:ext cx="3200156" cy="22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В ходе работы над проектом командой были получены новые знания и навыки, такие, как работа с различными классификаторами и аппроксимациями, теоретическая проверка работоспособности практической части.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Также мы познакомились с новой для нас теорией, касающейся задач ранжирования и классификации.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Хоть нам и не удалось достичь положительных результатов, мы считаем, что мы получили хороший опыт и смогли довести до конца проект.</a:t>
            </a:r>
          </a:p>
        </p:txBody>
      </p:sp>
    </p:spTree>
    <p:extLst>
      <p:ext uri="{BB962C8B-B14F-4D97-AF65-F5344CB8AC3E}">
        <p14:creationId xmlns:p14="http://schemas.microsoft.com/office/powerpoint/2010/main" val="522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 14" descr="Буфер обмена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844494" y="4482751"/>
            <a:ext cx="3194131" cy="3194131"/>
          </a:xfrm>
          <a:prstGeom prst="rect">
            <a:avLst/>
          </a:prstGeom>
        </p:spPr>
      </p:pic>
      <p:pic>
        <p:nvPicPr>
          <p:cNvPr id="11" name="Графический объект 10" descr="Микроскоп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 6" descr="Лабораторный стакан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Графический объект 8" descr="Колба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Графический объект 12" descr="Пробирки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Графический объект 18" descr="Линейка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Графический объект 20" descr="Карандаш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571624"/>
            <a:ext cx="8378529" cy="4133995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Обсуждение темы и анализ темы </a:t>
            </a:r>
          </a:p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Изучение литературы и материалов</a:t>
            </a:r>
          </a:p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Составление и исследование математической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программного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комплекса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вариантов аппроксимаций и классификаторов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вычисления значения функции фитнеса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программного комплекса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результата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2" name="Графический объект 11" descr="Пробирки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Вертикальные суточные миграции зоопланктона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09724"/>
            <a:ext cx="11130246" cy="409589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Рассмотренная в проекте предметная область основывается на суточных миграциях зоопланктона.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Известно, что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оопланктон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спускается на глубину на рассвете и поднимается к поверхности в вечернее время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Движение зоопланктона определяется различными факторами окружающей среды (см. далее).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95" y="3978629"/>
            <a:ext cx="3241266" cy="26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Факторы окружающей среды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Из факторов окружающей среды, оказывающих непосредственное влияние на жизнедеятельность зоопланктона, можно выделить четыре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основных: 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распределение пищи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распределение хищника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активность хищника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неблагоприятные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условия (температура, сероводород и т.п.)</a:t>
            </a:r>
          </a:p>
        </p:txBody>
      </p:sp>
    </p:spTree>
    <p:extLst>
      <p:ext uri="{BB962C8B-B14F-4D97-AF65-F5344CB8AC3E}">
        <p14:creationId xmlns:p14="http://schemas.microsoft.com/office/powerpoint/2010/main" val="11483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9" y="1104088"/>
            <a:ext cx="3705225" cy="23241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67" y="4185957"/>
            <a:ext cx="3630056" cy="224318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6" y="4185957"/>
            <a:ext cx="3743325" cy="2305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48" y="1104088"/>
            <a:ext cx="3724275" cy="230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0107" y="1104088"/>
            <a:ext cx="172780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Распределение пищи по глубине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E(x)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233" y="1104088"/>
            <a:ext cx="182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Активность хищника в течение дня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S(t)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233" y="4338357"/>
            <a:ext cx="197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Неблагоприятные условия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G(x)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9504" y="4338357"/>
            <a:ext cx="182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Распределение хищника по глубине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S(x)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Макропараметры роста популяции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Исследования зоопланктона с использованием эмпирических данных показывают, что следующее четыре параметра оказывают наибольшее влияние на популяционный рост: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M1 - количество потребляемой пищи в день;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M2 - ежедневная смертность из-за хищников ;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M3 - метаболические издержки вертикальной миграции;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M4 – увеличение смертности зоопланктона при попадании в поверхностные или глубокие воды; </a:t>
            </a:r>
          </a:p>
        </p:txBody>
      </p:sp>
    </p:spTree>
    <p:extLst>
      <p:ext uri="{BB962C8B-B14F-4D97-AF65-F5344CB8AC3E}">
        <p14:creationId xmlns:p14="http://schemas.microsoft.com/office/powerpoint/2010/main" val="30043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27" y="3066138"/>
            <a:ext cx="3661479" cy="3483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20" y="3063712"/>
            <a:ext cx="3706570" cy="348637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944" y="3079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Однако стоит вспомнить, что мы изучаем процесс миграций планктона с учетом возрастной структуры популяции. В рамках данного исследования рассматриваются две возрастных группы – молодые и взрослые особи.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Параметры М5-М8 имеют тот же самый смысл, что и М1-М4 , но относятся к другой возрастной группе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4_TF33787325" id="{18D54F6A-308A-4375-83C4-7C47CD17DB36}" vid="{C1E13FCF-C86D-47F5-9DD1-93B3870E0AB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Лабораторная безопасность</Template>
  <TotalTime>0</TotalTime>
  <Words>1465</Words>
  <Application>Microsoft Office PowerPoint</Application>
  <PresentationFormat>Широкоэкранный</PresentationFormat>
  <Paragraphs>192</Paragraphs>
  <Slides>35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Rockwell</vt:lpstr>
      <vt:lpstr>Tahoma</vt:lpstr>
      <vt:lpstr>Times New Roman</vt:lpstr>
      <vt:lpstr>Тема Office</vt:lpstr>
      <vt:lpstr>Идентификация фитнеса методами машинного обучения</vt:lpstr>
      <vt:lpstr>Что нужно сделать?</vt:lpstr>
      <vt:lpstr>Зачем это нужно?</vt:lpstr>
      <vt:lpstr>План</vt:lpstr>
      <vt:lpstr>Вертикальные суточные миграции зоопланктона</vt:lpstr>
      <vt:lpstr>Факторы окружающей среды</vt:lpstr>
      <vt:lpstr>Презентация PowerPoint</vt:lpstr>
      <vt:lpstr>Макропараметры роста популяции</vt:lpstr>
      <vt:lpstr>Презентация PowerPoint</vt:lpstr>
      <vt:lpstr>Что такое функция фитнеса?</vt:lpstr>
      <vt:lpstr>Презентация PowerPoint</vt:lpstr>
      <vt:lpstr>Презентация PowerPoint</vt:lpstr>
      <vt:lpstr>Сведение задачи ранжирования к задаче классификации</vt:lpstr>
      <vt:lpstr>Презентация PowerPoint</vt:lpstr>
      <vt:lpstr>Аппроксимации макропараметров</vt:lpstr>
      <vt:lpstr>Линейно-квадратичная аппроксимация</vt:lpstr>
      <vt:lpstr>Гиперболическая аппроксимация</vt:lpstr>
      <vt:lpstr>Бинарные классификаторы</vt:lpstr>
      <vt:lpstr>Линейный дискриминант Фишера</vt:lpstr>
      <vt:lpstr>Метод опорных векторов</vt:lpstr>
      <vt:lpstr>Презентация PowerPoint</vt:lpstr>
      <vt:lpstr>Сравнение классификаторов</vt:lpstr>
      <vt:lpstr>Анализ результатов</vt:lpstr>
      <vt:lpstr>Результаты относительно функции фитнеса</vt:lpstr>
      <vt:lpstr>Презентация PowerPoint</vt:lpstr>
      <vt:lpstr>Проверка результата работы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2022-03-02T10:33:56Z</dcterms:created>
  <dcterms:modified xsi:type="dcterms:W3CDTF">2022-05-14T06:21:16Z</dcterms:modified>
</cp:coreProperties>
</file>