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69" d="100"/>
          <a:sy n="69" d="100"/>
        </p:scale>
        <p:origin x="9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A4045ED-A119-4AA6-9C68-5FB2FD000427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Унифицированный программный комплекс для предсказания эволюционно устойчивой стратегии развития зоопланктона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FBF409B4-1DBA-444B-B09E-00C558CDC168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Предоставление инструментов для исследования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C1B00E-ED33-4528-A39B-97272E2AB492}" type="parTrans" cxnId="{85F20630-6E99-480D-A5F4-432097A4F65A}">
      <dgm:prSet/>
      <dgm:spPr/>
      <dgm:t>
        <a:bodyPr/>
        <a:lstStyle/>
        <a:p>
          <a:endParaRPr lang="ru-RU"/>
        </a:p>
      </dgm:t>
    </dgm:pt>
    <dgm:pt modelId="{909942D1-E6F2-4560-9604-839810BD34BA}" type="sibTrans" cxnId="{85F20630-6E99-480D-A5F4-432097A4F65A}">
      <dgm:prSet/>
      <dgm:spPr/>
      <dgm:t>
        <a:bodyPr/>
        <a:lstStyle/>
        <a:p>
          <a:endParaRPr lang="ru-RU"/>
        </a:p>
      </dgm:t>
    </dgm:pt>
    <dgm:pt modelId="{620EFBB7-0769-4554-96E3-51B5B6698D5A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Актуальность темы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F706C0E-1AB2-4161-86CE-4B3594B6EE51}" type="pres">
      <dgm:prSet presAssocID="{620EFBB7-0769-4554-96E3-51B5B6698D5A}" presName="parentLin" presStyleCnt="0"/>
      <dgm:spPr/>
      <dgm:t>
        <a:bodyPr/>
        <a:lstStyle/>
        <a:p>
          <a:endParaRPr lang="ru-RU"/>
        </a:p>
      </dgm:t>
    </dgm:pt>
    <dgm:pt modelId="{428AD880-175D-49F1-A1F6-97F367C387BF}" type="pres">
      <dgm:prSet presAssocID="{620EFBB7-0769-4554-96E3-51B5B6698D5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A8B898EB-38C9-408E-9FE2-CB5C874FA50A}" type="pres">
      <dgm:prSet presAssocID="{620EFBB7-0769-4554-96E3-51B5B6698D5A}" presName="parentText" presStyleLbl="node1" presStyleIdx="0" presStyleCnt="3" custScaleX="142857" custScaleY="138149" custLinFactNeighborX="1165" custLinFactNeighborY="-18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0CCE66-3FB9-4F51-BDBC-33ABD28D8225}" type="pres">
      <dgm:prSet presAssocID="{620EFBB7-0769-4554-96E3-51B5B6698D5A}" presName="negativeSpace" presStyleCnt="0"/>
      <dgm:spPr/>
      <dgm:t>
        <a:bodyPr/>
        <a:lstStyle/>
        <a:p>
          <a:endParaRPr lang="ru-RU"/>
        </a:p>
      </dgm:t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CDED1F-8360-491C-9402-4F19E16BD667}" type="pres">
      <dgm:prSet presAssocID="{FD3AFE35-532F-4AE8-BAB4-DFA3B4B611F6}" presName="spaceBetweenRectangles" presStyleCnt="0"/>
      <dgm:spPr/>
      <dgm:t>
        <a:bodyPr/>
        <a:lstStyle/>
        <a:p>
          <a:endParaRPr lang="ru-RU"/>
        </a:p>
      </dgm:t>
    </dgm:pt>
    <dgm:pt modelId="{2B446785-E34C-46A2-A880-A130EE6AF637}" type="pres">
      <dgm:prSet presAssocID="{FBF409B4-1DBA-444B-B09E-00C558CDC168}" presName="parentLin" presStyleCnt="0"/>
      <dgm:spPr/>
      <dgm:t>
        <a:bodyPr/>
        <a:lstStyle/>
        <a:p>
          <a:endParaRPr lang="ru-RU"/>
        </a:p>
      </dgm:t>
    </dgm:pt>
    <dgm:pt modelId="{7EAC79B4-15E8-4093-9E62-387CB5EE95F7}" type="pres">
      <dgm:prSet presAssocID="{FBF409B4-1DBA-444B-B09E-00C558CDC16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E3F40C86-9BFE-4909-93E2-B175B989D15C}" type="pres">
      <dgm:prSet presAssocID="{FBF409B4-1DBA-444B-B09E-00C558CDC168}" presName="parentText" presStyleLbl="node1" presStyleIdx="1" presStyleCnt="3" custScaleX="142857" custScaleY="13374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1ABF4A-FC93-4468-81ED-DDE85C31385A}" type="pres">
      <dgm:prSet presAssocID="{FBF409B4-1DBA-444B-B09E-00C558CDC168}" presName="negativeSpace" presStyleCnt="0"/>
      <dgm:spPr/>
      <dgm:t>
        <a:bodyPr/>
        <a:lstStyle/>
        <a:p>
          <a:endParaRPr lang="ru-RU"/>
        </a:p>
      </dgm:t>
    </dgm:pt>
    <dgm:pt modelId="{86F8DF58-E7F2-456F-8FEE-53469EA92CDC}" type="pres">
      <dgm:prSet presAssocID="{FBF409B4-1DBA-444B-B09E-00C558CDC16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CF0E61-AB74-48E6-A698-EA8AC6145CDE}" type="pres">
      <dgm:prSet presAssocID="{909942D1-E6F2-4560-9604-839810BD34BA}" presName="spaceBetweenRectangles" presStyleCnt="0"/>
      <dgm:spPr/>
      <dgm:t>
        <a:bodyPr/>
        <a:lstStyle/>
        <a:p>
          <a:endParaRPr lang="ru-RU"/>
        </a:p>
      </dgm:t>
    </dgm:pt>
    <dgm:pt modelId="{C731DBC8-0E99-4639-ACA2-7ACEFA2844BF}" type="pres">
      <dgm:prSet presAssocID="{4A4045ED-A119-4AA6-9C68-5FB2FD000427}" presName="parentLin" presStyleCnt="0"/>
      <dgm:spPr/>
      <dgm:t>
        <a:bodyPr/>
        <a:lstStyle/>
        <a:p>
          <a:endParaRPr lang="ru-RU"/>
        </a:p>
      </dgm:t>
    </dgm:pt>
    <dgm:pt modelId="{35933558-DB26-4802-B4E2-672716F88346}" type="pres">
      <dgm:prSet presAssocID="{4A4045ED-A119-4AA6-9C68-5FB2FD000427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12FEB779-618B-4854-88E9-390575D436B8}" type="pres">
      <dgm:prSet presAssocID="{4A4045ED-A119-4AA6-9C68-5FB2FD000427}" presName="parentText" presStyleLbl="node1" presStyleIdx="2" presStyleCnt="3" custScaleX="142997" custScaleY="2260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7DA70E-372B-453D-9992-B9F46E5D404C}" type="pres">
      <dgm:prSet presAssocID="{4A4045ED-A119-4AA6-9C68-5FB2FD000427}" presName="negativeSpace" presStyleCnt="0"/>
      <dgm:spPr/>
      <dgm:t>
        <a:bodyPr/>
        <a:lstStyle/>
        <a:p>
          <a:endParaRPr lang="ru-RU"/>
        </a:p>
      </dgm:t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85F20630-6E99-480D-A5F4-432097A4F65A}" srcId="{2A136A90-6B59-45AD-BBA1-85AFD032E8F8}" destId="{FBF409B4-1DBA-444B-B09E-00C558CDC168}" srcOrd="1" destOrd="0" parTransId="{ADC1B00E-ED33-4528-A39B-97272E2AB492}" sibTransId="{909942D1-E6F2-4560-9604-839810BD34BA}"/>
    <dgm:cxn modelId="{0132384D-DA94-40AA-AFEA-8ED1A6039682}" type="presOf" srcId="{FBF409B4-1DBA-444B-B09E-00C558CDC168}" destId="{E3F40C86-9BFE-4909-93E2-B175B989D15C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0FC19AFC-2891-424E-AA80-6657FDF8FE8D}" type="presOf" srcId="{FBF409B4-1DBA-444B-B09E-00C558CDC168}" destId="{7EAC79B4-15E8-4093-9E62-387CB5EE95F7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455963B4-6B4D-46AF-B8CB-4DFDC2DB758D}" type="presParOf" srcId="{183A34DF-AA92-49E1-8191-0CF6AD17A6AA}" destId="{2B446785-E34C-46A2-A880-A130EE6AF637}" srcOrd="4" destOrd="0" presId="urn:microsoft.com/office/officeart/2005/8/layout/list1"/>
    <dgm:cxn modelId="{49269A00-C2A2-4DEC-99EA-5145EB07D7D4}" type="presParOf" srcId="{2B446785-E34C-46A2-A880-A130EE6AF637}" destId="{7EAC79B4-15E8-4093-9E62-387CB5EE95F7}" srcOrd="0" destOrd="0" presId="urn:microsoft.com/office/officeart/2005/8/layout/list1"/>
    <dgm:cxn modelId="{0D6DA97E-D52D-4E2A-B48A-457C9B3FFA7E}" type="presParOf" srcId="{2B446785-E34C-46A2-A880-A130EE6AF637}" destId="{E3F40C86-9BFE-4909-93E2-B175B989D15C}" srcOrd="1" destOrd="0" presId="urn:microsoft.com/office/officeart/2005/8/layout/list1"/>
    <dgm:cxn modelId="{7DA01267-0924-4060-9FD0-6D4254ED4831}" type="presParOf" srcId="{183A34DF-AA92-49E1-8191-0CF6AD17A6AA}" destId="{3D1ABF4A-FC93-4468-81ED-DDE85C31385A}" srcOrd="5" destOrd="0" presId="urn:microsoft.com/office/officeart/2005/8/layout/list1"/>
    <dgm:cxn modelId="{DFBFB688-F7C2-4694-90C7-9DF0D818F1F0}" type="presParOf" srcId="{183A34DF-AA92-49E1-8191-0CF6AD17A6AA}" destId="{86F8DF58-E7F2-456F-8FEE-53469EA92CDC}" srcOrd="6" destOrd="0" presId="urn:microsoft.com/office/officeart/2005/8/layout/list1"/>
    <dgm:cxn modelId="{5F005893-0456-44AE-AFB8-84A4857C6650}" type="presParOf" srcId="{183A34DF-AA92-49E1-8191-0CF6AD17A6AA}" destId="{C5CF0E61-AB74-48E6-A698-EA8AC6145CDE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Сформировать обучающую выборку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ru-RU" noProof="0" dirty="0"/>
        </a:p>
      </dgm:t>
    </dgm:pt>
    <dgm:pt modelId="{A533B6C7-3203-4AEE-95BC-E867D49C88B5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Сравнить приспособленность по наблюдаемым данным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ru-RU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ru-RU" noProof="0" dirty="0"/>
        </a:p>
      </dgm:t>
    </dgm:pt>
    <dgm:pt modelId="{4A4045ED-A119-4AA6-9C68-5FB2FD000427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Изучить методы ранжирования и выбрать оптимальный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ru-RU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F706C0E-1AB2-4161-86CE-4B3594B6EE51}" type="pres">
      <dgm:prSet presAssocID="{620EFBB7-0769-4554-96E3-51B5B6698D5A}" presName="parentLin" presStyleCnt="0"/>
      <dgm:spPr/>
      <dgm:t>
        <a:bodyPr/>
        <a:lstStyle/>
        <a:p>
          <a:endParaRPr lang="ru-RU"/>
        </a:p>
      </dgm:t>
    </dgm:pt>
    <dgm:pt modelId="{428AD880-175D-49F1-A1F6-97F367C387BF}" type="pres">
      <dgm:prSet presAssocID="{620EFBB7-0769-4554-96E3-51B5B6698D5A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A8B898EB-38C9-408E-9FE2-CB5C874FA50A}" type="pres">
      <dgm:prSet presAssocID="{620EFBB7-0769-4554-96E3-51B5B6698D5A}" presName="parentText" presStyleLbl="node1" presStyleIdx="0" presStyleCnt="3" custScaleX="142857" custScaleY="85104" custLinFactNeighborY="-3076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0CCE66-3FB9-4F51-BDBC-33ABD28D8225}" type="pres">
      <dgm:prSet presAssocID="{620EFBB7-0769-4554-96E3-51B5B6698D5A}" presName="negativeSpace" presStyleCnt="0"/>
      <dgm:spPr/>
      <dgm:t>
        <a:bodyPr/>
        <a:lstStyle/>
        <a:p>
          <a:endParaRPr lang="ru-RU"/>
        </a:p>
      </dgm:t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CDED1F-8360-491C-9402-4F19E16BD667}" type="pres">
      <dgm:prSet presAssocID="{FD3AFE35-532F-4AE8-BAB4-DFA3B4B611F6}" presName="spaceBetweenRectangles" presStyleCnt="0"/>
      <dgm:spPr/>
      <dgm:t>
        <a:bodyPr/>
        <a:lstStyle/>
        <a:p>
          <a:endParaRPr lang="ru-RU"/>
        </a:p>
      </dgm:t>
    </dgm:pt>
    <dgm:pt modelId="{77070C8B-4365-4FE5-A117-9CDBA9EA1B7B}" type="pres">
      <dgm:prSet presAssocID="{A533B6C7-3203-4AEE-95BC-E867D49C88B5}" presName="parentLin" presStyleCnt="0"/>
      <dgm:spPr/>
      <dgm:t>
        <a:bodyPr/>
        <a:lstStyle/>
        <a:p>
          <a:endParaRPr lang="ru-RU"/>
        </a:p>
      </dgm:t>
    </dgm:pt>
    <dgm:pt modelId="{1281A6D2-5A4B-4B28-A324-2451A8523897}" type="pres">
      <dgm:prSet presAssocID="{A533B6C7-3203-4AEE-95BC-E867D49C88B5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9F236B2A-6433-401D-953E-FC86D923A3BE}" type="pres">
      <dgm:prSet presAssocID="{A533B6C7-3203-4AEE-95BC-E867D49C88B5}" presName="parentText" presStyleLbl="node1" presStyleIdx="1" presStyleCnt="3" custScaleX="142857" custScaleY="133995" custLinFactNeighborY="-2648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2D5052-0558-4614-99B8-0AD5AD5D765D}" type="pres">
      <dgm:prSet presAssocID="{A533B6C7-3203-4AEE-95BC-E867D49C88B5}" presName="negativeSpace" presStyleCnt="0"/>
      <dgm:spPr/>
      <dgm:t>
        <a:bodyPr/>
        <a:lstStyle/>
        <a:p>
          <a:endParaRPr lang="ru-RU"/>
        </a:p>
      </dgm:t>
    </dgm:pt>
    <dgm:pt modelId="{87E2FD7C-0729-47B8-B1FB-A44E439BE764}" type="pres">
      <dgm:prSet presAssocID="{A533B6C7-3203-4AEE-95BC-E867D49C88B5}" presName="childText" presStyleLbl="conFgAcc1" presStyleIdx="1" presStyleCnt="3" custLinFactY="-20943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52B25F-36DF-4A5F-BA08-1F9785D05B9B}" type="pres">
      <dgm:prSet presAssocID="{634EAA8A-B09B-42FE-8301-99FBFB2B9BD8}" presName="spaceBetweenRectangles" presStyleCnt="0"/>
      <dgm:spPr/>
      <dgm:t>
        <a:bodyPr/>
        <a:lstStyle/>
        <a:p>
          <a:endParaRPr lang="ru-RU"/>
        </a:p>
      </dgm:t>
    </dgm:pt>
    <dgm:pt modelId="{C731DBC8-0E99-4639-ACA2-7ACEFA2844BF}" type="pres">
      <dgm:prSet presAssocID="{4A4045ED-A119-4AA6-9C68-5FB2FD000427}" presName="parentLin" presStyleCnt="0"/>
      <dgm:spPr/>
      <dgm:t>
        <a:bodyPr/>
        <a:lstStyle/>
        <a:p>
          <a:endParaRPr lang="ru-RU"/>
        </a:p>
      </dgm:t>
    </dgm:pt>
    <dgm:pt modelId="{35933558-DB26-4802-B4E2-672716F88346}" type="pres">
      <dgm:prSet presAssocID="{4A4045ED-A119-4AA6-9C68-5FB2FD000427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12FEB779-618B-4854-88E9-390575D436B8}" type="pres">
      <dgm:prSet presAssocID="{4A4045ED-A119-4AA6-9C68-5FB2FD000427}" presName="parentText" presStyleLbl="node1" presStyleIdx="2" presStyleCnt="3" custScaleX="142857" custLinFactNeighborY="-4657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7DA70E-372B-453D-9992-B9F46E5D404C}" type="pres">
      <dgm:prSet presAssocID="{4A4045ED-A119-4AA6-9C68-5FB2FD000427}" presName="negativeSpace" presStyleCnt="0"/>
      <dgm:spPr/>
      <dgm:t>
        <a:bodyPr/>
        <a:lstStyle/>
        <a:p>
          <a:endParaRPr lang="ru-RU"/>
        </a:p>
      </dgm:t>
    </dgm:pt>
    <dgm:pt modelId="{E7351307-5BD1-403B-A1BF-1058796C5E99}" type="pres">
      <dgm:prSet presAssocID="{4A4045ED-A119-4AA6-9C68-5FB2FD000427}" presName="childText" presStyleLbl="conFgAcc1" presStyleIdx="2" presStyleCnt="3" custLinFactY="-264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65203"/>
          <a:ext cx="721071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43283" y="0"/>
          <a:ext cx="6865665" cy="80392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Сформировать обучающую выборку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2527" y="39244"/>
        <a:ext cx="6787177" cy="725438"/>
      </dsp:txXfrm>
    </dsp:sp>
    <dsp:sp modelId="{87E2FD7C-0729-47B8-B1FB-A44E439BE764}">
      <dsp:nvSpPr>
        <dsp:cNvPr id="0" name=""/>
        <dsp:cNvSpPr/>
      </dsp:nvSpPr>
      <dsp:spPr>
        <a:xfrm>
          <a:off x="0" y="1796169"/>
          <a:ext cx="721071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43283" y="1094234"/>
          <a:ext cx="6865665" cy="12657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Сравнить приспособленность по наблюдаемым данным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5073" y="1156024"/>
        <a:ext cx="6742085" cy="1142190"/>
      </dsp:txXfrm>
    </dsp:sp>
    <dsp:sp modelId="{E7351307-5BD1-403B-A1BF-1058796C5E99}">
      <dsp:nvSpPr>
        <dsp:cNvPr id="0" name=""/>
        <dsp:cNvSpPr/>
      </dsp:nvSpPr>
      <dsp:spPr>
        <a:xfrm>
          <a:off x="0" y="3114924"/>
          <a:ext cx="721071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43283" y="2677106"/>
          <a:ext cx="6865665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Изучить методы ранжирования и выбрать оптимальный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9397" y="2723220"/>
        <a:ext cx="6773437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C78E0891-321E-46BC-90E5-ECB879BF28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D3A4E48-A4E1-48A9-A85D-32BCA70D5C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9A7A1-23D1-4549-8883-F3C94C15AE6F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358C0B2-1153-4BA3-BDC4-8C67420754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B76F0D5-D141-4D5D-A09C-810536CDB6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4F147-F764-4061-85C3-CF01260D8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813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D75A-E9E0-4F0D-8B93-13738E45A518}" type="datetimeFigureOut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5EEA8-EABA-4508-A476-A3C033E568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7821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8965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7251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4060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4512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9258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6904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EEA8-EABA-4508-A476-A3C033E56895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791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xmlns="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833D3B-2D2F-4413-9967-42462EE76F5D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xmlns="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1336E-BF65-45C6-B5C8-97AF7A52C310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xmlns="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xmlns="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C39AD-5390-46A7-96DE-E121CB79AD99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F6BB5-8C08-4450-875C-F797D918704B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A5B57A-1FF9-45A8-90C3-E84F7061388A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xmlns="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49216-3F0F-4131-9DEE-AB667814266B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xmlns="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xmlns="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xmlns="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xmlns="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4C5D7-DDC1-4BF1-B079-4BF81053D6D5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xmlns="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136922-629D-487C-AF85-01871054F6A3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EB93A2-7833-4F34-A3FB-525BA451B9FA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xmlns="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xmlns="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xmlns="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939F3-D386-424B-A090-9E4CE22C18B8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xmlns="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xmlns="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xmlns="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F74D90-62EE-4F5D-AF8C-290CE60B55CD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xmlns="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xmlns="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CD3594-B616-473E-93EE-E0A728E55AB1}" type="datetime1">
              <a:rPr lang="ru-RU" noProof="0" smtClean="0"/>
              <a:t>18.03.2022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xmlns="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sv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Графический объект 14" descr="Буфер обмена">
            <a:extLst>
              <a:ext uri="{FF2B5EF4-FFF2-40B4-BE49-F238E27FC236}">
                <a16:creationId xmlns:a16="http://schemas.microsoft.com/office/drawing/2014/main" xmlns="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Графический объект 10" descr="Микроскоп">
            <a:extLst>
              <a:ext uri="{FF2B5EF4-FFF2-40B4-BE49-F238E27FC236}">
                <a16:creationId xmlns:a16="http://schemas.microsoft.com/office/drawing/2014/main" xmlns="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Autofit/>
          </a:bodyPr>
          <a:lstStyle/>
          <a:p>
            <a:pPr rtl="0"/>
            <a:r>
              <a:rPr lang="ru-RU" sz="48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Идентификация фитнеса методами машинного обучения</a:t>
            </a:r>
            <a:endParaRPr lang="ru-RU" sz="4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7797" y="5029987"/>
            <a:ext cx="9144000" cy="1655762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Алексей Лазарев</a:t>
            </a:r>
          </a:p>
          <a:p>
            <a:pPr rtl="0"/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Михаил Зайцев</a:t>
            </a:r>
          </a:p>
          <a:p>
            <a:pPr rtl="0"/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Кирилл Яшин</a:t>
            </a:r>
          </a:p>
          <a:p>
            <a:pPr rtl="0"/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Антон Поплавский</a:t>
            </a:r>
          </a:p>
          <a:p>
            <a:pPr rtl="0"/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Артём Пудовкин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 6" descr="Лабораторный стакан">
            <a:extLst>
              <a:ext uri="{FF2B5EF4-FFF2-40B4-BE49-F238E27FC236}">
                <a16:creationId xmlns:a16="http://schemas.microsoft.com/office/drawing/2014/main" xmlns="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Графический объект 8" descr="Колба">
            <a:extLst>
              <a:ext uri="{FF2B5EF4-FFF2-40B4-BE49-F238E27FC236}">
                <a16:creationId xmlns:a16="http://schemas.microsoft.com/office/drawing/2014/main" xmlns="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451125">
            <a:off x="8657154" y="-287701"/>
            <a:ext cx="3005286" cy="3005286"/>
          </a:xfrm>
          <a:prstGeom prst="rect">
            <a:avLst/>
          </a:prstGeom>
        </p:spPr>
      </p:pic>
      <p:pic>
        <p:nvPicPr>
          <p:cNvPr id="13" name="Графический объект 12" descr="Пробирки">
            <a:extLst>
              <a:ext uri="{FF2B5EF4-FFF2-40B4-BE49-F238E27FC236}">
                <a16:creationId xmlns:a16="http://schemas.microsoft.com/office/drawing/2014/main" xmlns="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Графический объект 18" descr="Линейка">
            <a:extLst>
              <a:ext uri="{FF2B5EF4-FFF2-40B4-BE49-F238E27FC236}">
                <a16:creationId xmlns:a16="http://schemas.microsoft.com/office/drawing/2014/main" xmlns="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Графический объект 20" descr="Карандаш">
            <a:extLst>
              <a:ext uri="{FF2B5EF4-FFF2-40B4-BE49-F238E27FC236}">
                <a16:creationId xmlns:a16="http://schemas.microsoft.com/office/drawing/2014/main" xmlns="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2339974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Что нужно сделать?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256886"/>
            <a:ext cx="8378529" cy="33766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 smtClean="0"/>
              <a:t>Восстановление </a:t>
            </a:r>
            <a:r>
              <a:rPr lang="ru-RU" sz="2400" dirty="0"/>
              <a:t>функции приспособленности в </a:t>
            </a:r>
            <a:r>
              <a:rPr lang="ru-RU" sz="2400" dirty="0" err="1"/>
              <a:t>двустадиной</a:t>
            </a:r>
            <a:r>
              <a:rPr lang="ru-RU" sz="2400" dirty="0"/>
              <a:t> модели динамики популяции зоопланктона. </a:t>
            </a:r>
            <a:endParaRPr lang="ru-RU" sz="2400" dirty="0" smtClean="0"/>
          </a:p>
          <a:p>
            <a:r>
              <a:rPr lang="ru-RU" sz="2400" dirty="0" smtClean="0"/>
              <a:t>Проведение </a:t>
            </a:r>
            <a:r>
              <a:rPr lang="ru-RU" sz="2400" dirty="0"/>
              <a:t>тестирования созданного программного обеспечения с использованием разложения Тейлора. </a:t>
            </a:r>
            <a:endParaRPr lang="ru-RU" sz="2400" dirty="0" smtClean="0"/>
          </a:p>
          <a:p>
            <a:r>
              <a:rPr lang="ru-RU" sz="2400" dirty="0" smtClean="0"/>
              <a:t>Адаптация </a:t>
            </a:r>
            <a:r>
              <a:rPr lang="ru-RU" sz="2400" dirty="0"/>
              <a:t>созданного программного обеспечения для восстановления фитнеса в случае динамического </a:t>
            </a:r>
            <a:r>
              <a:rPr lang="ru-RU" sz="2400" dirty="0" smtClean="0"/>
              <a:t>хищника.</a:t>
            </a:r>
          </a:p>
          <a:p>
            <a:r>
              <a:rPr lang="ru-RU" sz="2400" dirty="0" smtClean="0"/>
              <a:t>Создание и отладка средств </a:t>
            </a:r>
            <a:r>
              <a:rPr lang="ru-RU" sz="2400" dirty="0"/>
              <a:t>для расчета фитнеса в произвольной популяции жертв (фитнес зависит </a:t>
            </a:r>
            <a:r>
              <a:rPr lang="ru-RU" sz="2400" dirty="0" smtClean="0"/>
              <a:t>от </a:t>
            </a:r>
            <a:r>
              <a:rPr lang="ru-RU" sz="2400" dirty="0"/>
              <a:t>набора жертв). 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="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xmlns="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</p:grpSp>
        <p:pic>
          <p:nvPicPr>
            <p:cNvPr id="11" name="Графический объект 10" descr="Буфер обмена">
              <a:extLst>
                <a:ext uri="{FF2B5EF4-FFF2-40B4-BE49-F238E27FC236}">
                  <a16:creationId xmlns:a16="http://schemas.microsoft.com/office/drawing/2014/main" xmlns="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Зачем это нужно?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AEA098C1-E19E-4D03-9A35-14569BC7C1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="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xmlns="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</p:grpSp>
        <p:pic>
          <p:nvPicPr>
            <p:cNvPr id="13" name="Графический объект 12" descr="Лабораторный стакан">
              <a:extLst>
                <a:ext uri="{FF2B5EF4-FFF2-40B4-BE49-F238E27FC236}">
                  <a16:creationId xmlns:a16="http://schemas.microsoft.com/office/drawing/2014/main" xmlns="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xmlns="" id="{D32CE14B-3BA1-4454-827F-251611057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527380"/>
              </p:ext>
            </p:extLst>
          </p:nvPr>
        </p:nvGraphicFramePr>
        <p:xfrm>
          <a:off x="521282" y="1920665"/>
          <a:ext cx="7210716" cy="3628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/>
          </a:bodyPr>
          <a:lstStyle/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Как это сделать?</a:t>
            </a:r>
            <a:endParaRPr lang="ru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DBBB712D-326E-462C-A8F9-C3C739825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="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xmlns="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/>
              </a:p>
            </p:txBody>
          </p:sp>
        </p:grpSp>
        <p:pic>
          <p:nvPicPr>
            <p:cNvPr id="11" name="Графический объект 10" descr="Колба">
              <a:extLst>
                <a:ext uri="{FF2B5EF4-FFF2-40B4-BE49-F238E27FC236}">
                  <a16:creationId xmlns:a16="http://schemas.microsoft.com/office/drawing/2014/main" xmlns="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Объект 2">
            <a:extLst>
              <a:ext uri="{FF2B5EF4-FFF2-40B4-BE49-F238E27FC236}">
                <a16:creationId xmlns:a16="http://schemas.microsoft.com/office/drawing/2014/main" xmlns="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487031"/>
            <a:ext cx="7700189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Font typeface="Arial" panose="020B0604020202020204" pitchFamily="34" charset="0"/>
              <a:buNone/>
            </a:pPr>
            <a:r>
              <a:rPr lang="ru" sz="15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Перечислите еще три метода безопасной работы в лаборатории в указанных полях.</a:t>
            </a:r>
          </a:p>
        </p:txBody>
      </p: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xmlns="" id="{646FDE3E-5F98-465E-A4A1-17F8E562F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710486"/>
              </p:ext>
            </p:extLst>
          </p:nvPr>
        </p:nvGraphicFramePr>
        <p:xfrm>
          <a:off x="521283" y="2122098"/>
          <a:ext cx="7210716" cy="4429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План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571624"/>
            <a:ext cx="8378529" cy="413399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Обсуждение темы и анализ темы (мы здесь)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Изучение литературы и материалов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Составление и исследование математической модели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Изучение методов решения задач, поставленных в рамках темы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программного комплекса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обучающей выборки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Тестирование</a:t>
            </a:r>
          </a:p>
          <a:p>
            <a:pPr rtl="0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результата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9C15E21A-C111-4D39-BB47-E83988E5A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="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xmlns="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</p:grpSp>
        <p:pic>
          <p:nvPicPr>
            <p:cNvPr id="12" name="Графический объект 11" descr="Пробирки">
              <a:extLst>
                <a:ext uri="{FF2B5EF4-FFF2-40B4-BE49-F238E27FC236}">
                  <a16:creationId xmlns:a16="http://schemas.microsoft.com/office/drawing/2014/main" xmlns="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55599"/>
            <a:ext cx="8378529" cy="10800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Распределение ответственности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09724"/>
            <a:ext cx="8378529" cy="4095895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Решение задачи линейной бинарной классификации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(разобраться от предшественников)</a:t>
            </a:r>
          </a:p>
          <a:p>
            <a:pPr rtl="0"/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Это пока что всё, что мы поняли что нужно делать</a:t>
            </a:r>
          </a:p>
          <a:p>
            <a:pPr rtl="0"/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5EB226A9-D9EE-4576-B6BE-BA2E94C1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="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xmlns="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/>
              </a:p>
            </p:txBody>
          </p:sp>
        </p:grpSp>
        <p:pic>
          <p:nvPicPr>
            <p:cNvPr id="11" name="Графический объект 10" descr="Микроскоп">
              <a:extLst>
                <a:ext uri="{FF2B5EF4-FFF2-40B4-BE49-F238E27FC236}">
                  <a16:creationId xmlns:a16="http://schemas.microsoft.com/office/drawing/2014/main" xmlns="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Графический объект 14" descr="Буфер обмена">
            <a:extLst>
              <a:ext uri="{FF2B5EF4-FFF2-40B4-BE49-F238E27FC236}">
                <a16:creationId xmlns:a16="http://schemas.microsoft.com/office/drawing/2014/main" xmlns="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Графический объект 10" descr="Микроскоп">
            <a:extLst>
              <a:ext uri="{FF2B5EF4-FFF2-40B4-BE49-F238E27FC236}">
                <a16:creationId xmlns:a16="http://schemas.microsoft.com/office/drawing/2014/main" xmlns="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6"/>
            <a:ext cx="9144000" cy="2982631"/>
          </a:xfrm>
        </p:spPr>
        <p:txBody>
          <a:bodyPr rtlCol="0">
            <a:normAutofit/>
          </a:bodyPr>
          <a:lstStyle/>
          <a:p>
            <a:pPr rtl="0"/>
            <a:endParaRPr lang="ru-RU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(Введите собственный творческий девиз выше)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 6" descr="Лабораторный стакан">
            <a:extLst>
              <a:ext uri="{FF2B5EF4-FFF2-40B4-BE49-F238E27FC236}">
                <a16:creationId xmlns:a16="http://schemas.microsoft.com/office/drawing/2014/main" xmlns="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Графический объект 8" descr="Колба">
            <a:extLst>
              <a:ext uri="{FF2B5EF4-FFF2-40B4-BE49-F238E27FC236}">
                <a16:creationId xmlns:a16="http://schemas.microsoft.com/office/drawing/2014/main" xmlns="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Графический объект 12" descr="Пробирки">
            <a:extLst>
              <a:ext uri="{FF2B5EF4-FFF2-40B4-BE49-F238E27FC236}">
                <a16:creationId xmlns:a16="http://schemas.microsoft.com/office/drawing/2014/main" xmlns="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Графический объект 18" descr="Линейка">
            <a:extLst>
              <a:ext uri="{FF2B5EF4-FFF2-40B4-BE49-F238E27FC236}">
                <a16:creationId xmlns:a16="http://schemas.microsoft.com/office/drawing/2014/main" xmlns="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Графический объект 20" descr="Карандаш">
            <a:extLst>
              <a:ext uri="{FF2B5EF4-FFF2-40B4-BE49-F238E27FC236}">
                <a16:creationId xmlns:a16="http://schemas.microsoft.com/office/drawing/2014/main" xmlns="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4_TF33787325" id="{18D54F6A-308A-4375-83C4-7C47CD17DB36}" vid="{C1E13FCF-C86D-47F5-9DD1-93B3870E0AB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Лабораторная безопасность</Template>
  <TotalTime>0</TotalTime>
  <Words>194</Words>
  <Application>Microsoft Office PowerPoint</Application>
  <PresentationFormat>Широкоэкранный</PresentationFormat>
  <Paragraphs>41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Tahoma</vt:lpstr>
      <vt:lpstr>Тема Office</vt:lpstr>
      <vt:lpstr>Идентификация фитнеса методами машинного обучения</vt:lpstr>
      <vt:lpstr>Что нужно сделать?</vt:lpstr>
      <vt:lpstr>Зачем это нужно?</vt:lpstr>
      <vt:lpstr>Как это сделать?</vt:lpstr>
      <vt:lpstr>План</vt:lpstr>
      <vt:lpstr>Распределение ответственности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2022-03-02T10:33:56Z</dcterms:created>
  <dcterms:modified xsi:type="dcterms:W3CDTF">2022-03-18T08:27:09Z</dcterms:modified>
</cp:coreProperties>
</file>