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1" r:id="rId5"/>
    <p:sldId id="262" r:id="rId6"/>
    <p:sldId id="279" r:id="rId7"/>
    <p:sldId id="280" r:id="rId8"/>
    <p:sldId id="272" r:id="rId9"/>
    <p:sldId id="264" r:id="rId10"/>
    <p:sldId id="265" r:id="rId11"/>
    <p:sldId id="276" r:id="rId12"/>
    <p:sldId id="275" r:id="rId13"/>
    <p:sldId id="270" r:id="rId14"/>
    <p:sldId id="277" r:id="rId15"/>
    <p:sldId id="271" r:id="rId16"/>
    <p:sldId id="267" r:id="rId17"/>
    <p:sldId id="268" r:id="rId18"/>
  </p:sldIdLst>
  <p:sldSz cx="12192000" cy="6858000"/>
  <p:notesSz cx="679132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908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6846" y="0"/>
            <a:ext cx="2942908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0B14F-2748-4F9A-B5A0-2CB1D899173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3488"/>
            <a:ext cx="592137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133" y="4751219"/>
            <a:ext cx="543306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2908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6846" y="9377317"/>
            <a:ext cx="2942908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27635-DB24-4D72-9785-67875179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42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0cba972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39775"/>
            <a:ext cx="6581775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0cba97265_0_0:notes"/>
          <p:cNvSpPr txBox="1">
            <a:spLocks noGrp="1"/>
          </p:cNvSpPr>
          <p:nvPr>
            <p:ph type="body" idx="1"/>
          </p:nvPr>
        </p:nvSpPr>
        <p:spPr>
          <a:xfrm>
            <a:off x="679133" y="4689515"/>
            <a:ext cx="5433060" cy="4442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35FFF1E6-7F7E-FD26-0009-AA8E677B8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0cba97265_0_109:notes">
            <a:extLst>
              <a:ext uri="{FF2B5EF4-FFF2-40B4-BE49-F238E27FC236}">
                <a16:creationId xmlns:a16="http://schemas.microsoft.com/office/drawing/2014/main" id="{B8356C15-B164-F688-E451-014FA326D1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39775"/>
            <a:ext cx="6581775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0cba97265_0_109:notes">
            <a:extLst>
              <a:ext uri="{FF2B5EF4-FFF2-40B4-BE49-F238E27FC236}">
                <a16:creationId xmlns:a16="http://schemas.microsoft.com/office/drawing/2014/main" id="{BA19A0EB-B00D-E972-E8CF-F1B4F1C3FD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133" y="4689515"/>
            <a:ext cx="5433060" cy="4442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075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302DD81D-9381-E06B-A4D7-9E967F3AD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0cba97265_0_109:notes">
            <a:extLst>
              <a:ext uri="{FF2B5EF4-FFF2-40B4-BE49-F238E27FC236}">
                <a16:creationId xmlns:a16="http://schemas.microsoft.com/office/drawing/2014/main" id="{957CE22C-9C87-1558-E930-27A673F5A7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39775"/>
            <a:ext cx="6581775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0cba97265_0_109:notes">
            <a:extLst>
              <a:ext uri="{FF2B5EF4-FFF2-40B4-BE49-F238E27FC236}">
                <a16:creationId xmlns:a16="http://schemas.microsoft.com/office/drawing/2014/main" id="{5C5267EA-BAD2-933E-87D6-4A5EDB4686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133" y="4689515"/>
            <a:ext cx="5433060" cy="4442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037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703E5769-AB99-3CAC-A920-73248BADF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0cba97265_0_109:notes">
            <a:extLst>
              <a:ext uri="{FF2B5EF4-FFF2-40B4-BE49-F238E27FC236}">
                <a16:creationId xmlns:a16="http://schemas.microsoft.com/office/drawing/2014/main" id="{CEEFB33F-11CA-1050-E044-E11C49489B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39775"/>
            <a:ext cx="6581775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0cba97265_0_109:notes">
            <a:extLst>
              <a:ext uri="{FF2B5EF4-FFF2-40B4-BE49-F238E27FC236}">
                <a16:creationId xmlns:a16="http://schemas.microsoft.com/office/drawing/2014/main" id="{CB74E610-4DD9-79FD-B4C1-C5BA93598B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133" y="4689515"/>
            <a:ext cx="5433060" cy="4442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3769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AD5EB73C-CFB2-59A1-0C8B-E6ADA2C06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0cba97265_0_109:notes">
            <a:extLst>
              <a:ext uri="{FF2B5EF4-FFF2-40B4-BE49-F238E27FC236}">
                <a16:creationId xmlns:a16="http://schemas.microsoft.com/office/drawing/2014/main" id="{E8872ADC-9D00-4581-9306-0666097A68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39775"/>
            <a:ext cx="6581775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0cba97265_0_109:notes">
            <a:extLst>
              <a:ext uri="{FF2B5EF4-FFF2-40B4-BE49-F238E27FC236}">
                <a16:creationId xmlns:a16="http://schemas.microsoft.com/office/drawing/2014/main" id="{E1C62932-F492-63C4-FB8E-83474037F7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133" y="4689515"/>
            <a:ext cx="5433060" cy="4442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705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7F600BFA-C90C-C030-AD60-FBED0FED6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0cba97265_0_109:notes">
            <a:extLst>
              <a:ext uri="{FF2B5EF4-FFF2-40B4-BE49-F238E27FC236}">
                <a16:creationId xmlns:a16="http://schemas.microsoft.com/office/drawing/2014/main" id="{DD417A48-172B-CB23-115D-F3870B14C1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39775"/>
            <a:ext cx="6581775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0cba97265_0_109:notes">
            <a:extLst>
              <a:ext uri="{FF2B5EF4-FFF2-40B4-BE49-F238E27FC236}">
                <a16:creationId xmlns:a16="http://schemas.microsoft.com/office/drawing/2014/main" id="{84753FB7-93FD-0971-FE44-1FE6E64DFA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133" y="4689515"/>
            <a:ext cx="5433060" cy="4442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072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B1C42F8C-5133-952D-90CF-01F2EDE5B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0cba97265_0_109:notes">
            <a:extLst>
              <a:ext uri="{FF2B5EF4-FFF2-40B4-BE49-F238E27FC236}">
                <a16:creationId xmlns:a16="http://schemas.microsoft.com/office/drawing/2014/main" id="{E0ADB223-5EC0-4874-14B8-047B7A093B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39775"/>
            <a:ext cx="6581775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0cba97265_0_109:notes">
            <a:extLst>
              <a:ext uri="{FF2B5EF4-FFF2-40B4-BE49-F238E27FC236}">
                <a16:creationId xmlns:a16="http://schemas.microsoft.com/office/drawing/2014/main" id="{5E1E614A-F9F8-BCCF-15A3-48A4C18A6D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133" y="4689515"/>
            <a:ext cx="5433060" cy="4442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783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2D8F47CB-9061-9D9C-BD1C-72E892B68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0cba97265_0_109:notes">
            <a:extLst>
              <a:ext uri="{FF2B5EF4-FFF2-40B4-BE49-F238E27FC236}">
                <a16:creationId xmlns:a16="http://schemas.microsoft.com/office/drawing/2014/main" id="{2D341087-5AD6-DC5F-8601-D24C44B53C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39775"/>
            <a:ext cx="6581775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0cba97265_0_109:notes">
            <a:extLst>
              <a:ext uri="{FF2B5EF4-FFF2-40B4-BE49-F238E27FC236}">
                <a16:creationId xmlns:a16="http://schemas.microsoft.com/office/drawing/2014/main" id="{CDABE3CC-A6B2-125F-CE17-1FD9FE901C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133" y="4689515"/>
            <a:ext cx="5433060" cy="4442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6486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ADBA6806-EB0A-A85E-FF56-AEB2E5902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0cba97265_0_109:notes">
            <a:extLst>
              <a:ext uri="{FF2B5EF4-FFF2-40B4-BE49-F238E27FC236}">
                <a16:creationId xmlns:a16="http://schemas.microsoft.com/office/drawing/2014/main" id="{C30DBDAD-7607-E3CB-E768-E81F15001B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39775"/>
            <a:ext cx="6581775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0cba97265_0_109:notes">
            <a:extLst>
              <a:ext uri="{FF2B5EF4-FFF2-40B4-BE49-F238E27FC236}">
                <a16:creationId xmlns:a16="http://schemas.microsoft.com/office/drawing/2014/main" id="{A4948905-9A29-2C97-9256-DED359A674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133" y="4689515"/>
            <a:ext cx="5433060" cy="4442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42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0cba9726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39775"/>
            <a:ext cx="6581775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e0cba97265_0_58:notes"/>
          <p:cNvSpPr txBox="1">
            <a:spLocks noGrp="1"/>
          </p:cNvSpPr>
          <p:nvPr>
            <p:ph type="body" idx="1"/>
          </p:nvPr>
        </p:nvSpPr>
        <p:spPr>
          <a:xfrm>
            <a:off x="679133" y="4689515"/>
            <a:ext cx="5433060" cy="4442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0cba97265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39775"/>
            <a:ext cx="6581775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0cba97265_0_109:notes"/>
          <p:cNvSpPr txBox="1">
            <a:spLocks noGrp="1"/>
          </p:cNvSpPr>
          <p:nvPr>
            <p:ph type="body" idx="1"/>
          </p:nvPr>
        </p:nvSpPr>
        <p:spPr>
          <a:xfrm>
            <a:off x="679133" y="4689515"/>
            <a:ext cx="5433060" cy="4442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272AF5DA-0796-19EA-62C8-D8D489396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0cba97265_0_109:notes">
            <a:extLst>
              <a:ext uri="{FF2B5EF4-FFF2-40B4-BE49-F238E27FC236}">
                <a16:creationId xmlns:a16="http://schemas.microsoft.com/office/drawing/2014/main" id="{42C04859-C4C4-6BE8-59E6-5BE12206CE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39775"/>
            <a:ext cx="6581775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0cba97265_0_109:notes">
            <a:extLst>
              <a:ext uri="{FF2B5EF4-FFF2-40B4-BE49-F238E27FC236}">
                <a16:creationId xmlns:a16="http://schemas.microsoft.com/office/drawing/2014/main" id="{D45A2475-E7B4-1B35-E090-3D8F364477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133" y="4689515"/>
            <a:ext cx="5433060" cy="4442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6668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0F553870-8796-398F-7715-C9ECB49C0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0cba97265_0_109:notes">
            <a:extLst>
              <a:ext uri="{FF2B5EF4-FFF2-40B4-BE49-F238E27FC236}">
                <a16:creationId xmlns:a16="http://schemas.microsoft.com/office/drawing/2014/main" id="{5F025B29-1209-489B-A487-36A8BB292B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39775"/>
            <a:ext cx="6581775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0cba97265_0_109:notes">
            <a:extLst>
              <a:ext uri="{FF2B5EF4-FFF2-40B4-BE49-F238E27FC236}">
                <a16:creationId xmlns:a16="http://schemas.microsoft.com/office/drawing/2014/main" id="{77A8A49B-0C33-C0B4-EE12-D8870C4E7E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133" y="4689515"/>
            <a:ext cx="5433060" cy="4442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243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109148F6-984B-0801-1D11-54B5EAAD9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0cba97265_0_109:notes">
            <a:extLst>
              <a:ext uri="{FF2B5EF4-FFF2-40B4-BE49-F238E27FC236}">
                <a16:creationId xmlns:a16="http://schemas.microsoft.com/office/drawing/2014/main" id="{308A8B1A-FD83-F2C5-5912-901E8953CB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39775"/>
            <a:ext cx="6581775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0cba97265_0_109:notes">
            <a:extLst>
              <a:ext uri="{FF2B5EF4-FFF2-40B4-BE49-F238E27FC236}">
                <a16:creationId xmlns:a16="http://schemas.microsoft.com/office/drawing/2014/main" id="{27228505-5BD6-5ECB-483B-E0EF67EF84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133" y="4689515"/>
            <a:ext cx="5433060" cy="4442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520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DFDDC31E-3910-738B-A3AA-E7E1D8253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0cba97265_0_109:notes">
            <a:extLst>
              <a:ext uri="{FF2B5EF4-FFF2-40B4-BE49-F238E27FC236}">
                <a16:creationId xmlns:a16="http://schemas.microsoft.com/office/drawing/2014/main" id="{28F20CA4-A24F-3C41-D12C-4196E430AA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39775"/>
            <a:ext cx="6581775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0cba97265_0_109:notes">
            <a:extLst>
              <a:ext uri="{FF2B5EF4-FFF2-40B4-BE49-F238E27FC236}">
                <a16:creationId xmlns:a16="http://schemas.microsoft.com/office/drawing/2014/main" id="{3576FFB1-1E3F-B825-85EC-95D3C29F7B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133" y="4689515"/>
            <a:ext cx="5433060" cy="4442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083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2F21F0CC-8CE5-B8F5-3852-B71828857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0cba97265_0_109:notes">
            <a:extLst>
              <a:ext uri="{FF2B5EF4-FFF2-40B4-BE49-F238E27FC236}">
                <a16:creationId xmlns:a16="http://schemas.microsoft.com/office/drawing/2014/main" id="{C9901118-34A1-B2A9-9E11-3D7409F822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39775"/>
            <a:ext cx="6581775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0cba97265_0_109:notes">
            <a:extLst>
              <a:ext uri="{FF2B5EF4-FFF2-40B4-BE49-F238E27FC236}">
                <a16:creationId xmlns:a16="http://schemas.microsoft.com/office/drawing/2014/main" id="{AE5E0CF3-8DF7-CF07-5AD5-AB2D0EC37B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133" y="4689515"/>
            <a:ext cx="5433060" cy="4442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236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B382B2CD-77B9-613C-EB4A-A361BBE5B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0cba97265_0_109:notes">
            <a:extLst>
              <a:ext uri="{FF2B5EF4-FFF2-40B4-BE49-F238E27FC236}">
                <a16:creationId xmlns:a16="http://schemas.microsoft.com/office/drawing/2014/main" id="{FF5DB76E-F309-8E7E-BD67-D5FF91377C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39775"/>
            <a:ext cx="6581775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0cba97265_0_109:notes">
            <a:extLst>
              <a:ext uri="{FF2B5EF4-FFF2-40B4-BE49-F238E27FC236}">
                <a16:creationId xmlns:a16="http://schemas.microsoft.com/office/drawing/2014/main" id="{22E59F37-2DC6-461F-0DDE-DC29EA0C9B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133" y="4689515"/>
            <a:ext cx="5433060" cy="4442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8325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3350D-982C-09A6-4336-88C8366DB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468402-C333-0B7F-A99E-E380AE09A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E5CB05-E5EC-ECFA-0F40-C0123D0F2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339B53-A171-B3B4-11AB-3FBC7875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A4D338-B0BF-0D4D-F549-F05AD7A9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CEFB-3F9A-4334-954D-EF73DDD2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8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1E14F-BBF8-175A-A5ED-E2434E5B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69C1CA-53FA-80ED-CF46-2D46270F5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B9F5A2-022B-0EF0-0889-4AA6630E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E6A9C8-2B37-5E0D-5D16-A6BBAE300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B024A8-864A-1E02-4636-19A922B8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CEFB-3F9A-4334-954D-EF73DDD2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8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49DF117-F9BF-6772-239E-5B28EE640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9A40BD-CF13-9F57-0D36-0015E9B5D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E33F24-4842-9AC1-9995-A904E3A7A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00FCB2-CE56-9935-4DEC-DCE9FD74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A14E23-A03C-4A0D-0CA4-FB3E1E0B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CEFB-3F9A-4334-954D-EF73DDD2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52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2378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3CF5F7-777B-A0FA-DDC1-AB3F3A87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E18A0F-C94E-29E5-8F20-404047807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140E9A-2F94-CB1A-431E-AAE106E1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4B9076-0407-6A06-C91E-A3087EA5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646A15-4DAB-F715-E94F-FAB63CBE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CEFB-3F9A-4334-954D-EF73DDD2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7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3022F-818E-0871-553D-78F9FF2D6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2C9FD1-B8CD-AA0F-96BF-AF601D0F9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66BF14-1C3D-65FE-FC3F-3958057E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DF7764-FE56-6026-1640-4447E10BB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5A5FF7-C41D-7546-2C47-65314C01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CEFB-3F9A-4334-954D-EF73DDD2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2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2080F-37D4-7F0A-170B-2E7FC9A2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596ED0-0690-F7DB-06F2-CC6EBFE9F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7D017D-A52D-77E8-708F-38F32131E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AB896D-34B3-7FE0-6C7A-86BABF4F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8E4BA5-1140-EC65-9A27-AE90CB2F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190BE1-AA98-1235-6C7A-4ECCF469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CEFB-3F9A-4334-954D-EF73DDD2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7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41D80C-1A5E-30F7-D6D7-C635DB4D5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36E984-481E-ADF9-790E-48B11DA85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B0E4E8-B5B1-32AE-9816-D63741B69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528CC90-254A-1BE9-533C-2B520F400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80FCCE0-5E6A-230E-9D5A-E8B3A5097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B7621C2-6F0F-6FC1-CFC1-B836D0A93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C99B701-A907-B989-5DBD-88315190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AFD9583-1D3B-AB09-C35E-81552C25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CEFB-3F9A-4334-954D-EF73DDD2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4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CCC617-AA8A-A620-7E28-40B014A93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9E3BA1B-1CCA-C4BE-0A24-94262D628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FB48B6-3054-BC57-DDF6-B19C3853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C7A01D7-5355-FF32-38F1-0D0FA974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CEFB-3F9A-4334-954D-EF73DDD2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5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BDC0C87-F245-3DA4-74C6-CEB5B004B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DBB51D5-FAA7-AE87-E33C-F504AED8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9537C0-E98F-C826-5346-3A001C8F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CEFB-3F9A-4334-954D-EF73DDD2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8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73BB9-FE78-8605-7959-77FF2281A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BAC7B0-E98A-AAD9-CC52-54432E6D5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03141D-34D8-C616-F51D-364378207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8EC923-465D-EB62-33C2-311438DE4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691630-745C-04AE-F712-F3AC3B8A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F150C0-D04C-BF8E-59E0-989590C1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CEFB-3F9A-4334-954D-EF73DDD2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2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9BF2B1-9065-B8FC-9078-5D6BA0D6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F5531F6-35E9-3BB8-D800-5CF3EEF78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5B1380-C60B-5573-6328-C49AC8A0A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8E83AB-651C-4C0B-48C8-73ECE469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C63904-8DB5-6A50-EC13-06086A72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37EB29-8947-AEDF-17E0-A7AA7F2D6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CEFB-3F9A-4334-954D-EF73DDD2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6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A7A66C-98FF-FC28-D369-3CE01194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F32FA3-0C8F-866D-756B-3A6E5D82A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176F4C-26F1-F510-E23B-99AC6AD7E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A163A9-4AE6-10D8-DBA2-7060ACE3D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1BD442-4B30-F505-B6AB-8EDD55CDA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4CCEFB-3F9A-4334-954D-EF73DDD2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0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702678" y="2053100"/>
            <a:ext cx="11360800" cy="279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" sz="3733" dirty="0"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Выпускная квалификационная работа бакалавра на тему:</a:t>
            </a:r>
            <a:endParaRPr sz="3733" dirty="0">
              <a:latin typeface="Arial Narrow" panose="020B0606020202030204" pitchFamily="34" charset="0"/>
              <a:ea typeface="Arial Narrow"/>
              <a:cs typeface="Arial Narrow"/>
              <a:sym typeface="Arial Narrow"/>
            </a:endParaRPr>
          </a:p>
          <a:p>
            <a:pPr>
              <a:spcBef>
                <a:spcPts val="0"/>
              </a:spcBef>
            </a:pPr>
            <a:r>
              <a:rPr lang="ru-RU" sz="4267" b="1" dirty="0">
                <a:latin typeface="Arial Narrow" panose="020B0606020202030204" pitchFamily="34" charset="0"/>
                <a:ea typeface="Impact"/>
                <a:cs typeface="Impact"/>
                <a:sym typeface="Impact"/>
              </a:rPr>
              <a:t>Численное моделирование</a:t>
            </a:r>
            <a:r>
              <a:rPr lang="en-US" sz="4267" b="1" dirty="0">
                <a:latin typeface="Arial Narrow" panose="020B0606020202030204" pitchFamily="34" charset="0"/>
                <a:ea typeface="Impact"/>
                <a:cs typeface="Impact"/>
                <a:sym typeface="Impact"/>
              </a:rPr>
              <a:t> </a:t>
            </a:r>
            <a:r>
              <a:rPr lang="ru-RU" sz="4267" b="1" dirty="0">
                <a:latin typeface="Arial Narrow" panose="020B0606020202030204" pitchFamily="34" charset="0"/>
                <a:ea typeface="Impact"/>
                <a:cs typeface="Impact"/>
                <a:sym typeface="Impact"/>
              </a:rPr>
              <a:t>двумерных</a:t>
            </a:r>
            <a:r>
              <a:rPr lang="en-US" sz="4267" b="1" dirty="0">
                <a:latin typeface="Arial Narrow" panose="020B0606020202030204" pitchFamily="34" charset="0"/>
                <a:ea typeface="Impact"/>
                <a:cs typeface="Impact"/>
                <a:sym typeface="Impact"/>
              </a:rPr>
              <a:t> </a:t>
            </a:r>
            <a:r>
              <a:rPr lang="ru-RU" sz="4267" b="1" dirty="0">
                <a:latin typeface="Arial Narrow" panose="020B0606020202030204" pitchFamily="34" charset="0"/>
                <a:ea typeface="Impact"/>
                <a:cs typeface="Impact"/>
                <a:sym typeface="Impact"/>
              </a:rPr>
              <a:t>стационарных</a:t>
            </a:r>
            <a:r>
              <a:rPr lang="en-US" sz="4267" b="1" dirty="0">
                <a:latin typeface="Arial Narrow" panose="020B0606020202030204" pitchFamily="34" charset="0"/>
                <a:ea typeface="Impact"/>
                <a:cs typeface="Impact"/>
                <a:sym typeface="Impact"/>
              </a:rPr>
              <a:t> </a:t>
            </a:r>
            <a:r>
              <a:rPr lang="ru-RU" sz="4267" b="1" dirty="0">
                <a:latin typeface="Arial Narrow" panose="020B0606020202030204" pitchFamily="34" charset="0"/>
                <a:ea typeface="Impact"/>
                <a:cs typeface="Impact"/>
                <a:sym typeface="Impact"/>
              </a:rPr>
              <a:t>сверхзвуковых течений в</a:t>
            </a:r>
            <a:r>
              <a:rPr lang="en-US" sz="4267" b="1" dirty="0">
                <a:latin typeface="Arial Narrow" panose="020B0606020202030204" pitchFamily="34" charset="0"/>
                <a:ea typeface="Impact"/>
                <a:cs typeface="Impact"/>
                <a:sym typeface="Impact"/>
              </a:rPr>
              <a:t> </a:t>
            </a:r>
            <a:r>
              <a:rPr lang="ru-RU" sz="4267" b="1" dirty="0">
                <a:latin typeface="Arial Narrow" panose="020B0606020202030204" pitchFamily="34" charset="0"/>
                <a:ea typeface="Impact"/>
                <a:cs typeface="Impact"/>
                <a:sym typeface="Impact"/>
              </a:rPr>
              <a:t>расширяющемся канале</a:t>
            </a:r>
            <a:r>
              <a:rPr lang="en-US" sz="4267" b="1" dirty="0">
                <a:latin typeface="Arial Narrow" panose="020B0606020202030204" pitchFamily="34" charset="0"/>
                <a:ea typeface="Impact"/>
                <a:cs typeface="Impact"/>
                <a:sym typeface="Impact"/>
              </a:rPr>
              <a:t> </a:t>
            </a:r>
            <a:r>
              <a:rPr lang="ru-RU" sz="4267" b="1" dirty="0">
                <a:latin typeface="Arial Narrow" panose="020B0606020202030204" pitchFamily="34" charset="0"/>
                <a:ea typeface="Impact"/>
                <a:cs typeface="Impact"/>
                <a:sym typeface="Impact"/>
              </a:rPr>
              <a:t>сеточно-характеристическим</a:t>
            </a:r>
            <a:br>
              <a:rPr lang="ru-RU" sz="4267" b="1" dirty="0">
                <a:latin typeface="Arial Narrow" panose="020B0606020202030204" pitchFamily="34" charset="0"/>
                <a:ea typeface="Impact"/>
                <a:cs typeface="Impact"/>
                <a:sym typeface="Impact"/>
              </a:rPr>
            </a:br>
            <a:r>
              <a:rPr lang="ru-RU" sz="4267" b="1" dirty="0">
                <a:latin typeface="Arial Narrow" panose="020B0606020202030204" pitchFamily="34" charset="0"/>
                <a:ea typeface="Impact"/>
                <a:cs typeface="Impact"/>
                <a:sym typeface="Impact"/>
              </a:rPr>
              <a:t>методом 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4846300"/>
            <a:ext cx="11360800" cy="186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2667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Студент группы М8О-410Б-21: </a:t>
            </a:r>
            <a:r>
              <a:rPr lang="ru-RU" sz="2667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Журавлев Кирилл Игоревич</a:t>
            </a:r>
            <a:endParaRPr sz="2667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algn="l">
              <a:spcBef>
                <a:spcPts val="0"/>
              </a:spcBef>
            </a:pPr>
            <a:r>
              <a:rPr lang="en" sz="2667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Научный руководитель:</a:t>
            </a:r>
            <a:r>
              <a:rPr lang="en" sz="2667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ru-RU" sz="2667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доктор</a:t>
            </a:r>
            <a:r>
              <a:rPr lang="en" sz="2667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физико-математических наук, </a:t>
            </a:r>
            <a:r>
              <a:rPr lang="ru-RU" sz="2667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старший научный сотрудник</a:t>
            </a:r>
            <a:r>
              <a:rPr lang="en" sz="2667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, </a:t>
            </a:r>
            <a:r>
              <a:rPr lang="ru-RU" sz="2667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профессор</a:t>
            </a:r>
            <a:r>
              <a:rPr lang="en" sz="2667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кафедры </a:t>
            </a:r>
            <a:r>
              <a:rPr lang="ru-RU" sz="2667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806,</a:t>
            </a:r>
            <a:r>
              <a:rPr lang="en" sz="2667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В.</a:t>
            </a:r>
            <a:r>
              <a:rPr lang="ru-RU" sz="2667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Ю</a:t>
            </a:r>
            <a:r>
              <a:rPr lang="en" sz="2667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r>
              <a:rPr lang="ru-RU" sz="2667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Гидаспов</a:t>
            </a:r>
            <a:endParaRPr sz="2667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spcBef>
                <a:spcPts val="0"/>
              </a:spcBef>
            </a:pPr>
            <a:r>
              <a:rPr lang="en" sz="2667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Москва – 202</a:t>
            </a:r>
            <a:r>
              <a:rPr lang="ru-RU" sz="2667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 sz="2667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15600" y="377167"/>
            <a:ext cx="113608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dirty="0">
                <a:solidFill>
                  <a:schemeClr val="dk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Московский авиационный институт (национальный исследовательский университет)</a:t>
            </a:r>
            <a:endParaRPr sz="2400" dirty="0">
              <a:solidFill>
                <a:schemeClr val="dk1"/>
              </a:solidFill>
              <a:latin typeface="Arial Narrow" panose="020B0606020202030204" pitchFamily="34" charset="0"/>
              <a:ea typeface="Arial Narrow"/>
              <a:cs typeface="Arial Narrow"/>
              <a:sym typeface="Arial Narrow"/>
            </a:endParaRPr>
          </a:p>
          <a:p>
            <a:pPr algn="ctr"/>
            <a:r>
              <a:rPr lang="en" sz="2400" dirty="0">
                <a:solidFill>
                  <a:schemeClr val="dk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Институт №8 «Компьютерные науки и прикладная математика»</a:t>
            </a:r>
            <a:endParaRPr sz="2400" dirty="0">
              <a:solidFill>
                <a:schemeClr val="dk1"/>
              </a:solidFill>
              <a:latin typeface="Arial Narrow" panose="020B0606020202030204" pitchFamily="34" charset="0"/>
              <a:ea typeface="Arial Narrow"/>
              <a:cs typeface="Arial Narrow"/>
              <a:sym typeface="Arial Narrow"/>
            </a:endParaRPr>
          </a:p>
          <a:p>
            <a:pPr algn="ctr"/>
            <a:r>
              <a:rPr lang="en" sz="2400" dirty="0">
                <a:solidFill>
                  <a:schemeClr val="dk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Кафедра №806 «Вычислительная математика и программирование»</a:t>
            </a:r>
            <a:endParaRPr sz="2400" dirty="0">
              <a:solidFill>
                <a:schemeClr val="dk1"/>
              </a:solidFill>
              <a:latin typeface="Arial Narrow" panose="020B0606020202030204" pitchFamily="34" charset="0"/>
              <a:ea typeface="Arial Narrow"/>
              <a:cs typeface="Arial Narrow"/>
              <a:sym typeface="Arial Narrow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92" y="85490"/>
            <a:ext cx="1008268" cy="96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29641" y="22217"/>
            <a:ext cx="1008267" cy="1095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661BDD65-A551-6729-3C3B-12AA0C9D1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1D43ADEC-81F7-8EEE-BDE9-B2A8DC234B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46577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891"/>
            </a:pPr>
            <a:r>
              <a:rPr lang="ru-RU" sz="4800" b="1" dirty="0">
                <a:latin typeface="Arial Narrow" panose="020B0606020202030204" pitchFamily="34" charset="0"/>
              </a:rPr>
              <a:t>Архитектура решения</a:t>
            </a:r>
            <a:endParaRPr sz="4800" b="1" dirty="0">
              <a:latin typeface="Arial Narrow" panose="020B0606020202030204" pitchFamily="34" charset="0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023E0811-8013-A683-6B30-BA6B81C44C4A}"/>
              </a:ext>
            </a:extLst>
          </p:cNvPr>
          <p:cNvSpPr txBox="1"/>
          <p:nvPr/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-US" sz="2400" dirty="0">
                <a:latin typeface="Arial Narrow" panose="020B0606020202030204" pitchFamily="34" charset="0"/>
                <a:ea typeface="Impact"/>
                <a:cs typeface="Impact"/>
                <a:sym typeface="Impact"/>
              </a:rPr>
              <a:t>10</a:t>
            </a:r>
            <a:endParaRPr sz="2400" dirty="0">
              <a:latin typeface="Arial Narrow" panose="020B0606020202030204" pitchFamily="34" charset="0"/>
              <a:ea typeface="Impact"/>
              <a:cs typeface="Impact"/>
              <a:sym typeface="Impac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E762F0-09AD-CFC2-73A6-A4E304132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931" y="1317289"/>
            <a:ext cx="10112137" cy="51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89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0725B54B-7804-8812-3F42-D12633D14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2F51FF08-ACDC-84B7-29AB-5EC98333E9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46577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891"/>
            </a:pPr>
            <a:r>
              <a:rPr lang="ru-RU" sz="4600" b="1" dirty="0">
                <a:latin typeface="Arial Narrow" panose="020B0606020202030204" pitchFamily="34" charset="0"/>
              </a:rPr>
              <a:t>Тестирование. «Течение от источника»</a:t>
            </a:r>
            <a:endParaRPr sz="4600" b="1" dirty="0">
              <a:latin typeface="Arial Narrow" panose="020B060602020203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B341A8-006A-AD2C-07D7-CE20B982E41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944400" y="1335823"/>
            <a:ext cx="5832000" cy="4500000"/>
          </a:xfrm>
          <a:prstGeom prst="rect">
            <a:avLst/>
          </a:prstGeom>
        </p:spPr>
      </p:pic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C061E2D7-7B0F-40D1-7C3E-EEBF8F400CCF}"/>
              </a:ext>
            </a:extLst>
          </p:cNvPr>
          <p:cNvSpPr txBox="1"/>
          <p:nvPr/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ru-RU" sz="2400" dirty="0">
                <a:latin typeface="Arial Narrow" panose="020B0606020202030204" pitchFamily="34" charset="0"/>
                <a:ea typeface="Impact"/>
                <a:cs typeface="Impact"/>
                <a:sym typeface="Impact"/>
              </a:rPr>
              <a:t>1</a:t>
            </a:r>
            <a:r>
              <a:rPr lang="en-US" sz="2400" dirty="0">
                <a:latin typeface="Arial Narrow" panose="020B0606020202030204" pitchFamily="34" charset="0"/>
                <a:ea typeface="Impact"/>
                <a:cs typeface="Impact"/>
                <a:sym typeface="Impact"/>
              </a:rPr>
              <a:t>1</a:t>
            </a:r>
            <a:endParaRPr sz="2400" dirty="0">
              <a:latin typeface="Arial Narrow" panose="020B0606020202030204" pitchFamily="34" charset="0"/>
              <a:ea typeface="Impact"/>
              <a:cs typeface="Impact"/>
              <a:sym typeface="Impac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73;p15">
                <a:extLst>
                  <a:ext uri="{FF2B5EF4-FFF2-40B4-BE49-F238E27FC236}">
                    <a16:creationId xmlns:a16="http://schemas.microsoft.com/office/drawing/2014/main" id="{E7E793D2-E018-EE1F-F878-B2432505E292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599" y="1229377"/>
                <a:ext cx="7984122" cy="5628623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rmAutofit fontScale="92500" lnSpcReduction="10000"/>
              </a:bodyPr>
              <a:lstStyle/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:r>
                  <a:rPr lang="en-US" sz="2200" dirty="0">
                    <a:effectLst/>
                    <a:latin typeface="Arial Narrow" panose="020B0606020202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При </a:t>
                </a:r>
                <a:r>
                  <a:rPr lang="en-US" sz="2200" dirty="0" err="1">
                    <a:effectLst/>
                    <a:latin typeface="Arial Narrow" panose="020B0606020202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тестировании</a:t>
                </a:r>
                <a:r>
                  <a:rPr lang="en-US" sz="2200" dirty="0">
                    <a:effectLst/>
                    <a:latin typeface="Arial Narrow" panose="020B0606020202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effectLst/>
                    <a:latin typeface="Arial Narrow" panose="020B0606020202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будем</a:t>
                </a:r>
                <a:r>
                  <a:rPr lang="en-US" sz="2200" dirty="0">
                    <a:effectLst/>
                    <a:latin typeface="Arial Narrow" panose="020B0606020202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effectLst/>
                    <a:latin typeface="Arial Narrow" panose="020B0606020202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считать</a:t>
                </a:r>
                <a:r>
                  <a:rPr lang="en-US" sz="2200" dirty="0">
                    <a:effectLst/>
                    <a:latin typeface="Arial Narrow" panose="020B0606020202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dirty="0" err="1">
                    <a:effectLst/>
                    <a:latin typeface="Arial Narrow" panose="020B0606020202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что</a:t>
                </a:r>
                <a:r>
                  <a:rPr lang="en-US" sz="2200" dirty="0">
                    <a:effectLst/>
                    <a:latin typeface="Arial Narrow" panose="020B0606020202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=1м,</m:t>
                    </m:r>
                  </m:oMath>
                </a14:m>
                <a:endParaRPr lang="ru-RU" sz="20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=101325​Па,</m:t>
                      </m:r>
                      <m:r>
                        <a:rPr lang="ru-RU" sz="20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1кг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м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ru-RU" sz="20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𝜅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=1.4,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=1.1​м</m:t>
                      </m:r>
                    </m:oMath>
                  </m:oMathPara>
                </a14:m>
                <a:endParaRPr lang="ru-RU" sz="2000" dirty="0"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:endParaRPr lang="ru-RU" sz="1600" i="1" dirty="0"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𝜌</m:t>
                      </m:r>
                      <m:r>
                        <a:rPr lang="en-US" sz="20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𝑤𝑟</m:t>
                      </m:r>
                      <m:r>
                        <a:rPr lang="en-US" sz="20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ru-RU" sz="2000" dirty="0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endParaRPr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:endParaRPr lang="ru-RU" sz="2000" dirty="0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endParaRPr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𝜅</m:t>
                          </m:r>
                        </m:num>
                        <m:den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𝜅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𝜅</m:t>
                          </m:r>
                        </m:num>
                        <m:den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𝜅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mbria Math" panose="02040503050406030204" pitchFamily="18" charset="0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sz="2000" dirty="0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endParaRPr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:endParaRPr lang="ru-RU" sz="2000" dirty="0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endParaRPr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𝜅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mbria Math" panose="02040503050406030204" pitchFamily="18" charset="0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𝜅</m:t>
                              </m:r>
                            </m:sup>
                          </m:sSubSup>
                        </m:den>
                      </m:f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ru-RU" sz="2000" dirty="0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endParaRPr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:endParaRPr lang="ru-RU" sz="20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𝜅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den>
                      </m:f>
                      <m:r>
                        <a:rPr lang="ru-RU" sz="20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mbria Math" panose="02040503050406030204" pitchFamily="18" charset="0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𝜅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𝜅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mbria Math" panose="02040503050406030204" pitchFamily="18" charset="0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ru-RU" sz="2000" dirty="0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endParaRPr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:endParaRPr lang="ru-RU" sz="2000" dirty="0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endParaRPr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𝜅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den>
                          </m:f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ru-RU" sz="2000" dirty="0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endParaRPr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:endParaRPr lang="ru-RU" sz="2000" dirty="0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endParaRPr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𝜅</m:t>
                                    </m:r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𝜅</m:t>
                                    </m:r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ru-RU" sz="20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𝜅</m:t>
                                </m:r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den>
                            </m:f>
                          </m:sup>
                        </m:sSup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r>
                  <a:rPr lang="en-US" sz="2000" dirty="0">
                    <a:solidFill>
                      <a:schemeClr val="dk1"/>
                    </a:solidFill>
                    <a:latin typeface="Arial Narrow" panose="020B0606020202030204" pitchFamily="34" charset="0"/>
                    <a:ea typeface="Arial Narrow"/>
                    <a:cs typeface="Arial Narrow"/>
                    <a:sym typeface="Arial Narrow"/>
                  </a:rPr>
                  <a:t>  </a:t>
                </a:r>
                <a:r>
                  <a:rPr lang="ru-RU" sz="1800" dirty="0">
                    <a:solidFill>
                      <a:schemeClr val="dk1"/>
                    </a:solidFill>
                    <a:latin typeface="Arial Narrow" panose="020B0606020202030204" pitchFamily="34" charset="0"/>
                    <a:ea typeface="Arial Narrow"/>
                    <a:cs typeface="Arial Narrow"/>
                    <a:sym typeface="Arial Narrow"/>
                  </a:rPr>
                  <a:t>−</a:t>
                </a:r>
                <a:r>
                  <a:rPr lang="en-US" sz="1800" dirty="0">
                    <a:solidFill>
                      <a:schemeClr val="dk1"/>
                    </a:solidFill>
                    <a:latin typeface="Arial Narrow" panose="020B0606020202030204" pitchFamily="34" charset="0"/>
                    <a:ea typeface="Arial Narrow"/>
                    <a:cs typeface="Arial Narrow"/>
                    <a:sym typeface="Arial Narrow"/>
                  </a:rPr>
                  <a:t> </a:t>
                </a:r>
                <a:r>
                  <a:rPr lang="ru-RU" sz="2200" dirty="0">
                    <a:solidFill>
                      <a:schemeClr val="dk1"/>
                    </a:solidFill>
                    <a:latin typeface="Arial Narrow" panose="020B0606020202030204" pitchFamily="34" charset="0"/>
                    <a:ea typeface="Arial Narrow"/>
                    <a:cs typeface="Arial Narrow"/>
                    <a:sym typeface="Arial Narrow"/>
                  </a:rPr>
                  <a:t>нелинейное уравнение относительно скорости </a:t>
                </a:r>
                <a:r>
                  <a:rPr lang="en-US" sz="2200" dirty="0">
                    <a:solidFill>
                      <a:schemeClr val="dk1"/>
                    </a:solidFill>
                    <a:latin typeface="Arial Narrow" panose="020B0606020202030204" pitchFamily="34" charset="0"/>
                    <a:ea typeface="Arial Narrow"/>
                    <a:cs typeface="Arial Narrow"/>
                    <a:sym typeface="Arial Narrow"/>
                  </a:rPr>
                  <a:t>w</a:t>
                </a:r>
                <a:endParaRPr lang="ru-RU" sz="2200" dirty="0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endParaRPr>
              </a:p>
            </p:txBody>
          </p:sp>
        </mc:Choice>
        <mc:Fallback xmlns="">
          <p:sp>
            <p:nvSpPr>
              <p:cNvPr id="6" name="Google Shape;73;p15">
                <a:extLst>
                  <a:ext uri="{FF2B5EF4-FFF2-40B4-BE49-F238E27FC236}">
                    <a16:creationId xmlns:a16="http://schemas.microsoft.com/office/drawing/2014/main" id="{E7E793D2-E018-EE1F-F878-B2432505E29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599" y="1229377"/>
                <a:ext cx="7984122" cy="5628623"/>
              </a:xfrm>
              <a:prstGeom prst="rect">
                <a:avLst/>
              </a:prstGeom>
              <a:blipFill>
                <a:blip r:embed="rId4"/>
                <a:stretch>
                  <a:fillRect l="-382" t="-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968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E3008D2C-1273-3EBD-34BE-4B1FC0E91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9F535F9E-A7D1-A434-AD6B-3E0A996FB1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46577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891"/>
            </a:pPr>
            <a:r>
              <a:rPr lang="ru-RU" sz="4600" b="1" dirty="0">
                <a:latin typeface="Arial Narrow" panose="020B0606020202030204" pitchFamily="34" charset="0"/>
              </a:rPr>
              <a:t>Тестирование. «Течение от источника»</a:t>
            </a:r>
            <a:endParaRPr sz="4600" b="1" dirty="0">
              <a:latin typeface="Arial Narrow" panose="020B0606020202030204" pitchFamily="34" charset="0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92F8F7C8-013B-C50C-DE2B-9E42E8A088E1}"/>
              </a:ext>
            </a:extLst>
          </p:cNvPr>
          <p:cNvSpPr txBox="1"/>
          <p:nvPr/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ru-RU" sz="2400" dirty="0">
                <a:latin typeface="Arial Narrow" panose="020B0606020202030204" pitchFamily="34" charset="0"/>
                <a:ea typeface="Impact"/>
                <a:cs typeface="Impact"/>
                <a:sym typeface="Impact"/>
              </a:rPr>
              <a:t>1</a:t>
            </a:r>
            <a:r>
              <a:rPr lang="en-US" sz="2400" dirty="0">
                <a:latin typeface="Arial Narrow" panose="020B0606020202030204" pitchFamily="34" charset="0"/>
                <a:ea typeface="Impact"/>
                <a:cs typeface="Impact"/>
                <a:sym typeface="Impact"/>
              </a:rPr>
              <a:t>2</a:t>
            </a:r>
            <a:endParaRPr sz="2400" dirty="0">
              <a:latin typeface="Arial Narrow" panose="020B0606020202030204" pitchFamily="34" charset="0"/>
              <a:ea typeface="Impact"/>
              <a:cs typeface="Impact"/>
              <a:sym typeface="Impac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904485-1C1D-E619-84E1-B199035D5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7623"/>
            <a:ext cx="6142944" cy="4680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FD46A3-786C-49C0-72E1-787800D0C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887" y="1537623"/>
            <a:ext cx="5804324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11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1D199A80-AD5C-8145-F235-6326E7ED2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ACCBFF5E-FB04-75C6-7D3F-F692E22E3D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46577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891"/>
            </a:pPr>
            <a:r>
              <a:rPr lang="ru-RU" sz="4600" b="1" dirty="0">
                <a:latin typeface="Arial Narrow" panose="020B0606020202030204" pitchFamily="34" charset="0"/>
              </a:rPr>
              <a:t>Тестирование. «Течение от источника»</a:t>
            </a:r>
            <a:endParaRPr sz="4600" b="1" dirty="0">
              <a:latin typeface="Arial Narrow" panose="020B0606020202030204" pitchFamily="34" charset="0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8EA8F857-94F3-EB29-90AB-7FD7DD072DAC}"/>
              </a:ext>
            </a:extLst>
          </p:cNvPr>
          <p:cNvSpPr txBox="1"/>
          <p:nvPr/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ru-RU" sz="2400" dirty="0">
                <a:latin typeface="Arial Narrow" panose="020B0606020202030204" pitchFamily="34" charset="0"/>
                <a:ea typeface="Impact"/>
                <a:cs typeface="Impact"/>
                <a:sym typeface="Impact"/>
              </a:rPr>
              <a:t>1</a:t>
            </a:r>
            <a:r>
              <a:rPr lang="en-US" sz="2400" dirty="0">
                <a:latin typeface="Arial Narrow" panose="020B0606020202030204" pitchFamily="34" charset="0"/>
                <a:ea typeface="Impact"/>
                <a:cs typeface="Impact"/>
                <a:sym typeface="Impact"/>
              </a:rPr>
              <a:t>3</a:t>
            </a:r>
            <a:endParaRPr sz="2400" dirty="0">
              <a:latin typeface="Arial Narrow" panose="020B0606020202030204" pitchFamily="34" charset="0"/>
              <a:ea typeface="Impact"/>
              <a:cs typeface="Impact"/>
              <a:sym typeface="Impac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E4C7D3-FBD4-8BEB-C580-C36DEEFEC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5568"/>
            <a:ext cx="6143551" cy="3960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65EFB7-8E3F-AA52-003A-0B5CDA335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262" y="1895568"/>
            <a:ext cx="6091738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15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7850B014-62F7-B409-F457-32BBE139D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067802F3-9596-EC1F-BE23-E0BE9FC3FD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263759"/>
            <a:ext cx="11360800" cy="163947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891"/>
            </a:pPr>
            <a:r>
              <a:rPr lang="ru-RU" b="1" dirty="0">
                <a:latin typeface="Arial Narrow" panose="020B0606020202030204" pitchFamily="34" charset="0"/>
              </a:rPr>
              <a:t>Моделирование сверхзвукового течения в расширяющейся части сопла</a:t>
            </a:r>
            <a:endParaRPr b="1" dirty="0">
              <a:latin typeface="Arial Narrow" panose="020B0606020202030204" pitchFamily="34" charset="0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81B92DD3-4F2B-EE86-4879-88136D89CD9A}"/>
              </a:ext>
            </a:extLst>
          </p:cNvPr>
          <p:cNvSpPr txBox="1"/>
          <p:nvPr/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ru-RU" sz="2400" dirty="0">
                <a:latin typeface="Arial Narrow" panose="020B0606020202030204" pitchFamily="34" charset="0"/>
                <a:ea typeface="Impact"/>
                <a:cs typeface="Impact"/>
                <a:sym typeface="Impact"/>
              </a:rPr>
              <a:t>1</a:t>
            </a:r>
            <a:r>
              <a:rPr lang="en-US" sz="2400" dirty="0">
                <a:latin typeface="Arial Narrow" panose="020B0606020202030204" pitchFamily="34" charset="0"/>
                <a:ea typeface="Impact"/>
                <a:cs typeface="Impact"/>
                <a:sym typeface="Impact"/>
              </a:rPr>
              <a:t>4</a:t>
            </a:r>
            <a:endParaRPr sz="2400" dirty="0">
              <a:latin typeface="Arial Narrow" panose="020B0606020202030204" pitchFamily="34" charset="0"/>
              <a:ea typeface="Impact"/>
              <a:cs typeface="Impact"/>
              <a:sym typeface="Impac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FB82D1-925A-8533-94A3-907149861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155" y="1701590"/>
            <a:ext cx="9258993" cy="468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2E9A54-1BA3-9B47-DE53-0A30FE651431}"/>
                  </a:ext>
                </a:extLst>
              </p:cNvPr>
              <p:cNvSpPr txBox="1"/>
              <p:nvPr/>
            </p:nvSpPr>
            <p:spPr>
              <a:xfrm>
                <a:off x="9415672" y="4134257"/>
                <a:ext cx="731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2E9A54-1BA3-9B47-DE53-0A30FE651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672" y="4134257"/>
                <a:ext cx="7316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331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3BA6F1CF-DD0C-5ABD-4F87-3502E57B0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876EA2DA-801F-D4A2-ABBC-C29231215B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46577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891"/>
            </a:pPr>
            <a:r>
              <a:rPr lang="ru-RU" sz="4800" b="1" dirty="0">
                <a:latin typeface="Arial Narrow" panose="020B0606020202030204" pitchFamily="34" charset="0"/>
              </a:rPr>
              <a:t>Результат моделирования</a:t>
            </a:r>
            <a:endParaRPr sz="4800" b="1" dirty="0">
              <a:latin typeface="Arial Narrow" panose="020B0606020202030204" pitchFamily="34" charset="0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94261ECD-2DAC-0F62-ABE3-FF4D5E57C67A}"/>
              </a:ext>
            </a:extLst>
          </p:cNvPr>
          <p:cNvSpPr txBox="1"/>
          <p:nvPr/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ru-RU" sz="2400" dirty="0">
                <a:latin typeface="Arial Narrow" panose="020B0606020202030204" pitchFamily="34" charset="0"/>
                <a:ea typeface="Impact"/>
                <a:cs typeface="Impact"/>
                <a:sym typeface="Impact"/>
              </a:rPr>
              <a:t>1</a:t>
            </a:r>
            <a:r>
              <a:rPr lang="en-US" sz="2400" dirty="0">
                <a:latin typeface="Arial Narrow" panose="020B0606020202030204" pitchFamily="34" charset="0"/>
                <a:ea typeface="Impact"/>
                <a:cs typeface="Impact"/>
                <a:sym typeface="Impact"/>
              </a:rPr>
              <a:t>5</a:t>
            </a:r>
            <a:endParaRPr sz="2400" dirty="0">
              <a:latin typeface="Arial Narrow" panose="020B0606020202030204" pitchFamily="34" charset="0"/>
              <a:ea typeface="Impact"/>
              <a:cs typeface="Impact"/>
              <a:sym typeface="Impac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644BE3-DB8B-31CA-6E25-A989878DA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1" y="1653500"/>
            <a:ext cx="12052977" cy="41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74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9E30F249-32C5-77E1-21FE-ABD09522E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1BCDA9E5-5D80-5C87-9C28-C094672BC0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46577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891"/>
            </a:pPr>
            <a:r>
              <a:rPr lang="ru-RU" sz="4800" b="1" dirty="0">
                <a:latin typeface="Arial Narrow" panose="020B0606020202030204" pitchFamily="34" charset="0"/>
              </a:rPr>
              <a:t>Результат работы</a:t>
            </a:r>
            <a:endParaRPr sz="4800" b="1" dirty="0">
              <a:latin typeface="Arial Narrow" panose="020B0606020202030204" pitchFamily="34" charset="0"/>
            </a:endParaRPr>
          </a:p>
        </p:txBody>
      </p:sp>
      <p:sp>
        <p:nvSpPr>
          <p:cNvPr id="73" name="Google Shape;73;p15">
            <a:extLst>
              <a:ext uri="{FF2B5EF4-FFF2-40B4-BE49-F238E27FC236}">
                <a16:creationId xmlns:a16="http://schemas.microsoft.com/office/drawing/2014/main" id="{11EE86DA-2329-5F90-39F0-D82C24EC97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74121">
              <a:spcBef>
                <a:spcPts val="1600"/>
              </a:spcBef>
              <a:buClr>
                <a:schemeClr val="dk1"/>
              </a:buClr>
              <a:buSzPts val="2000"/>
              <a:buFont typeface="Arial Narrow"/>
              <a:buChar char="●"/>
            </a:pPr>
            <a:r>
              <a:rPr lang="ru-RU" sz="27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вывод характеристической формы уравнений Эйлера</a:t>
            </a:r>
          </a:p>
          <a:p>
            <a:pPr indent="-474121">
              <a:spcBef>
                <a:spcPts val="1600"/>
              </a:spcBef>
              <a:buClr>
                <a:schemeClr val="dk1"/>
              </a:buClr>
              <a:buSzPts val="2000"/>
              <a:buFont typeface="Arial Narrow"/>
              <a:buChar char="●"/>
            </a:pPr>
            <a:r>
              <a:rPr lang="ru-RU" sz="27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реализация сеточно-характеристического метода</a:t>
            </a:r>
          </a:p>
          <a:p>
            <a:pPr indent="-474121">
              <a:spcBef>
                <a:spcPts val="1600"/>
              </a:spcBef>
              <a:buClr>
                <a:schemeClr val="dk1"/>
              </a:buClr>
              <a:buSzPts val="2000"/>
              <a:buFont typeface="Arial Narrow"/>
              <a:buChar char="●"/>
            </a:pPr>
            <a:r>
              <a:rPr lang="ru-RU" sz="27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тестирование реализации метода при различных входных данных, сравнение полученных результатов с аналитическими значениями </a:t>
            </a:r>
          </a:p>
          <a:p>
            <a:pPr indent="-474121">
              <a:spcBef>
                <a:spcPts val="1600"/>
              </a:spcBef>
              <a:buClr>
                <a:schemeClr val="dk1"/>
              </a:buClr>
              <a:buSzPts val="2000"/>
              <a:buFont typeface="Arial Narrow"/>
              <a:buChar char="●"/>
            </a:pPr>
            <a:r>
              <a:rPr lang="ru-RU" sz="27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перспективы развития: использование параллельных вычислений, учет смесей газов и химических реакций</a:t>
            </a: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940A7F4E-9266-0F5B-4989-393CA194377C}"/>
              </a:ext>
            </a:extLst>
          </p:cNvPr>
          <p:cNvSpPr txBox="1"/>
          <p:nvPr/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ru-RU" sz="2400" dirty="0">
                <a:latin typeface="Arial Narrow" panose="020B0606020202030204" pitchFamily="34" charset="0"/>
                <a:ea typeface="Impact"/>
                <a:cs typeface="Impact"/>
                <a:sym typeface="Impact"/>
              </a:rPr>
              <a:t>1</a:t>
            </a:r>
            <a:r>
              <a:rPr lang="en-US" sz="2400" dirty="0">
                <a:latin typeface="Arial Narrow" panose="020B0606020202030204" pitchFamily="34" charset="0"/>
                <a:ea typeface="Impact"/>
                <a:cs typeface="Impact"/>
                <a:sym typeface="Impact"/>
              </a:rPr>
              <a:t>6</a:t>
            </a:r>
            <a:endParaRPr sz="2400" dirty="0">
              <a:latin typeface="Arial Narrow" panose="020B0606020202030204" pitchFamily="34" charset="0"/>
              <a:ea typeface="Impact"/>
              <a:cs typeface="Impact"/>
              <a:sym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777648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FAA02888-1E03-FF41-DC41-9085BFF32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70E263D0-8DF3-0D95-1446-C61E151C10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46577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891"/>
            </a:pPr>
            <a:r>
              <a:rPr lang="en-US" sz="4800" b="1" dirty="0">
                <a:latin typeface="Arial Narrow" panose="020B0606020202030204" pitchFamily="34" charset="0"/>
              </a:rPr>
              <a:t>QR-</a:t>
            </a:r>
            <a:r>
              <a:rPr lang="ru-RU" sz="4800" b="1" dirty="0">
                <a:latin typeface="Arial Narrow" panose="020B0606020202030204" pitchFamily="34" charset="0"/>
              </a:rPr>
              <a:t>код репозитория</a:t>
            </a:r>
            <a:endParaRPr sz="4800" b="1" dirty="0">
              <a:latin typeface="Arial Narrow" panose="020B0606020202030204" pitchFamily="34" charset="0"/>
            </a:endParaRPr>
          </a:p>
        </p:txBody>
      </p:sp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AF920D9E-8DF4-6A41-BA5C-7B7F9D834A4C}"/>
              </a:ext>
            </a:extLst>
          </p:cNvPr>
          <p:cNvSpPr txBox="1"/>
          <p:nvPr/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ru-RU" sz="2400" dirty="0">
                <a:latin typeface="Arial Narrow" panose="020B0606020202030204" pitchFamily="34" charset="0"/>
                <a:ea typeface="Impact"/>
                <a:cs typeface="Impact"/>
                <a:sym typeface="Impact"/>
              </a:rPr>
              <a:t>1</a:t>
            </a:r>
            <a:r>
              <a:rPr lang="en-US" sz="2400" dirty="0">
                <a:latin typeface="Arial Narrow" panose="020B0606020202030204" pitchFamily="34" charset="0"/>
                <a:ea typeface="Impact"/>
                <a:cs typeface="Impact"/>
                <a:sym typeface="Impact"/>
              </a:rPr>
              <a:t>7</a:t>
            </a:r>
            <a:endParaRPr sz="2400" dirty="0">
              <a:latin typeface="Arial Narrow" panose="020B0606020202030204" pitchFamily="34" charset="0"/>
              <a:ea typeface="Impact"/>
              <a:cs typeface="Impact"/>
              <a:sym typeface="Impac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B29163-3A06-895B-1F71-432637278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952" y="1260023"/>
            <a:ext cx="5272096" cy="52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5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415600" y="47640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80000"/>
              </a:lnSpc>
              <a:buSzPts val="852"/>
            </a:pPr>
            <a:r>
              <a:rPr lang="en" sz="4800" b="1" dirty="0">
                <a:solidFill>
                  <a:srgbClr val="000000"/>
                </a:solidFill>
                <a:latin typeface="Arial Narrow" panose="020B0606020202030204" pitchFamily="34" charset="0"/>
                <a:ea typeface="Impact"/>
                <a:cs typeface="Impact"/>
                <a:sym typeface="Impact"/>
              </a:rPr>
              <a:t>Актуальность темы</a:t>
            </a:r>
            <a:endParaRPr sz="48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15600" y="1304774"/>
            <a:ext cx="5680400" cy="507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2700" dirty="0">
                <a:latin typeface="Arial Narrow"/>
                <a:ea typeface="Arial Narrow"/>
                <a:cs typeface="Arial Narrow"/>
                <a:sym typeface="Arial Narrow"/>
              </a:rPr>
              <a:t>применение в аэрокосмической отрасли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2700" dirty="0">
                <a:latin typeface="Arial Narrow"/>
                <a:ea typeface="Arial Narrow"/>
                <a:cs typeface="Arial Narrow"/>
                <a:sym typeface="Arial Narrow"/>
              </a:rPr>
              <a:t>необходимость точного моделирования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2700" dirty="0">
                <a:latin typeface="Arial Narrow"/>
                <a:ea typeface="Arial Narrow"/>
                <a:cs typeface="Arial Narrow"/>
                <a:sym typeface="Arial Narrow"/>
              </a:rPr>
              <a:t>дороговизна практических экспериментов   </a:t>
            </a:r>
          </a:p>
        </p:txBody>
      </p:sp>
      <p:sp>
        <p:nvSpPr>
          <p:cNvPr id="67" name="Google Shape;67;p14"/>
          <p:cNvSpPr txBox="1"/>
          <p:nvPr/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ru-RU" sz="2400" dirty="0">
                <a:latin typeface="Arial Narrow" panose="020B0606020202030204" pitchFamily="34" charset="0"/>
                <a:ea typeface="Impact"/>
                <a:cs typeface="Impact"/>
                <a:sym typeface="Impact"/>
              </a:rPr>
              <a:t>2</a:t>
            </a:r>
            <a:endParaRPr sz="2400" dirty="0">
              <a:latin typeface="Arial Narrow" panose="020B0606020202030204" pitchFamily="34" charset="0"/>
              <a:ea typeface="Impact"/>
              <a:cs typeface="Impact"/>
              <a:sym typeface="Impact"/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1DE66DA3-4F98-9A1D-DF36-F3E3788F43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85" b="17994"/>
          <a:stretch/>
        </p:blipFill>
        <p:spPr bwMode="auto">
          <a:xfrm>
            <a:off x="6167533" y="1240008"/>
            <a:ext cx="5952934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20575E82-F200-0A28-E286-CB597AED1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37993"/>
            <a:ext cx="6030000" cy="24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415600" y="46577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Clr>
                <a:schemeClr val="dk1"/>
              </a:buClr>
              <a:buSzPts val="891"/>
            </a:pPr>
            <a:r>
              <a:rPr lang="en" sz="5333" b="1" dirty="0">
                <a:latin typeface="Arial Narrow" panose="020B0606020202030204" pitchFamily="34" charset="0"/>
                <a:ea typeface="Impact"/>
                <a:cs typeface="Impact"/>
                <a:sym typeface="Impact"/>
              </a:rPr>
              <a:t>Цель и задачи работы</a:t>
            </a:r>
            <a:endParaRPr b="1" dirty="0">
              <a:latin typeface="Arial Narrow" panose="020B0606020202030204" pitchFamily="34" charset="0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700" b="1" dirty="0">
                <a:solidFill>
                  <a:schemeClr val="dk1"/>
                </a:solidFill>
                <a:latin typeface="Arial Narrow" panose="020B0606020202030204" pitchFamily="34" charset="0"/>
                <a:ea typeface="Arial Black"/>
                <a:cs typeface="Arial Black"/>
                <a:sym typeface="Arial Black"/>
              </a:rPr>
              <a:t>Цель</a:t>
            </a:r>
            <a:r>
              <a:rPr lang="en" sz="2700" dirty="0">
                <a:solidFill>
                  <a:schemeClr val="dk1"/>
                </a:solidFill>
                <a:latin typeface="Arial Narrow" panose="020B0606020202030204" pitchFamily="34" charset="0"/>
                <a:ea typeface="Arial Black"/>
                <a:cs typeface="Arial Black"/>
                <a:sym typeface="Arial Black"/>
              </a:rPr>
              <a:t> </a:t>
            </a:r>
            <a:r>
              <a:rPr lang="en" sz="2700" dirty="0">
                <a:solidFill>
                  <a:schemeClr val="dk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– </a:t>
            </a:r>
            <a:r>
              <a:rPr lang="ru-RU" sz="2700" dirty="0">
                <a:solidFill>
                  <a:schemeClr val="dk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разработка численного метода на базе сеточно-характеристического подхода для моделирования двумерных стационарных сверхзвуковых течений в расширяющемся канале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ru-RU" sz="2700" dirty="0">
              <a:solidFill>
                <a:schemeClr val="dk1"/>
              </a:solidFill>
              <a:latin typeface="Arial Narrow" panose="020B0606020202030204" pitchFamily="34" charset="0"/>
              <a:ea typeface="Arial Black"/>
              <a:cs typeface="Arial Black"/>
              <a:sym typeface="Arial Narrow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2700" b="1" dirty="0">
                <a:solidFill>
                  <a:schemeClr val="dk1"/>
                </a:solidFill>
                <a:latin typeface="Arial Narrow" panose="020B0606020202030204" pitchFamily="34" charset="0"/>
                <a:ea typeface="Arial Black"/>
                <a:cs typeface="Arial Black"/>
                <a:sym typeface="Arial Black"/>
              </a:rPr>
              <a:t>Задачи:</a:t>
            </a:r>
            <a:endParaRPr lang="ru-RU" sz="2700" b="1" dirty="0">
              <a:solidFill>
                <a:schemeClr val="dk1"/>
              </a:solidFill>
              <a:latin typeface="Arial Narrow" panose="020B0606020202030204" pitchFamily="34" charset="0"/>
              <a:ea typeface="Arial Narrow"/>
              <a:cs typeface="Arial Narrow"/>
              <a:sym typeface="Arial Narrow"/>
            </a:endParaRPr>
          </a:p>
          <a:p>
            <a:pPr indent="-474121">
              <a:spcBef>
                <a:spcPts val="1600"/>
              </a:spcBef>
              <a:buClr>
                <a:schemeClr val="dk1"/>
              </a:buClr>
              <a:buSzPts val="2000"/>
              <a:buFont typeface="Arial Narrow"/>
              <a:buChar char="●"/>
            </a:pPr>
            <a:r>
              <a:rPr lang="ru-RU" sz="27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вывести характеристическую форму уравнений Эйлера</a:t>
            </a:r>
          </a:p>
          <a:p>
            <a:pPr indent="-474121">
              <a:spcBef>
                <a:spcPts val="1600"/>
              </a:spcBef>
              <a:buClr>
                <a:schemeClr val="dk1"/>
              </a:buClr>
              <a:buSzPts val="2000"/>
              <a:buFont typeface="Arial Narrow"/>
              <a:buChar char="●"/>
            </a:pPr>
            <a:r>
              <a:rPr lang="ru-RU" sz="27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р</a:t>
            </a:r>
            <a:r>
              <a:rPr lang="en" sz="27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еализ</a:t>
            </a:r>
            <a:r>
              <a:rPr lang="ru-RU" sz="27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овать сеточно-характеристический метод</a:t>
            </a:r>
          </a:p>
          <a:p>
            <a:pPr indent="-474121">
              <a:spcBef>
                <a:spcPts val="1600"/>
              </a:spcBef>
              <a:buClr>
                <a:schemeClr val="dk1"/>
              </a:buClr>
              <a:buSzPts val="2000"/>
              <a:buFont typeface="Arial Narrow"/>
              <a:buChar char="●"/>
            </a:pPr>
            <a:r>
              <a:rPr lang="ru-RU" sz="27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протестировать  реализацию метода при различных входных данных, сравнить результаты с аналитическими значениями </a:t>
            </a:r>
            <a:endParaRPr sz="2700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E860200A-67E7-562F-7BF2-8085AF01741C}"/>
              </a:ext>
            </a:extLst>
          </p:cNvPr>
          <p:cNvSpPr txBox="1"/>
          <p:nvPr/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ru-RU" sz="2400" dirty="0">
                <a:latin typeface="Arial Narrow" panose="020B0606020202030204" pitchFamily="34" charset="0"/>
                <a:ea typeface="Impact"/>
                <a:cs typeface="Impact"/>
                <a:sym typeface="Impact"/>
              </a:rPr>
              <a:t>3</a:t>
            </a:r>
            <a:endParaRPr sz="2400" dirty="0">
              <a:latin typeface="Arial Narrow" panose="020B0606020202030204" pitchFamily="34" charset="0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915A87C0-AC3A-0808-FAEF-0485E1DAD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35B074E7-F4CE-895C-EB58-AA2CDF8F18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0277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Clr>
                <a:schemeClr val="dk1"/>
              </a:buClr>
              <a:buSzPts val="891"/>
            </a:pPr>
            <a:r>
              <a:rPr lang="ru-RU" sz="4800" b="1" dirty="0">
                <a:latin typeface="Arial Narrow" panose="020B0606020202030204" pitchFamily="34" charset="0"/>
                <a:sym typeface="Impact"/>
              </a:rPr>
              <a:t>Постановка задачи</a:t>
            </a:r>
            <a:endParaRPr sz="4800" b="1" dirty="0"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Google Shape;73;p15">
                <a:extLst>
                  <a:ext uri="{FF2B5EF4-FFF2-40B4-BE49-F238E27FC236}">
                    <a16:creationId xmlns:a16="http://schemas.microsoft.com/office/drawing/2014/main" id="{89839BAB-5230-68EF-AE80-57C850BE6A75}"/>
                  </a:ext>
                </a:extLst>
              </p:cNvPr>
              <p:cNvSpPr txBox="1">
                <a:spLocks noGrp="1"/>
              </p:cNvSpPr>
              <p:nvPr>
                <p:ph sz="half" idx="1"/>
              </p:nvPr>
            </p:nvSpPr>
            <p:spPr>
              <a:xfrm>
                <a:off x="838200" y="1169581"/>
                <a:ext cx="5181600" cy="5688419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 indent="0">
                  <a:lnSpc>
                    <a:spcPct val="150000"/>
                  </a:lnSpc>
                  <a:buNone/>
                </a:pPr>
                <a:r>
                  <a:rPr lang="ru-RU" sz="1900" dirty="0">
                    <a:latin typeface="Arial Narrow" panose="020B0606020202030204" pitchFamily="34" charset="0"/>
                    <a:ea typeface="Calibri" panose="020F0502020204030204" pitchFamily="34" charset="0"/>
                  </a:rPr>
                  <a:t>Исходная система уравнений Эйлера</a:t>
                </a:r>
                <a:endParaRPr lang="ru-RU" sz="1900" dirty="0">
                  <a:effectLst/>
                  <a:latin typeface="Arial Narrow" panose="020B0606020202030204" pitchFamily="34" charset="0"/>
                  <a:ea typeface="Calibri" panose="020F0502020204030204" pitchFamily="34" charset="0"/>
                </a:endParaRPr>
              </a:p>
              <a:p>
                <a:pPr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9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eqArrPr>
                        <m:e>
                          <m:f>
                            <m:f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ru-RU" sz="19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𝜕𝜌</m:t>
                              </m:r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ru-RU" sz="19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𝜕</m:t>
                              </m:r>
                              <m:r>
                                <a:rPr lang="ru-RU" sz="19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ru-RU" sz="19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ru-RU" sz="19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𝜕𝜌</m:t>
                              </m:r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ru-RU" sz="19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𝜕</m:t>
                              </m:r>
                              <m:r>
                                <a:rPr lang="ru-RU" sz="19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=0 </m:t>
                          </m:r>
                          <m:r>
                            <a:rPr lang="ru-RU" sz="19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ru-RU" sz="1900" i="1" dirty="0">
                  <a:effectLst/>
                  <a:latin typeface="Arial Narrow" panose="020B0606020202030204" pitchFamily="34" charset="0"/>
                  <a:ea typeface="Calibri" panose="020F0502020204030204" pitchFamily="34" charset="0"/>
                </a:endParaRPr>
              </a:p>
              <a:p>
                <a:pPr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9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eqArrPr>
                        <m:e>
                          <m:f>
                            <m:f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ru-RU" sz="19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𝜕𝜌</m:t>
                              </m:r>
                              <m:sSup>
                                <m:sSup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ru-RU" sz="19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𝜕</m:t>
                              </m:r>
                              <m:r>
                                <a:rPr lang="ru-RU" sz="19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ru-RU" sz="19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ru-RU" sz="19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𝜕𝜌</m:t>
                              </m:r>
                              <m:r>
                                <a:rPr lang="ru-RU" sz="19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𝑢𝑣</m:t>
                              </m:r>
                            </m:num>
                            <m:den>
                              <m:r>
                                <a:rPr lang="ru-RU" sz="19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𝜕</m:t>
                              </m:r>
                              <m:r>
                                <a:rPr lang="ru-RU" sz="19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=0 </m:t>
                          </m:r>
                          <m:r>
                            <a:rPr lang="ru-RU" sz="19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ru-RU" sz="1900" i="1" dirty="0">
                  <a:effectLst/>
                  <a:latin typeface="Arial Narrow" panose="020B0606020202030204" pitchFamily="34" charset="0"/>
                  <a:ea typeface="Calibri" panose="020F0502020204030204" pitchFamily="34" charset="0"/>
                </a:endParaRPr>
              </a:p>
              <a:p>
                <a:pPr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eqArrPr>
                        <m:e>
                          <m:f>
                            <m:f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ru-RU" sz="19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𝜕𝜌</m:t>
                              </m:r>
                              <m:r>
                                <a:rPr lang="ru-RU" sz="19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𝑢𝑣</m:t>
                              </m:r>
                            </m:num>
                            <m:den>
                              <m:r>
                                <a:rPr lang="ru-RU" sz="19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𝜕</m:t>
                              </m:r>
                              <m:r>
                                <a:rPr lang="ru-RU" sz="19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ru-RU" sz="19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𝜕𝜌</m:t>
                              </m:r>
                              <m:sSup>
                                <m:sSup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ru-RU" sz="19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𝜕</m:t>
                              </m:r>
                              <m:r>
                                <a:rPr lang="ru-RU" sz="19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=0 #</m:t>
                          </m:r>
                        </m:e>
                      </m:eqArr>
                    </m:oMath>
                  </m:oMathPara>
                </a14:m>
                <a:endParaRPr lang="ru-RU" sz="1900" i="1" dirty="0">
                  <a:effectLst/>
                  <a:latin typeface="Arial Narrow" panose="020B0606020202030204" pitchFamily="34" charset="0"/>
                  <a:ea typeface="Calibri" panose="020F0502020204030204" pitchFamily="34" charset="0"/>
                </a:endParaRPr>
              </a:p>
              <a:p>
                <a:pPr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19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eqArrPr>
                      <m:e>
                        <m:f>
                          <m:fPr>
                            <m:ctrlP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ru-RU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h</m:t>
                                </m:r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𝜌</m:t>
                            </m:r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ru-RU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𝜕</m:t>
                            </m:r>
                            <m:r>
                              <a:rPr lang="ru-RU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+</m:t>
                        </m:r>
                        <m:f>
                          <m:fPr>
                            <m:ctrlP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ru-RU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h</m:t>
                                </m:r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𝜌</m:t>
                            </m:r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ru-RU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𝜕</m:t>
                            </m:r>
                            <m:r>
                              <a:rPr lang="ru-RU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𝑦</m:t>
                            </m:r>
                          </m:den>
                        </m:f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=0 #</m:t>
                        </m:r>
                      </m:e>
                    </m:eqArr>
                  </m:oMath>
                </a14:m>
                <a:r>
                  <a:rPr lang="ru-RU" sz="1900" dirty="0">
                    <a:effectLst/>
                    <a:latin typeface="Arial Narrow" panose="020B0606020202030204" pitchFamily="34" charset="0"/>
                    <a:ea typeface="Calibri" panose="020F0502020204030204" pitchFamily="34" charset="0"/>
                  </a:rPr>
                  <a:t>,где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𝑤</m:t>
                        </m:r>
                      </m:e>
                      <m:sup>
                        <m:r>
                          <a:rPr lang="en-US" sz="19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19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9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𝑢</m:t>
                        </m:r>
                      </m:e>
                      <m:sup>
                        <m:r>
                          <a:rPr lang="en-US" sz="19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19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</m:t>
                    </m:r>
                    <m:sSup>
                      <m:sSupPr>
                        <m:ctrlPr>
                          <a:rPr lang="en-US" sz="19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𝑣</m:t>
                        </m:r>
                      </m:e>
                      <m:sup>
                        <m:r>
                          <a:rPr lang="en-US" sz="19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ru-RU" sz="1900" dirty="0">
                  <a:effectLst/>
                  <a:latin typeface="Arial Narrow" panose="020B0606020202030204" pitchFamily="34" charset="0"/>
                  <a:ea typeface="Calibri" panose="020F0502020204030204" pitchFamily="34" charset="0"/>
                </a:endParaRPr>
              </a:p>
              <a:p>
                <a:pPr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19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𝜌</m:t>
                          </m:r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𝑅𝑇</m:t>
                          </m:r>
                        </m:num>
                        <m:den>
                          <m:sSub>
                            <m:sSub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sub>
                          </m:sSub>
                        </m:den>
                      </m:f>
                      <m:r>
                        <a:rPr lang="ru-RU" sz="19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и </m:t>
                      </m:r>
                      <m:r>
                        <a:rPr lang="en-US" sz="19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19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9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</m:oMath>
                  </m:oMathPara>
                </a14:m>
                <a:endParaRPr lang="en-US" sz="1900" dirty="0">
                  <a:effectLst/>
                  <a:latin typeface="Arial Narrow" panose="020B060602020203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3" name="Google Shape;73;p15">
                <a:extLst>
                  <a:ext uri="{FF2B5EF4-FFF2-40B4-BE49-F238E27FC236}">
                    <a16:creationId xmlns:a16="http://schemas.microsoft.com/office/drawing/2014/main" id="{89839BAB-5230-68EF-AE80-57C850BE6A7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169581"/>
                <a:ext cx="5181600" cy="56884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1">
                <a:extLst>
                  <a:ext uri="{FF2B5EF4-FFF2-40B4-BE49-F238E27FC236}">
                    <a16:creationId xmlns:a16="http://schemas.microsoft.com/office/drawing/2014/main" id="{6215B63B-FA94-CEDD-B589-907791AEB60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329916" y="1352143"/>
                <a:ext cx="5181600" cy="5323293"/>
              </a:xfrm>
            </p:spPr>
            <p:txBody>
              <a:bodyPr>
                <a:normAutofit fontScale="32500" lnSpcReduction="20000"/>
              </a:bodyPr>
              <a:lstStyle/>
              <a:p>
                <a:pPr marL="0" indent="0">
                  <a:buNone/>
                </a:pPr>
                <a:endParaRPr lang="ru-RU" dirty="0">
                  <a:latin typeface="Arial Narrow" panose="020B0606020202030204" pitchFamily="34" charset="0"/>
                </a:endParaRPr>
              </a:p>
              <a:p>
                <a:pPr marL="0" indent="0">
                  <a:buNone/>
                </a:pPr>
                <a:r>
                  <a:rPr lang="ru-RU" sz="5800" dirty="0">
                    <a:latin typeface="Arial Narrow" panose="020B0606020202030204" pitchFamily="34" charset="0"/>
                  </a:rPr>
                  <a:t>Исходная система в матричном виде</a:t>
                </a:r>
              </a:p>
              <a:p>
                <a:pPr marL="0" indent="0">
                  <a:buNone/>
                </a:pPr>
                <a:endParaRPr lang="ru-RU" sz="5800" i="1" dirty="0">
                  <a:latin typeface="Arial Narrow" panose="020B0606020202030204" pitchFamily="34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5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eqArrPr>
                        <m:e>
                          <m:r>
                            <a:rPr lang="ru-RU" sz="5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𝐴</m:t>
                          </m:r>
                          <m:f>
                            <m:fPr>
                              <m:ctrlPr>
                                <a:rPr lang="en-US" sz="5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ru-RU" sz="5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𝜕</m:t>
                              </m:r>
                              <m:r>
                                <a:rPr lang="ru-RU" sz="5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𝑈</m:t>
                              </m:r>
                            </m:num>
                            <m:den>
                              <m:r>
                                <a:rPr lang="ru-RU" sz="5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𝜕</m:t>
                              </m:r>
                              <m:r>
                                <a:rPr lang="ru-RU" sz="5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5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r>
                            <a:rPr lang="en-US" sz="5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𝐵</m:t>
                          </m:r>
                          <m:f>
                            <m:fPr>
                              <m:ctrlPr>
                                <a:rPr lang="en-US" sz="5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ru-RU" sz="5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𝜕</m:t>
                              </m:r>
                              <m:r>
                                <a:rPr lang="ru-RU" sz="5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𝑈</m:t>
                              </m:r>
                            </m:num>
                            <m:den>
                              <m:r>
                                <a:rPr lang="ru-RU" sz="5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𝜕</m:t>
                              </m:r>
                              <m:r>
                                <a:rPr lang="ru-RU" sz="5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US" sz="5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=</m:t>
                          </m:r>
                          <m:r>
                            <a:rPr lang="en-US" sz="5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𝐶</m:t>
                          </m:r>
                          <m:r>
                            <a:rPr lang="en-US" sz="5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 #</m:t>
                          </m:r>
                        </m:e>
                      </m:eqArr>
                    </m:oMath>
                  </m:oMathPara>
                </a14:m>
                <a:endParaRPr lang="ru-RU" sz="5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ru-RU" sz="5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5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eqArrPr>
                        <m:e>
                          <m:r>
                            <a:rPr lang="ru-RU" sz="5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𝐴</m:t>
                          </m:r>
                          <m:r>
                            <a:rPr lang="en-US" sz="5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5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5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5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𝜌</m:t>
                                    </m:r>
                                  </m:e>
                                  <m:e>
                                    <m:r>
                                      <a:rPr lang="en-US" sz="5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5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5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𝑢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5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e>
                                    <m:r>
                                      <a:rPr lang="en-US" sz="5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5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5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5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𝜌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sz="5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5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5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𝑢</m:t>
                                    </m:r>
                                  </m:e>
                                  <m:e>
                                    <m:r>
                                      <a:rPr lang="en-US" sz="5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ru-RU" sz="5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5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ru-RU" sz="5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ru-RU" sz="5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e>
                                    <m:r>
                                      <a:rPr lang="ru-RU" sz="5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58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58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58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5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5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 </m:t>
                          </m:r>
                          <m:r>
                            <a:rPr lang="ru-RU" sz="5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ru-RU" sz="5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ru-RU" sz="5800" i="1" dirty="0">
                  <a:effectLst/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5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5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sz="5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5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5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5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5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𝜌</m:t>
                                    </m:r>
                                  </m:e>
                                  <m:e>
                                    <m:r>
                                      <a:rPr lang="en-US" sz="5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5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5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e>
                                    <m:r>
                                      <a:rPr lang="en-US" sz="5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5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5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5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5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5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5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5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𝜌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sz="5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5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5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5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e>
                                    <m:r>
                                      <a:rPr lang="en-US" sz="5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58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58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58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5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5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#</m:t>
                          </m:r>
                        </m:e>
                      </m:eqArr>
                    </m:oMath>
                  </m:oMathPara>
                </a14:m>
                <a:endParaRPr lang="ru-RU" sz="5800" dirty="0">
                  <a:latin typeface="Arial Narrow" panose="020B0606020202030204" pitchFamily="34" charset="0"/>
                </a:endParaRPr>
              </a:p>
              <a:p>
                <a:pPr marL="0" indent="0">
                  <a:buNone/>
                </a:pPr>
                <a:endParaRPr lang="ru-RU" sz="5800" dirty="0">
                  <a:latin typeface="Arial Narrow" panose="020B060602020203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5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5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5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5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5800" b="0" i="1" smtClean="0">
                                <a:effectLst/>
                                <a:latin typeface="Cambria Math" panose="02040503050406030204" pitchFamily="18" charset="0"/>
                              </a:rPr>
                              <m:t>0 0 0 0 </m:t>
                            </m:r>
                          </m:e>
                        </m:d>
                      </m:e>
                      <m:sup>
                        <m:r>
                          <a:rPr lang="en-US" sz="5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ru-RU" sz="5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и</m:t>
                    </m:r>
                    <m:r>
                      <a:rPr lang="en-US" sz="5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pl-PL" sz="5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pl-PL" sz="5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pl-PL" sz="5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l-PL" sz="5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pl-PL" sz="5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pl-PL" sz="5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pl-PL" sz="5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pl-PL" sz="5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pl-PL" sz="5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pl-PL" sz="5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pl-PL" sz="5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</m:e>
                        </m:d>
                      </m:e>
                      <m:sup>
                        <m:r>
                          <a:rPr lang="pl-PL" sz="5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5800" dirty="0">
                    <a:latin typeface="Arial Narrow" panose="020B0606020202030204" pitchFamily="34" charset="0"/>
                  </a:rPr>
                  <a:t> </a:t>
                </a:r>
                <a:endParaRPr lang="ru-RU" sz="5800" dirty="0">
                  <a:latin typeface="Arial Narrow" panose="020B0606020202030204" pitchFamily="34" charset="0"/>
                </a:endParaRPr>
              </a:p>
              <a:p>
                <a:pPr>
                  <a:buNone/>
                </a:pPr>
                <a:endParaRPr 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" name="Объект 1">
                <a:extLst>
                  <a:ext uri="{FF2B5EF4-FFF2-40B4-BE49-F238E27FC236}">
                    <a16:creationId xmlns:a16="http://schemas.microsoft.com/office/drawing/2014/main" id="{6215B63B-FA94-CEDD-B589-907791AEB6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29916" y="1352143"/>
                <a:ext cx="5181600" cy="5323293"/>
              </a:xfrm>
              <a:blipFill>
                <a:blip r:embed="rId4"/>
                <a:stretch>
                  <a:fillRect l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85AE9019-9DDC-65BB-CC94-C20910910009}"/>
              </a:ext>
            </a:extLst>
          </p:cNvPr>
          <p:cNvSpPr txBox="1"/>
          <p:nvPr/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ru-RU" sz="2400" dirty="0">
                <a:latin typeface="Arial Narrow" panose="020B0606020202030204" pitchFamily="34" charset="0"/>
                <a:ea typeface="Impact"/>
                <a:cs typeface="Impact"/>
                <a:sym typeface="Impact"/>
              </a:rPr>
              <a:t>4</a:t>
            </a:r>
            <a:endParaRPr sz="2400" dirty="0">
              <a:latin typeface="Arial Narrow" panose="020B0606020202030204" pitchFamily="34" charset="0"/>
              <a:ea typeface="Impact"/>
              <a:cs typeface="Impact"/>
              <a:sym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02161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3779FDFF-C899-3F95-77D1-4DDE917ED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EDF29547-AD66-9DB3-9451-DB8FFC84B3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46577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891"/>
            </a:pPr>
            <a:r>
              <a:rPr lang="ru-RU" sz="4800" b="1" dirty="0">
                <a:latin typeface="Arial Narrow" panose="020B0606020202030204" pitchFamily="34" charset="0"/>
              </a:rPr>
              <a:t>Вывод уравнений</a:t>
            </a:r>
            <a:endParaRPr sz="4800" b="1" dirty="0"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Google Shape;73;p15">
                <a:extLst>
                  <a:ext uri="{FF2B5EF4-FFF2-40B4-BE49-F238E27FC236}">
                    <a16:creationId xmlns:a16="http://schemas.microsoft.com/office/drawing/2014/main" id="{D70E2B8F-FA7A-AFDF-D533-59E450BAC859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536632"/>
                <a:ext cx="5793814" cy="4981125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:r>
                  <a:rPr lang="ru-RU" sz="2000" b="1" dirty="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Характеристики </a:t>
                </a:r>
                <a:r>
                  <a:rPr lang="ru-RU" sz="2000" dirty="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– особые кривые в пространстве переменных</a:t>
                </a:r>
                <a:r>
                  <a:rPr lang="en-US" sz="2000" dirty="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 </a:t>
                </a:r>
                <a:r>
                  <a:rPr lang="ru-RU" sz="2000" dirty="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(</a:t>
                </a:r>
                <a:r>
                  <a:rPr lang="en-US" sz="2000" dirty="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x, y)</a:t>
                </a:r>
                <a:r>
                  <a:rPr lang="ru-RU" sz="2000" dirty="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, вдоль которых исходные уравнения в частных производных вырождаются и могут быть сведены к обыкновенным дифференциальным.</a:t>
                </a:r>
                <a:endParaRPr lang="en-US" sz="2000" dirty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:endParaRPr lang="en-US" sz="2700" dirty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f>
                        <m:f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𝑑𝑈</m:t>
                          </m:r>
                        </m:num>
                        <m:den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:endParaRPr lang="en-US" sz="1600" dirty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16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:r>
                  <a:rPr lang="en-US" sz="16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𝑑𝑦</m:t>
                        </m:r>
                      </m:num>
                      <m:den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𝑑𝑥</m:t>
                        </m:r>
                      </m:den>
                    </m:f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 </m:t>
                    </m:r>
                    <m:func>
                      <m:func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sz="16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,</m:t>
                    </m:r>
                    <m:r>
                      <a:rPr lang="en-US" sz="16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𝑑𝑝</m:t>
                    </m:r>
                    <m:r>
                      <a:rPr lang="en-US" sz="16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 и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  <m:r>
                      <a:rPr lang="ru-RU" sz="16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вдоль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С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ru-RU" sz="16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:endParaRPr lang="en-US" sz="16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eqArrPr>
                        <m:e>
                          <m:f>
                            <m:f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= </m:t>
                          </m:r>
                          <m:func>
                            <m:func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𝜃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− 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</m:func>
                          <m:r>
                            <a:rPr lang="ru-RU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θ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l-GR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cot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μ</m:t>
                                  </m:r>
                                </m:e>
                              </m:func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ρ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w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dp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=0</m:t>
                          </m:r>
                        </m:e>
                        <m:e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#</m:t>
                          </m:r>
                        </m:e>
                      </m:eqArr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  </m:t>
                      </m:r>
                      <m:r>
                        <a:rPr lang="ru-RU" sz="16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вдоль</m:t>
                      </m:r>
                      <m:r>
                        <a:rPr lang="ru-RU" sz="16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С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sz="16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:endParaRPr lang="en-US" sz="1600" i="1" dirty="0">
                  <a:effectLst/>
                  <a:latin typeface="Cambria Math" panose="02040503050406030204" pitchFamily="18" charset="0"/>
                </a:endParaRPr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eqArr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ru-RU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ru-RU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ru-RU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= </m:t>
                          </m:r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16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𝜃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 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</m:func>
                          <m:r>
                            <a:rPr lang="ru-RU" sz="16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θ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l-GR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cot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μ</m:t>
                                  </m:r>
                                </m:e>
                              </m:func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ρ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w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dp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=0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#</m:t>
                          </m:r>
                        </m:e>
                      </m:eqArr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  </m:t>
                      </m:r>
                      <m:r>
                        <a:rPr lang="ru-RU" sz="16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вдоль </m:t>
                      </m:r>
                      <m:r>
                        <a:rPr lang="ru-RU" sz="16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С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sz="1600" dirty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</mc:Choice>
        <mc:Fallback xmlns="">
          <p:sp>
            <p:nvSpPr>
              <p:cNvPr id="73" name="Google Shape;73;p15">
                <a:extLst>
                  <a:ext uri="{FF2B5EF4-FFF2-40B4-BE49-F238E27FC236}">
                    <a16:creationId xmlns:a16="http://schemas.microsoft.com/office/drawing/2014/main" id="{D70E2B8F-FA7A-AFDF-D533-59E450BAC85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2"/>
                <a:ext cx="5793814" cy="4981125"/>
              </a:xfrm>
              <a:prstGeom prst="rect">
                <a:avLst/>
              </a:prstGeom>
              <a:blipFill>
                <a:blip r:embed="rId3"/>
                <a:stretch>
                  <a:fillRect l="-526" r="-1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76AA104-CC7A-18D0-594E-8459E3988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430" y="1729757"/>
            <a:ext cx="5123970" cy="4788000"/>
          </a:xfrm>
          <a:prstGeom prst="rect">
            <a:avLst/>
          </a:prstGeom>
        </p:spPr>
      </p:pic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6598EB8B-C2DD-7E1C-43C3-5BADBB5D5269}"/>
              </a:ext>
            </a:extLst>
          </p:cNvPr>
          <p:cNvSpPr txBox="1"/>
          <p:nvPr/>
        </p:nvSpPr>
        <p:spPr>
          <a:xfrm>
            <a:off x="11317877" y="6228256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ru-RU" sz="2400" dirty="0">
                <a:latin typeface="Arial Narrow" panose="020B0606020202030204" pitchFamily="34" charset="0"/>
                <a:ea typeface="Impact"/>
                <a:cs typeface="Impact"/>
                <a:sym typeface="Impact"/>
              </a:rPr>
              <a:t>5</a:t>
            </a:r>
            <a:endParaRPr sz="2400" dirty="0">
              <a:latin typeface="Arial Narrow" panose="020B0606020202030204" pitchFamily="34" charset="0"/>
              <a:ea typeface="Impact"/>
              <a:cs typeface="Impact"/>
              <a:sym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00462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BF81C26F-FB53-89F9-605F-85C4ED8FD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089A4CB0-6A33-7928-C68A-F2C315C52A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46577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891"/>
            </a:pPr>
            <a:r>
              <a:rPr lang="ru-RU" sz="4800" b="1" dirty="0">
                <a:latin typeface="Arial Narrow" panose="020B0606020202030204" pitchFamily="34" charset="0"/>
              </a:rPr>
              <a:t>Численный метод</a:t>
            </a:r>
            <a:endParaRPr sz="4800" b="1" dirty="0"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Google Shape;73;p15">
                <a:extLst>
                  <a:ext uri="{FF2B5EF4-FFF2-40B4-BE49-F238E27FC236}">
                    <a16:creationId xmlns:a16="http://schemas.microsoft.com/office/drawing/2014/main" id="{5ED98A5E-E53A-ADF3-9EDE-9B9120753B33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411098"/>
                <a:ext cx="6229749" cy="4981125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:r>
                  <a:rPr lang="ru-RU" sz="2000" dirty="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Конечно-разностная схема для внутренней точки:</a:t>
                </a:r>
                <a:endParaRPr lang="ru-RU" sz="2000" i="1" dirty="0">
                  <a:solidFill>
                    <a:schemeClr val="dk1"/>
                  </a:solidFill>
                  <a:latin typeface="Arial Narrow"/>
                  <a:ea typeface="Calibri" panose="020F0502020204030204" pitchFamily="34" charset="0"/>
                  <a:sym typeface="Arial Narrow"/>
                </a:endParaRPr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:endParaRPr lang="ru-RU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𝑡𝑎𝑛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+ </m:t>
                                      </m:r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∆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, </m:t>
                              </m:r>
                            </m:e>
                            <m:e/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ru-RU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func>
                                        <m:func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180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cot</m:t>
                                          </m:r>
                                        </m:fName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𝜇</m:t>
                                          </m:r>
                                        </m:e>
                                      </m:func>
                                    </m:e>
                                    <m:sub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func>
                                        <m:func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1800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cot</m:t>
                                          </m:r>
                                        </m:fName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𝜇</m:t>
                                          </m:r>
                                        </m:e>
                                      </m:func>
                                    </m:e>
                                    <m:sub>
                                      <m:r>
                                        <a:rPr lang="ru-RU" sz="1800" b="0" i="1" smtClea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ru-RU" sz="1800" b="0" i="1" smtClea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ru-RU" sz="1800" b="0" i="1" smtClea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ru-RU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=0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  для 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 #</m:t>
                              </m:r>
                            </m:e>
                          </m:eqArr>
                        </m:e>
                      </m:eqArr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:endParaRPr lang="ru-RU" sz="18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ru-RU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𝑡𝑎𝑛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ru-RU" sz="18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∆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  <m:r>
                            <a:rPr lang="ru-RU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, </m:t>
                          </m:r>
                        </m:e>
                        <m:e/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ru-RU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ru-RU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</m:t>
                          </m:r>
                          <m:r>
                            <a:rPr lang="ru-RU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func>
                                    <m:func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ru-RU" sz="180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cot</m:t>
                                      </m:r>
                                    </m:fName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𝜇</m:t>
                                      </m:r>
                                    </m:e>
                                  </m:func>
                                </m:e>
                                <m:sub>
                                  <m:r>
                                    <a:rPr lang="ru-RU" sz="18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ru-RU" sz="18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18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func>
                                    <m:func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ru-RU" sz="180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cot</m:t>
                                      </m:r>
                                    </m:fName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𝜇</m:t>
                                      </m:r>
                                    </m:e>
                                  </m:func>
                                </m:e>
                                <m:sub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3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ru-RU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sz="18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=0</m:t>
                          </m:r>
                          <m:r>
                            <a:rPr lang="ru-RU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  для 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ru-RU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 #</m:t>
                          </m:r>
                        </m:e>
                      </m:eqArr>
                    </m:oMath>
                  </m:oMathPara>
                </a14:m>
                <a:endParaRPr lang="ru-RU" sz="1800" i="1" dirty="0"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eqArrPr>
                            <m:e/>
                            <m:e>
                              <m:eqArr>
                                <m:eqArr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eqArrPr>
                                <m:e/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=</m:t>
                                  </m:r>
                                  <m:func>
                                    <m:func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𝑡𝑎𝑛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∆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𝑥</m:t>
                                  </m:r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, </m:t>
                                  </m:r>
                                </m:e>
                              </m:eqArr>
                            </m:e>
                          </m:eqArr>
                        </m:e>
                        <m:e/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=0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 </m:t>
                          </m:r>
                        </m:e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 </m:t>
                          </m:r>
                        </m:e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3​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​+</m:t>
                          </m:r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​(</m:t>
                          </m:r>
                          <m:sSubSup>
                            <m:sSub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​−</m:t>
                          </m:r>
                          <m:sSubSup>
                            <m:sSub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​)=0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 для 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 #</m:t>
                          </m:r>
                        </m:e>
                      </m:eqAr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:endPara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3" name="Google Shape;73;p15">
                <a:extLst>
                  <a:ext uri="{FF2B5EF4-FFF2-40B4-BE49-F238E27FC236}">
                    <a16:creationId xmlns:a16="http://schemas.microsoft.com/office/drawing/2014/main" id="{5ED98A5E-E53A-ADF3-9EDE-9B9120753B3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411098"/>
                <a:ext cx="6229749" cy="4981125"/>
              </a:xfrm>
              <a:prstGeom prst="rect">
                <a:avLst/>
              </a:prstGeom>
              <a:blipFill>
                <a:blip r:embed="rId3"/>
                <a:stretch>
                  <a:fillRect l="-489" b="-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B1B77F96-281C-2760-E988-6FCDE344D5D6}"/>
              </a:ext>
            </a:extLst>
          </p:cNvPr>
          <p:cNvSpPr txBox="1"/>
          <p:nvPr/>
        </p:nvSpPr>
        <p:spPr>
          <a:xfrm>
            <a:off x="11317877" y="6228256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ru-RU" sz="2400" dirty="0">
                <a:latin typeface="Arial Narrow" panose="020B0606020202030204" pitchFamily="34" charset="0"/>
                <a:ea typeface="Impact"/>
                <a:cs typeface="Impact"/>
                <a:sym typeface="Impact"/>
              </a:rPr>
              <a:t>6</a:t>
            </a:r>
            <a:endParaRPr sz="2400" dirty="0">
              <a:latin typeface="Arial Narrow" panose="020B0606020202030204" pitchFamily="34" charset="0"/>
              <a:ea typeface="Impact"/>
              <a:cs typeface="Impact"/>
              <a:sym typeface="Impac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D81FD7-7355-1E6C-AEAC-B3D218D5E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077" y="970456"/>
            <a:ext cx="51054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0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A2BE0374-55DF-2118-D97E-40EFE2F5B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5549F2B0-C27E-2B87-752E-C704219165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46577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891"/>
            </a:pPr>
            <a:r>
              <a:rPr lang="ru-RU" sz="4800" b="1" dirty="0">
                <a:latin typeface="Arial Narrow" panose="020B0606020202030204" pitchFamily="34" charset="0"/>
              </a:rPr>
              <a:t>Численный метод</a:t>
            </a:r>
            <a:endParaRPr sz="4800" b="1" dirty="0"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Google Shape;73;p15">
                <a:extLst>
                  <a:ext uri="{FF2B5EF4-FFF2-40B4-BE49-F238E27FC236}">
                    <a16:creationId xmlns:a16="http://schemas.microsoft.com/office/drawing/2014/main" id="{0B484CDB-0B56-9A17-63A1-7420912AB462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536632"/>
                <a:ext cx="6134056" cy="4981125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:r>
                  <a:rPr lang="ru-RU" sz="2000" dirty="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Конечно-разностная схема для граничной точки на стенке:</a:t>
                </a:r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:endParaRPr lang="ru-RU" sz="2000" i="1" dirty="0">
                  <a:solidFill>
                    <a:schemeClr val="dk1"/>
                  </a:solidFill>
                  <a:latin typeface="Arial Narrow"/>
                  <a:ea typeface="Calibri" panose="020F0502020204030204" pitchFamily="34" charset="0"/>
                  <a:sym typeface="Arial Narrow"/>
                </a:endParaRPr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:r>
                  <a:rPr lang="ru-RU" sz="2000" dirty="0">
                    <a:solidFill>
                      <a:schemeClr val="dk1"/>
                    </a:solidFill>
                    <a:latin typeface="Arial Narrow"/>
                    <a:ea typeface="Calibri" panose="020F0502020204030204" pitchFamily="34" charset="0"/>
                    <a:sym typeface="Arial Narrow"/>
                  </a:rPr>
                  <a:t>Граничное условие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ru-RU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𝑤𝑎𝑙𝑙</m:t>
                        </m:r>
                      </m:sub>
                    </m:sSub>
                  </m:oMath>
                </a14:m>
                <a:endParaRPr lang="ru-RU" sz="2000" dirty="0">
                  <a:solidFill>
                    <a:schemeClr val="dk1"/>
                  </a:solidFill>
                  <a:latin typeface="Arial Narrow"/>
                  <a:ea typeface="Calibri" panose="020F0502020204030204" pitchFamily="34" charset="0"/>
                  <a:sym typeface="Arial Narrow"/>
                </a:endParaRPr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:endParaRPr lang="ru-RU" sz="1800" i="1" dirty="0"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𝑡𝑎𝑛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+ </m:t>
                                      </m:r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∆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  <m:r>
                                <a:rPr lang="ru-RU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, </m:t>
                              </m:r>
                            </m:e>
                            <m:e/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ru-RU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func>
                                        <m:func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1800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cot</m:t>
                                          </m:r>
                                        </m:fName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𝜇</m:t>
                                          </m:r>
                                        </m:e>
                                      </m:func>
                                    </m:e>
                                    <m:sub>
                                      <m:r>
                                        <a:rPr lang="ru-RU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func>
                                        <m:func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1800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cot</m:t>
                                          </m:r>
                                        </m:fName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𝜇</m:t>
                                          </m:r>
                                        </m:e>
                                      </m:func>
                                    </m:e>
                                    <m:sub>
                                      <m:r>
                                        <a:rPr lang="ru-RU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ru-RU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=0</m:t>
                              </m:r>
                              <m:r>
                                <a:rPr lang="ru-RU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  для 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 #</m:t>
                              </m:r>
                            </m:e>
                          </m:eqArr>
                        </m:e>
                      </m:eqArr>
                    </m:oMath>
                  </m:oMathPara>
                </a14:m>
                <a:endParaRPr lang="ru-RU" sz="18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:endParaRPr lang="ru-RU" sz="1800" i="1" dirty="0"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eqArrPr>
                            <m:e/>
                            <m:e>
                              <m:eqArr>
                                <m:eqArr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eqArrPr>
                                <m:e/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=</m:t>
                                  </m:r>
                                  <m:func>
                                    <m:func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𝑡𝑎𝑛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8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∆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𝑥</m:t>
                                  </m:r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, </m:t>
                                  </m:r>
                                </m:e>
                              </m:eqArr>
                            </m:e>
                          </m:eqArr>
                        </m:e>
                        <m:e/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=0</m:t>
                          </m:r>
                          <m:r>
                            <a:rPr lang="ru-RU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 </m:t>
                          </m:r>
                        </m:e>
                        <m:e>
                          <m:r>
                            <a:rPr lang="ru-RU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 </m:t>
                          </m:r>
                        </m:e>
                        <m:e>
                          <m:r>
                            <a:rPr lang="ru-RU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3​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​+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​(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​−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​)=0</m:t>
                          </m:r>
                          <m:r>
                            <a:rPr lang="ru-RU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 для 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 #</m:t>
                          </m:r>
                        </m:e>
                      </m:eqAr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3" name="Google Shape;73;p15">
                <a:extLst>
                  <a:ext uri="{FF2B5EF4-FFF2-40B4-BE49-F238E27FC236}">
                    <a16:creationId xmlns:a16="http://schemas.microsoft.com/office/drawing/2014/main" id="{0B484CDB-0B56-9A17-63A1-7420912AB46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2"/>
                <a:ext cx="6134056" cy="4981125"/>
              </a:xfrm>
              <a:prstGeom prst="rect">
                <a:avLst/>
              </a:prstGeom>
              <a:blipFill>
                <a:blip r:embed="rId3"/>
                <a:stretch>
                  <a:fillRect l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E7E73C82-F8CF-1F4D-E41B-6500DC43B6C9}"/>
              </a:ext>
            </a:extLst>
          </p:cNvPr>
          <p:cNvSpPr txBox="1"/>
          <p:nvPr/>
        </p:nvSpPr>
        <p:spPr>
          <a:xfrm>
            <a:off x="11317877" y="6228256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ru-RU" sz="2400" dirty="0">
                <a:latin typeface="Arial Narrow" panose="020B0606020202030204" pitchFamily="34" charset="0"/>
                <a:ea typeface="Impact"/>
                <a:cs typeface="Impact"/>
                <a:sym typeface="Impact"/>
              </a:rPr>
              <a:t>7</a:t>
            </a:r>
            <a:endParaRPr sz="2400" dirty="0">
              <a:latin typeface="Arial Narrow" panose="020B0606020202030204" pitchFamily="34" charset="0"/>
              <a:ea typeface="Impact"/>
              <a:cs typeface="Impact"/>
              <a:sym typeface="Impact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B5A63ED-55D3-405A-7D4F-8D643BFA8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824" y="1229377"/>
            <a:ext cx="5455531" cy="48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59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D619CF76-1C83-5DB1-BAD8-440CAF946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0B1395F8-8F67-38C3-CBB5-2B5955B180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46577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891"/>
            </a:pPr>
            <a:r>
              <a:rPr lang="ru-RU" sz="4800" b="1" dirty="0">
                <a:latin typeface="Arial Narrow" panose="020B0606020202030204" pitchFamily="34" charset="0"/>
                <a:sym typeface="Impact"/>
              </a:rPr>
              <a:t>Численный метод</a:t>
            </a:r>
            <a:endParaRPr sz="4800" b="1" dirty="0">
              <a:latin typeface="Arial Narrow" panose="020B0606020202030204" pitchFamily="34" charset="0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4A7A0F25-51F2-BFDF-051B-73D9202FBE5B}"/>
              </a:ext>
            </a:extLst>
          </p:cNvPr>
          <p:cNvSpPr txBox="1"/>
          <p:nvPr/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ru-RU" sz="2400" dirty="0">
                <a:latin typeface="Arial Narrow" panose="020B0606020202030204" pitchFamily="34" charset="0"/>
                <a:ea typeface="Impact"/>
                <a:cs typeface="Impact"/>
                <a:sym typeface="Impact"/>
              </a:rPr>
              <a:t>8</a:t>
            </a:r>
            <a:endParaRPr sz="2400" dirty="0">
              <a:latin typeface="Arial Narrow" panose="020B0606020202030204" pitchFamily="34" charset="0"/>
              <a:ea typeface="Impact"/>
              <a:cs typeface="Impact"/>
              <a:sym typeface="Impac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296101-2BA4-9243-746C-55E3CEB31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20" y="1457434"/>
            <a:ext cx="11903160" cy="4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7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B2E25017-30F4-1978-9B6A-D16EAB9EB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33971A23-1907-36A8-842D-CD561617AA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46577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891"/>
            </a:pPr>
            <a:r>
              <a:rPr lang="ru-RU" sz="4800" b="1" dirty="0">
                <a:latin typeface="Arial Narrow" panose="020B0606020202030204" pitchFamily="34" charset="0"/>
                <a:sym typeface="Impact"/>
              </a:rPr>
              <a:t>Стек технологий</a:t>
            </a:r>
            <a:endParaRPr sz="4800" b="1" dirty="0">
              <a:latin typeface="Arial Narrow" panose="020B0606020202030204" pitchFamily="34" charset="0"/>
            </a:endParaRPr>
          </a:p>
        </p:txBody>
      </p:sp>
      <p:sp>
        <p:nvSpPr>
          <p:cNvPr id="73" name="Google Shape;73;p15">
            <a:extLst>
              <a:ext uri="{FF2B5EF4-FFF2-40B4-BE49-F238E27FC236}">
                <a16:creationId xmlns:a16="http://schemas.microsoft.com/office/drawing/2014/main" id="{7D0F4BB3-79D5-3102-9054-B0275BB339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4826251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ru-RU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язык программирования 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Python</a:t>
            </a:r>
          </a:p>
          <a:p>
            <a:pPr marL="342900" indent="-342900" algn="just">
              <a:lnSpc>
                <a:spcPct val="150000"/>
              </a:lnSpc>
            </a:pPr>
            <a:r>
              <a:rPr lang="ru-RU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библиотеки 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NumPy </a:t>
            </a:r>
            <a:r>
              <a:rPr lang="ru-RU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и 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SciPy</a:t>
            </a:r>
            <a:r>
              <a:rPr lang="ru-RU" sz="2400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ru-RU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для выполнения научных задач</a:t>
            </a:r>
            <a:endParaRPr lang="en-US" sz="2400" dirty="0">
              <a:effectLst/>
              <a:latin typeface="Arial Narrow" panose="020B0606020202030204" pitchFamily="34" charset="0"/>
              <a:ea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ru-RU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библиотеки 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Matplotlib </a:t>
            </a:r>
            <a:r>
              <a:rPr lang="ru-RU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и 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Seaborn </a:t>
            </a:r>
            <a:r>
              <a:rPr lang="ru-RU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для построения графиков</a:t>
            </a:r>
            <a:endParaRPr lang="en-US" sz="2400" dirty="0">
              <a:effectLst/>
              <a:latin typeface="Arial Narrow" panose="020B0606020202030204" pitchFamily="34" charset="0"/>
              <a:ea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ru-RU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среда разработки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Jupyter</a:t>
            </a:r>
            <a:endParaRPr lang="en-US" sz="2400" dirty="0">
              <a:effectLst/>
              <a:latin typeface="Arial Narrow" panose="020B0606020202030204" pitchFamily="34" charset="0"/>
              <a:ea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2700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C1086E0-E74D-4B2F-9FF2-36408C0D33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227" y="1550317"/>
            <a:ext cx="3035572" cy="900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B8E247F-26C6-412B-ADA8-2343DB60A0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109" y="2890745"/>
            <a:ext cx="2800001" cy="1260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56B0D0-1B6F-477E-AE54-8F4D63FDEAB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150" y="4975833"/>
            <a:ext cx="3780002" cy="756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0936CD-FB45-462E-95ED-B4A430A737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058" y="4700670"/>
            <a:ext cx="1548000" cy="154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2ECAF63-7A54-4E58-AC83-4BB9A5068B5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069" y="1002996"/>
            <a:ext cx="1521978" cy="1764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BBEFD6E-2533-DBD7-1D58-31085FE816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1517" y="2951949"/>
            <a:ext cx="3506694" cy="1332000"/>
          </a:xfrm>
          <a:prstGeom prst="rect">
            <a:avLst/>
          </a:prstGeom>
        </p:spPr>
      </p:pic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0E2F9726-EC83-1FC5-ADCF-B0444FBAA3BD}"/>
              </a:ext>
            </a:extLst>
          </p:cNvPr>
          <p:cNvSpPr txBox="1"/>
          <p:nvPr/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ru-RU" sz="2400" dirty="0">
                <a:latin typeface="Arial Narrow" panose="020B0606020202030204" pitchFamily="34" charset="0"/>
                <a:ea typeface="Impact"/>
                <a:cs typeface="Impact"/>
                <a:sym typeface="Impact"/>
              </a:rPr>
              <a:t>9</a:t>
            </a:r>
            <a:endParaRPr sz="2400" dirty="0">
              <a:latin typeface="Arial Narrow" panose="020B0606020202030204" pitchFamily="34" charset="0"/>
              <a:ea typeface="Impact"/>
              <a:cs typeface="Impact"/>
              <a:sym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8153805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12412</TotalTime>
  <Words>460</Words>
  <Application>Microsoft Office PowerPoint</Application>
  <PresentationFormat>Широкоэкранный</PresentationFormat>
  <Paragraphs>112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Aptos</vt:lpstr>
      <vt:lpstr>Aptos Display</vt:lpstr>
      <vt:lpstr>Arial</vt:lpstr>
      <vt:lpstr>Arial Narrow</vt:lpstr>
      <vt:lpstr>Cambria Math</vt:lpstr>
      <vt:lpstr>Times New Roman</vt:lpstr>
      <vt:lpstr>Тема Office</vt:lpstr>
      <vt:lpstr>Выпускная квалификационная работа бакалавра на тему: Численное моделирование двумерных стационарных сверхзвуковых течений в расширяющемся канале сеточно-характеристическим методом </vt:lpstr>
      <vt:lpstr>Презентация PowerPoint</vt:lpstr>
      <vt:lpstr>Цель и задачи работы</vt:lpstr>
      <vt:lpstr>Постановка задачи</vt:lpstr>
      <vt:lpstr>Вывод уравнений</vt:lpstr>
      <vt:lpstr>Численный метод</vt:lpstr>
      <vt:lpstr>Численный метод</vt:lpstr>
      <vt:lpstr>Численный метод</vt:lpstr>
      <vt:lpstr>Стек технологий</vt:lpstr>
      <vt:lpstr>Архитектура решения</vt:lpstr>
      <vt:lpstr>Тестирование. «Течение от источника»</vt:lpstr>
      <vt:lpstr>Тестирование. «Течение от источника»</vt:lpstr>
      <vt:lpstr>Тестирование. «Течение от источника»</vt:lpstr>
      <vt:lpstr>Моделирование сверхзвукового течения в расширяющейся части сопла</vt:lpstr>
      <vt:lpstr>Результат моделирования</vt:lpstr>
      <vt:lpstr>Результат работы</vt:lpstr>
      <vt:lpstr>QR-код репозитория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Kirill Zhuravlev</dc:creator>
  <cp:lastModifiedBy>Kirill Zhuravlev</cp:lastModifiedBy>
  <cp:revision>78</cp:revision>
  <cp:lastPrinted>2025-06-09T08:16:53Z</cp:lastPrinted>
  <dcterms:created xsi:type="dcterms:W3CDTF">2025-05-17T11:54:32Z</dcterms:created>
  <dcterms:modified xsi:type="dcterms:W3CDTF">2025-06-16T14:36:59Z</dcterms:modified>
</cp:coreProperties>
</file>