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17.jpeg" ContentType="image/jpeg"/>
  <Override PartName="/ppt/media/image3.png" ContentType="image/png"/>
  <Override PartName="/ppt/media/image5.jpeg" ContentType="image/jpeg"/>
  <Override PartName="/ppt/media/image6.png" ContentType="image/png"/>
  <Override PartName="/ppt/media/image34.jpeg" ContentType="image/jpeg"/>
  <Override PartName="/ppt/media/image8.png" ContentType="image/png"/>
  <Override PartName="/ppt/media/image23.jpeg" ContentType="image/jpeg"/>
  <Override PartName="/ppt/media/image9.png" ContentType="image/png"/>
  <Override PartName="/ppt/media/image51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4.jpeg" ContentType="image/jpeg"/>
  <Override PartName="/ppt/media/image29.png" ContentType="image/png"/>
  <Override PartName="/ppt/media/image15.jpeg" ContentType="image/jpeg"/>
  <Override PartName="/ppt/media/image16.jpeg" ContentType="image/jpeg"/>
  <Override PartName="/ppt/media/image18.png" ContentType="image/png"/>
  <Override PartName="/ppt/media/image20.jpeg" ContentType="image/jpeg"/>
  <Override PartName="/ppt/media/image44.png" ContentType="image/png"/>
  <Override PartName="/ppt/media/image21.png" ContentType="image/png"/>
  <Override PartName="/ppt/media/image22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png" ContentType="image/png"/>
  <Override PartName="/ppt/media/image30.png" ContentType="image/png"/>
  <Override PartName="/ppt/media/image41.jpeg" ContentType="image/jpeg"/>
  <Override PartName="/ppt/media/image31.jpeg" ContentType="image/jpeg"/>
  <Override PartName="/ppt/media/image32.png" ContentType="image/png"/>
  <Override PartName="/ppt/media/image33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2.jpeg" ContentType="image/jpeg"/>
  <Override PartName="/ppt/media/image43.jpeg" ContentType="image/jpeg"/>
  <Override PartName="/ppt/media/image45.jpeg" ContentType="image/jpeg"/>
  <Override PartName="/ppt/media/image46.png" ContentType="image/png"/>
  <Override PartName="/ppt/media/image47.jpeg" ContentType="image/jpeg"/>
  <Override PartName="/ppt/media/image48.jpeg" ContentType="image/jpeg"/>
  <Override PartName="/ppt/media/image49.jpeg" ContentType="image/jpeg"/>
  <Override PartName="/ppt/media/image50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66E503-B27D-4F11-84A5-B0B2674694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1271A-BC28-429A-BA00-CB9B48EE4B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3F6F61-555E-49D4-B1A6-4D03B2A888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C078E8-FA04-478E-BF78-2D20921E30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363CD9-0DC1-4AB9-8160-C011DAB20B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ECEA21-C6B4-41F8-AD50-8D600C3907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E6EC8B-F5C4-47DA-A1C2-37AA0677AF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F8AE75-93C0-44FA-914A-285F005449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ECEE5E-8828-463B-A5D3-B0A7C46199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4B9E76-B291-4404-A832-C46B0582E4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657682-5411-43A6-A423-769AE73897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EC883A-59AA-4243-BA51-46C01F6B4B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3BA0F1-1268-4378-9160-ED0F0D0790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AF2423-683C-46BD-9DE3-4D6DD283C9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4123E8-C35A-451D-856E-8F1F841B83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2E01DB-DF84-4FA5-844F-5044030571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4C51A0-2B6A-4712-B6B2-D59545A493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11D509D-E73F-4518-9271-C0F132D200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6A0032-693F-4DF4-BE7E-6D8EB20606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10816C-3B2C-4684-820C-2FDEAF0B87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215960-1CF5-4F56-84E7-97F1788DF8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8D68E0-3AC9-4E44-B7C7-F9B6FD0F52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C2AB7A-58CA-41A8-BF2F-266CD55BD2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3C7067-77E0-45D7-B452-D408A92BFF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E4432C-7A5E-4643-8582-B28C93719F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AFBCAD-A059-4336-8F0D-E7177FEE55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38EB33-76BD-4D65-A980-D8B3FB67A4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3F38BA-38C6-4855-B3D9-EACC4E773B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904E46-E3FD-4366-A359-4312DC9DC5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2EADFF-97AA-4A68-BB79-A9946EADC9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EA409A-074F-4929-B3F2-322245045A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B133FD-C633-487B-A4BE-EE297B07E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116F71-7A6A-4D64-92A2-9C059637CB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25ED7A-25C8-41A8-A6DE-226C888A4D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868CED-F36F-4BDA-835F-18C40D8196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48BEAF-7698-40AB-BCBD-E4B3EC6954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7" descr=""/>
          <p:cNvPicPr/>
          <p:nvPr/>
        </p:nvPicPr>
        <p:blipFill>
          <a:blip r:embed="rId2"/>
          <a:stretch/>
        </p:blipFill>
        <p:spPr>
          <a:xfrm>
            <a:off x="9703800" y="457200"/>
            <a:ext cx="1871280" cy="215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ru-RU" sz="18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8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8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A0FCED-E007-465B-A84A-4A99D7A38A1A}" type="slidenum">
              <a:rPr b="0" lang="ru-RU" sz="18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8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7" descr=""/>
          <p:cNvPicPr/>
          <p:nvPr/>
        </p:nvPicPr>
        <p:blipFill>
          <a:blip r:embed="rId2"/>
          <a:stretch/>
        </p:blipFill>
        <p:spPr>
          <a:xfrm>
            <a:off x="9703800" y="457200"/>
            <a:ext cx="1871280" cy="215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88280" y="1604880"/>
            <a:ext cx="1001484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367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36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11396520" y="6458400"/>
            <a:ext cx="2538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0760">
              <a:lnSpc>
                <a:spcPct val="106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afafaf"/>
                </a:solidFill>
                <a:latin typeface="Calibri"/>
                <a:ea typeface="Calibri"/>
              </a:defRPr>
            </a:lvl1pPr>
          </a:lstStyle>
          <a:p>
            <a:pPr marL="50760">
              <a:lnSpc>
                <a:spcPct val="106000"/>
              </a:lnSpc>
              <a:buNone/>
              <a:tabLst>
                <a:tab algn="l" pos="0"/>
              </a:tabLst>
            </a:pPr>
            <a:fld id="{828267C9-6007-4FD6-96E1-BF36E2E0C850}" type="slidenum">
              <a:rPr b="0" lang="en-US" sz="1200" spc="-1" strike="noStrike">
                <a:solidFill>
                  <a:srgbClr val="afafaf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7" descr=""/>
          <p:cNvPicPr/>
          <p:nvPr/>
        </p:nvPicPr>
        <p:blipFill>
          <a:blip r:embed="rId2"/>
          <a:stretch/>
        </p:blipFill>
        <p:spPr>
          <a:xfrm>
            <a:off x="9703800" y="457200"/>
            <a:ext cx="1871280" cy="2156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90840" y="429120"/>
            <a:ext cx="108100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90840" y="1823040"/>
            <a:ext cx="10810080" cy="20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&lt;дата/время&gt;</a:t>
            </a:r>
            <a:endParaRPr b="0" lang="ru-RU" sz="18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84CB67-26EA-40BA-83E9-5B60BD1F0CBB}" type="slidenum">
              <a:rPr b="0" lang="ru-RU" sz="1800" spc="-1" strike="noStrike">
                <a:solidFill>
                  <a:srgbClr val="b2b2b2"/>
                </a:solidFill>
                <a:latin typeface="Calibri"/>
              </a:rPr>
              <a:t>&lt;номер&gt;</a:t>
            </a:fld>
            <a:endParaRPr b="0" lang="ru-RU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hyperlink" Target="https://kinoteatr.ru/" TargetMode="External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Рисунок 28" descr=""/>
          <p:cNvPicPr/>
          <p:nvPr/>
        </p:nvPicPr>
        <p:blipFill>
          <a:blip r:embed="rId1"/>
          <a:stretch/>
        </p:blipFill>
        <p:spPr>
          <a:xfrm>
            <a:off x="0" y="-287280"/>
            <a:ext cx="12542760" cy="7646760"/>
          </a:xfrm>
          <a:prstGeom prst="rect">
            <a:avLst/>
          </a:prstGeom>
          <a:ln w="0">
            <a:noFill/>
          </a:ln>
        </p:spPr>
      </p:pic>
      <p:sp>
        <p:nvSpPr>
          <p:cNvPr id="127" name="TextBox 5"/>
          <p:cNvSpPr/>
          <p:nvPr/>
        </p:nvSpPr>
        <p:spPr>
          <a:xfrm>
            <a:off x="1163880" y="1256040"/>
            <a:ext cx="76140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Исследование продукта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28" name="object 25"/>
          <p:cNvSpPr/>
          <p:nvPr/>
        </p:nvSpPr>
        <p:spPr>
          <a:xfrm>
            <a:off x="1163880" y="2601000"/>
            <a:ext cx="4931640" cy="3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1" lang="ru-RU" sz="2400" spc="-1" strike="noStrike">
                <a:solidFill>
                  <a:srgbClr val="808080"/>
                </a:solidFill>
                <a:latin typeface="Geometria "/>
                <a:ea typeface="Verdana"/>
              </a:rPr>
              <a:t>Зачем исследовать?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9" name="object 7"/>
          <p:cNvSpPr/>
          <p:nvPr/>
        </p:nvSpPr>
        <p:spPr>
          <a:xfrm>
            <a:off x="1185120" y="3162960"/>
            <a:ext cx="5376600" cy="18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Декомпозиция функционала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Оценка взаимосвязей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Планирование работ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0" name="object 7"/>
          <p:cNvSpPr/>
          <p:nvPr/>
        </p:nvSpPr>
        <p:spPr>
          <a:xfrm>
            <a:off x="6510240" y="3162960"/>
            <a:ext cx="5376600" cy="18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Сбор статистики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Понимание продукта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Поиск потерянного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Рисунок 8" descr=""/>
          <p:cNvPicPr/>
          <p:nvPr/>
        </p:nvPicPr>
        <p:blipFill>
          <a:blip r:embed="rId1"/>
          <a:stretch/>
        </p:blipFill>
        <p:spPr>
          <a:xfrm>
            <a:off x="-336240" y="-506160"/>
            <a:ext cx="12542760" cy="7646760"/>
          </a:xfrm>
          <a:prstGeom prst="rect">
            <a:avLst/>
          </a:prstGeom>
          <a:ln w="0">
            <a:noFill/>
          </a:ln>
        </p:spPr>
      </p:pic>
      <p:sp>
        <p:nvSpPr>
          <p:cNvPr id="183" name="Текст 5"/>
          <p:cNvSpPr/>
          <p:nvPr/>
        </p:nvSpPr>
        <p:spPr>
          <a:xfrm>
            <a:off x="1285200" y="1713240"/>
            <a:ext cx="6350400" cy="24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808080"/>
                </a:solidFill>
                <a:latin typeface="Geometria"/>
              </a:rPr>
              <a:t>Исследуем тестируемое </a:t>
            </a:r>
            <a:br>
              <a:rPr sz="6000"/>
            </a:br>
            <a:r>
              <a:rPr b="1" lang="ru-RU" sz="6000" spc="-1" strike="noStrike">
                <a:solidFill>
                  <a:srgbClr val="808080"/>
                </a:solidFill>
                <a:latin typeface="Geometria"/>
              </a:rPr>
              <a:t>ПО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84" name="Рисунок 11" descr=""/>
          <p:cNvPicPr/>
          <p:nvPr/>
        </p:nvPicPr>
        <p:blipFill>
          <a:blip r:embed="rId2"/>
          <a:stretch/>
        </p:blipFill>
        <p:spPr>
          <a:xfrm rot="16822800">
            <a:off x="6465240" y="1908720"/>
            <a:ext cx="6471720" cy="647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Рисунок 4" descr=""/>
          <p:cNvPicPr/>
          <p:nvPr/>
        </p:nvPicPr>
        <p:blipFill>
          <a:blip r:embed="rId1"/>
          <a:stretch/>
        </p:blipFill>
        <p:spPr>
          <a:xfrm>
            <a:off x="-3288240" y="-1828800"/>
            <a:ext cx="15480000" cy="9696600"/>
          </a:xfrm>
          <a:prstGeom prst="rect">
            <a:avLst/>
          </a:prstGeom>
          <a:ln w="0">
            <a:noFill/>
          </a:ln>
        </p:spPr>
      </p:pic>
      <p:sp>
        <p:nvSpPr>
          <p:cNvPr id="186" name="TextBox 5"/>
          <p:cNvSpPr/>
          <p:nvPr/>
        </p:nvSpPr>
        <p:spPr>
          <a:xfrm>
            <a:off x="1163880" y="2057400"/>
            <a:ext cx="8284320" cy="26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Шаг 1.</a:t>
            </a:r>
            <a:br>
              <a:rPr sz="3200"/>
            </a:b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Что делает наш </a:t>
            </a:r>
            <a:br>
              <a:rPr sz="3200"/>
            </a:b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продукт?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endParaRPr b="0" lang="ru-RU" sz="24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r>
              <a:rPr b="0" lang="ru-RU" sz="2400" spc="-1" strike="noStrike">
                <a:solidFill>
                  <a:srgbClr val="808080"/>
                </a:solidFill>
                <a:latin typeface="Geometria"/>
                <a:ea typeface="Verdana"/>
              </a:rPr>
              <a:t>Список действий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7" name="Google Shape;147;p13" descr=""/>
          <p:cNvPicPr/>
          <p:nvPr/>
        </p:nvPicPr>
        <p:blipFill>
          <a:blip r:embed="rId2"/>
          <a:stretch/>
        </p:blipFill>
        <p:spPr>
          <a:xfrm>
            <a:off x="6140160" y="1796400"/>
            <a:ext cx="5556240" cy="300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Рисунок 4" descr=""/>
          <p:cNvPicPr/>
          <p:nvPr/>
        </p:nvPicPr>
        <p:blipFill>
          <a:blip r:embed="rId1"/>
          <a:stretch/>
        </p:blipFill>
        <p:spPr>
          <a:xfrm>
            <a:off x="-3288240" y="-1828800"/>
            <a:ext cx="15480000" cy="9696600"/>
          </a:xfrm>
          <a:prstGeom prst="rect">
            <a:avLst/>
          </a:prstGeom>
          <a:ln w="0">
            <a:noFill/>
          </a:ln>
        </p:spPr>
      </p:pic>
      <p:sp>
        <p:nvSpPr>
          <p:cNvPr id="189" name="TextBox 5"/>
          <p:cNvSpPr/>
          <p:nvPr/>
        </p:nvSpPr>
        <p:spPr>
          <a:xfrm>
            <a:off x="1163880" y="2057400"/>
            <a:ext cx="4106520" cy="32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Шаг 2.</a:t>
            </a:r>
            <a:br>
              <a:rPr sz="3200"/>
            </a:b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Какие параметры влияют </a:t>
            </a:r>
            <a:br>
              <a:rPr sz="3200"/>
            </a:b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на действия?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endParaRPr b="0" lang="ru-RU" sz="24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r>
              <a:rPr b="0" lang="ru-RU" sz="2400" spc="-1" strike="noStrike">
                <a:solidFill>
                  <a:srgbClr val="808080"/>
                </a:solidFill>
                <a:latin typeface="Geometria"/>
                <a:ea typeface="Verdana"/>
              </a:rPr>
              <a:t>Параметры действий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0" name="Google Shape;155;p14" descr=""/>
          <p:cNvPicPr/>
          <p:nvPr/>
        </p:nvPicPr>
        <p:blipFill>
          <a:blip r:embed="rId2"/>
          <a:stretch/>
        </p:blipFill>
        <p:spPr>
          <a:xfrm>
            <a:off x="5271120" y="2057400"/>
            <a:ext cx="6920640" cy="349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Рисунок 4" descr=""/>
          <p:cNvPicPr/>
          <p:nvPr/>
        </p:nvPicPr>
        <p:blipFill>
          <a:blip r:embed="rId1"/>
          <a:srcRect l="27510" t="33491" r="0" b="0"/>
          <a:stretch/>
        </p:blipFill>
        <p:spPr>
          <a:xfrm flipH="1" rot="10800000">
            <a:off x="-457200" y="-384120"/>
            <a:ext cx="12648960" cy="769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5"/>
          <p:cNvSpPr/>
          <p:nvPr/>
        </p:nvSpPr>
        <p:spPr>
          <a:xfrm>
            <a:off x="1163880" y="2057400"/>
            <a:ext cx="4106520" cy="33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Шаг 3 - Какие значения могут принимать параметры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808080"/>
                </a:solidFill>
                <a:latin typeface="Geometria"/>
                <a:ea typeface="Verdana"/>
              </a:rPr>
              <a:t>Значение параметров действий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3" name="Google Shape;161;p15" descr=""/>
          <p:cNvPicPr/>
          <p:nvPr/>
        </p:nvPicPr>
        <p:blipFill>
          <a:blip r:embed="rId2"/>
          <a:stretch/>
        </p:blipFill>
        <p:spPr>
          <a:xfrm>
            <a:off x="5067720" y="1454040"/>
            <a:ext cx="6905880" cy="394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Рисунок 7" descr=""/>
          <p:cNvPicPr/>
          <p:nvPr/>
        </p:nvPicPr>
        <p:blipFill>
          <a:blip r:embed="rId1"/>
          <a:srcRect l="22051" t="0" r="22048" b="44100"/>
          <a:stretch/>
        </p:blipFill>
        <p:spPr>
          <a:xfrm flipH="1" rot="10800000">
            <a:off x="0" y="-168480"/>
            <a:ext cx="12191760" cy="7178760"/>
          </a:xfrm>
          <a:prstGeom prst="rect">
            <a:avLst/>
          </a:prstGeom>
          <a:ln w="0">
            <a:noFill/>
          </a:ln>
        </p:spPr>
      </p:pic>
      <p:sp>
        <p:nvSpPr>
          <p:cNvPr id="195" name="Текст 5"/>
          <p:cNvSpPr/>
          <p:nvPr/>
        </p:nvSpPr>
        <p:spPr>
          <a:xfrm>
            <a:off x="1285200" y="2088720"/>
            <a:ext cx="8772840" cy="24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ffffff"/>
                </a:solidFill>
                <a:latin typeface="Geometria"/>
              </a:rPr>
              <a:t>Техники проектирования тестов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96" name="Рисунок 19" descr=""/>
          <p:cNvPicPr/>
          <p:nvPr/>
        </p:nvPicPr>
        <p:blipFill>
          <a:blip r:embed="rId2"/>
          <a:stretch/>
        </p:blipFill>
        <p:spPr>
          <a:xfrm>
            <a:off x="9677520" y="698040"/>
            <a:ext cx="1900440" cy="216000"/>
          </a:xfrm>
          <a:prstGeom prst="rect">
            <a:avLst/>
          </a:prstGeom>
          <a:ln w="0">
            <a:noFill/>
          </a:ln>
        </p:spPr>
      </p:pic>
      <p:pic>
        <p:nvPicPr>
          <p:cNvPr id="197" name="Рисунок 6" descr=""/>
          <p:cNvPicPr/>
          <p:nvPr/>
        </p:nvPicPr>
        <p:blipFill>
          <a:blip r:embed="rId3"/>
          <a:stretch/>
        </p:blipFill>
        <p:spPr>
          <a:xfrm rot="2942400">
            <a:off x="7193160" y="2630160"/>
            <a:ext cx="5730120" cy="57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Рисунок 9" descr=""/>
          <p:cNvPicPr/>
          <p:nvPr/>
        </p:nvPicPr>
        <p:blipFill>
          <a:blip r:embed="rId1"/>
          <a:srcRect l="0" t="4074" r="0" b="8930"/>
          <a:stretch/>
        </p:blipFill>
        <p:spPr>
          <a:xfrm flipH="1" rot="10800000">
            <a:off x="-1143000" y="-456840"/>
            <a:ext cx="13334760" cy="7391160"/>
          </a:xfrm>
          <a:prstGeom prst="rect">
            <a:avLst/>
          </a:prstGeom>
          <a:ln w="0">
            <a:noFill/>
          </a:ln>
        </p:spPr>
      </p:pic>
      <p:sp>
        <p:nvSpPr>
          <p:cNvPr id="199" name="object 5"/>
          <p:cNvSpPr/>
          <p:nvPr/>
        </p:nvSpPr>
        <p:spPr>
          <a:xfrm>
            <a:off x="1143000" y="2554560"/>
            <a:ext cx="830556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404040"/>
                </a:solidFill>
                <a:latin typeface="Geometria"/>
                <a:ea typeface="Verdana"/>
              </a:rPr>
              <a:t>Минимум тестов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404040"/>
                </a:solidFill>
                <a:latin typeface="Geometria"/>
                <a:ea typeface="Verdana"/>
              </a:rPr>
              <a:t>Максимум результатов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0" name="TextBox 5"/>
          <p:cNvSpPr/>
          <p:nvPr/>
        </p:nvSpPr>
        <p:spPr>
          <a:xfrm>
            <a:off x="1163880" y="1256040"/>
            <a:ext cx="455076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Цель тест-дизайна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01" name="Рисунок 12" descr=""/>
          <p:cNvPicPr/>
          <p:nvPr/>
        </p:nvPicPr>
        <p:blipFill>
          <a:blip r:embed="rId2"/>
          <a:srcRect l="0" t="0" r="1114" b="12440"/>
          <a:stretch/>
        </p:blipFill>
        <p:spPr>
          <a:xfrm>
            <a:off x="8936280" y="838080"/>
            <a:ext cx="2112120" cy="187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Рисунок 8" descr=""/>
          <p:cNvPicPr/>
          <p:nvPr/>
        </p:nvPicPr>
        <p:blipFill>
          <a:blip r:embed="rId1"/>
          <a:stretch/>
        </p:blipFill>
        <p:spPr>
          <a:xfrm>
            <a:off x="0" y="0"/>
            <a:ext cx="12206520" cy="6857640"/>
          </a:xfrm>
          <a:prstGeom prst="rect">
            <a:avLst/>
          </a:prstGeom>
          <a:ln w="0">
            <a:noFill/>
          </a:ln>
        </p:spPr>
      </p:pic>
      <p:sp>
        <p:nvSpPr>
          <p:cNvPr id="203" name="Текст 5"/>
          <p:cNvSpPr/>
          <p:nvPr/>
        </p:nvSpPr>
        <p:spPr>
          <a:xfrm>
            <a:off x="1285200" y="1713240"/>
            <a:ext cx="6350400" cy="32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808080"/>
                </a:solidFill>
                <a:latin typeface="Geometria"/>
              </a:rPr>
              <a:t>Тестирование по сценариям использования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204" name="Прямая со стрелкой 5"/>
          <p:cNvSpPr/>
          <p:nvPr/>
        </p:nvSpPr>
        <p:spPr>
          <a:xfrm>
            <a:off x="10363320" y="1371600"/>
            <a:ext cx="360" cy="373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ffff">
                <a:lumMod val="85000"/>
              </a:srgb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Соединитель: изогнутый 21"/>
          <p:cNvSpPr/>
          <p:nvPr/>
        </p:nvSpPr>
        <p:spPr>
          <a:xfrm flipH="1" rot="10800000">
            <a:off x="10363680" y="2152800"/>
            <a:ext cx="18720" cy="1218960"/>
          </a:xfrm>
          <a:prstGeom prst="curvedConnector3">
            <a:avLst>
              <a:gd name="adj1" fmla="val -2600000"/>
            </a:avLst>
          </a:prstGeom>
          <a:noFill/>
          <a:ln w="38100">
            <a:solidFill>
              <a:srgbClr val="ffffff">
                <a:lumMod val="85000"/>
              </a:srgb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Соединитель: изогнутый 22"/>
          <p:cNvSpPr/>
          <p:nvPr/>
        </p:nvSpPr>
        <p:spPr>
          <a:xfrm flipH="1">
            <a:off x="10363320" y="2819520"/>
            <a:ext cx="18720" cy="1218960"/>
          </a:xfrm>
          <a:prstGeom prst="curvedConnector3">
            <a:avLst>
              <a:gd name="adj1" fmla="val -2800000"/>
            </a:avLst>
          </a:prstGeom>
          <a:noFill/>
          <a:ln w="38100">
            <a:solidFill>
              <a:srgbClr val="ffffff">
                <a:lumMod val="85000"/>
              </a:srgb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Рисунок 9" descr=""/>
          <p:cNvPicPr/>
          <p:nvPr/>
        </p:nvPicPr>
        <p:blipFill>
          <a:blip r:embed="rId1"/>
          <a:srcRect l="14434" t="22426" r="0" b="8930"/>
          <a:stretch/>
        </p:blipFill>
        <p:spPr>
          <a:xfrm>
            <a:off x="-457200" y="-838080"/>
            <a:ext cx="12648960" cy="792432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182;p18" descr="C:\Users\Принцесса Аришечка\Downloads\Untitled.jpg"/>
          <p:cNvPicPr/>
          <p:nvPr/>
        </p:nvPicPr>
        <p:blipFill>
          <a:blip r:embed="rId2"/>
          <a:srcRect l="0" t="0" r="32532" b="0"/>
          <a:stretch/>
        </p:blipFill>
        <p:spPr>
          <a:xfrm>
            <a:off x="7708320" y="1256040"/>
            <a:ext cx="4568400" cy="4514040"/>
          </a:xfrm>
          <a:prstGeom prst="rect">
            <a:avLst/>
          </a:prstGeom>
          <a:ln w="0">
            <a:noFill/>
          </a:ln>
        </p:spPr>
      </p:pic>
      <p:sp>
        <p:nvSpPr>
          <p:cNvPr id="209" name="object 5"/>
          <p:cNvSpPr/>
          <p:nvPr/>
        </p:nvSpPr>
        <p:spPr>
          <a:xfrm>
            <a:off x="1143000" y="2514600"/>
            <a:ext cx="6629040" cy="17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 u="sng">
                <a:solidFill>
                  <a:srgbClr val="404040"/>
                </a:solidFill>
                <a:uFillTx/>
                <a:latin typeface="Geometria"/>
                <a:ea typeface="Verdana"/>
              </a:rPr>
              <a:t>Сценарий использования</a:t>
            </a:r>
            <a:r>
              <a:rPr b="0" lang="ru-RU" sz="2800" spc="-1" strike="noStrike">
                <a:solidFill>
                  <a:srgbClr val="404040"/>
                </a:solidFill>
                <a:latin typeface="Geometria"/>
                <a:ea typeface="Verdana"/>
              </a:rPr>
              <a:t> (use case) — последовательность действий пользователя и реакций системы </a:t>
            </a:r>
            <a:br>
              <a:rPr sz="2800"/>
            </a:br>
            <a:r>
              <a:rPr b="0" lang="ru-RU" sz="2800" spc="-1" strike="noStrike">
                <a:solidFill>
                  <a:srgbClr val="404040"/>
                </a:solidFill>
                <a:latin typeface="Geometria"/>
                <a:ea typeface="Verdana"/>
              </a:rPr>
              <a:t>на эти действия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28" descr=""/>
          <p:cNvPicPr/>
          <p:nvPr/>
        </p:nvPicPr>
        <p:blipFill>
          <a:blip r:embed="rId1"/>
          <a:stretch/>
        </p:blipFill>
        <p:spPr>
          <a:xfrm>
            <a:off x="0" y="-287280"/>
            <a:ext cx="12542760" cy="7646760"/>
          </a:xfrm>
          <a:prstGeom prst="rect">
            <a:avLst/>
          </a:prstGeom>
          <a:ln w="0">
            <a:noFill/>
          </a:ln>
        </p:spPr>
      </p:pic>
      <p:sp>
        <p:nvSpPr>
          <p:cNvPr id="211" name="TextBox 5"/>
          <p:cNvSpPr/>
          <p:nvPr/>
        </p:nvSpPr>
        <p:spPr>
          <a:xfrm>
            <a:off x="1163880" y="1256040"/>
            <a:ext cx="607464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Структура сценария использования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12" name="object 7"/>
          <p:cNvSpPr/>
          <p:nvPr/>
        </p:nvSpPr>
        <p:spPr>
          <a:xfrm>
            <a:off x="1185120" y="2538000"/>
            <a:ext cx="5376600" cy="41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Название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Цель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Действующие лица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Предусловия*</a:t>
            </a:r>
            <a:endParaRPr b="0" lang="ru-RU" sz="2400" spc="-1" strike="noStrike">
              <a:latin typeface="Arial"/>
            </a:endParaRPr>
          </a:p>
          <a:p>
            <a:pPr marL="23040">
              <a:lnSpc>
                <a:spcPct val="130000"/>
              </a:lnSpc>
              <a:spcBef>
                <a:spcPts val="1029"/>
              </a:spcBef>
              <a:buNone/>
            </a:pPr>
            <a:br>
              <a:rPr sz="2400"/>
            </a:b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*- необязательный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029"/>
              </a:spcBef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13" name="object 7"/>
          <p:cNvSpPr/>
          <p:nvPr/>
        </p:nvSpPr>
        <p:spPr>
          <a:xfrm>
            <a:off x="6510240" y="2538000"/>
            <a:ext cx="5376600" cy="18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Постусловия*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Основной сценарий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Альтернативные сценарии*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Рисунок 9" descr=""/>
          <p:cNvPicPr/>
          <p:nvPr/>
        </p:nvPicPr>
        <p:blipFill>
          <a:blip r:embed="rId1"/>
          <a:srcRect l="14434" t="22426" r="0" b="8930"/>
          <a:stretch/>
        </p:blipFill>
        <p:spPr>
          <a:xfrm>
            <a:off x="-457200" y="-838080"/>
            <a:ext cx="12648960" cy="7924320"/>
          </a:xfrm>
          <a:prstGeom prst="rect">
            <a:avLst/>
          </a:prstGeom>
          <a:ln w="0">
            <a:noFill/>
          </a:ln>
        </p:spPr>
      </p:pic>
      <p:sp>
        <p:nvSpPr>
          <p:cNvPr id="215" name="TextBox 5"/>
          <p:cNvSpPr/>
          <p:nvPr/>
        </p:nvSpPr>
        <p:spPr>
          <a:xfrm>
            <a:off x="1163880" y="1256040"/>
            <a:ext cx="996084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Тестирование по сценариям использования</a:t>
            </a:r>
            <a:endParaRPr b="0" lang="ru-RU" sz="3200" spc="-1" strike="noStrike">
              <a:latin typeface="Arial"/>
            </a:endParaRPr>
          </a:p>
        </p:txBody>
      </p:sp>
      <p:graphicFrame>
        <p:nvGraphicFramePr>
          <p:cNvPr id="216" name="Google Shape;190;p19"/>
          <p:cNvGraphicFramePr/>
          <p:nvPr/>
        </p:nvGraphicFramePr>
        <p:xfrm>
          <a:off x="1163880" y="2514600"/>
          <a:ext cx="9960840" cy="3076560"/>
        </p:xfrm>
        <a:graphic>
          <a:graphicData uri="http://schemas.openxmlformats.org/drawingml/2006/table">
            <a:tbl>
              <a:tblPr/>
              <a:tblGrid>
                <a:gridCol w="3376800"/>
                <a:gridCol w="6584040"/>
              </a:tblGrid>
              <a:tr h="528120">
                <a:tc>
                  <a:txBody>
                    <a:bodyPr lIns="0" rIns="0" tIns="1191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Название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9160" bIns="0" anchor="t">
                      <a:noAutofit/>
                    </a:bodyPr>
                    <a:p>
                      <a:pPr marL="552960">
                        <a:lnSpc>
                          <a:spcPct val="103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Авторизация пользователя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16400">
                <a:tc>
                  <a:txBody>
                    <a:bodyPr lIns="0" rIns="0" tIns="1198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Действующие лица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9880" bIns="0" anchor="t">
                      <a:noAutofit/>
                    </a:bodyPr>
                    <a:p>
                      <a:pPr marL="552960">
                        <a:lnSpc>
                          <a:spcPct val="103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Пользователь, Система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marL="552960">
                        <a:lnSpc>
                          <a:spcPct val="103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92120">
                <a:tc>
                  <a:txBody>
                    <a:bodyPr lIns="0" rIns="0" tIns="12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Цель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2320" bIns="0" anchor="t">
                      <a:noAutofit/>
                    </a:bodyPr>
                    <a:p>
                      <a:pPr marL="552960">
                        <a:lnSpc>
                          <a:spcPct val="103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П</a:t>
                      </a: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ользователь</a:t>
                      </a:r>
                      <a:r>
                        <a:rPr b="0" lang="en-US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: авторизоваться в системе и начать работать;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marL="552960">
                        <a:lnSpc>
                          <a:spcPct val="117000"/>
                        </a:lnSpc>
                        <a:spcBef>
                          <a:spcPts val="5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С</a:t>
                      </a: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истема</a:t>
                      </a:r>
                      <a:r>
                        <a:rPr b="0" lang="en-US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: идентифицировать пользователя </a:t>
                      </a:r>
                      <a:br>
                        <a:rPr sz="1900"/>
                      </a:br>
                      <a:r>
                        <a:rPr b="0" lang="en-US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и его права.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12520">
                <a:tc>
                  <a:txBody>
                    <a:bodyPr lIns="0" rIns="0" tIns="1234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Предусловия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23480" bIns="0" anchor="t">
                      <a:noAutofit/>
                    </a:bodyPr>
                    <a:p>
                      <a:pPr marL="5529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Учетная запись пользователя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marL="552960">
                        <a:lnSpc>
                          <a:spcPct val="100000"/>
                        </a:lnSpc>
                        <a:spcBef>
                          <a:spcPts val="45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активирована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Рисунок 38" descr=""/>
          <p:cNvPicPr/>
          <p:nvPr/>
        </p:nvPicPr>
        <p:blipFill>
          <a:blip r:embed="rId1"/>
          <a:srcRect l="14637" t="8520" r="0" b="0"/>
          <a:stretch/>
        </p:blipFill>
        <p:spPr>
          <a:xfrm flipH="1">
            <a:off x="-1828440" y="-609480"/>
            <a:ext cx="14630040" cy="7772040"/>
          </a:xfrm>
          <a:prstGeom prst="rect">
            <a:avLst/>
          </a:prstGeom>
          <a:ln w="0">
            <a:noFill/>
          </a:ln>
        </p:spPr>
      </p:pic>
      <p:sp>
        <p:nvSpPr>
          <p:cNvPr id="132" name="TextBox 5"/>
          <p:cNvSpPr/>
          <p:nvPr/>
        </p:nvSpPr>
        <p:spPr>
          <a:xfrm>
            <a:off x="1163880" y="1256040"/>
            <a:ext cx="424584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Процесс декомпозиции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133" name="Группа 10"/>
          <p:cNvGrpSpPr/>
          <p:nvPr/>
        </p:nvGrpSpPr>
        <p:grpSpPr>
          <a:xfrm>
            <a:off x="5828760" y="1126080"/>
            <a:ext cx="5829480" cy="3129120"/>
            <a:chOff x="5828760" y="1126080"/>
            <a:chExt cx="5829480" cy="3129120"/>
          </a:xfrm>
        </p:grpSpPr>
        <p:sp>
          <p:nvSpPr>
            <p:cNvPr id="134" name="Прямая со стрелкой 11"/>
            <p:cNvSpPr/>
            <p:nvPr/>
          </p:nvSpPr>
          <p:spPr>
            <a:xfrm>
              <a:off x="6209640" y="1887840"/>
              <a:ext cx="360" cy="236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>
                  <a:lumMod val="65000"/>
                </a:srgbClr>
              </a:solidFill>
              <a:round/>
              <a:tailEnd len="med" type="arrow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35" name="Группа 13"/>
            <p:cNvGrpSpPr/>
            <p:nvPr/>
          </p:nvGrpSpPr>
          <p:grpSpPr>
            <a:xfrm>
              <a:off x="5828760" y="1126080"/>
              <a:ext cx="5829480" cy="2861640"/>
              <a:chOff x="5828760" y="1126080"/>
              <a:chExt cx="5829480" cy="2861640"/>
            </a:xfrm>
          </p:grpSpPr>
          <p:sp>
            <p:nvSpPr>
              <p:cNvPr id="136" name="Прямоугольник 15"/>
              <p:cNvSpPr/>
              <p:nvPr/>
            </p:nvSpPr>
            <p:spPr>
              <a:xfrm>
                <a:off x="6771600" y="1153080"/>
                <a:ext cx="4886640" cy="2834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ru-RU" sz="2000" spc="-1" strike="noStrike">
                    <a:solidFill>
                      <a:srgbClr val="808080"/>
                    </a:solidFill>
                    <a:latin typeface="Geometria"/>
                  </a:rPr>
                  <a:t>Сбор входящий информации</a:t>
                </a:r>
                <a:endParaRPr b="0" lang="ru-RU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b="0" lang="ru-RU" sz="2000" spc="-1" strike="noStrike">
                  <a:latin typeface="Arial"/>
                </a:endParaRPr>
              </a:p>
              <a:p>
                <a:pPr marL="343080" indent="-343080">
                  <a:lnSpc>
                    <a:spcPct val="100000"/>
                  </a:lnSpc>
                  <a:buClr>
                    <a:srgbClr val="ff6611"/>
                  </a:buClr>
                  <a:buFont typeface="Arial"/>
                  <a:buChar char="•"/>
                </a:pPr>
                <a:r>
                  <a:rPr b="0" lang="ru-RU" sz="2000" spc="-1" strike="noStrike">
                    <a:solidFill>
                      <a:srgbClr val="000000"/>
                    </a:solidFill>
                    <a:latin typeface="Geometria"/>
                  </a:rPr>
                  <a:t>спецификация,</a:t>
                </a:r>
                <a:endParaRPr b="0" lang="ru-RU" sz="2000" spc="-1" strike="noStrike">
                  <a:latin typeface="Arial"/>
                </a:endParaRPr>
              </a:p>
              <a:p>
                <a:pPr marL="343080" indent="-343080">
                  <a:lnSpc>
                    <a:spcPct val="100000"/>
                  </a:lnSpc>
                  <a:buClr>
                    <a:srgbClr val="ff6611"/>
                  </a:buClr>
                  <a:buFont typeface="Arial"/>
                  <a:buChar char="•"/>
                </a:pPr>
                <a:r>
                  <a:rPr b="0" lang="ru-RU" sz="2000" spc="-1" strike="noStrike">
                    <a:solidFill>
                      <a:srgbClr val="000000"/>
                    </a:solidFill>
                    <a:latin typeface="Geometria"/>
                  </a:rPr>
                  <a:t>продукт,</a:t>
                </a:r>
                <a:endParaRPr b="0" lang="ru-RU" sz="2000" spc="-1" strike="noStrike">
                  <a:latin typeface="Arial"/>
                </a:endParaRPr>
              </a:p>
              <a:p>
                <a:pPr marL="343080" indent="-343080">
                  <a:lnSpc>
                    <a:spcPct val="100000"/>
                  </a:lnSpc>
                  <a:buClr>
                    <a:srgbClr val="ff6611"/>
                  </a:buClr>
                  <a:buFont typeface="Arial"/>
                  <a:buChar char="•"/>
                </a:pPr>
                <a:r>
                  <a:rPr b="0" lang="ru-RU" sz="2000" spc="-1" strike="noStrike">
                    <a:solidFill>
                      <a:srgbClr val="000000"/>
                    </a:solidFill>
                    <a:latin typeface="Geometria"/>
                  </a:rPr>
                  <a:t>общение с пользователями, ПМ, разработчиком,</a:t>
                </a:r>
                <a:endParaRPr b="0" lang="ru-RU" sz="2000" spc="-1" strike="noStrike">
                  <a:latin typeface="Arial"/>
                </a:endParaRPr>
              </a:p>
              <a:p>
                <a:pPr marL="343080" indent="-343080">
                  <a:lnSpc>
                    <a:spcPct val="100000"/>
                  </a:lnSpc>
                  <a:buClr>
                    <a:srgbClr val="ff6611"/>
                  </a:buClr>
                  <a:buFont typeface="Arial"/>
                  <a:buChar char="•"/>
                </a:pPr>
                <a:r>
                  <a:rPr b="0" lang="ru-RU" sz="2000" spc="-1" strike="noStrike">
                    <a:solidFill>
                      <a:srgbClr val="000000"/>
                    </a:solidFill>
                    <a:latin typeface="Geometria"/>
                  </a:rPr>
                  <a:t>опыт,</a:t>
                </a:r>
                <a:endParaRPr b="0" lang="ru-RU" sz="2000" spc="-1" strike="noStrike">
                  <a:latin typeface="Arial"/>
                </a:endParaRPr>
              </a:p>
              <a:p>
                <a:pPr marL="343080" indent="-343080">
                  <a:lnSpc>
                    <a:spcPct val="100000"/>
                  </a:lnSpc>
                  <a:buClr>
                    <a:srgbClr val="ff6611"/>
                  </a:buClr>
                  <a:buFont typeface="Arial"/>
                  <a:buChar char="•"/>
                </a:pPr>
                <a:r>
                  <a:rPr b="0" lang="ru-RU" sz="2000" spc="-1" strike="noStrike">
                    <a:solidFill>
                      <a:srgbClr val="000000"/>
                    </a:solidFill>
                    <a:latin typeface="Geometria"/>
                  </a:rPr>
                  <a:t>работа с кодом,</a:t>
                </a:r>
                <a:endParaRPr b="0" lang="ru-RU" sz="2000" spc="-1" strike="noStrike">
                  <a:latin typeface="Arial"/>
                </a:endParaRPr>
              </a:p>
              <a:p>
                <a:pPr marL="343080" indent="-343080">
                  <a:lnSpc>
                    <a:spcPct val="100000"/>
                  </a:lnSpc>
                  <a:buClr>
                    <a:srgbClr val="ff6611"/>
                  </a:buClr>
                  <a:buFont typeface="Arial"/>
                  <a:buChar char="•"/>
                </a:pPr>
                <a:r>
                  <a:rPr b="0" lang="ru-RU" sz="2000" spc="-1" strike="noStrike">
                    <a:solidFill>
                      <a:srgbClr val="000000"/>
                    </a:solidFill>
                    <a:latin typeface="Geometria"/>
                  </a:rPr>
                  <a:t>внешние стандарты и регламенты.</a:t>
                </a:r>
                <a:endParaRPr b="0" lang="ru-RU" sz="2000" spc="-1" strike="noStrike">
                  <a:latin typeface="Arial"/>
                </a:endParaRPr>
              </a:p>
            </p:txBody>
          </p:sp>
          <p:sp>
            <p:nvSpPr>
              <p:cNvPr id="137" name="Овал 17"/>
              <p:cNvSpPr/>
              <p:nvPr/>
            </p:nvSpPr>
            <p:spPr>
              <a:xfrm>
                <a:off x="5828760" y="1126080"/>
                <a:ext cx="761760" cy="761760"/>
              </a:xfrm>
              <a:prstGeom prst="ellipse">
                <a:avLst/>
              </a:prstGeom>
              <a:noFill/>
              <a:ln w="12700">
                <a:solidFill>
                  <a:srgbClr val="ffffff">
                    <a:lumMod val="65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object 25"/>
              <p:cNvSpPr/>
              <p:nvPr/>
            </p:nvSpPr>
            <p:spPr>
              <a:xfrm>
                <a:off x="6114960" y="1286280"/>
                <a:ext cx="337680" cy="502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10800" bIns="0" anchor="t">
                <a:spAutoFit/>
              </a:bodyPr>
              <a:p>
                <a:pPr marL="12600">
                  <a:lnSpc>
                    <a:spcPct val="101000"/>
                  </a:lnSpc>
                  <a:spcBef>
                    <a:spcPts val="85"/>
                  </a:spcBef>
                  <a:buNone/>
                </a:pPr>
                <a:r>
                  <a:rPr b="1" lang="en-US" sz="3200" spc="-1" strike="noStrike">
                    <a:solidFill>
                      <a:srgbClr val="ff6611"/>
                    </a:solidFill>
                    <a:latin typeface="Geometria"/>
                    <a:ea typeface="Verdana"/>
                  </a:rPr>
                  <a:t>1</a:t>
                </a:r>
                <a:endParaRPr b="0" lang="ru-RU" sz="3200" spc="-1" strike="noStrike">
                  <a:latin typeface="Arial"/>
                </a:endParaRPr>
              </a:p>
            </p:txBody>
          </p:sp>
        </p:grpSp>
      </p:grpSp>
      <p:grpSp>
        <p:nvGrpSpPr>
          <p:cNvPr id="139" name="Группа 19"/>
          <p:cNvGrpSpPr/>
          <p:nvPr/>
        </p:nvGrpSpPr>
        <p:grpSpPr>
          <a:xfrm>
            <a:off x="5828760" y="4255560"/>
            <a:ext cx="4686480" cy="1058400"/>
            <a:chOff x="5828760" y="4255560"/>
            <a:chExt cx="4686480" cy="1058400"/>
          </a:xfrm>
        </p:grpSpPr>
        <p:sp>
          <p:nvSpPr>
            <p:cNvPr id="140" name="Прямая со стрелкой 20"/>
            <p:cNvSpPr/>
            <p:nvPr/>
          </p:nvSpPr>
          <p:spPr>
            <a:xfrm>
              <a:off x="6209640" y="5017680"/>
              <a:ext cx="360" cy="29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>
                  <a:lumMod val="65000"/>
                </a:srgbClr>
              </a:solidFill>
              <a:round/>
              <a:tailEnd len="med" type="arrow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1" name="Группа 21"/>
            <p:cNvGrpSpPr/>
            <p:nvPr/>
          </p:nvGrpSpPr>
          <p:grpSpPr>
            <a:xfrm>
              <a:off x="5828760" y="4255560"/>
              <a:ext cx="4686480" cy="1031400"/>
              <a:chOff x="5828760" y="4255560"/>
              <a:chExt cx="4686480" cy="1031400"/>
            </a:xfrm>
          </p:grpSpPr>
          <p:sp>
            <p:nvSpPr>
              <p:cNvPr id="142" name="Прямоугольник 22"/>
              <p:cNvSpPr/>
              <p:nvPr/>
            </p:nvSpPr>
            <p:spPr>
              <a:xfrm>
                <a:off x="6771600" y="4282560"/>
                <a:ext cx="3743640" cy="1004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ru-RU" sz="2000" spc="-1" strike="noStrike">
                    <a:solidFill>
                      <a:srgbClr val="808080"/>
                    </a:solidFill>
                    <a:latin typeface="Geometria"/>
                  </a:rPr>
                  <a:t>Наглядное представление информации</a:t>
                </a:r>
                <a:endParaRPr b="0" lang="ru-RU" sz="2000" spc="-1" strike="noStrike">
                  <a:latin typeface="Arial"/>
                </a:endParaRPr>
              </a:p>
            </p:txBody>
          </p:sp>
          <p:sp>
            <p:nvSpPr>
              <p:cNvPr id="143" name="Овал 29"/>
              <p:cNvSpPr/>
              <p:nvPr/>
            </p:nvSpPr>
            <p:spPr>
              <a:xfrm>
                <a:off x="5828760" y="4255560"/>
                <a:ext cx="761760" cy="761760"/>
              </a:xfrm>
              <a:prstGeom prst="ellipse">
                <a:avLst/>
              </a:prstGeom>
              <a:noFill/>
              <a:ln w="12700">
                <a:solidFill>
                  <a:srgbClr val="ffffff">
                    <a:lumMod val="65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object 25"/>
              <p:cNvSpPr/>
              <p:nvPr/>
            </p:nvSpPr>
            <p:spPr>
              <a:xfrm>
                <a:off x="6097320" y="4416120"/>
                <a:ext cx="337680" cy="502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10800" bIns="0" anchor="t">
                <a:spAutoFit/>
              </a:bodyPr>
              <a:p>
                <a:pPr marL="12600">
                  <a:lnSpc>
                    <a:spcPct val="101000"/>
                  </a:lnSpc>
                  <a:spcBef>
                    <a:spcPts val="85"/>
                  </a:spcBef>
                  <a:buNone/>
                </a:pPr>
                <a:r>
                  <a:rPr b="1" lang="ru-RU" sz="3200" spc="-1" strike="noStrike">
                    <a:solidFill>
                      <a:srgbClr val="ff6611"/>
                    </a:solidFill>
                    <a:latin typeface="Geometria"/>
                    <a:ea typeface="Verdana"/>
                  </a:rPr>
                  <a:t>2</a:t>
                </a:r>
                <a:endParaRPr b="0" lang="ru-RU" sz="3200" spc="-1" strike="noStrike">
                  <a:latin typeface="Arial"/>
                </a:endParaRPr>
              </a:p>
            </p:txBody>
          </p:sp>
        </p:grpSp>
      </p:grpSp>
      <p:grpSp>
        <p:nvGrpSpPr>
          <p:cNvPr id="145" name="Группа 33"/>
          <p:cNvGrpSpPr/>
          <p:nvPr/>
        </p:nvGrpSpPr>
        <p:grpSpPr>
          <a:xfrm>
            <a:off x="5828760" y="5314320"/>
            <a:ext cx="4686480" cy="761760"/>
            <a:chOff x="5828760" y="5314320"/>
            <a:chExt cx="4686480" cy="761760"/>
          </a:xfrm>
        </p:grpSpPr>
        <p:sp>
          <p:nvSpPr>
            <p:cNvPr id="146" name="Прямоугольник 34"/>
            <p:cNvSpPr/>
            <p:nvPr/>
          </p:nvSpPr>
          <p:spPr>
            <a:xfrm>
              <a:off x="6771600" y="5481360"/>
              <a:ext cx="37436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ru-RU" sz="2000" spc="-1" strike="noStrike">
                  <a:solidFill>
                    <a:srgbClr val="808080"/>
                  </a:solidFill>
                  <a:latin typeface="Geometria"/>
                </a:rPr>
                <a:t>Поиск потерь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47" name="Овал 35"/>
            <p:cNvSpPr/>
            <p:nvPr/>
          </p:nvSpPr>
          <p:spPr>
            <a:xfrm>
              <a:off x="5828760" y="5314320"/>
              <a:ext cx="761760" cy="761760"/>
            </a:xfrm>
            <a:prstGeom prst="ellipse">
              <a:avLst/>
            </a:prstGeom>
            <a:noFill/>
            <a:ln w="12700">
              <a:solidFill>
                <a:srgbClr val="ffffff">
                  <a:lumMod val="65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object 25"/>
            <p:cNvSpPr/>
            <p:nvPr/>
          </p:nvSpPr>
          <p:spPr>
            <a:xfrm>
              <a:off x="6098040" y="5474880"/>
              <a:ext cx="337680" cy="50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0800" bIns="0" anchor="t">
              <a:spAutoFit/>
            </a:bodyPr>
            <a:p>
              <a:pPr marL="12600">
                <a:lnSpc>
                  <a:spcPct val="101000"/>
                </a:lnSpc>
                <a:spcBef>
                  <a:spcPts val="85"/>
                </a:spcBef>
                <a:buNone/>
              </a:pPr>
              <a:r>
                <a:rPr b="1" lang="ru-RU" sz="3200" spc="-1" strike="noStrike">
                  <a:solidFill>
                    <a:srgbClr val="ff6611"/>
                  </a:solidFill>
                  <a:latin typeface="Geometria"/>
                  <a:ea typeface="Verdana"/>
                </a:rPr>
                <a:t>3</a:t>
              </a:r>
              <a:endParaRPr b="0" lang="ru-RU" sz="3200" spc="-1" strike="noStrike">
                <a:latin typeface="Arial"/>
              </a:endParaRPr>
            </a:p>
          </p:txBody>
        </p:sp>
      </p:grpSp>
      <p:pic>
        <p:nvPicPr>
          <p:cNvPr id="149" name="Google Shape;118;p10" descr="https://miro.medium.com/max/1400/1*Wm7XBdPgwdIFyEcB3TAMrQ.png"/>
          <p:cNvPicPr/>
          <p:nvPr/>
        </p:nvPicPr>
        <p:blipFill>
          <a:blip r:embed="rId2"/>
          <a:srcRect l="0" t="0" r="3774" b="0"/>
          <a:stretch/>
        </p:blipFill>
        <p:spPr>
          <a:xfrm>
            <a:off x="697320" y="2914200"/>
            <a:ext cx="456912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Рисунок 9" descr=""/>
          <p:cNvPicPr/>
          <p:nvPr/>
        </p:nvPicPr>
        <p:blipFill>
          <a:blip r:embed="rId1"/>
          <a:srcRect l="14434" t="22426" r="0" b="8930"/>
          <a:stretch/>
        </p:blipFill>
        <p:spPr>
          <a:xfrm>
            <a:off x="-457200" y="-838080"/>
            <a:ext cx="12648960" cy="7924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18" name="Google Shape;190;p19"/>
          <p:cNvGraphicFramePr/>
          <p:nvPr/>
        </p:nvGraphicFramePr>
        <p:xfrm>
          <a:off x="1163880" y="1219320"/>
          <a:ext cx="9960840" cy="1056240"/>
        </p:xfrm>
        <a:graphic>
          <a:graphicData uri="http://schemas.openxmlformats.org/drawingml/2006/table">
            <a:tbl>
              <a:tblPr/>
              <a:tblGrid>
                <a:gridCol w="3376800"/>
                <a:gridCol w="6584040"/>
              </a:tblGrid>
              <a:tr h="3432960">
                <a:tc>
                  <a:txBody>
                    <a:bodyPr lIns="0" rIns="0" tIns="1191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Основной сценарий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9160" bIns="0" anchor="t">
                      <a:noAutofit/>
                    </a:bodyPr>
                    <a:p>
                      <a:pPr lvl="1" marL="896040" indent="-343080">
                        <a:lnSpc>
                          <a:spcPct val="103000"/>
                        </a:lnSpc>
                        <a:buClr>
                          <a:srgbClr val="ff6611"/>
                        </a:buClr>
                        <a:buFont typeface="Arial"/>
                        <a:buChar char="•"/>
                      </a:pP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Пользователь запускает систему. Система открывает сессию пользователя, предлагает ввести логин и пароль.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lvl="1" marL="896040" indent="-343080">
                        <a:lnSpc>
                          <a:spcPct val="103000"/>
                        </a:lnSpc>
                        <a:buClr>
                          <a:srgbClr val="ff6611"/>
                        </a:buClr>
                        <a:buFont typeface="Arial"/>
                        <a:buChar char="•"/>
                      </a:pP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Пользователь вводит логин и пароль.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lvl="1" marL="896040" indent="-343080">
                        <a:lnSpc>
                          <a:spcPct val="103000"/>
                        </a:lnSpc>
                        <a:buClr>
                          <a:srgbClr val="ff6611"/>
                        </a:buClr>
                        <a:buFont typeface="Arial"/>
                        <a:buChar char="•"/>
                      </a:pP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Система проверяет логин и пароль.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lvl="1" marL="896040" indent="-343080">
                        <a:lnSpc>
                          <a:spcPct val="103000"/>
                        </a:lnSpc>
                        <a:buClr>
                          <a:srgbClr val="ff6611"/>
                        </a:buClr>
                        <a:buFont typeface="Arial"/>
                        <a:buChar char="•"/>
                      </a:pP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Система создает запись в истории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lvl="1" marL="896040" indent="-343080">
                        <a:lnSpc>
                          <a:spcPct val="103000"/>
                        </a:lnSpc>
                        <a:buClr>
                          <a:srgbClr val="ff6611"/>
                        </a:buClr>
                        <a:buFont typeface="Arial"/>
                        <a:buChar char="•"/>
                      </a:pP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авторизаций (IP адрес пользователя, логин, дата, рабочая станция).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lvl="1" marL="896040" indent="-343080">
                        <a:lnSpc>
                          <a:spcPct val="103000"/>
                        </a:lnSpc>
                        <a:buClr>
                          <a:srgbClr val="ff6611"/>
                        </a:buClr>
                        <a:buFont typeface="Arial"/>
                        <a:buChar char="•"/>
                      </a:pP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Система выдает пользователю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lvl="1" marL="896040" indent="-343080">
                        <a:lnSpc>
                          <a:spcPct val="103000"/>
                        </a:lnSpc>
                        <a:buClr>
                          <a:srgbClr val="ff6611"/>
                        </a:buClr>
                        <a:buFont typeface="Arial"/>
                        <a:buChar char="•"/>
                      </a:pP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Сообщение по поводу успешной авторизации (ссылка на сообщение).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marL="552960">
                        <a:lnSpc>
                          <a:spcPct val="103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48600">
                <a:tc>
                  <a:txBody>
                    <a:bodyPr lIns="0" rIns="0" tIns="1198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Результат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9880" bIns="0" anchor="t">
                      <a:noAutofit/>
                    </a:bodyPr>
                    <a:p>
                      <a:pPr marL="552960">
                        <a:lnSpc>
                          <a:spcPct val="103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solidFill>
                            <a:srgbClr val="595959"/>
                          </a:solidFill>
                          <a:latin typeface="Geometria"/>
                          <a:ea typeface="Tahoma"/>
                        </a:rPr>
                        <a:t>Пользователь успешно авторизирован, и может работать с системой.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marL="552960">
                        <a:lnSpc>
                          <a:spcPct val="103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9" name="TextBox 5"/>
          <p:cNvSpPr/>
          <p:nvPr/>
        </p:nvSpPr>
        <p:spPr>
          <a:xfrm>
            <a:off x="1163880" y="380880"/>
            <a:ext cx="99608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0" lang="ru-RU" sz="1600" spc="-1" strike="noStrike">
                <a:solidFill>
                  <a:srgbClr val="808080"/>
                </a:solidFill>
                <a:latin typeface="Geometria"/>
                <a:ea typeface="Verdana"/>
              </a:rPr>
              <a:t>Тестирование по сценариям использования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Рисунок 9" descr=""/>
          <p:cNvPicPr/>
          <p:nvPr/>
        </p:nvPicPr>
        <p:blipFill>
          <a:blip r:embed="rId1"/>
          <a:srcRect l="14434" t="22426" r="0" b="8930"/>
          <a:stretch/>
        </p:blipFill>
        <p:spPr>
          <a:xfrm>
            <a:off x="-457200" y="-838080"/>
            <a:ext cx="12648960" cy="7924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21" name="Google Shape;190;p19"/>
          <p:cNvGraphicFramePr/>
          <p:nvPr/>
        </p:nvGraphicFramePr>
        <p:xfrm>
          <a:off x="1163880" y="1676520"/>
          <a:ext cx="9960840" cy="3076560"/>
        </p:xfrm>
        <a:graphic>
          <a:graphicData uri="http://schemas.openxmlformats.org/drawingml/2006/table">
            <a:tbl>
              <a:tblPr/>
              <a:tblGrid>
                <a:gridCol w="3376800"/>
                <a:gridCol w="6584040"/>
              </a:tblGrid>
              <a:tr h="1067400">
                <a:tc>
                  <a:txBody>
                    <a:bodyPr lIns="0" rIns="0" tIns="1191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Альтернативный сценарий 1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09800" bIns="0" anchor="t">
                      <a:noAutofit/>
                    </a:bodyPr>
                    <a:p>
                      <a:pPr marL="552960">
                        <a:lnSpc>
                          <a:spcPct val="102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latin typeface="Geometria"/>
                          <a:ea typeface="Tahoma"/>
                        </a:rPr>
                        <a:t>Пользователь на форме входа выбирает кнопку: «Напомнить пароль».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56640">
                <a:tc>
                  <a:txBody>
                    <a:bodyPr lIns="0" rIns="0" tIns="1198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Результат 1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9880" bIns="0" anchor="t">
                      <a:noAutofit/>
                    </a:bodyPr>
                    <a:p>
                      <a:pPr marL="5529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latin typeface="Geometria"/>
                          <a:ea typeface="Tahoma"/>
                        </a:rPr>
                        <a:t>Система высылает на почту пароль</a:t>
                      </a:r>
                      <a:endParaRPr b="0" lang="ru-RU" sz="1900" spc="-1" strike="noStrike">
                        <a:latin typeface="Arial"/>
                      </a:endParaRPr>
                    </a:p>
                    <a:p>
                      <a:pPr marL="5529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207440">
                <a:tc>
                  <a:txBody>
                    <a:bodyPr lIns="0" rIns="0" tIns="1191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Альтернативный сценарий 2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9160" bIns="0" anchor="t">
                      <a:noAutofit/>
                    </a:bodyPr>
                    <a:p>
                      <a:pPr marL="5529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latin typeface="Geometria"/>
                          <a:ea typeface="Tahoma"/>
                        </a:rPr>
                        <a:t>Количество неудачных попыток авторизоваться достигло максим</a:t>
                      </a: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ума</a:t>
                      </a:r>
                      <a:r>
                        <a:rPr b="0" lang="en-US" sz="1900" spc="-1" strike="noStrike">
                          <a:latin typeface="Geometria"/>
                          <a:ea typeface="Tahoma"/>
                        </a:rPr>
                        <a:t>, установленного </a:t>
                      </a:r>
                      <a:br>
                        <a:rPr sz="1900"/>
                      </a:br>
                      <a:r>
                        <a:rPr b="0" lang="en-US" sz="1900" spc="-1" strike="noStrike">
                          <a:latin typeface="Geometria"/>
                          <a:ea typeface="Tahoma"/>
                        </a:rPr>
                        <a:t>в настройках.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85120">
                <a:tc>
                  <a:txBody>
                    <a:bodyPr lIns="0" rIns="0" tIns="1198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900" spc="-1" strike="noStrike">
                          <a:solidFill>
                            <a:srgbClr val="808080"/>
                          </a:solidFill>
                          <a:latin typeface="Geometria"/>
                          <a:ea typeface="Cambria"/>
                        </a:rPr>
                        <a:t>Результат 2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23480" bIns="0" anchor="t">
                      <a:noAutofit/>
                    </a:bodyPr>
                    <a:p>
                      <a:pPr marL="552960">
                        <a:lnSpc>
                          <a:spcPct val="99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latin typeface="Geometria"/>
                          <a:ea typeface="Tahoma"/>
                        </a:rPr>
                        <a:t>Пользователь не может войти. Система выдает сообщение «Вход с IP адреса Пользователя заблокирован на время, установленное в настройках.</a:t>
                      </a: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»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2" name="TextBox 4"/>
          <p:cNvSpPr/>
          <p:nvPr/>
        </p:nvSpPr>
        <p:spPr>
          <a:xfrm>
            <a:off x="1163880" y="380880"/>
            <a:ext cx="99608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0" lang="ru-RU" sz="1600" spc="-1" strike="noStrike">
                <a:solidFill>
                  <a:srgbClr val="808080"/>
                </a:solidFill>
                <a:latin typeface="Geometria"/>
                <a:ea typeface="Verdana"/>
              </a:rPr>
              <a:t>Тестирование по сценариям использования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Рисунок 28" descr=""/>
          <p:cNvPicPr/>
          <p:nvPr/>
        </p:nvPicPr>
        <p:blipFill>
          <a:blip r:embed="rId1"/>
          <a:stretch/>
        </p:blipFill>
        <p:spPr>
          <a:xfrm>
            <a:off x="0" y="-287280"/>
            <a:ext cx="12542760" cy="7646760"/>
          </a:xfrm>
          <a:prstGeom prst="rect">
            <a:avLst/>
          </a:prstGeom>
          <a:ln w="0">
            <a:noFill/>
          </a:ln>
        </p:spPr>
      </p:pic>
      <p:sp>
        <p:nvSpPr>
          <p:cNvPr id="224" name="TextBox 5"/>
          <p:cNvSpPr/>
          <p:nvPr/>
        </p:nvSpPr>
        <p:spPr>
          <a:xfrm>
            <a:off x="1163880" y="1256040"/>
            <a:ext cx="761400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Тесты по сценариям использования.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Преимущества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5" name="object 25"/>
          <p:cNvSpPr/>
          <p:nvPr/>
        </p:nvSpPr>
        <p:spPr>
          <a:xfrm>
            <a:off x="10287000" y="762120"/>
            <a:ext cx="1066320" cy="20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0" lang="ru-RU" sz="13200" spc="-1" strike="noStrike">
                <a:solidFill>
                  <a:srgbClr val="a6a6a6"/>
                </a:solidFill>
                <a:latin typeface="Geometria"/>
                <a:ea typeface="Verdana"/>
              </a:rPr>
              <a:t>+</a:t>
            </a:r>
            <a:endParaRPr b="0" lang="ru-RU" sz="13200" spc="-1" strike="noStrike">
              <a:latin typeface="Arial"/>
            </a:endParaRPr>
          </a:p>
        </p:txBody>
      </p:sp>
      <p:sp>
        <p:nvSpPr>
          <p:cNvPr id="226" name="object 7"/>
          <p:cNvSpPr/>
          <p:nvPr/>
        </p:nvSpPr>
        <p:spPr>
          <a:xfrm>
            <a:off x="1185120" y="3061800"/>
            <a:ext cx="6586920" cy="21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Проверяют работоспособность основной функциональности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Воспроизводят действия пользователя при работе с системой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Рисунок 28" descr=""/>
          <p:cNvPicPr/>
          <p:nvPr/>
        </p:nvPicPr>
        <p:blipFill>
          <a:blip r:embed="rId1"/>
          <a:stretch/>
        </p:blipFill>
        <p:spPr>
          <a:xfrm rot="10800000">
            <a:off x="360" y="-287280"/>
            <a:ext cx="12542760" cy="7646760"/>
          </a:xfrm>
          <a:prstGeom prst="rect">
            <a:avLst/>
          </a:prstGeom>
          <a:ln w="0">
            <a:noFill/>
          </a:ln>
        </p:spPr>
      </p:pic>
      <p:sp>
        <p:nvSpPr>
          <p:cNvPr id="228" name="TextBox 5"/>
          <p:cNvSpPr/>
          <p:nvPr/>
        </p:nvSpPr>
        <p:spPr>
          <a:xfrm>
            <a:off x="1163880" y="1256040"/>
            <a:ext cx="761400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Тесты по сценариям использования.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Ограничения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229" name="Группа 3"/>
          <p:cNvGrpSpPr/>
          <p:nvPr/>
        </p:nvGrpSpPr>
        <p:grpSpPr>
          <a:xfrm>
            <a:off x="10134720" y="1256040"/>
            <a:ext cx="1420560" cy="1077840"/>
            <a:chOff x="10134720" y="1256040"/>
            <a:chExt cx="1420560" cy="1077840"/>
          </a:xfrm>
        </p:grpSpPr>
        <p:sp>
          <p:nvSpPr>
            <p:cNvPr id="230" name="Равнобедренный треугольник 1"/>
            <p:cNvSpPr/>
            <p:nvPr/>
          </p:nvSpPr>
          <p:spPr>
            <a:xfrm>
              <a:off x="10134720" y="1256040"/>
              <a:ext cx="1191960" cy="102744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object 25"/>
            <p:cNvSpPr/>
            <p:nvPr/>
          </p:nvSpPr>
          <p:spPr>
            <a:xfrm>
              <a:off x="10609920" y="1492560"/>
              <a:ext cx="945360" cy="84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0800" bIns="0" anchor="t">
              <a:spAutoFit/>
            </a:bodyPr>
            <a:p>
              <a:pPr marL="12600">
                <a:lnSpc>
                  <a:spcPct val="101000"/>
                </a:lnSpc>
                <a:spcBef>
                  <a:spcPts val="85"/>
                </a:spcBef>
                <a:buNone/>
              </a:pPr>
              <a:r>
                <a:rPr b="0" lang="ru-RU" sz="5400" spc="-1" strike="noStrike">
                  <a:solidFill>
                    <a:srgbClr val="ff6611"/>
                  </a:solidFill>
                  <a:latin typeface="Aeroport"/>
                  <a:ea typeface="Verdana"/>
                </a:rPr>
                <a:t>!</a:t>
              </a:r>
              <a:endParaRPr b="0" lang="ru-RU" sz="5400" spc="-1" strike="noStrike">
                <a:latin typeface="Arial"/>
              </a:endParaRPr>
            </a:p>
          </p:txBody>
        </p:sp>
      </p:grpSp>
      <p:sp>
        <p:nvSpPr>
          <p:cNvPr id="232" name="object 7"/>
          <p:cNvSpPr/>
          <p:nvPr/>
        </p:nvSpPr>
        <p:spPr>
          <a:xfrm>
            <a:off x="1185120" y="2931120"/>
            <a:ext cx="6968160" cy="276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Не проверяют подробно отдельные элементы интерфейса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Не проверяют комбинации данных </a:t>
            </a:r>
            <a:br>
              <a:rPr sz="2400"/>
            </a:b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при заполнении форм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Только позитивные сценарии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Рисунок 8" descr=""/>
          <p:cNvPicPr/>
          <p:nvPr/>
        </p:nvPicPr>
        <p:blipFill>
          <a:blip r:embed="rId1"/>
          <a:stretch/>
        </p:blipFill>
        <p:spPr>
          <a:xfrm>
            <a:off x="0" y="0"/>
            <a:ext cx="12206520" cy="6857640"/>
          </a:xfrm>
          <a:prstGeom prst="rect">
            <a:avLst/>
          </a:prstGeom>
          <a:ln w="0">
            <a:noFill/>
          </a:ln>
        </p:spPr>
      </p:pic>
      <p:sp>
        <p:nvSpPr>
          <p:cNvPr id="234" name="Текст 5"/>
          <p:cNvSpPr/>
          <p:nvPr/>
        </p:nvSpPr>
        <p:spPr>
          <a:xfrm>
            <a:off x="1285200" y="1713240"/>
            <a:ext cx="8193600" cy="32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808080"/>
                </a:solidFill>
                <a:latin typeface="Geometria"/>
              </a:rPr>
              <a:t>Тестирование переходов </a:t>
            </a:r>
            <a:br>
              <a:rPr sz="6000"/>
            </a:br>
            <a:r>
              <a:rPr b="1" lang="ru-RU" sz="6000" spc="-1" strike="noStrike">
                <a:solidFill>
                  <a:srgbClr val="808080"/>
                </a:solidFill>
                <a:latin typeface="Geometria"/>
              </a:rPr>
              <a:t>между состояниями</a:t>
            </a:r>
            <a:endParaRPr b="0" lang="ru-RU" sz="6000" spc="-1" strike="noStrike">
              <a:latin typeface="Arial"/>
            </a:endParaRPr>
          </a:p>
        </p:txBody>
      </p:sp>
      <p:grpSp>
        <p:nvGrpSpPr>
          <p:cNvPr id="235" name="Группа 14"/>
          <p:cNvGrpSpPr/>
          <p:nvPr/>
        </p:nvGrpSpPr>
        <p:grpSpPr>
          <a:xfrm>
            <a:off x="9397080" y="1674000"/>
            <a:ext cx="1509480" cy="1509480"/>
            <a:chOff x="9397080" y="1674000"/>
            <a:chExt cx="1509480" cy="1509480"/>
          </a:xfrm>
        </p:grpSpPr>
        <p:sp>
          <p:nvSpPr>
            <p:cNvPr id="236" name="Овал 15"/>
            <p:cNvSpPr/>
            <p:nvPr/>
          </p:nvSpPr>
          <p:spPr>
            <a:xfrm>
              <a:off x="9397080" y="1674000"/>
              <a:ext cx="1509480" cy="1509480"/>
            </a:xfrm>
            <a:prstGeom prst="ellipse">
              <a:avLst/>
            </a:prstGeom>
            <a:noFill/>
            <a:ln w="28575">
              <a:solidFill>
                <a:srgbClr val="ffffff">
                  <a:lumMod val="65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object 25"/>
            <p:cNvSpPr/>
            <p:nvPr/>
          </p:nvSpPr>
          <p:spPr>
            <a:xfrm>
              <a:off x="9479160" y="1963080"/>
              <a:ext cx="1345680" cy="8211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0800" bIns="0" anchor="t">
              <a:spAutoFit/>
            </a:bodyPr>
            <a:p>
              <a:pPr marL="12600" algn="ctr">
                <a:lnSpc>
                  <a:spcPct val="101000"/>
                </a:lnSpc>
                <a:spcBef>
                  <a:spcPts val="85"/>
                </a:spcBef>
                <a:buNone/>
              </a:pPr>
              <a:r>
                <a:rPr b="0" lang="en-US" sz="3200" spc="-1" strike="noStrike">
                  <a:solidFill>
                    <a:srgbClr val="808080"/>
                  </a:solidFill>
                  <a:latin typeface="Geometria"/>
                  <a:ea typeface="Verdana"/>
                </a:rPr>
                <a:t>1</a:t>
              </a:r>
              <a:endParaRPr b="0" lang="ru-RU" sz="3200" spc="-1" strike="noStrike">
                <a:latin typeface="Arial"/>
              </a:endParaRPr>
            </a:p>
            <a:p>
              <a:pPr marL="12600" algn="ctr">
                <a:lnSpc>
                  <a:spcPct val="101000"/>
                </a:lnSpc>
                <a:spcBef>
                  <a:spcPts val="85"/>
                </a:spcBef>
                <a:buNone/>
              </a:pPr>
              <a:r>
                <a:rPr b="0" lang="en-US" sz="2000" spc="-1" strike="noStrike">
                  <a:solidFill>
                    <a:srgbClr val="808080"/>
                  </a:solidFill>
                  <a:latin typeface="Geometria"/>
                  <a:ea typeface="Verdana"/>
                </a:rPr>
                <a:t>State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238" name="Группа 17"/>
          <p:cNvGrpSpPr/>
          <p:nvPr/>
        </p:nvGrpSpPr>
        <p:grpSpPr>
          <a:xfrm>
            <a:off x="9397080" y="4402800"/>
            <a:ext cx="1509480" cy="1509480"/>
            <a:chOff x="9397080" y="4402800"/>
            <a:chExt cx="1509480" cy="1509480"/>
          </a:xfrm>
        </p:grpSpPr>
        <p:sp>
          <p:nvSpPr>
            <p:cNvPr id="239" name="Овал 18"/>
            <p:cNvSpPr/>
            <p:nvPr/>
          </p:nvSpPr>
          <p:spPr>
            <a:xfrm>
              <a:off x="9397080" y="4402800"/>
              <a:ext cx="1509480" cy="1509480"/>
            </a:xfrm>
            <a:prstGeom prst="ellipse">
              <a:avLst/>
            </a:prstGeom>
            <a:noFill/>
            <a:ln w="28575">
              <a:solidFill>
                <a:srgbClr val="ffffff">
                  <a:lumMod val="65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object 25"/>
            <p:cNvSpPr/>
            <p:nvPr/>
          </p:nvSpPr>
          <p:spPr>
            <a:xfrm>
              <a:off x="9479160" y="4691880"/>
              <a:ext cx="1345680" cy="8211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0800" bIns="0" anchor="t">
              <a:spAutoFit/>
            </a:bodyPr>
            <a:p>
              <a:pPr marL="12600" algn="ctr">
                <a:lnSpc>
                  <a:spcPct val="101000"/>
                </a:lnSpc>
                <a:spcBef>
                  <a:spcPts val="85"/>
                </a:spcBef>
                <a:buNone/>
              </a:pPr>
              <a:r>
                <a:rPr b="0" lang="en-US" sz="3200" spc="-1" strike="noStrike">
                  <a:solidFill>
                    <a:srgbClr val="808080"/>
                  </a:solidFill>
                  <a:latin typeface="Geometria"/>
                  <a:ea typeface="Verdana"/>
                </a:rPr>
                <a:t>2</a:t>
              </a:r>
              <a:endParaRPr b="0" lang="ru-RU" sz="3200" spc="-1" strike="noStrike">
                <a:latin typeface="Arial"/>
              </a:endParaRPr>
            </a:p>
            <a:p>
              <a:pPr marL="12600" algn="ctr">
                <a:lnSpc>
                  <a:spcPct val="101000"/>
                </a:lnSpc>
                <a:spcBef>
                  <a:spcPts val="85"/>
                </a:spcBef>
                <a:buNone/>
              </a:pPr>
              <a:r>
                <a:rPr b="0" lang="en-US" sz="2000" spc="-1" strike="noStrike">
                  <a:solidFill>
                    <a:srgbClr val="808080"/>
                  </a:solidFill>
                  <a:latin typeface="Geometria"/>
                  <a:ea typeface="Verdana"/>
                </a:rPr>
                <a:t>State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41" name="Прямая со стрелкой 20"/>
          <p:cNvSpPr/>
          <p:nvPr/>
        </p:nvSpPr>
        <p:spPr>
          <a:xfrm>
            <a:off x="10152000" y="3183480"/>
            <a:ext cx="360" cy="12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6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Рисунок 9" descr=""/>
          <p:cNvPicPr/>
          <p:nvPr/>
        </p:nvPicPr>
        <p:blipFill>
          <a:blip r:embed="rId1"/>
          <a:srcRect l="14434" t="22426" r="0" b="8930"/>
          <a:stretch/>
        </p:blipFill>
        <p:spPr>
          <a:xfrm>
            <a:off x="-457200" y="-838080"/>
            <a:ext cx="12648960" cy="7924320"/>
          </a:xfrm>
          <a:prstGeom prst="rect">
            <a:avLst/>
          </a:prstGeom>
          <a:ln w="0">
            <a:noFill/>
          </a:ln>
        </p:spPr>
      </p:pic>
      <p:sp>
        <p:nvSpPr>
          <p:cNvPr id="243" name="object 5"/>
          <p:cNvSpPr/>
          <p:nvPr/>
        </p:nvSpPr>
        <p:spPr>
          <a:xfrm>
            <a:off x="1143000" y="2362320"/>
            <a:ext cx="708624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 u="sng">
                <a:solidFill>
                  <a:srgbClr val="404040"/>
                </a:solidFill>
                <a:uFillTx/>
                <a:latin typeface="Geometria"/>
                <a:ea typeface="Verdana"/>
              </a:rPr>
              <a:t>Тестирование переходов между состояниями</a:t>
            </a:r>
            <a:r>
              <a:rPr b="0" lang="ru-RU" sz="2800" spc="-1" strike="noStrike">
                <a:solidFill>
                  <a:srgbClr val="404040"/>
                </a:solidFill>
                <a:latin typeface="Geometria"/>
                <a:ea typeface="Verdana"/>
              </a:rPr>
              <a:t> —техника тест-дизайна, основанная на анализе состояний системы и переходов между состояниями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244" name="Рисунок 8" descr=""/>
          <p:cNvPicPr/>
          <p:nvPr/>
        </p:nvPicPr>
        <p:blipFill>
          <a:blip r:embed="rId2"/>
          <a:srcRect l="63118" t="18873" r="1251" b="12200"/>
          <a:stretch/>
        </p:blipFill>
        <p:spPr>
          <a:xfrm>
            <a:off x="7848720" y="1143000"/>
            <a:ext cx="4343040" cy="47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Рисунок 12" descr=""/>
          <p:cNvPicPr/>
          <p:nvPr/>
        </p:nvPicPr>
        <p:blipFill>
          <a:blip r:embed="rId1"/>
          <a:srcRect l="14434" t="22426" r="0" b="8930"/>
          <a:stretch/>
        </p:blipFill>
        <p:spPr>
          <a:xfrm>
            <a:off x="-457200" y="-838080"/>
            <a:ext cx="12648960" cy="792432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1"/>
          <p:cNvSpPr>
            <a:spLocks noGrp="1"/>
          </p:cNvSpPr>
          <p:nvPr>
            <p:ph type="sldNum" idx="10"/>
          </p:nvPr>
        </p:nvSpPr>
        <p:spPr>
          <a:xfrm>
            <a:off x="8547480" y="4843800"/>
            <a:ext cx="1900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0760">
              <a:lnSpc>
                <a:spcPct val="106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c7c7c7"/>
                </a:solidFill>
                <a:latin typeface="Calibri"/>
                <a:ea typeface="Calibri"/>
              </a:defRPr>
            </a:lvl1pPr>
          </a:lstStyle>
          <a:p>
            <a:pPr marL="50760">
              <a:lnSpc>
                <a:spcPct val="106000"/>
              </a:lnSpc>
              <a:buNone/>
              <a:tabLst>
                <a:tab algn="l" pos="0"/>
              </a:tabLst>
            </a:pPr>
            <a:fld id="{7A2E16FA-AA4B-4894-B1AC-27367293FE3F}" type="slidenum">
              <a:rPr b="0" lang="en-US" sz="900" spc="-1" strike="noStrike">
                <a:solidFill>
                  <a:srgbClr val="c7c7c7"/>
                </a:solidFill>
                <a:latin typeface="Calibri"/>
                <a:ea typeface="Calibri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47" name="TextBox 5"/>
          <p:cNvSpPr/>
          <p:nvPr/>
        </p:nvSpPr>
        <p:spPr>
          <a:xfrm>
            <a:off x="1163880" y="1256040"/>
            <a:ext cx="6303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Части диаграммы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48" name="object 7"/>
          <p:cNvSpPr/>
          <p:nvPr/>
        </p:nvSpPr>
        <p:spPr>
          <a:xfrm>
            <a:off x="1185120" y="2142000"/>
            <a:ext cx="5977440" cy="39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Состояние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Переходы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Событие (пользователь что-то сделал)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Действие (реакция приложение </a:t>
            </a:r>
            <a:br>
              <a:rPr sz="2400"/>
            </a:b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на события)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Точка входа и точка выхода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9" name="Рисунок 13" descr=""/>
          <p:cNvPicPr/>
          <p:nvPr/>
        </p:nvPicPr>
        <p:blipFill>
          <a:blip r:embed="rId2"/>
          <a:srcRect l="63118" t="18873" r="1251" b="12200"/>
          <a:stretch/>
        </p:blipFill>
        <p:spPr>
          <a:xfrm>
            <a:off x="7848720" y="1143000"/>
            <a:ext cx="4343040" cy="47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Рисунок 110" descr=""/>
          <p:cNvPicPr/>
          <p:nvPr/>
        </p:nvPicPr>
        <p:blipFill>
          <a:blip r:embed="rId1"/>
          <a:stretch/>
        </p:blipFill>
        <p:spPr>
          <a:xfrm rot="10800000">
            <a:off x="-6476760" y="-4235760"/>
            <a:ext cx="19019880" cy="115952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"/>
          <p:cNvSpPr/>
          <p:nvPr/>
        </p:nvSpPr>
        <p:spPr>
          <a:xfrm>
            <a:off x="1163880" y="1256040"/>
            <a:ext cx="630324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Бронирование билетов</a:t>
            </a:r>
            <a:br>
              <a:rPr sz="3200"/>
            </a:b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в кинотеатр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52" name="Прямая со стрелкой 22"/>
          <p:cNvSpPr/>
          <p:nvPr/>
        </p:nvSpPr>
        <p:spPr>
          <a:xfrm>
            <a:off x="9766440" y="3768840"/>
            <a:ext cx="75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>
                <a:lumMod val="6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3" name="Группа 23"/>
          <p:cNvGrpSpPr/>
          <p:nvPr/>
        </p:nvGrpSpPr>
        <p:grpSpPr>
          <a:xfrm>
            <a:off x="10524600" y="3233520"/>
            <a:ext cx="1070280" cy="1070280"/>
            <a:chOff x="10524600" y="3233520"/>
            <a:chExt cx="1070280" cy="1070280"/>
          </a:xfrm>
        </p:grpSpPr>
        <p:sp>
          <p:nvSpPr>
            <p:cNvPr id="254" name="Овал 25"/>
            <p:cNvSpPr/>
            <p:nvPr/>
          </p:nvSpPr>
          <p:spPr>
            <a:xfrm>
              <a:off x="10524600" y="3233520"/>
              <a:ext cx="1070280" cy="1070280"/>
            </a:xfrm>
            <a:prstGeom prst="ellipse">
              <a:avLst/>
            </a:prstGeom>
            <a:noFill/>
            <a:ln w="12700">
              <a:solidFill>
                <a:srgbClr val="ffffff">
                  <a:lumMod val="65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object 25"/>
            <p:cNvSpPr/>
            <p:nvPr/>
          </p:nvSpPr>
          <p:spPr>
            <a:xfrm>
              <a:off x="10582560" y="3494520"/>
              <a:ext cx="954000" cy="501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0800" bIns="0" anchor="t">
              <a:spAutoFit/>
            </a:bodyPr>
            <a:p>
              <a:pPr marL="12600" algn="ctr">
                <a:lnSpc>
                  <a:spcPct val="101000"/>
                </a:lnSpc>
                <a:spcBef>
                  <a:spcPts val="85"/>
                </a:spcBef>
                <a:buNone/>
              </a:pPr>
              <a:r>
                <a:rPr b="1" lang="ru-RU" sz="1600" spc="-1" strike="noStrike">
                  <a:solidFill>
                    <a:srgbClr val="ff6611"/>
                  </a:solidFill>
                  <a:latin typeface="Geometria"/>
                  <a:ea typeface="Verdana"/>
                </a:rPr>
                <a:t>Есть билет</a:t>
              </a:r>
              <a:endParaRPr b="0" lang="ru-RU" sz="1600" spc="-1" strike="noStrike">
                <a:latin typeface="Arial"/>
              </a:endParaRPr>
            </a:p>
          </p:txBody>
        </p:sp>
      </p:grpSp>
      <p:sp>
        <p:nvSpPr>
          <p:cNvPr id="256" name="Прямая со стрелкой 35"/>
          <p:cNvSpPr/>
          <p:nvPr/>
        </p:nvSpPr>
        <p:spPr>
          <a:xfrm flipV="1">
            <a:off x="2178000" y="3731760"/>
            <a:ext cx="58356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>
                <a:lumMod val="6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7" name="Группа 36"/>
          <p:cNvGrpSpPr/>
          <p:nvPr/>
        </p:nvGrpSpPr>
        <p:grpSpPr>
          <a:xfrm>
            <a:off x="1137600" y="3220920"/>
            <a:ext cx="1040040" cy="1040040"/>
            <a:chOff x="1137600" y="3220920"/>
            <a:chExt cx="1040040" cy="1040040"/>
          </a:xfrm>
        </p:grpSpPr>
        <p:sp>
          <p:nvSpPr>
            <p:cNvPr id="258" name="Овал 37"/>
            <p:cNvSpPr/>
            <p:nvPr/>
          </p:nvSpPr>
          <p:spPr>
            <a:xfrm>
              <a:off x="1137600" y="3220920"/>
              <a:ext cx="1040040" cy="1040040"/>
            </a:xfrm>
            <a:prstGeom prst="ellipse">
              <a:avLst/>
            </a:prstGeom>
            <a:noFill/>
            <a:ln w="12700">
              <a:solidFill>
                <a:srgbClr val="ffffff">
                  <a:lumMod val="65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object 25"/>
            <p:cNvSpPr/>
            <p:nvPr/>
          </p:nvSpPr>
          <p:spPr>
            <a:xfrm>
              <a:off x="1194120" y="3479760"/>
              <a:ext cx="927360" cy="501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0800" bIns="0" anchor="t">
              <a:spAutoFit/>
            </a:bodyPr>
            <a:p>
              <a:pPr marL="12600" algn="ctr">
                <a:lnSpc>
                  <a:spcPct val="101000"/>
                </a:lnSpc>
                <a:spcBef>
                  <a:spcPts val="85"/>
                </a:spcBef>
                <a:buNone/>
              </a:pPr>
              <a:r>
                <a:rPr b="1" lang="ru-RU" sz="1600" spc="-1" strike="noStrike">
                  <a:solidFill>
                    <a:srgbClr val="ff6611"/>
                  </a:solidFill>
                  <a:latin typeface="Geometria"/>
                  <a:ea typeface="Verdana"/>
                </a:rPr>
                <a:t>Нет билета</a:t>
              </a:r>
              <a:endParaRPr b="0" lang="ru-RU" sz="1600" spc="-1" strike="noStrike">
                <a:latin typeface="Arial"/>
              </a:endParaRPr>
            </a:p>
          </p:txBody>
        </p:sp>
      </p:grpSp>
      <p:sp>
        <p:nvSpPr>
          <p:cNvPr id="260" name="Прямоугольник: скругленные углы 41"/>
          <p:cNvSpPr/>
          <p:nvPr/>
        </p:nvSpPr>
        <p:spPr>
          <a:xfrm>
            <a:off x="2761920" y="3389040"/>
            <a:ext cx="1339560" cy="68544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TextBox 43"/>
          <p:cNvSpPr/>
          <p:nvPr/>
        </p:nvSpPr>
        <p:spPr>
          <a:xfrm>
            <a:off x="2806560" y="3477240"/>
            <a:ext cx="1195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Geometria"/>
                <a:ea typeface="Tahoma"/>
              </a:rPr>
              <a:t>Выбор билетов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2" name="Прямоугольник: скругленные углы 44"/>
          <p:cNvSpPr/>
          <p:nvPr/>
        </p:nvSpPr>
        <p:spPr>
          <a:xfrm>
            <a:off x="5184360" y="3389040"/>
            <a:ext cx="1339560" cy="68544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TextBox 45"/>
          <p:cNvSpPr/>
          <p:nvPr/>
        </p:nvSpPr>
        <p:spPr>
          <a:xfrm>
            <a:off x="5229000" y="3477240"/>
            <a:ext cx="12189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Geometria"/>
                <a:ea typeface="Tahoma"/>
              </a:rPr>
              <a:t>Выбор товаров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4" name="Прямоугольник: скругленные углы 46"/>
          <p:cNvSpPr/>
          <p:nvPr/>
        </p:nvSpPr>
        <p:spPr>
          <a:xfrm>
            <a:off x="7887240" y="1318320"/>
            <a:ext cx="1339560" cy="10008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TextBox 47"/>
          <p:cNvSpPr/>
          <p:nvPr/>
        </p:nvSpPr>
        <p:spPr>
          <a:xfrm>
            <a:off x="7912080" y="1349280"/>
            <a:ext cx="13147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Geometria"/>
                <a:ea typeface="Tahoma"/>
              </a:rPr>
              <a:t>Выбор размеров порций еды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6" name="Прямоугольник: скругленные углы 48"/>
          <p:cNvSpPr/>
          <p:nvPr/>
        </p:nvSpPr>
        <p:spPr>
          <a:xfrm>
            <a:off x="8609760" y="3389040"/>
            <a:ext cx="1339560" cy="68544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TextBox 49"/>
          <p:cNvSpPr/>
          <p:nvPr/>
        </p:nvSpPr>
        <p:spPr>
          <a:xfrm>
            <a:off x="8634240" y="3592080"/>
            <a:ext cx="11952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Geometria"/>
                <a:ea typeface="Tahoma"/>
              </a:rPr>
              <a:t>Оплата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8" name="Прямая со стрелкой 50"/>
          <p:cNvSpPr/>
          <p:nvPr/>
        </p:nvSpPr>
        <p:spPr>
          <a:xfrm>
            <a:off x="4101840" y="3731760"/>
            <a:ext cx="10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>
                <a:lumMod val="6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Прямая со стрелкой 56"/>
          <p:cNvSpPr/>
          <p:nvPr/>
        </p:nvSpPr>
        <p:spPr>
          <a:xfrm>
            <a:off x="6524640" y="3731760"/>
            <a:ext cx="208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>
                <a:lumMod val="6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TextBox 59"/>
          <p:cNvSpPr/>
          <p:nvPr/>
        </p:nvSpPr>
        <p:spPr>
          <a:xfrm>
            <a:off x="4106520" y="3429000"/>
            <a:ext cx="1195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808080"/>
                </a:solidFill>
                <a:latin typeface="Geometria"/>
                <a:ea typeface="Tahoma"/>
              </a:rPr>
              <a:t>Купить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71" name="TextBox 60"/>
          <p:cNvSpPr/>
          <p:nvPr/>
        </p:nvSpPr>
        <p:spPr>
          <a:xfrm>
            <a:off x="6805800" y="3431520"/>
            <a:ext cx="1499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808080"/>
                </a:solidFill>
                <a:latin typeface="Geometria"/>
                <a:ea typeface="Tahoma"/>
              </a:rPr>
              <a:t>Пропустить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72" name="TextBox 61"/>
          <p:cNvSpPr/>
          <p:nvPr/>
        </p:nvSpPr>
        <p:spPr>
          <a:xfrm>
            <a:off x="6805800" y="3733920"/>
            <a:ext cx="1499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808080"/>
                </a:solidFill>
                <a:latin typeface="Geometria"/>
                <a:ea typeface="Tahoma"/>
              </a:rPr>
              <a:t>Продолжить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73" name="Прямоугольник: скругленные углы 64"/>
          <p:cNvSpPr/>
          <p:nvPr/>
        </p:nvSpPr>
        <p:spPr>
          <a:xfrm>
            <a:off x="5184360" y="5259240"/>
            <a:ext cx="1339560" cy="685440"/>
          </a:xfrm>
          <a:prstGeom prst="roundRect">
            <a:avLst>
              <a:gd name="adj" fmla="val 16667"/>
            </a:avLst>
          </a:prstGeom>
          <a:solidFill>
            <a:srgbClr val="ff6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TextBox 65"/>
          <p:cNvSpPr/>
          <p:nvPr/>
        </p:nvSpPr>
        <p:spPr>
          <a:xfrm>
            <a:off x="5229000" y="5347440"/>
            <a:ext cx="12189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ffffff"/>
                </a:solidFill>
                <a:latin typeface="Geometria"/>
                <a:ea typeface="Tahoma"/>
              </a:rPr>
              <a:t>Отмена</a:t>
            </a:r>
            <a:br>
              <a:rPr sz="1400"/>
            </a:br>
            <a:r>
              <a:rPr b="1" lang="ru-RU" sz="1400" spc="-1" strike="noStrike">
                <a:solidFill>
                  <a:srgbClr val="ffffff"/>
                </a:solidFill>
                <a:latin typeface="Geometria"/>
                <a:ea typeface="Tahoma"/>
              </a:rPr>
              <a:t>заказа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75" name="Соединитель: изогнутый 72"/>
          <p:cNvSpPr/>
          <p:nvPr/>
        </p:nvSpPr>
        <p:spPr>
          <a:xfrm flipH="1" rot="16200000">
            <a:off x="4051080" y="3455640"/>
            <a:ext cx="1184040" cy="2422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ffff">
                <a:lumMod val="7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Соединитель: изогнутый 76"/>
          <p:cNvSpPr/>
          <p:nvPr/>
        </p:nvSpPr>
        <p:spPr>
          <a:xfrm rot="5400000">
            <a:off x="5262480" y="4667040"/>
            <a:ext cx="1184040" cy="122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ffff">
                <a:lumMod val="7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Соединитель: изогнутый 79"/>
          <p:cNvSpPr/>
          <p:nvPr/>
        </p:nvSpPr>
        <p:spPr>
          <a:xfrm rot="5400000">
            <a:off x="6975360" y="2954520"/>
            <a:ext cx="1184040" cy="3424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ffff">
                <a:lumMod val="7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оединитель: изогнутый 82"/>
          <p:cNvSpPr/>
          <p:nvPr/>
        </p:nvSpPr>
        <p:spPr>
          <a:xfrm flipH="1" flipV="1" rot="5400000">
            <a:off x="6085440" y="1586880"/>
            <a:ext cx="1569960" cy="2032200"/>
          </a:xfrm>
          <a:prstGeom prst="curvedConnector2">
            <a:avLst/>
          </a:prstGeom>
          <a:noFill/>
          <a:ln>
            <a:solidFill>
              <a:srgbClr val="ffffff">
                <a:lumMod val="7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Соединитель: изогнутый 85"/>
          <p:cNvSpPr/>
          <p:nvPr/>
        </p:nvSpPr>
        <p:spPr>
          <a:xfrm rot="5400000">
            <a:off x="6671520" y="1502640"/>
            <a:ext cx="1069200" cy="27021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ffff">
                <a:lumMod val="7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Соединитель: изогнутый 95"/>
          <p:cNvSpPr/>
          <p:nvPr/>
        </p:nvSpPr>
        <p:spPr>
          <a:xfrm rot="5400000">
            <a:off x="6671520" y="1502640"/>
            <a:ext cx="1069200" cy="2702160"/>
          </a:xfrm>
          <a:prstGeom prst="curvedConnector3">
            <a:avLst>
              <a:gd name="adj1" fmla="val 70184"/>
            </a:avLst>
          </a:prstGeom>
          <a:noFill/>
          <a:ln>
            <a:solidFill>
              <a:srgbClr val="ffffff">
                <a:lumMod val="75000"/>
              </a:srgb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103"/>
          <p:cNvSpPr/>
          <p:nvPr/>
        </p:nvSpPr>
        <p:spPr>
          <a:xfrm>
            <a:off x="6463800" y="2556360"/>
            <a:ext cx="1499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808080"/>
                </a:solidFill>
                <a:latin typeface="Geometria"/>
                <a:ea typeface="Tahoma"/>
              </a:rPr>
              <a:t>Добавить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82" name="TextBox 104"/>
          <p:cNvSpPr/>
          <p:nvPr/>
        </p:nvSpPr>
        <p:spPr>
          <a:xfrm>
            <a:off x="6485040" y="3065040"/>
            <a:ext cx="1499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808080"/>
                </a:solidFill>
                <a:latin typeface="Geometria"/>
                <a:ea typeface="Tahoma"/>
              </a:rPr>
              <a:t>Отменить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83" name="TextBox 105"/>
          <p:cNvSpPr/>
          <p:nvPr/>
        </p:nvSpPr>
        <p:spPr>
          <a:xfrm>
            <a:off x="7529040" y="4344120"/>
            <a:ext cx="1499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808080"/>
                </a:solidFill>
                <a:latin typeface="Geometria"/>
                <a:ea typeface="Tahoma"/>
              </a:rPr>
              <a:t>Отменить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84" name="TextBox 106"/>
          <p:cNvSpPr/>
          <p:nvPr/>
        </p:nvSpPr>
        <p:spPr>
          <a:xfrm>
            <a:off x="5838840" y="4343400"/>
            <a:ext cx="1499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808080"/>
                </a:solidFill>
                <a:latin typeface="Geometria"/>
                <a:ea typeface="Tahoma"/>
              </a:rPr>
              <a:t>Отменить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85" name="TextBox 107"/>
          <p:cNvSpPr/>
          <p:nvPr/>
        </p:nvSpPr>
        <p:spPr>
          <a:xfrm>
            <a:off x="4151160" y="4339440"/>
            <a:ext cx="1499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808080"/>
                </a:solidFill>
                <a:latin typeface="Geometria"/>
                <a:ea typeface="Tahoma"/>
              </a:rPr>
              <a:t>Отменить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86" name="TextBox 108"/>
          <p:cNvSpPr/>
          <p:nvPr/>
        </p:nvSpPr>
        <p:spPr>
          <a:xfrm>
            <a:off x="6537240" y="2048760"/>
            <a:ext cx="1499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2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808080"/>
                </a:solidFill>
                <a:latin typeface="Geometria"/>
                <a:ea typeface="Tahoma"/>
              </a:rPr>
              <a:t>Выбрать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87" name="Google Shape;236;p25"/>
          <p:cNvSpPr/>
          <p:nvPr/>
        </p:nvSpPr>
        <p:spPr>
          <a:xfrm>
            <a:off x="1166040" y="5598360"/>
            <a:ext cx="731484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spAutoFit/>
          </a:bodyPr>
          <a:p>
            <a:pPr marL="1692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Geometria"/>
                <a:ea typeface="Cambria"/>
              </a:rPr>
              <a:t>Бронирование билетов</a:t>
            </a:r>
            <a:br>
              <a:rPr sz="1400"/>
            </a:br>
            <a:r>
              <a:rPr b="0" lang="en-US" sz="1400" spc="-1" strike="noStrike" u="sng">
                <a:solidFill>
                  <a:srgbClr val="808080"/>
                </a:solidFill>
                <a:uFillTx/>
                <a:latin typeface="Geometria"/>
                <a:ea typeface="Cambria"/>
                <a:hlinkClick r:id="rId2"/>
              </a:rPr>
              <a:t>https://kinoteatr.ru/</a:t>
            </a:r>
            <a:endParaRPr b="0" lang="ru-RU" sz="1400" spc="-1" strike="noStrike">
              <a:latin typeface="Arial"/>
            </a:endParaRPr>
          </a:p>
          <a:p>
            <a:pPr marL="16920">
              <a:lnSpc>
                <a:spcPct val="100000"/>
              </a:lnSpc>
              <a:spcBef>
                <a:spcPts val="167"/>
              </a:spcBef>
              <a:buNone/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Рисунок 4" descr=""/>
          <p:cNvPicPr/>
          <p:nvPr/>
        </p:nvPicPr>
        <p:blipFill>
          <a:blip r:embed="rId1"/>
          <a:srcRect l="0" t="0" r="9890" b="12784"/>
          <a:stretch/>
        </p:blipFill>
        <p:spPr>
          <a:xfrm>
            <a:off x="0" y="-287280"/>
            <a:ext cx="12496320" cy="73735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89" name="Google Shape;244;p26"/>
          <p:cNvGraphicFramePr/>
          <p:nvPr/>
        </p:nvGraphicFramePr>
        <p:xfrm>
          <a:off x="1206360" y="2438280"/>
          <a:ext cx="9766080" cy="349452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501640"/>
                <a:gridCol w="2439000"/>
              </a:tblGrid>
              <a:tr h="812520">
                <a:tc>
                  <a:txBody>
                    <a:bodyPr lIns="0" rIns="0" tIns="109800" bIns="0" anchor="t">
                      <a:noAutofit/>
                    </a:bodyPr>
                    <a:p>
                      <a:pPr marL="92160">
                        <a:lnSpc>
                          <a:spcPct val="102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900" spc="-1" strike="noStrike">
                          <a:solidFill>
                            <a:srgbClr val="808080"/>
                          </a:solidFill>
                          <a:latin typeface="Geometria"/>
                          <a:ea typeface="Arial"/>
                        </a:rPr>
                        <a:t>Текущее состояние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736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900" spc="-1" strike="noStrike">
                          <a:solidFill>
                            <a:srgbClr val="808080"/>
                          </a:solidFill>
                          <a:latin typeface="Geometria"/>
                          <a:ea typeface="Arial"/>
                        </a:rPr>
                        <a:t>Событие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7360" bIns="0" anchor="t">
                      <a:noAutofit/>
                    </a:bodyPr>
                    <a:p>
                      <a:pPr marL="957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900" spc="-1" strike="noStrike">
                          <a:solidFill>
                            <a:srgbClr val="808080"/>
                          </a:solidFill>
                          <a:latin typeface="Geometria"/>
                          <a:ea typeface="Arial"/>
                        </a:rPr>
                        <a:t>Реакция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0" rIns="0" tIns="117360" bIns="0" anchor="t">
                      <a:noAutofit/>
                    </a:bodyPr>
                    <a:p>
                      <a:pPr marL="979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900" spc="-1" strike="noStrike">
                          <a:solidFill>
                            <a:srgbClr val="808080"/>
                          </a:solidFill>
                          <a:latin typeface="Geometria"/>
                          <a:ea typeface="Arial"/>
                        </a:rPr>
                        <a:t>Новое состояние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28120">
                <a:tc>
                  <a:txBody>
                    <a:bodyPr lIns="0" rIns="0" tIns="1191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Выбор билетов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11916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Заполнить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119160" bIns="0" anchor="t">
                      <a:noAutofit/>
                    </a:bodyPr>
                    <a:p>
                      <a:pPr marL="957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Валидация формы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119160" bIns="0" anchor="t">
                      <a:noAutofit/>
                    </a:bodyPr>
                    <a:p>
                      <a:pPr marL="979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Подтверждение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96920">
                <a:tc>
                  <a:txBody>
                    <a:bodyPr lIns="0" rIns="0" tIns="1198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Выбор билетов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11988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Отменить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118440" bIns="0" anchor="t">
                      <a:noAutofit/>
                    </a:bodyPr>
                    <a:p>
                      <a:pPr marL="957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Удаление информации о заказе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119880" bIns="0" anchor="t">
                      <a:noAutofit/>
                    </a:bodyPr>
                    <a:p>
                      <a:pPr marL="979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Отмена заказа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8120">
                <a:tc>
                  <a:txBody>
                    <a:bodyPr lIns="0" rIns="0" tIns="1227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900" spc="-1" strike="noStrike">
                          <a:latin typeface="Geometria"/>
                          <a:ea typeface="Tahoma"/>
                        </a:rPr>
                        <a:t>...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8840">
                <a:tc>
                  <a:txBody>
                    <a:bodyPr lIns="0" rIns="0" tIns="1234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Оплата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12348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Оплатить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123480" bIns="0" anchor="t">
                      <a:noAutofit/>
                    </a:bodyPr>
                    <a:p>
                      <a:pPr marL="9576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Денежный перевод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0" rIns="0" tIns="123480" bIns="0" anchor="t">
                      <a:noAutofit/>
                    </a:bodyPr>
                    <a:p>
                      <a:pPr marL="9792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900" spc="-1" strike="noStrike">
                          <a:latin typeface="Geometria"/>
                          <a:ea typeface="Tahoma"/>
                        </a:rPr>
                        <a:t>Билет</a:t>
                      </a:r>
                      <a:endParaRPr b="0" lang="ru-RU" sz="1900" spc="-1" strike="noStrike"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0" name="TextBox 5"/>
          <p:cNvSpPr/>
          <p:nvPr/>
        </p:nvSpPr>
        <p:spPr>
          <a:xfrm>
            <a:off x="1163880" y="1256040"/>
            <a:ext cx="858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Таблица переходов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Рисунок 28" descr=""/>
          <p:cNvPicPr/>
          <p:nvPr/>
        </p:nvPicPr>
        <p:blipFill>
          <a:blip r:embed="rId1"/>
          <a:stretch/>
        </p:blipFill>
        <p:spPr>
          <a:xfrm>
            <a:off x="0" y="-287280"/>
            <a:ext cx="12542760" cy="76467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5"/>
          <p:cNvSpPr/>
          <p:nvPr/>
        </p:nvSpPr>
        <p:spPr>
          <a:xfrm>
            <a:off x="1163880" y="1256040"/>
            <a:ext cx="85892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Стратегии выбора тестов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93" name="object 7"/>
          <p:cNvSpPr/>
          <p:nvPr/>
        </p:nvSpPr>
        <p:spPr>
          <a:xfrm>
            <a:off x="1185120" y="2438280"/>
            <a:ext cx="5443920" cy="35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Использованы все состояния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Произошли все события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Пройдены пути от входа </a:t>
            </a:r>
            <a:br>
              <a:rPr sz="2400"/>
            </a:b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к выходу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Заполнены все переходы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029"/>
              </a:spcBef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94" name="object 7"/>
          <p:cNvSpPr/>
          <p:nvPr/>
        </p:nvSpPr>
        <p:spPr>
          <a:xfrm>
            <a:off x="7333560" y="2438280"/>
            <a:ext cx="5443920" cy="289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23040">
              <a:lnSpc>
                <a:spcPct val="130000"/>
              </a:lnSpc>
              <a:spcBef>
                <a:spcPts val="1029"/>
              </a:spcBef>
              <a:buNone/>
            </a:pPr>
            <a:r>
              <a:rPr b="1" lang="ru-RU" sz="2400" spc="-1" strike="noStrike">
                <a:solidFill>
                  <a:srgbClr val="808080"/>
                </a:solidFill>
                <a:latin typeface="Geometria"/>
                <a:ea typeface="Verdana"/>
              </a:rPr>
              <a:t>Дополнительно: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808080"/>
                </a:solidFill>
                <a:latin typeface="Geometria"/>
                <a:ea typeface="Verdana"/>
              </a:rPr>
              <a:t>Невалидные переходы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808080"/>
                </a:solidFill>
                <a:latin typeface="Geometria"/>
                <a:ea typeface="Verdana"/>
              </a:rPr>
              <a:t>Нестандартные переходы</a:t>
            </a:r>
            <a:br>
              <a:rPr sz="2400"/>
            </a:br>
            <a:r>
              <a:rPr b="0" lang="ru-RU" sz="2400" spc="-1" strike="noStrike">
                <a:solidFill>
                  <a:srgbClr val="808080"/>
                </a:solidFill>
                <a:latin typeface="Geometria"/>
                <a:ea typeface="Verdana"/>
              </a:rPr>
              <a:t>и последовательности</a:t>
            </a:r>
            <a:endParaRPr b="0" lang="ru-RU" sz="2400" spc="-1" strike="noStrike">
              <a:latin typeface="Arial"/>
            </a:endParaRPr>
          </a:p>
          <a:p>
            <a:pPr marL="23040">
              <a:lnSpc>
                <a:spcPct val="130000"/>
              </a:lnSpc>
              <a:spcBef>
                <a:spcPts val="1029"/>
              </a:spcBef>
              <a:buNone/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Рисунок 10" descr=""/>
          <p:cNvPicPr/>
          <p:nvPr/>
        </p:nvPicPr>
        <p:blipFill>
          <a:blip r:embed="rId1"/>
          <a:srcRect l="0" t="0" r="0" b="6060"/>
          <a:stretch/>
        </p:blipFill>
        <p:spPr>
          <a:xfrm rot="10800000">
            <a:off x="-1868760" y="-1053360"/>
            <a:ext cx="14289480" cy="8053920"/>
          </a:xfrm>
          <a:prstGeom prst="rect">
            <a:avLst/>
          </a:prstGeom>
          <a:ln w="0">
            <a:noFill/>
          </a:ln>
        </p:spPr>
      </p:pic>
      <p:sp>
        <p:nvSpPr>
          <p:cNvPr id="151" name="Текст 5"/>
          <p:cNvSpPr/>
          <p:nvPr/>
        </p:nvSpPr>
        <p:spPr>
          <a:xfrm>
            <a:off x="1285200" y="1713240"/>
            <a:ext cx="635040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808080"/>
                </a:solidFill>
                <a:latin typeface="Geometria"/>
              </a:rPr>
              <a:t>Правила декомпозиции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52" name="Рисунок 5" descr=""/>
          <p:cNvPicPr/>
          <p:nvPr/>
        </p:nvPicPr>
        <p:blipFill>
          <a:blip r:embed="rId2"/>
          <a:stretch/>
        </p:blipFill>
        <p:spPr>
          <a:xfrm rot="16537800">
            <a:off x="7735320" y="3149640"/>
            <a:ext cx="4149000" cy="4149000"/>
          </a:xfrm>
          <a:prstGeom prst="rect">
            <a:avLst/>
          </a:prstGeom>
          <a:ln w="0">
            <a:noFill/>
          </a:ln>
        </p:spPr>
      </p:pic>
      <p:pic>
        <p:nvPicPr>
          <p:cNvPr id="153" name="Рисунок 6" descr=""/>
          <p:cNvPicPr/>
          <p:nvPr/>
        </p:nvPicPr>
        <p:blipFill>
          <a:blip r:embed="rId3"/>
          <a:stretch/>
        </p:blipFill>
        <p:spPr>
          <a:xfrm rot="16537800">
            <a:off x="7858800" y="-859680"/>
            <a:ext cx="4149000" cy="4149000"/>
          </a:xfrm>
          <a:prstGeom prst="rect">
            <a:avLst/>
          </a:prstGeom>
          <a:ln w="0">
            <a:noFill/>
          </a:ln>
        </p:spPr>
      </p:pic>
      <p:pic>
        <p:nvPicPr>
          <p:cNvPr id="154" name="Рисунок 9" descr=""/>
          <p:cNvPicPr/>
          <p:nvPr/>
        </p:nvPicPr>
        <p:blipFill>
          <a:blip r:embed="rId4"/>
          <a:stretch/>
        </p:blipFill>
        <p:spPr>
          <a:xfrm rot="16537800">
            <a:off x="2575080" y="3734280"/>
            <a:ext cx="4149000" cy="41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Рисунок 28" descr=""/>
          <p:cNvPicPr/>
          <p:nvPr/>
        </p:nvPicPr>
        <p:blipFill>
          <a:blip r:embed="rId1"/>
          <a:stretch/>
        </p:blipFill>
        <p:spPr>
          <a:xfrm>
            <a:off x="0" y="-287280"/>
            <a:ext cx="12542760" cy="7646760"/>
          </a:xfrm>
          <a:prstGeom prst="rect">
            <a:avLst/>
          </a:prstGeom>
          <a:ln w="0">
            <a:noFill/>
          </a:ln>
        </p:spPr>
      </p:pic>
      <p:sp>
        <p:nvSpPr>
          <p:cNvPr id="296" name="TextBox 5"/>
          <p:cNvSpPr/>
          <p:nvPr/>
        </p:nvSpPr>
        <p:spPr>
          <a:xfrm>
            <a:off x="1163880" y="1256040"/>
            <a:ext cx="858924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Тесты переходов между состояниями. </a:t>
            </a:r>
            <a:br>
              <a:rPr sz="3200"/>
            </a:b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Преимущества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97" name="object 25"/>
          <p:cNvSpPr/>
          <p:nvPr/>
        </p:nvSpPr>
        <p:spPr>
          <a:xfrm>
            <a:off x="10287000" y="762120"/>
            <a:ext cx="1066320" cy="20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0" lang="ru-RU" sz="13200" spc="-1" strike="noStrike">
                <a:solidFill>
                  <a:srgbClr val="a6a6a6"/>
                </a:solidFill>
                <a:latin typeface="Geometria"/>
                <a:ea typeface="Verdana"/>
              </a:rPr>
              <a:t>+</a:t>
            </a:r>
            <a:endParaRPr b="0" lang="ru-RU" sz="13200" spc="-1" strike="noStrike">
              <a:latin typeface="Arial"/>
            </a:endParaRPr>
          </a:p>
        </p:txBody>
      </p:sp>
      <p:sp>
        <p:nvSpPr>
          <p:cNvPr id="298" name="object 7"/>
          <p:cNvSpPr/>
          <p:nvPr/>
        </p:nvSpPr>
        <p:spPr>
          <a:xfrm>
            <a:off x="1185120" y="3061800"/>
            <a:ext cx="8492040" cy="21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Моделирование улучшает понимание системы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Хорошо демонстрирует пробелы в покрытии тестами, так как на схеме наглядно отображаются непроверенные переходы и состояния системы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Рисунок 28" descr=""/>
          <p:cNvPicPr/>
          <p:nvPr/>
        </p:nvPicPr>
        <p:blipFill>
          <a:blip r:embed="rId1"/>
          <a:stretch/>
        </p:blipFill>
        <p:spPr>
          <a:xfrm rot="10800000">
            <a:off x="360" y="-287280"/>
            <a:ext cx="12542760" cy="7646760"/>
          </a:xfrm>
          <a:prstGeom prst="rect">
            <a:avLst/>
          </a:prstGeom>
          <a:ln w="0">
            <a:noFill/>
          </a:ln>
        </p:spPr>
      </p:pic>
      <p:sp>
        <p:nvSpPr>
          <p:cNvPr id="300" name="TextBox 5"/>
          <p:cNvSpPr/>
          <p:nvPr/>
        </p:nvSpPr>
        <p:spPr>
          <a:xfrm>
            <a:off x="1163880" y="1256040"/>
            <a:ext cx="828432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Тесты переходов между состояниями. </a:t>
            </a:r>
            <a:br>
              <a:rPr sz="3200"/>
            </a:b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Ограничения</a:t>
            </a:r>
            <a:endParaRPr b="0" lang="ru-RU" sz="3200" spc="-1" strike="noStrike">
              <a:latin typeface="Arial"/>
            </a:endParaRPr>
          </a:p>
        </p:txBody>
      </p:sp>
      <p:grpSp>
        <p:nvGrpSpPr>
          <p:cNvPr id="301" name="Группа 3"/>
          <p:cNvGrpSpPr/>
          <p:nvPr/>
        </p:nvGrpSpPr>
        <p:grpSpPr>
          <a:xfrm>
            <a:off x="10134720" y="1256040"/>
            <a:ext cx="1428480" cy="1077840"/>
            <a:chOff x="10134720" y="1256040"/>
            <a:chExt cx="1428480" cy="1077840"/>
          </a:xfrm>
        </p:grpSpPr>
        <p:sp>
          <p:nvSpPr>
            <p:cNvPr id="302" name="Равнобедренный треугольник 1"/>
            <p:cNvSpPr/>
            <p:nvPr/>
          </p:nvSpPr>
          <p:spPr>
            <a:xfrm>
              <a:off x="10134720" y="1256040"/>
              <a:ext cx="1191960" cy="102744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object 25"/>
            <p:cNvSpPr/>
            <p:nvPr/>
          </p:nvSpPr>
          <p:spPr>
            <a:xfrm>
              <a:off x="10617840" y="1492560"/>
              <a:ext cx="945360" cy="84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10800" bIns="0" anchor="t">
              <a:spAutoFit/>
            </a:bodyPr>
            <a:p>
              <a:pPr marL="12600">
                <a:lnSpc>
                  <a:spcPct val="101000"/>
                </a:lnSpc>
                <a:spcBef>
                  <a:spcPts val="85"/>
                </a:spcBef>
                <a:buNone/>
              </a:pPr>
              <a:r>
                <a:rPr b="0" lang="ru-RU" sz="5400" spc="-1" strike="noStrike">
                  <a:solidFill>
                    <a:srgbClr val="ff6611"/>
                  </a:solidFill>
                  <a:latin typeface="Aeroport"/>
                  <a:ea typeface="Verdana"/>
                </a:rPr>
                <a:t>!</a:t>
              </a:r>
              <a:endParaRPr b="0" lang="ru-RU" sz="5400" spc="-1" strike="noStrike">
                <a:latin typeface="Arial"/>
              </a:endParaRPr>
            </a:p>
          </p:txBody>
        </p:sp>
      </p:grpSp>
      <p:sp>
        <p:nvSpPr>
          <p:cNvPr id="304" name="object 7"/>
          <p:cNvSpPr/>
          <p:nvPr/>
        </p:nvSpPr>
        <p:spPr>
          <a:xfrm>
            <a:off x="1185120" y="2931120"/>
            <a:ext cx="8949240" cy="276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 anchor="t">
            <a:spAutoFit/>
          </a:bodyPr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Требуется больше времени и навыков на составление схемы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Для больших и сложных по логике функциональностей потребуется много схем</a:t>
            </a:r>
            <a:endParaRPr b="0" lang="ru-RU" sz="2400" spc="-1" strike="noStrike">
              <a:latin typeface="Arial"/>
            </a:endParaRPr>
          </a:p>
          <a:p>
            <a:pPr marL="480240" indent="-457200">
              <a:lnSpc>
                <a:spcPct val="130000"/>
              </a:lnSpc>
              <a:spcBef>
                <a:spcPts val="1029"/>
              </a:spcBef>
              <a:buClr>
                <a:srgbClr val="ff6611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404040"/>
                </a:solidFill>
                <a:latin typeface="Geometria"/>
                <a:ea typeface="Verdana"/>
              </a:rPr>
              <a:t>Тяжело поддерживать в актуальном состоянии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4" descr=""/>
          <p:cNvPicPr/>
          <p:nvPr/>
        </p:nvPicPr>
        <p:blipFill>
          <a:blip r:embed="rId1"/>
          <a:stretch/>
        </p:blipFill>
        <p:spPr>
          <a:xfrm>
            <a:off x="-140040" y="-1010160"/>
            <a:ext cx="12560400" cy="7867800"/>
          </a:xfrm>
          <a:prstGeom prst="rect">
            <a:avLst/>
          </a:prstGeom>
          <a:ln w="0">
            <a:noFill/>
          </a:ln>
        </p:spPr>
      </p:pic>
      <p:sp>
        <p:nvSpPr>
          <p:cNvPr id="156" name="TextBox 5"/>
          <p:cNvSpPr/>
          <p:nvPr/>
        </p:nvSpPr>
        <p:spPr>
          <a:xfrm>
            <a:off x="1163880" y="2495160"/>
            <a:ext cx="8284320" cy="37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На одном уровне декомпозиции находятся элементы, различающиеся по одному признаку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endParaRPr b="0" lang="ru-RU" sz="24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r>
              <a:rPr b="0" lang="ru-RU" sz="2400" spc="-1" strike="noStrike">
                <a:solidFill>
                  <a:srgbClr val="808080"/>
                </a:solidFill>
                <a:latin typeface="Geometria"/>
                <a:ea typeface="Verdana"/>
              </a:rPr>
              <a:t>Удобно выделять уровни по схеме: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r>
              <a:rPr b="1" lang="ru-RU" sz="2400" spc="-1" strike="noStrike">
                <a:solidFill>
                  <a:srgbClr val="808080"/>
                </a:solidFill>
                <a:latin typeface="Geometria"/>
                <a:ea typeface="Verdana"/>
              </a:rPr>
              <a:t>Функция—Параметр—Значение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7" name="object 25"/>
          <p:cNvSpPr/>
          <p:nvPr/>
        </p:nvSpPr>
        <p:spPr>
          <a:xfrm>
            <a:off x="1170720" y="1071720"/>
            <a:ext cx="1066320" cy="14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1" lang="ru-RU" sz="9600" spc="-1" strike="noStrike">
                <a:solidFill>
                  <a:srgbClr val="d9d9d9"/>
                </a:solidFill>
                <a:latin typeface="Geometria"/>
                <a:ea typeface="Verdana"/>
              </a:rPr>
              <a:t>1</a:t>
            </a:r>
            <a:endParaRPr b="0" lang="ru-RU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Рисунок 4" descr=""/>
          <p:cNvPicPr/>
          <p:nvPr/>
        </p:nvPicPr>
        <p:blipFill>
          <a:blip r:embed="rId1"/>
          <a:stretch/>
        </p:blipFill>
        <p:spPr>
          <a:xfrm>
            <a:off x="-140040" y="-1010160"/>
            <a:ext cx="12560400" cy="78678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5"/>
          <p:cNvSpPr/>
          <p:nvPr/>
        </p:nvSpPr>
        <p:spPr>
          <a:xfrm>
            <a:off x="1163880" y="2495160"/>
            <a:ext cx="3788640" cy="21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Нижний уровень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декомпозиции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60" name="object 25"/>
          <p:cNvSpPr/>
          <p:nvPr/>
        </p:nvSpPr>
        <p:spPr>
          <a:xfrm>
            <a:off x="1170720" y="1071720"/>
            <a:ext cx="1066320" cy="14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1" lang="ru-RU" sz="9600" spc="-1" strike="noStrike">
                <a:solidFill>
                  <a:srgbClr val="d9d9d9"/>
                </a:solidFill>
                <a:latin typeface="Geometria"/>
                <a:ea typeface="Verdana"/>
              </a:rPr>
              <a:t>2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161" name="TextBox 5"/>
          <p:cNvSpPr/>
          <p:nvPr/>
        </p:nvSpPr>
        <p:spPr>
          <a:xfrm>
            <a:off x="5410080" y="2764440"/>
            <a:ext cx="531252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=     Один тест-кейс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Рисунок 4" descr=""/>
          <p:cNvPicPr/>
          <p:nvPr/>
        </p:nvPicPr>
        <p:blipFill>
          <a:blip r:embed="rId1"/>
          <a:srcRect l="0" t="0" r="0" b="6060"/>
          <a:stretch/>
        </p:blipFill>
        <p:spPr>
          <a:xfrm rot="10800000">
            <a:off x="360" y="0"/>
            <a:ext cx="12420360" cy="70002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5"/>
          <p:cNvSpPr/>
          <p:nvPr/>
        </p:nvSpPr>
        <p:spPr>
          <a:xfrm>
            <a:off x="1163880" y="2495160"/>
            <a:ext cx="836064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Баланс между полнотой и простотой описания системы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64" name="object 25"/>
          <p:cNvSpPr/>
          <p:nvPr/>
        </p:nvSpPr>
        <p:spPr>
          <a:xfrm>
            <a:off x="1170720" y="1071720"/>
            <a:ext cx="1066320" cy="14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1" lang="ru-RU" sz="9600" spc="-1" strike="noStrike">
                <a:solidFill>
                  <a:srgbClr val="d9d9d9"/>
                </a:solidFill>
                <a:latin typeface="Geometria"/>
                <a:ea typeface="Verdana"/>
              </a:rPr>
              <a:t>3</a:t>
            </a:r>
            <a:endParaRPr b="0" lang="ru-RU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Рисунок 4" descr=""/>
          <p:cNvPicPr/>
          <p:nvPr/>
        </p:nvPicPr>
        <p:blipFill>
          <a:blip r:embed="rId1"/>
          <a:srcRect l="0" t="0" r="0" b="6060"/>
          <a:stretch/>
        </p:blipFill>
        <p:spPr>
          <a:xfrm rot="10800000">
            <a:off x="360" y="0"/>
            <a:ext cx="12420360" cy="7000200"/>
          </a:xfrm>
          <a:prstGeom prst="rect">
            <a:avLst/>
          </a:prstGeom>
          <a:ln w="0">
            <a:noFill/>
          </a:ln>
        </p:spPr>
      </p:pic>
      <p:sp>
        <p:nvSpPr>
          <p:cNvPr id="166" name="TextBox 5"/>
          <p:cNvSpPr/>
          <p:nvPr/>
        </p:nvSpPr>
        <p:spPr>
          <a:xfrm>
            <a:off x="1163880" y="2495160"/>
            <a:ext cx="836064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Расстановка</a:t>
            </a:r>
            <a:br>
              <a:rPr sz="3200"/>
            </a:b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приоритетов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67" name="object 25"/>
          <p:cNvSpPr/>
          <p:nvPr/>
        </p:nvSpPr>
        <p:spPr>
          <a:xfrm>
            <a:off x="1170720" y="1071720"/>
            <a:ext cx="1066320" cy="14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1" lang="ru-RU" sz="9600" spc="-1" strike="noStrike">
                <a:solidFill>
                  <a:srgbClr val="d9d9d9"/>
                </a:solidFill>
                <a:latin typeface="Geometria"/>
                <a:ea typeface="Verdana"/>
              </a:rPr>
              <a:t>4</a:t>
            </a:r>
            <a:endParaRPr b="0" lang="ru-RU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Рисунок 4" descr=""/>
          <p:cNvPicPr/>
          <p:nvPr/>
        </p:nvPicPr>
        <p:blipFill>
          <a:blip r:embed="rId1"/>
          <a:srcRect l="0" t="0" r="0" b="6060"/>
          <a:stretch/>
        </p:blipFill>
        <p:spPr>
          <a:xfrm rot="10800000">
            <a:off x="360" y="0"/>
            <a:ext cx="12420360" cy="7000200"/>
          </a:xfrm>
          <a:prstGeom prst="rect">
            <a:avLst/>
          </a:prstGeom>
          <a:ln w="0">
            <a:noFill/>
          </a:ln>
        </p:spPr>
      </p:pic>
      <p:sp>
        <p:nvSpPr>
          <p:cNvPr id="169" name="TextBox 5"/>
          <p:cNvSpPr/>
          <p:nvPr/>
        </p:nvSpPr>
        <p:spPr>
          <a:xfrm>
            <a:off x="1163880" y="2495160"/>
            <a:ext cx="8360640" cy="26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Вычленяемые подсистемы в сумме должны составлять всю систему, </a:t>
            </a:r>
            <a:br>
              <a:rPr sz="3200"/>
            </a:b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при этом взаимно исключать друг друга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ts val="4201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70" name="object 25"/>
          <p:cNvSpPr/>
          <p:nvPr/>
        </p:nvSpPr>
        <p:spPr>
          <a:xfrm>
            <a:off x="1170720" y="1071720"/>
            <a:ext cx="1066320" cy="14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1" lang="ru-RU" sz="9600" spc="-1" strike="noStrike">
                <a:solidFill>
                  <a:srgbClr val="d9d9d9"/>
                </a:solidFill>
                <a:latin typeface="Geometria"/>
                <a:ea typeface="Verdana"/>
              </a:rPr>
              <a:t>5</a:t>
            </a:r>
            <a:endParaRPr b="0" lang="ru-RU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6" descr=""/>
          <p:cNvPicPr/>
          <p:nvPr/>
        </p:nvPicPr>
        <p:blipFill>
          <a:blip r:embed="rId1"/>
          <a:srcRect l="17298" t="12892" r="0" b="0"/>
          <a:stretch/>
        </p:blipFill>
        <p:spPr>
          <a:xfrm rot="10800000">
            <a:off x="-965160" y="-532800"/>
            <a:ext cx="13843080" cy="81529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5"/>
          <p:cNvSpPr/>
          <p:nvPr/>
        </p:nvSpPr>
        <p:spPr>
          <a:xfrm>
            <a:off x="1163880" y="1256040"/>
            <a:ext cx="86256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01"/>
              </a:lnSpc>
              <a:buNone/>
            </a:pPr>
            <a:r>
              <a:rPr b="1" lang="ru-RU" sz="3200" spc="-1" strike="noStrike">
                <a:solidFill>
                  <a:srgbClr val="808080"/>
                </a:solidFill>
                <a:latin typeface="Geometria"/>
                <a:ea typeface="Verdana"/>
              </a:rPr>
              <a:t>Программы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73" name="object 25"/>
          <p:cNvSpPr/>
          <p:nvPr/>
        </p:nvSpPr>
        <p:spPr>
          <a:xfrm>
            <a:off x="9055440" y="3809880"/>
            <a:ext cx="302184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1" lang="en-US" sz="2000" spc="-1" strike="noStrike">
                <a:solidFill>
                  <a:srgbClr val="808080"/>
                </a:solidFill>
                <a:latin typeface="Geometria "/>
                <a:ea typeface="Verdana"/>
              </a:rPr>
              <a:t>Miro.com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4" name="object 25"/>
          <p:cNvSpPr/>
          <p:nvPr/>
        </p:nvSpPr>
        <p:spPr>
          <a:xfrm>
            <a:off x="4663440" y="3809880"/>
            <a:ext cx="338544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1" lang="en-US" sz="2000" spc="-1" strike="noStrike">
                <a:solidFill>
                  <a:srgbClr val="808080"/>
                </a:solidFill>
                <a:latin typeface="Geometria "/>
                <a:ea typeface="Verdana"/>
              </a:rPr>
              <a:t>Mindmeister.com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5" name="object 25"/>
          <p:cNvSpPr/>
          <p:nvPr/>
        </p:nvSpPr>
        <p:spPr>
          <a:xfrm>
            <a:off x="1163880" y="3809880"/>
            <a:ext cx="302184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1000"/>
              </a:lnSpc>
              <a:spcBef>
                <a:spcPts val="85"/>
              </a:spcBef>
              <a:buNone/>
            </a:pPr>
            <a:r>
              <a:rPr b="1" lang="en-US" sz="2000" spc="-1" strike="noStrike">
                <a:solidFill>
                  <a:srgbClr val="808080"/>
                </a:solidFill>
                <a:latin typeface="Geometria "/>
                <a:ea typeface="Verdana"/>
              </a:rPr>
              <a:t>Xmind.net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6" name="Прямоугольник 11"/>
          <p:cNvSpPr/>
          <p:nvPr/>
        </p:nvSpPr>
        <p:spPr>
          <a:xfrm>
            <a:off x="1066680" y="4278600"/>
            <a:ext cx="312372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Geometria"/>
              </a:rPr>
              <a:t>Бесплатные майнд-карты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7" name="Прямоугольник 13"/>
          <p:cNvSpPr/>
          <p:nvPr/>
        </p:nvSpPr>
        <p:spPr>
          <a:xfrm>
            <a:off x="8963280" y="4278600"/>
            <a:ext cx="23648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Geometria"/>
              </a:rPr>
              <a:t>Онлайн-доска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8" name="Прямоугольник 14"/>
          <p:cNvSpPr/>
          <p:nvPr/>
        </p:nvSpPr>
        <p:spPr>
          <a:xfrm>
            <a:off x="4572000" y="4278600"/>
            <a:ext cx="397296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Geometria"/>
              </a:rPr>
              <a:t>Майнд-карты с более широким функционалом, 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Geometria"/>
              </a:rPr>
              <a:t>в ограниченном формате можно работать бесплатно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79" name="Google Shape;135;p12" descr="https://s3.amazonaws.com/beta-img.b2bstack.net/uploads/production/product/product_image/3435/mind_meister.jpg"/>
          <p:cNvPicPr/>
          <p:nvPr/>
        </p:nvPicPr>
        <p:blipFill>
          <a:blip r:embed="rId2"/>
          <a:stretch/>
        </p:blipFill>
        <p:spPr>
          <a:xfrm>
            <a:off x="4577760" y="2171520"/>
            <a:ext cx="1747800" cy="171432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139;p12" descr="http://autcom.su/media/uploads/2021/12/29/image.png"/>
          <p:cNvPicPr/>
          <p:nvPr/>
        </p:nvPicPr>
        <p:blipFill>
          <a:blip r:embed="rId3"/>
          <a:stretch/>
        </p:blipFill>
        <p:spPr>
          <a:xfrm>
            <a:off x="9091800" y="2362320"/>
            <a:ext cx="1428480" cy="1428480"/>
          </a:xfrm>
          <a:prstGeom prst="rect">
            <a:avLst/>
          </a:prstGeom>
          <a:ln w="0">
            <a:noFill/>
          </a:ln>
        </p:spPr>
      </p:pic>
      <p:pic>
        <p:nvPicPr>
          <p:cNvPr id="181" name="Рисунок 3" descr=""/>
          <p:cNvPicPr/>
          <p:nvPr/>
        </p:nvPicPr>
        <p:blipFill>
          <a:blip r:embed="rId4"/>
          <a:stretch/>
        </p:blipFill>
        <p:spPr>
          <a:xfrm>
            <a:off x="1087920" y="2095920"/>
            <a:ext cx="1883520" cy="188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15684</TotalTime>
  <Application>LibreOffice/7.3.2.2$Windows_X86_64 LibreOffice_project/49f2b1bff42cfccbd8f788c8dc32c1c309559be0</Application>
  <AppVersion>15.0000</AppVersion>
  <Words>2069</Words>
  <Paragraphs>545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2020-03-17T22:00:40Z</dcterms:created>
  <dc:creator>Лубенченко Анна Игоревна</dc:creator>
  <dc:description/>
  <dc:language>ru-RU</dc:language>
  <cp:lastModifiedBy/>
  <dcterms:modified xsi:type="dcterms:W3CDTF">2024-02-07T20:20:31Z</dcterms:modified>
  <cp:revision>296</cp:revision>
  <dc:subject/>
  <dc:title>Цифровая  трансформация  меняет бизнес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77</vt:i4>
  </property>
</Properties>
</file>