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57" r:id="rId4"/>
    <p:sldId id="258" r:id="rId5"/>
    <p:sldId id="260" r:id="rId6"/>
    <p:sldId id="261" r:id="rId7"/>
    <p:sldId id="262" r:id="rId8"/>
    <p:sldId id="259" r:id="rId9"/>
    <p:sldId id="263" r:id="rId10"/>
    <p:sldId id="264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hyperlink" Target="mailto:igorerr1@yandex.ru" TargetMode="Externa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mailto:igorerr1@yandex.ru" TargetMode="External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1C2DFC-B0DE-4D5D-A1F3-1E4B25135D5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BCCF8E1-DD4B-40FB-BF71-5FB1C6E27320}">
      <dgm:prSet/>
      <dgm:spPr/>
      <dgm:t>
        <a:bodyPr/>
        <a:lstStyle/>
        <a:p>
          <a:r>
            <a:rPr lang="en-US" b="0" i="0" dirty="0">
              <a:latin typeface="+mj-lt"/>
              <a:hlinkClick xmlns:r="http://schemas.openxmlformats.org/officeDocument/2006/relationships" r:id="rId1"/>
            </a:rPr>
            <a:t>igorerr1@yandex.ru</a:t>
          </a:r>
          <a:endParaRPr lang="en-US" dirty="0">
            <a:latin typeface="+mj-lt"/>
          </a:endParaRPr>
        </a:p>
      </dgm:t>
    </dgm:pt>
    <dgm:pt modelId="{FEC5062D-8ADA-4D6A-B9D3-02E76AB7A7E7}" type="parTrans" cxnId="{43112690-2E1F-4526-B4C6-0D6C512D852E}">
      <dgm:prSet/>
      <dgm:spPr/>
      <dgm:t>
        <a:bodyPr/>
        <a:lstStyle/>
        <a:p>
          <a:endParaRPr lang="en-US"/>
        </a:p>
      </dgm:t>
    </dgm:pt>
    <dgm:pt modelId="{60C28EE8-667C-49BA-B7B7-B95CF8B20856}" type="sibTrans" cxnId="{43112690-2E1F-4526-B4C6-0D6C512D852E}">
      <dgm:prSet/>
      <dgm:spPr/>
      <dgm:t>
        <a:bodyPr/>
        <a:lstStyle/>
        <a:p>
          <a:endParaRPr lang="en-US"/>
        </a:p>
      </dgm:t>
    </dgm:pt>
    <dgm:pt modelId="{98D7BDE0-26E1-478B-928C-533DE6637FA8}">
      <dgm:prSet custT="1"/>
      <dgm:spPr/>
      <dgm:t>
        <a:bodyPr/>
        <a:lstStyle/>
        <a:p>
          <a:r>
            <a:rPr lang="ru-RU" sz="4000" dirty="0">
              <a:latin typeface="+mj-lt"/>
            </a:rPr>
            <a:t>8-800-555-35-35</a:t>
          </a:r>
          <a:endParaRPr lang="en-US" sz="4000" dirty="0">
            <a:latin typeface="+mj-lt"/>
          </a:endParaRPr>
        </a:p>
      </dgm:t>
    </dgm:pt>
    <dgm:pt modelId="{C07AA15E-7B6F-405C-89AB-799FE2FD5376}" type="parTrans" cxnId="{50416975-9A14-4228-958F-EFE2BDD8B063}">
      <dgm:prSet/>
      <dgm:spPr/>
      <dgm:t>
        <a:bodyPr/>
        <a:lstStyle/>
        <a:p>
          <a:endParaRPr lang="en-US"/>
        </a:p>
      </dgm:t>
    </dgm:pt>
    <dgm:pt modelId="{01337AD1-628B-442F-A17F-EC3AC7810DF1}" type="sibTrans" cxnId="{50416975-9A14-4228-958F-EFE2BDD8B063}">
      <dgm:prSet/>
      <dgm:spPr/>
      <dgm:t>
        <a:bodyPr/>
        <a:lstStyle/>
        <a:p>
          <a:endParaRPr lang="en-US"/>
        </a:p>
      </dgm:t>
    </dgm:pt>
    <dgm:pt modelId="{459D0751-343E-4EF8-AFB6-B330B54DD205}" type="pres">
      <dgm:prSet presAssocID="{4E1C2DFC-B0DE-4D5D-A1F3-1E4B25135D56}" presName="root" presStyleCnt="0">
        <dgm:presLayoutVars>
          <dgm:dir/>
          <dgm:resizeHandles val="exact"/>
        </dgm:presLayoutVars>
      </dgm:prSet>
      <dgm:spPr/>
    </dgm:pt>
    <dgm:pt modelId="{42F9CF8D-94DF-45DB-8D01-EACE6666B465}" type="pres">
      <dgm:prSet presAssocID="{0BCCF8E1-DD4B-40FB-BF71-5FB1C6E27320}" presName="compNode" presStyleCnt="0"/>
      <dgm:spPr/>
    </dgm:pt>
    <dgm:pt modelId="{DC4F986C-3407-42C0-9C48-624759C5A695}" type="pres">
      <dgm:prSet presAssocID="{0BCCF8E1-DD4B-40FB-BF71-5FB1C6E27320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Электронная почта"/>
        </a:ext>
      </dgm:extLst>
    </dgm:pt>
    <dgm:pt modelId="{7D843FDD-2ECD-4F1D-979A-A86667A9451B}" type="pres">
      <dgm:prSet presAssocID="{0BCCF8E1-DD4B-40FB-BF71-5FB1C6E27320}" presName="spaceRect" presStyleCnt="0"/>
      <dgm:spPr/>
    </dgm:pt>
    <dgm:pt modelId="{43FF5B2D-0C0C-4016-8263-3AD77324C09F}" type="pres">
      <dgm:prSet presAssocID="{0BCCF8E1-DD4B-40FB-BF71-5FB1C6E27320}" presName="textRect" presStyleLbl="revTx" presStyleIdx="0" presStyleCnt="2">
        <dgm:presLayoutVars>
          <dgm:chMax val="1"/>
          <dgm:chPref val="1"/>
        </dgm:presLayoutVars>
      </dgm:prSet>
      <dgm:spPr/>
    </dgm:pt>
    <dgm:pt modelId="{73D53708-7D67-4F84-A6D5-EBC730C39ABA}" type="pres">
      <dgm:prSet presAssocID="{60C28EE8-667C-49BA-B7B7-B95CF8B20856}" presName="sibTrans" presStyleCnt="0"/>
      <dgm:spPr/>
    </dgm:pt>
    <dgm:pt modelId="{1F8E0C06-BA50-410D-9B3E-8CEFFE142F8D}" type="pres">
      <dgm:prSet presAssocID="{98D7BDE0-26E1-478B-928C-533DE6637FA8}" presName="compNode" presStyleCnt="0"/>
      <dgm:spPr/>
    </dgm:pt>
    <dgm:pt modelId="{458DF3AA-C39B-4ECF-B072-28BAEA38BFB3}" type="pres">
      <dgm:prSet presAssocID="{98D7BDE0-26E1-478B-928C-533DE6637FA8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F2ED75EE-36A5-4738-8A20-3083B843CBE4}" type="pres">
      <dgm:prSet presAssocID="{98D7BDE0-26E1-478B-928C-533DE6637FA8}" presName="spaceRect" presStyleCnt="0"/>
      <dgm:spPr/>
    </dgm:pt>
    <dgm:pt modelId="{8150BDB9-0791-4F4F-A181-F5D1047228E9}" type="pres">
      <dgm:prSet presAssocID="{98D7BDE0-26E1-478B-928C-533DE6637FA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9ACE220-C923-40E0-A82D-600F819A2230}" type="presOf" srcId="{0BCCF8E1-DD4B-40FB-BF71-5FB1C6E27320}" destId="{43FF5B2D-0C0C-4016-8263-3AD77324C09F}" srcOrd="0" destOrd="0" presId="urn:microsoft.com/office/officeart/2018/2/layout/IconLabelList"/>
    <dgm:cxn modelId="{E4D4245B-DED0-4529-93BA-F6980C98E6F2}" type="presOf" srcId="{4E1C2DFC-B0DE-4D5D-A1F3-1E4B25135D56}" destId="{459D0751-343E-4EF8-AFB6-B330B54DD205}" srcOrd="0" destOrd="0" presId="urn:microsoft.com/office/officeart/2018/2/layout/IconLabelList"/>
    <dgm:cxn modelId="{50416975-9A14-4228-958F-EFE2BDD8B063}" srcId="{4E1C2DFC-B0DE-4D5D-A1F3-1E4B25135D56}" destId="{98D7BDE0-26E1-478B-928C-533DE6637FA8}" srcOrd="1" destOrd="0" parTransId="{C07AA15E-7B6F-405C-89AB-799FE2FD5376}" sibTransId="{01337AD1-628B-442F-A17F-EC3AC7810DF1}"/>
    <dgm:cxn modelId="{43112690-2E1F-4526-B4C6-0D6C512D852E}" srcId="{4E1C2DFC-B0DE-4D5D-A1F3-1E4B25135D56}" destId="{0BCCF8E1-DD4B-40FB-BF71-5FB1C6E27320}" srcOrd="0" destOrd="0" parTransId="{FEC5062D-8ADA-4D6A-B9D3-02E76AB7A7E7}" sibTransId="{60C28EE8-667C-49BA-B7B7-B95CF8B20856}"/>
    <dgm:cxn modelId="{CD910AB4-4314-4AB7-9F11-7B4FAA73B361}" type="presOf" srcId="{98D7BDE0-26E1-478B-928C-533DE6637FA8}" destId="{8150BDB9-0791-4F4F-A181-F5D1047228E9}" srcOrd="0" destOrd="0" presId="urn:microsoft.com/office/officeart/2018/2/layout/IconLabelList"/>
    <dgm:cxn modelId="{3E8F6399-C911-41EC-AB34-61CF56F24834}" type="presParOf" srcId="{459D0751-343E-4EF8-AFB6-B330B54DD205}" destId="{42F9CF8D-94DF-45DB-8D01-EACE6666B465}" srcOrd="0" destOrd="0" presId="urn:microsoft.com/office/officeart/2018/2/layout/IconLabelList"/>
    <dgm:cxn modelId="{0479C00F-701F-405E-A731-C8E66DE8D787}" type="presParOf" srcId="{42F9CF8D-94DF-45DB-8D01-EACE6666B465}" destId="{DC4F986C-3407-42C0-9C48-624759C5A695}" srcOrd="0" destOrd="0" presId="urn:microsoft.com/office/officeart/2018/2/layout/IconLabelList"/>
    <dgm:cxn modelId="{CC2BE29B-902C-497D-AE58-C729447517A6}" type="presParOf" srcId="{42F9CF8D-94DF-45DB-8D01-EACE6666B465}" destId="{7D843FDD-2ECD-4F1D-979A-A86667A9451B}" srcOrd="1" destOrd="0" presId="urn:microsoft.com/office/officeart/2018/2/layout/IconLabelList"/>
    <dgm:cxn modelId="{B4F8DBC4-A804-46A9-8B40-AEE67914A69F}" type="presParOf" srcId="{42F9CF8D-94DF-45DB-8D01-EACE6666B465}" destId="{43FF5B2D-0C0C-4016-8263-3AD77324C09F}" srcOrd="2" destOrd="0" presId="urn:microsoft.com/office/officeart/2018/2/layout/IconLabelList"/>
    <dgm:cxn modelId="{B4088177-903B-4D07-976A-468C8EFE6B77}" type="presParOf" srcId="{459D0751-343E-4EF8-AFB6-B330B54DD205}" destId="{73D53708-7D67-4F84-A6D5-EBC730C39ABA}" srcOrd="1" destOrd="0" presId="urn:microsoft.com/office/officeart/2018/2/layout/IconLabelList"/>
    <dgm:cxn modelId="{7C6AEDE4-8B79-4F32-9F3D-71BEDB3DA578}" type="presParOf" srcId="{459D0751-343E-4EF8-AFB6-B330B54DD205}" destId="{1F8E0C06-BA50-410D-9B3E-8CEFFE142F8D}" srcOrd="2" destOrd="0" presId="urn:microsoft.com/office/officeart/2018/2/layout/IconLabelList"/>
    <dgm:cxn modelId="{B99ABE51-0AF5-488B-A0DA-95F3483357D3}" type="presParOf" srcId="{1F8E0C06-BA50-410D-9B3E-8CEFFE142F8D}" destId="{458DF3AA-C39B-4ECF-B072-28BAEA38BFB3}" srcOrd="0" destOrd="0" presId="urn:microsoft.com/office/officeart/2018/2/layout/IconLabelList"/>
    <dgm:cxn modelId="{362747AA-58D7-4177-944B-7ADFA0F32761}" type="presParOf" srcId="{1F8E0C06-BA50-410D-9B3E-8CEFFE142F8D}" destId="{F2ED75EE-36A5-4738-8A20-3083B843CBE4}" srcOrd="1" destOrd="0" presId="urn:microsoft.com/office/officeart/2018/2/layout/IconLabelList"/>
    <dgm:cxn modelId="{A5E68140-6F45-47CA-9F4F-2755E3C6CF38}" type="presParOf" srcId="{1F8E0C06-BA50-410D-9B3E-8CEFFE142F8D}" destId="{8150BDB9-0791-4F4F-A181-F5D1047228E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F986C-3407-42C0-9C48-624759C5A695}">
      <dsp:nvSpPr>
        <dsp:cNvPr id="0" name=""/>
        <dsp:cNvSpPr/>
      </dsp:nvSpPr>
      <dsp:spPr>
        <a:xfrm>
          <a:off x="1747800" y="40735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F5B2D-0C0C-4016-8263-3AD77324C09F}">
      <dsp:nvSpPr>
        <dsp:cNvPr id="0" name=""/>
        <dsp:cNvSpPr/>
      </dsp:nvSpPr>
      <dsp:spPr>
        <a:xfrm>
          <a:off x="559800" y="28215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0" i="0" kern="1200" dirty="0">
              <a:latin typeface="+mj-lt"/>
              <a:hlinkClick xmlns:r="http://schemas.openxmlformats.org/officeDocument/2006/relationships" r:id="rId3"/>
            </a:rPr>
            <a:t>igorerr1@yandex.ru</a:t>
          </a:r>
          <a:endParaRPr lang="en-US" sz="4200" kern="1200" dirty="0">
            <a:latin typeface="+mj-lt"/>
          </a:endParaRPr>
        </a:p>
      </dsp:txBody>
      <dsp:txXfrm>
        <a:off x="559800" y="2821519"/>
        <a:ext cx="4320000" cy="720000"/>
      </dsp:txXfrm>
    </dsp:sp>
    <dsp:sp modelId="{458DF3AA-C39B-4ECF-B072-28BAEA38BFB3}">
      <dsp:nvSpPr>
        <dsp:cNvPr id="0" name=""/>
        <dsp:cNvSpPr/>
      </dsp:nvSpPr>
      <dsp:spPr>
        <a:xfrm>
          <a:off x="6823800" y="407356"/>
          <a:ext cx="1944000" cy="19440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0BDB9-0791-4F4F-A181-F5D1047228E9}">
      <dsp:nvSpPr>
        <dsp:cNvPr id="0" name=""/>
        <dsp:cNvSpPr/>
      </dsp:nvSpPr>
      <dsp:spPr>
        <a:xfrm>
          <a:off x="5635800" y="28215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latin typeface="+mj-lt"/>
            </a:rPr>
            <a:t>8-800-555-35-35</a:t>
          </a:r>
          <a:endParaRPr lang="en-US" sz="4000" kern="1200" dirty="0">
            <a:latin typeface="+mj-lt"/>
          </a:endParaRPr>
        </a:p>
      </dsp:txBody>
      <dsp:txXfrm>
        <a:off x="5635800" y="2821519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3D1CD-F3B6-4148-BD80-A11B44BF848F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4B177-7E89-433E-B7DF-DB66D44D4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508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5B9C3F-246F-E97F-57F1-22911A4FA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A9CA8B-C2CD-3FE3-757F-CC7A6A5F2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29A91C-AF4B-7FC3-A307-829BE87E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F790-40D4-485B-9EF9-D33F9C5869BB}" type="datetime1">
              <a:rPr lang="ru-RU" smtClean="0"/>
              <a:t>13.03.2023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767A0D-AEDC-104B-DB96-B2FE40C08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AAD94A-959C-DCD5-7761-E419A8DC7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8269-A178-4EF9-99AA-8DF795D8D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64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0F0A4C-4D12-A3D7-1674-29839608B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EADD464-4F00-4BB3-8A39-233483E51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CCAE28-47A4-C514-886B-3D4D247AC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A6501-AD23-4A79-8574-CEC8E6A33361}" type="datetime1">
              <a:rPr lang="ru-RU" smtClean="0"/>
              <a:t>13.03.2023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EAB212-6397-64E8-8CF0-2D89ADB4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E6B843-27CA-37B1-D4C2-3996685F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8269-A178-4EF9-99AA-8DF795D8D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48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37F1378-EA45-D31E-649C-76379A8BF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2CF5C9-91DB-6548-64A4-AC860DB18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2BAE7A-1492-0C8B-7E38-D8ED63EC3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FC8A-1AF1-4AD5-ADAD-A8A99057F3EA}" type="datetime1">
              <a:rPr lang="ru-RU" smtClean="0"/>
              <a:t>13.03.2023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9D468F-C6E1-ADBD-4E46-4A6B8A67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F2FC84-82B6-21F2-74BF-4AA3B7D9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8269-A178-4EF9-99AA-8DF795D8D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1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2E3BA8-843F-C58E-916C-3B61E150E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9F4EF2-220B-8DD3-F26C-C45DC8371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E0EA7F-E251-DD0D-96CF-EBBEC019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C3EB-5535-42BC-B7DF-34E20083CA41}" type="datetime1">
              <a:rPr lang="ru-RU" smtClean="0"/>
              <a:t>13.03.2023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7A1D9A-5547-7E08-F956-8554E98D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8F5892-5BB1-FF73-7D9A-D7F3A1BA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8269-A178-4EF9-99AA-8DF795D8D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52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515D1C-A791-CEBF-7A40-A08FF264D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2E0F9B-EEE0-13F3-01C4-AE2A1AFA0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BD7741-C3A5-2B4D-B46F-17DBB05B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0248-DC8C-4DCF-8882-05F0086FFA56}" type="datetime1">
              <a:rPr lang="ru-RU" smtClean="0"/>
              <a:t>13.03.2023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4F86FE-CCC2-3E2B-4601-DCCF79A6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879B16-9562-B05F-DB13-331FC226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8269-A178-4EF9-99AA-8DF795D8D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11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714140-D6EC-2D5D-71B8-5D463557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B3A998-313E-D1B3-07EB-2957DE817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8AA62B-03F9-DBD4-611C-A05A30F2F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15944D-5C17-63CA-A06F-EA2BEAA66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B7A1-C38E-40B2-BF1D-75F5A61A21CC}" type="datetime1">
              <a:rPr lang="ru-RU" smtClean="0"/>
              <a:t>13.03.2023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728CC9-4545-D108-9404-0745D60C0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C2595A-3BEF-9DCF-A117-E8F042D5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8269-A178-4EF9-99AA-8DF795D8D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33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554BF-355F-C81D-87CB-C2955C3FF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0613DD-C1F3-BFE9-4C67-0A04A2664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93D9076-6D5B-88BD-0387-34B6BC25E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8374D79-BEBF-AB8F-5C11-AAFABD022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C3E5991-3A94-E259-9EBD-5D0437455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083FAD-0A0A-1F66-2442-F1B8C221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B48D-F1AE-4FC5-8B26-72A1EAB09601}" type="datetime1">
              <a:rPr lang="ru-RU" smtClean="0"/>
              <a:t>13.03.2023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DBAED1-4C7E-C94E-1BEB-AAA9F02E1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7766CB3-D782-4440-9E0F-D1F43B49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8269-A178-4EF9-99AA-8DF795D8D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98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8486BA-A753-F082-83BD-979048D9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F658BD1-A035-842E-E31B-3FB4A5BB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DA73-25DE-48D8-A137-C2300715483F}" type="datetime1">
              <a:rPr lang="ru-RU" smtClean="0"/>
              <a:t>13.03.2023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326BE99-A0DA-0EA0-1FC1-B0DE51F3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35122E-72EC-DA3C-71EB-1E92BE69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8269-A178-4EF9-99AA-8DF795D8D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56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08FEC0-B330-49D8-3714-A28F1464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6E97-578D-4DF1-BF06-DCED745EB1CD}" type="datetime1">
              <a:rPr lang="ru-RU" smtClean="0"/>
              <a:t>13.03.2023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651A568-2B14-FB40-EF5C-DC2EE2AB3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E2511F-DB90-7C81-F077-B33F36D5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8269-A178-4EF9-99AA-8DF795D8D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20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6165F-8E1D-CA9A-586A-5DF502322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9A0CDA-DED4-A272-06BE-216B40B1F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3E5308-E10F-7EF7-F7B1-F1D09DA96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AAD50D-D5B7-F848-1D05-A9C77168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D0B4-30DD-4345-BC26-6AC531FFED66}" type="datetime1">
              <a:rPr lang="ru-RU" smtClean="0"/>
              <a:t>13.03.2023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0CFFC6-EAE9-4F4F-FB00-78E9E5E91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B9D53F-751B-47CB-5454-EEC660EF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8269-A178-4EF9-99AA-8DF795D8D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52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C5BA60-3A46-5731-B6C7-61962BE73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83DE913-CADD-689E-4637-6DEB1604F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727359-E5AA-C03A-F0A1-2D9D06313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718A77-685B-C18B-2137-F168D2E8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872F-1061-4821-AE4E-54E0E2E35DAA}" type="datetime1">
              <a:rPr lang="ru-RU" smtClean="0"/>
              <a:t>13.03.2023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F3479B-0D8E-E48D-3B6C-4C22FBA07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FCE542-E9D0-90B2-CD3B-66F1E4BE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8269-A178-4EF9-99AA-8DF795D8D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22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6E564-3DFF-8717-2B99-86C0C856E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74126B-4F18-9F1C-C2C6-BFBCCFA79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98C2B9-A875-F931-5A7A-60F15214D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E705B-5B29-4664-8078-274FBFC64304}" type="datetime1">
              <a:rPr lang="ru-RU" smtClean="0"/>
              <a:t>13.03.2023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E4B937-3550-2468-BC67-5A717FAE8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C74294-3FCE-3A55-B0BE-533925714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78269-A178-4EF9-99AA-8DF795D8D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5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2">
            <a:extLst>
              <a:ext uri="{FF2B5EF4-FFF2-40B4-BE49-F238E27FC236}">
                <a16:creationId xmlns:a16="http://schemas.microsoft.com/office/drawing/2014/main" id="{E0DC3933-A015-94DE-4E7D-488F0D9C2E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6" r="846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4" name="Freeform: Shape 26">
            <a:extLst>
              <a:ext uri="{FF2B5EF4-FFF2-40B4-BE49-F238E27FC236}">
                <a16:creationId xmlns:a16="http://schemas.microsoft.com/office/drawing/2014/main" id="{6B3BAD04-E614-4C16-8360-019FCF004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D726FD-94F3-23A0-DA5A-998AE950B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9" y="5543643"/>
            <a:ext cx="5867369" cy="67608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sz="2000" dirty="0">
                <a:solidFill>
                  <a:srgbClr val="FFFFFF"/>
                </a:solidFill>
              </a:rPr>
              <a:t>Результаты подготовил Кириллов Игорь Дмитриевич</a:t>
            </a:r>
          </a:p>
          <a:p>
            <a:pPr algn="l"/>
            <a:r>
              <a:rPr lang="ru-RU" sz="2000" dirty="0">
                <a:solidFill>
                  <a:srgbClr val="FFFFFF"/>
                </a:solidFill>
              </a:rPr>
              <a:t>Период исследования с 20.02.2023 по 27.02.2023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BCE93-EF58-DC91-7E4D-7C912A62D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199861"/>
            <a:ext cx="8856059" cy="1336826"/>
          </a:xfrm>
        </p:spPr>
        <p:txBody>
          <a:bodyPr>
            <a:normAutofit/>
          </a:bodyPr>
          <a:lstStyle/>
          <a:p>
            <a:pPr algn="l"/>
            <a:r>
              <a:rPr lang="ru-RU" sz="3000" b="0" i="0" dirty="0">
                <a:solidFill>
                  <a:srgbClr val="FFFFFF"/>
                </a:solidFill>
                <a:effectLst/>
                <a:latin typeface="Helvetica Neue"/>
              </a:rPr>
              <a:t>Исследование рынка недвижимости для открытия заведения общественного питания в Москве</a:t>
            </a:r>
            <a:endParaRPr lang="ru-RU" sz="3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397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CDA629-09C2-443E-FA49-5300EACDC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562" y="457200"/>
            <a:ext cx="3390558" cy="1929384"/>
          </a:xfrm>
        </p:spPr>
        <p:txBody>
          <a:bodyPr anchor="ctr">
            <a:normAutofit/>
          </a:bodyPr>
          <a:lstStyle/>
          <a:p>
            <a:r>
              <a:rPr lang="ru-RU" sz="4000" b="1" dirty="0"/>
              <a:t>Средний чек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B61AB0-3052-BDF4-B3BA-52AAC28B9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5100" y="457199"/>
            <a:ext cx="6626955" cy="2204519"/>
          </a:xfrm>
        </p:spPr>
        <p:txBody>
          <a:bodyPr anchor="ctr">
            <a:noAutofit/>
          </a:bodyPr>
          <a:lstStyle/>
          <a:p>
            <a:pPr marL="0" indent="0" algn="just">
              <a:buNone/>
            </a:pPr>
            <a:r>
              <a:rPr lang="ru-RU" sz="2200" dirty="0">
                <a:latin typeface="+mj-lt"/>
              </a:rPr>
              <a:t>Стоит ориентироваться на средний чек в некруглосуточных заведениях, потому что они более массовые, соответственно, для рядового потребителя предпочтительней и привычной цена будет в 171.76 рублей</a:t>
            </a:r>
            <a:endParaRPr lang="en-US" sz="2200" dirty="0">
              <a:latin typeface="+mj-lt"/>
            </a:endParaRPr>
          </a:p>
          <a:p>
            <a:pPr marL="0" indent="0" algn="just">
              <a:buNone/>
            </a:pPr>
            <a:r>
              <a:rPr lang="ru-RU" sz="2200" dirty="0">
                <a:latin typeface="+mj-lt"/>
              </a:rPr>
              <a:t>Также если мы посмотрим на медианное значение цены на чашку капучино, то эта цена в 165 рублей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1C6BF71-58C8-1B18-3BDB-1DF5AC86A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399" y="2677414"/>
            <a:ext cx="4018361" cy="367893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B7AD71-ECB3-F199-AE38-8B863B4CD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276" y="2719602"/>
            <a:ext cx="4170128" cy="3678936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365C77-CEF2-CD17-EF30-553C6A4E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8269-A178-4EF9-99AA-8DF795D8D84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294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4DF153-86D4-F55D-9B0F-DFFFFEF60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58368"/>
            <a:ext cx="4099684" cy="1700224"/>
          </a:xfrm>
        </p:spPr>
        <p:txBody>
          <a:bodyPr anchor="b">
            <a:noAutofit/>
          </a:bodyPr>
          <a:lstStyle/>
          <a:p>
            <a:r>
              <a:rPr lang="ru-RU" sz="4000" b="1" dirty="0"/>
              <a:t>Средний рейтинг заведений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300AE1-750B-828D-EAB0-39E61416A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794053"/>
            <a:ext cx="3724958" cy="3410712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ru-RU" sz="2200" dirty="0">
                <a:latin typeface="+mj-lt"/>
              </a:rPr>
              <a:t>Общая картина такова, что все рейтинги находятся в </a:t>
            </a:r>
            <a:r>
              <a:rPr lang="ru-RU" sz="2200" dirty="0" err="1">
                <a:latin typeface="+mj-lt"/>
              </a:rPr>
              <a:t>диапозоне</a:t>
            </a:r>
            <a:r>
              <a:rPr lang="ru-RU" sz="2200" dirty="0">
                <a:latin typeface="+mj-lt"/>
              </a:rPr>
              <a:t> 4.19-4.33, что нельзя назвать большим разбросом, значит, можно сказать, что во всех районах рейтинг кофеен практически одинаков и выбор района для открытия кофейни не повлияет на наш рейтинг.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7D36AB-DB73-3185-ED10-38FA89D4C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62958"/>
            <a:ext cx="6903720" cy="4332084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ED4843-9AAB-B905-FF4C-41671DBC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8269-A178-4EF9-99AA-8DF795D8D84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771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7E591E-25E0-8F5A-C318-9DB77CF1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" y="552091"/>
            <a:ext cx="4470110" cy="5431536"/>
          </a:xfrm>
        </p:spPr>
        <p:txBody>
          <a:bodyPr>
            <a:normAutofit/>
          </a:bodyPr>
          <a:lstStyle/>
          <a:p>
            <a:r>
              <a:rPr lang="ru-RU" sz="4000" b="1" dirty="0"/>
              <a:t>На какую стоимость чашки капучино стоит ориентироваться при открытии кофейни и почему?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BF3E0F-FAC8-A560-CDD2-A04ECD522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ru-RU" sz="3200" dirty="0">
                <a:latin typeface="+mj-lt"/>
              </a:rPr>
              <a:t>На основании всего вышеперечисленного можно сделать вывод о том, что стоимость нашей чашки капучино будет варьироваться </a:t>
            </a:r>
            <a:r>
              <a:rPr lang="ru-RU" sz="3600" b="1" u="sng" dirty="0">
                <a:latin typeface="+mj-lt"/>
              </a:rPr>
              <a:t>от 165 до 172 рублей.</a:t>
            </a:r>
            <a:endParaRPr lang="ru-RU" sz="3200" b="1" u="sng" dirty="0">
              <a:latin typeface="+mj-lt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C8BA745-3A01-F032-8298-00E62C35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8269-A178-4EF9-99AA-8DF795D8D84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578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80ED2-E3BE-6A45-88B7-BC36936AA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Контакты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Объект 2">
            <a:extLst>
              <a:ext uri="{FF2B5EF4-FFF2-40B4-BE49-F238E27FC236}">
                <a16:creationId xmlns:a16="http://schemas.microsoft.com/office/drawing/2014/main" id="{076D18E0-406C-3382-CFED-8BBAE37C19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21389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D50FA1-060B-EC72-D499-D57F9D77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8269-A178-4EF9-99AA-8DF795D8D84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50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BB852-FA27-B46E-8841-2A7232C54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259" y="552091"/>
            <a:ext cx="3600860" cy="5431536"/>
          </a:xfrm>
        </p:spPr>
        <p:txBody>
          <a:bodyPr>
            <a:normAutofit/>
          </a:bodyPr>
          <a:lstStyle/>
          <a:p>
            <a:r>
              <a:rPr lang="ru-RU" sz="4000" b="1" dirty="0"/>
              <a:t>Оглавление</a:t>
            </a:r>
            <a:endParaRPr lang="ru-RU" sz="4000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3A053-5C4D-F93C-D484-BD86E815B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ru-RU" sz="2000" b="1" dirty="0">
                <a:latin typeface="+mj-lt"/>
              </a:rPr>
              <a:t>Исследование рынка недвижимости</a:t>
            </a:r>
            <a:endParaRPr lang="ru-RU" sz="2000" b="1" i="0" dirty="0">
              <a:effectLst/>
              <a:latin typeface="+mj-lt"/>
            </a:endParaRPr>
          </a:p>
          <a:p>
            <a:r>
              <a:rPr lang="ru-RU" sz="2000" i="0" dirty="0">
                <a:effectLst/>
                <a:latin typeface="+mj-lt"/>
              </a:rPr>
              <a:t>Описание проекта</a:t>
            </a:r>
          </a:p>
          <a:p>
            <a:r>
              <a:rPr lang="ru-RU" sz="2000" dirty="0">
                <a:latin typeface="+mj-lt"/>
              </a:rPr>
              <a:t>Общие выводы по исследованию</a:t>
            </a:r>
          </a:p>
          <a:p>
            <a:r>
              <a:rPr lang="ru-RU" sz="2000" dirty="0">
                <a:latin typeface="+mj-lt"/>
              </a:rPr>
              <a:t>Средний рейтинг</a:t>
            </a:r>
          </a:p>
          <a:p>
            <a:r>
              <a:rPr lang="ru-RU" sz="2000" dirty="0">
                <a:latin typeface="+mj-lt"/>
              </a:rPr>
              <a:t>Корреляция среднего чека и рейтинга</a:t>
            </a:r>
          </a:p>
          <a:p>
            <a:r>
              <a:rPr lang="ru-RU" sz="2000" dirty="0">
                <a:latin typeface="+mj-lt"/>
              </a:rPr>
              <a:t>Средний чек</a:t>
            </a:r>
          </a:p>
          <a:p>
            <a:pPr marL="0" indent="0">
              <a:buNone/>
            </a:pPr>
            <a:r>
              <a:rPr lang="ru-RU" sz="2000" b="1" dirty="0">
                <a:latin typeface="+mj-lt"/>
              </a:rPr>
              <a:t>Детализируем исследование: открытие кофейни</a:t>
            </a:r>
          </a:p>
          <a:p>
            <a:r>
              <a:rPr lang="ru-RU" sz="2000" dirty="0">
                <a:latin typeface="+mj-lt"/>
              </a:rPr>
              <a:t>Общие выводы по исследованию кофеен</a:t>
            </a:r>
          </a:p>
          <a:p>
            <a:r>
              <a:rPr lang="en-US" sz="2000" kern="1200" dirty="0">
                <a:latin typeface="+mj-lt"/>
                <a:ea typeface="+mj-ea"/>
                <a:cs typeface="+mj-cs"/>
              </a:rPr>
              <a:t>Количество кофеен</a:t>
            </a:r>
            <a:endParaRPr lang="ru-RU" sz="2000" kern="1200" dirty="0">
              <a:latin typeface="+mj-lt"/>
              <a:ea typeface="+mj-ea"/>
              <a:cs typeface="+mj-cs"/>
            </a:endParaRPr>
          </a:p>
          <a:p>
            <a:r>
              <a:rPr lang="ru-RU" sz="2000" dirty="0">
                <a:latin typeface="+mj-lt"/>
              </a:rPr>
              <a:t>Средний чек</a:t>
            </a:r>
          </a:p>
          <a:p>
            <a:r>
              <a:rPr lang="ru-RU" sz="2000" dirty="0">
                <a:latin typeface="+mj-lt"/>
              </a:rPr>
              <a:t>Средний рейтинг заведений</a:t>
            </a:r>
          </a:p>
          <a:p>
            <a:r>
              <a:rPr lang="ru-RU" sz="2000" dirty="0">
                <a:latin typeface="+mj-lt"/>
              </a:rPr>
              <a:t>На какую стоимость чашки капучино стоит ориентироваться при открытии кофейни и почему?</a:t>
            </a:r>
          </a:p>
          <a:p>
            <a:r>
              <a:rPr lang="ru-RU" sz="2000" dirty="0">
                <a:latin typeface="+mj-lt"/>
              </a:rPr>
              <a:t>Контакты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7575C0-BD54-46BE-8DFE-E0E05110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8269-A178-4EF9-99AA-8DF795D8D84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90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Рабочий стол">
            <a:extLst>
              <a:ext uri="{FF2B5EF4-FFF2-40B4-BE49-F238E27FC236}">
                <a16:creationId xmlns:a16="http://schemas.microsoft.com/office/drawing/2014/main" id="{F5001312-136D-842F-05A0-F775716CE6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3" r="9091" b="2160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00325C-6608-1739-E8DE-D178E4C2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640263"/>
            <a:ext cx="6619811" cy="1344975"/>
          </a:xfrm>
        </p:spPr>
        <p:txBody>
          <a:bodyPr>
            <a:normAutofit/>
          </a:bodyPr>
          <a:lstStyle/>
          <a:p>
            <a:r>
              <a:rPr lang="ru-RU" sz="4000" b="1" i="0" dirty="0">
                <a:effectLst/>
              </a:rPr>
              <a:t>Описание проекта</a:t>
            </a:r>
            <a:br>
              <a:rPr lang="ru-RU" sz="4000" b="1" i="0" dirty="0">
                <a:effectLst/>
                <a:latin typeface="Helvetica Neue"/>
              </a:rPr>
            </a:b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8D1123-C4B6-6CF3-F80C-E909F777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09" y="2121763"/>
            <a:ext cx="6620505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i="0" dirty="0" err="1">
                <a:effectLst/>
                <a:latin typeface="+mj-lt"/>
              </a:rPr>
              <a:t>Заказчик</a:t>
            </a:r>
            <a:r>
              <a:rPr lang="en-US" sz="2200" b="0" i="0" dirty="0">
                <a:effectLst/>
                <a:latin typeface="+mj-lt"/>
              </a:rPr>
              <a:t> - </a:t>
            </a:r>
            <a:r>
              <a:rPr lang="en-US" sz="2200" b="0" i="0" dirty="0" err="1">
                <a:effectLst/>
                <a:latin typeface="+mj-lt"/>
              </a:rPr>
              <a:t>Фонд</a:t>
            </a:r>
            <a:r>
              <a:rPr lang="en-US" sz="2200" b="0" i="0" dirty="0">
                <a:effectLst/>
                <a:latin typeface="+mj-lt"/>
              </a:rPr>
              <a:t> «Shut Up and Take My Money».</a:t>
            </a:r>
            <a:endParaRPr lang="ru-RU" sz="2200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ru-RU" sz="2200" b="1" i="0" dirty="0">
                <a:effectLst/>
                <a:latin typeface="+mj-lt"/>
              </a:rPr>
              <a:t>Цель проекта</a:t>
            </a:r>
            <a:r>
              <a:rPr lang="ru-RU" sz="2200" b="0" i="0" dirty="0">
                <a:effectLst/>
                <a:latin typeface="+mj-lt"/>
              </a:rPr>
              <a:t> - Провести исследование рынка недвижимости для открытия заведения общественного питания в Москве.</a:t>
            </a:r>
          </a:p>
          <a:p>
            <a:pPr marL="0" indent="0">
              <a:buNone/>
            </a:pPr>
            <a:r>
              <a:rPr lang="ru-RU" sz="2200" b="1" i="0" dirty="0">
                <a:effectLst/>
                <a:latin typeface="+mj-lt"/>
              </a:rPr>
              <a:t>Задачи проекта:</a:t>
            </a:r>
            <a:endParaRPr lang="ru-RU" sz="2200" b="0" i="0" dirty="0">
              <a:effectLst/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200" b="0" i="0" dirty="0">
                <a:effectLst/>
                <a:latin typeface="+mj-lt"/>
              </a:rPr>
              <a:t>Осуществить исследование коммерческой недвижимости Москвы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200" b="0" i="0" dirty="0">
                <a:effectLst/>
                <a:latin typeface="+mj-lt"/>
              </a:rPr>
              <a:t>Найти интересные особенности на рынке недвижимости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200" b="0" i="0" dirty="0">
                <a:effectLst/>
                <a:latin typeface="+mj-lt"/>
              </a:rPr>
              <a:t>Презентовать полученные результаты исследования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401B43-EFBC-7C82-6A25-289C127F7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8269-A178-4EF9-99AA-8DF795D8D84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51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7B09-9DB3-BE9A-C74A-05707A9E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906470"/>
            <a:ext cx="7326210" cy="656688"/>
          </a:xfrm>
        </p:spPr>
        <p:txBody>
          <a:bodyPr anchor="b">
            <a:normAutofit/>
          </a:bodyPr>
          <a:lstStyle/>
          <a:p>
            <a:r>
              <a:rPr lang="ru-RU" sz="4000" b="1" dirty="0"/>
              <a:t>Общие выводы по исследованию</a:t>
            </a:r>
          </a:p>
        </p:txBody>
      </p:sp>
      <p:pic>
        <p:nvPicPr>
          <p:cNvPr id="5" name="Picture 4" descr="Документ с графиком и ручкой">
            <a:extLst>
              <a:ext uri="{FF2B5EF4-FFF2-40B4-BE49-F238E27FC236}">
                <a16:creationId xmlns:a16="http://schemas.microsoft.com/office/drawing/2014/main" id="{CDF0B270-2156-8056-2810-7441E86BCB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39" r="23416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F0F51F-5431-9EE1-7E28-DA9F820BD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7204912" cy="381169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sz="2400" dirty="0">
                <a:latin typeface="+mj-lt"/>
              </a:rPr>
              <a:t>Самый высокий средний рейтинг у заведений категории: </a:t>
            </a:r>
            <a:r>
              <a:rPr lang="ru-RU" sz="2400" b="1" dirty="0">
                <a:latin typeface="+mj-lt"/>
              </a:rPr>
              <a:t>бар, паб, пиццерия, ресторан</a:t>
            </a:r>
            <a:r>
              <a:rPr lang="ru-RU" sz="2400" dirty="0">
                <a:latin typeface="+mj-lt"/>
              </a:rPr>
              <a:t>. Самый низкий у заведений категории: </a:t>
            </a:r>
            <a:r>
              <a:rPr lang="ru-RU" sz="2400" b="1" dirty="0">
                <a:latin typeface="+mj-lt"/>
              </a:rPr>
              <a:t>быстрое питание, кафе, столовая</a:t>
            </a:r>
            <a:r>
              <a:rPr lang="ru-RU" sz="2400" dirty="0">
                <a:latin typeface="+mj-lt"/>
              </a:rPr>
              <a:t>.</a:t>
            </a:r>
          </a:p>
          <a:p>
            <a:pPr algn="just"/>
            <a:endParaRPr lang="ru-RU" sz="2400" dirty="0">
              <a:latin typeface="+mj-lt"/>
            </a:endParaRPr>
          </a:p>
          <a:p>
            <a:pPr algn="just"/>
            <a:r>
              <a:rPr lang="ru-RU" sz="2400" dirty="0">
                <a:latin typeface="+mj-lt"/>
              </a:rPr>
              <a:t>Средний чек коррелирует с рейтингом заведения, чем выше средний чек, тем выше рейтинг заведения.</a:t>
            </a:r>
          </a:p>
          <a:p>
            <a:pPr algn="just"/>
            <a:endParaRPr lang="ru-RU" sz="2400" dirty="0">
              <a:latin typeface="+mj-lt"/>
            </a:endParaRPr>
          </a:p>
          <a:p>
            <a:pPr algn="just"/>
            <a:r>
              <a:rPr lang="ru-RU" sz="2400" dirty="0">
                <a:latin typeface="+mj-lt"/>
              </a:rPr>
              <a:t>Самые большие средние чеки в районах: </a:t>
            </a:r>
            <a:r>
              <a:rPr lang="ru-RU" sz="2400" b="1" dirty="0">
                <a:latin typeface="+mj-lt"/>
              </a:rPr>
              <a:t>Центральный, Западный, Северо-Западный</a:t>
            </a:r>
            <a:r>
              <a:rPr lang="ru-RU" sz="2400" dirty="0">
                <a:latin typeface="+mj-lt"/>
              </a:rPr>
              <a:t>. Самые маленькие средние чеки в районах: </a:t>
            </a:r>
            <a:r>
              <a:rPr lang="ru-RU" sz="2400" b="1" dirty="0">
                <a:latin typeface="+mj-lt"/>
              </a:rPr>
              <a:t>Южный, Северо-Восточный, Юго-Восточный</a:t>
            </a:r>
            <a:r>
              <a:rPr lang="en-US" sz="2400" b="1" dirty="0">
                <a:latin typeface="+mj-lt"/>
              </a:rPr>
              <a:t>.</a:t>
            </a:r>
            <a:endParaRPr lang="ru-RU" sz="2400" b="1" dirty="0">
              <a:latin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2E67AEF-2927-F2D9-D023-D7A86E75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8269-A178-4EF9-99AA-8DF795D8D84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849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4C7BA1-EFF1-55DF-B0C3-1697E1DC2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ru-RU" sz="4000" b="1" dirty="0"/>
              <a:t>Средний рейтинг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B3B3F1-C15F-852A-CAA0-EF09A6E08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98" y="640080"/>
            <a:ext cx="4922443" cy="5577840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81084C-1DFC-9F85-4710-EED62F433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pPr algn="just"/>
            <a:r>
              <a:rPr lang="ru-RU" sz="2200" dirty="0">
                <a:latin typeface="+mj-lt"/>
              </a:rPr>
              <a:t>Самый высокий средний рейтинг у заведений категории: бар, паб, пиццерия, ресторан.</a:t>
            </a:r>
          </a:p>
          <a:p>
            <a:pPr algn="just"/>
            <a:r>
              <a:rPr lang="ru-RU" sz="2200" dirty="0">
                <a:latin typeface="+mj-lt"/>
              </a:rPr>
              <a:t>Самый низкий у заведений категории: быстрое питание, кафе, столовая.</a:t>
            </a:r>
          </a:p>
          <a:p>
            <a:endParaRPr lang="ru-RU" sz="2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BE7B39-D727-6D90-28AE-B50B739C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8269-A178-4EF9-99AA-8DF795D8D84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2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4CEDD-93F7-B5F1-DAFA-CF8F9072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7" y="638089"/>
            <a:ext cx="5378227" cy="1476801"/>
          </a:xfrm>
        </p:spPr>
        <p:txBody>
          <a:bodyPr anchor="b">
            <a:noAutofit/>
          </a:bodyPr>
          <a:lstStyle/>
          <a:p>
            <a:r>
              <a:rPr lang="ru-RU" sz="4000" b="1" dirty="0"/>
              <a:t>Корреляция среднего чека и рейтинга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D6133A-583B-C8A7-2AF6-69C5103B1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5" y="1644314"/>
            <a:ext cx="6606121" cy="3550789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47853F-37FD-DC1F-C84F-255CDAC38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7" y="2664886"/>
            <a:ext cx="5138741" cy="3550789"/>
          </a:xfrm>
        </p:spPr>
        <p:txBody>
          <a:bodyPr anchor="t">
            <a:normAutofit/>
          </a:bodyPr>
          <a:lstStyle/>
          <a:p>
            <a:pPr algn="just"/>
            <a:r>
              <a:rPr lang="ru-RU" sz="2200" b="0" i="0" dirty="0">
                <a:effectLst/>
                <a:latin typeface="+mj-lt"/>
              </a:rPr>
              <a:t>Отчасти, чем выше средний чек, тем выше рейтинг у заведения, можно предположить, что в таких местах (</a:t>
            </a:r>
            <a:r>
              <a:rPr lang="ru-RU" sz="2200" b="0" i="1" dirty="0">
                <a:effectLst/>
                <a:latin typeface="+mj-lt"/>
              </a:rPr>
              <a:t>столовые, точки быстрого питания, кафе</a:t>
            </a:r>
            <a:r>
              <a:rPr lang="ru-RU" sz="2200" b="0" i="0" dirty="0">
                <a:effectLst/>
                <a:latin typeface="+mj-lt"/>
              </a:rPr>
              <a:t>) меньше внимания уделяют сервису или внутреннему оформлению заведения.</a:t>
            </a:r>
          </a:p>
          <a:p>
            <a:pPr algn="just"/>
            <a:r>
              <a:rPr lang="ru-RU" sz="2200" dirty="0">
                <a:latin typeface="+mj-lt"/>
              </a:rPr>
              <a:t>Средний чек коррелирует с рейтингом заведения, чем выше средний чек, тем выше рейтинг заведения.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DE3381-93E6-2407-DF3F-0DBD8FAFA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8269-A178-4EF9-99AA-8DF795D8D84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94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0940A-A78F-8AD5-6AD1-00E8478F8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7893" y="1297927"/>
            <a:ext cx="3255095" cy="820063"/>
          </a:xfrm>
        </p:spPr>
        <p:txBody>
          <a:bodyPr anchor="b">
            <a:normAutofit/>
          </a:bodyPr>
          <a:lstStyle/>
          <a:p>
            <a:r>
              <a:rPr lang="ru-RU" sz="4000" b="1" dirty="0"/>
              <a:t>Средний чек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C17280-16BA-0DB8-1ADD-BAB62FE6E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1" y="1047940"/>
            <a:ext cx="6594712" cy="4121694"/>
          </a:xfrm>
          <a:prstGeom prst="rect">
            <a:avLst/>
          </a:prstGeom>
        </p:spPr>
      </p:pic>
      <p:sp>
        <p:nvSpPr>
          <p:cNvPr id="15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11A047-74FC-5EEC-2ED4-7D8F55415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pPr algn="just"/>
            <a:r>
              <a:rPr lang="ru-RU" sz="2200" dirty="0">
                <a:latin typeface="+mj-lt"/>
              </a:rPr>
              <a:t>Самые большие средние чеки в районах: Центральный, Западный, Северо-Западный. Самые маленькие средние чеки в районах: Южный, Северо-Восточный, Юго-Восточный</a:t>
            </a:r>
          </a:p>
          <a:p>
            <a:pPr algn="just"/>
            <a:r>
              <a:rPr lang="ru-RU" sz="2200" dirty="0">
                <a:latin typeface="+mj-lt"/>
              </a:rPr>
              <a:t>Самые большие медианные чеки в центральном административном округе и западном административном округе - 1000 рублей.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0E60DB-743B-EA8E-3B83-55D0728EF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8269-A178-4EF9-99AA-8DF795D8D84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840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363073-07E4-B735-E3B8-2D95C657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728216"/>
            <a:ext cx="10585642" cy="693826"/>
          </a:xfrm>
        </p:spPr>
        <p:txBody>
          <a:bodyPr anchor="b">
            <a:normAutofit/>
          </a:bodyPr>
          <a:lstStyle/>
          <a:p>
            <a:r>
              <a:rPr lang="ru-RU" sz="4000" b="1" dirty="0"/>
              <a:t>Общие выводы по исследованию кофеен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60E51A-F5BE-0DB7-058D-8980BC4A3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110" y="3037087"/>
            <a:ext cx="10585642" cy="3205868"/>
          </a:xfrm>
        </p:spPr>
        <p:txBody>
          <a:bodyPr>
            <a:noAutofit/>
          </a:bodyPr>
          <a:lstStyle/>
          <a:p>
            <a:pPr algn="just"/>
            <a:r>
              <a:rPr lang="ru-RU" sz="2000" dirty="0">
                <a:latin typeface="+mj-lt"/>
              </a:rPr>
              <a:t>Больше всего кофеен в следующих округах: </a:t>
            </a:r>
            <a:r>
              <a:rPr lang="ru-RU" sz="2000" b="1" dirty="0">
                <a:latin typeface="+mj-lt"/>
              </a:rPr>
              <a:t>Центральный, Северный, Северо-Восточный</a:t>
            </a:r>
            <a:r>
              <a:rPr lang="ru-RU" sz="2000" dirty="0">
                <a:latin typeface="+mj-lt"/>
              </a:rPr>
              <a:t>. Меньше всего кофеен в </a:t>
            </a:r>
            <a:r>
              <a:rPr lang="ru-RU" sz="2000" b="1" dirty="0" err="1">
                <a:latin typeface="+mj-lt"/>
              </a:rPr>
              <a:t>Юго</a:t>
            </a:r>
            <a:r>
              <a:rPr lang="ru-RU" sz="2000" b="1" dirty="0">
                <a:latin typeface="+mj-lt"/>
              </a:rPr>
              <a:t> – Западном, </a:t>
            </a:r>
            <a:r>
              <a:rPr lang="ru-RU" sz="2000" b="1" dirty="0" err="1">
                <a:latin typeface="+mj-lt"/>
              </a:rPr>
              <a:t>Юго</a:t>
            </a:r>
            <a:r>
              <a:rPr lang="ru-RU" sz="2000" b="1" dirty="0">
                <a:latin typeface="+mj-lt"/>
              </a:rPr>
              <a:t> – Восточном и Северо-Западном районах</a:t>
            </a:r>
            <a:r>
              <a:rPr lang="en-US" sz="2000" b="1" dirty="0">
                <a:latin typeface="+mj-lt"/>
              </a:rPr>
              <a:t>.</a:t>
            </a:r>
            <a:endParaRPr lang="ru-RU" sz="2000" b="1" dirty="0">
              <a:latin typeface="+mj-lt"/>
            </a:endParaRPr>
          </a:p>
          <a:p>
            <a:pPr algn="just"/>
            <a:endParaRPr lang="ru-RU" sz="2000" dirty="0">
              <a:latin typeface="+mj-lt"/>
            </a:endParaRPr>
          </a:p>
          <a:p>
            <a:pPr algn="just"/>
            <a:r>
              <a:rPr lang="ru-RU" sz="2000" dirty="0">
                <a:latin typeface="+mj-lt"/>
              </a:rPr>
              <a:t>Круглосуточных кофеен в разы меньше, чем некруглосуточных, средний чек на чашку капучино в них также выше.</a:t>
            </a:r>
          </a:p>
          <a:p>
            <a:pPr algn="just"/>
            <a:endParaRPr lang="ru-RU" sz="2000" dirty="0">
              <a:latin typeface="+mj-lt"/>
            </a:endParaRPr>
          </a:p>
          <a:p>
            <a:pPr algn="just"/>
            <a:r>
              <a:rPr lang="ru-RU" sz="2000" dirty="0">
                <a:latin typeface="+mj-lt"/>
              </a:rPr>
              <a:t>Самый лучший рейтинг у кофеен, которые находятся в следующих округах:  </a:t>
            </a:r>
            <a:r>
              <a:rPr lang="ru-RU" sz="2000" b="1" dirty="0">
                <a:latin typeface="+mj-lt"/>
              </a:rPr>
              <a:t>Центральный, Северо-Западный, Северный</a:t>
            </a:r>
            <a:r>
              <a:rPr lang="ru-RU" sz="2000" dirty="0">
                <a:latin typeface="+mj-lt"/>
              </a:rPr>
              <a:t>. Меньше всего рейтинг кофеен в следующих округах: </a:t>
            </a:r>
            <a:r>
              <a:rPr lang="ru-RU" sz="2000" b="1" dirty="0">
                <a:latin typeface="+mj-lt"/>
              </a:rPr>
              <a:t>Юго-Восточный, Северо-Западный, Западный</a:t>
            </a:r>
            <a:r>
              <a:rPr lang="en-US" sz="2000" dirty="0">
                <a:latin typeface="+mj-lt"/>
              </a:rPr>
              <a:t>.</a:t>
            </a:r>
            <a:endParaRPr lang="ru-RU" sz="2000" dirty="0">
              <a:latin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FAB55C-AFE4-358E-6850-4BB8C485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8269-A178-4EF9-99AA-8DF795D8D84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893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C9903-13ED-3E56-6D7E-0F68BA357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502525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Количество кофеен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00F13-ECDB-2500-D96B-BA9DB878985A}"/>
              </a:ext>
            </a:extLst>
          </p:cNvPr>
          <p:cNvSpPr txBox="1"/>
          <p:nvPr/>
        </p:nvSpPr>
        <p:spPr>
          <a:xfrm>
            <a:off x="643278" y="2618355"/>
            <a:ext cx="5676558" cy="41031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Больше </a:t>
            </a:r>
            <a:r>
              <a:rPr lang="en-US" dirty="0" err="1">
                <a:latin typeface="+mj-lt"/>
              </a:rPr>
              <a:t>всего</a:t>
            </a:r>
            <a:r>
              <a:rPr lang="en-US" dirty="0">
                <a:latin typeface="+mj-lt"/>
              </a:rPr>
              <a:t> кофеен: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+mj-lt"/>
              </a:rPr>
              <a:t>- Центральном административном </a:t>
            </a:r>
            <a:r>
              <a:rPr lang="en-US" dirty="0" err="1">
                <a:latin typeface="+mj-lt"/>
              </a:rPr>
              <a:t>округе</a:t>
            </a:r>
            <a:r>
              <a:rPr lang="en-US" dirty="0">
                <a:latin typeface="+mj-lt"/>
              </a:rPr>
              <a:t> - 426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+mj-lt"/>
              </a:rPr>
              <a:t>- </a:t>
            </a:r>
            <a:r>
              <a:rPr lang="en-US" dirty="0" err="1">
                <a:latin typeface="+mj-lt"/>
              </a:rPr>
              <a:t>Северном</a:t>
            </a:r>
            <a:r>
              <a:rPr lang="en-US" dirty="0">
                <a:latin typeface="+mj-lt"/>
              </a:rPr>
              <a:t> административном </a:t>
            </a:r>
            <a:r>
              <a:rPr lang="en-US" dirty="0" err="1">
                <a:latin typeface="+mj-lt"/>
              </a:rPr>
              <a:t>округе</a:t>
            </a:r>
            <a:r>
              <a:rPr lang="en-US" dirty="0">
                <a:latin typeface="+mj-lt"/>
              </a:rPr>
              <a:t> - 191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+mj-lt"/>
              </a:rPr>
              <a:t>- </a:t>
            </a:r>
            <a:r>
              <a:rPr lang="en-US" dirty="0" err="1">
                <a:latin typeface="+mj-lt"/>
              </a:rPr>
              <a:t>Северо-Восточном</a:t>
            </a:r>
            <a:r>
              <a:rPr lang="en-US" dirty="0">
                <a:latin typeface="+mj-lt"/>
              </a:rPr>
              <a:t> административном </a:t>
            </a:r>
            <a:r>
              <a:rPr lang="en-US" dirty="0" err="1">
                <a:latin typeface="+mj-lt"/>
              </a:rPr>
              <a:t>округе</a:t>
            </a:r>
            <a:r>
              <a:rPr lang="en-US" dirty="0">
                <a:latin typeface="+mj-lt"/>
              </a:rPr>
              <a:t> – 157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Имеет смысл </a:t>
            </a:r>
            <a:r>
              <a:rPr lang="en-US" dirty="0" err="1">
                <a:latin typeface="+mj-lt"/>
              </a:rPr>
              <a:t>рассмотреть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для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открытия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кофейни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северный</a:t>
            </a:r>
            <a:r>
              <a:rPr lang="en-US" dirty="0">
                <a:latin typeface="+mj-lt"/>
              </a:rPr>
              <a:t> административный </a:t>
            </a:r>
            <a:r>
              <a:rPr lang="en-US" dirty="0" err="1">
                <a:latin typeface="+mj-lt"/>
              </a:rPr>
              <a:t>округ</a:t>
            </a:r>
            <a:r>
              <a:rPr lang="en-US" dirty="0">
                <a:latin typeface="+mj-lt"/>
              </a:rPr>
              <a:t> и </a:t>
            </a:r>
            <a:r>
              <a:rPr lang="en-US" dirty="0" err="1">
                <a:latin typeface="+mj-lt"/>
              </a:rPr>
              <a:t>северо</a:t>
            </a:r>
            <a:r>
              <a:rPr lang="en-US" dirty="0">
                <a:latin typeface="+mj-lt"/>
              </a:rPr>
              <a:t> - восточный административный </a:t>
            </a:r>
            <a:r>
              <a:rPr lang="en-US" dirty="0" err="1">
                <a:latin typeface="+mj-lt"/>
              </a:rPr>
              <a:t>округ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если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мы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хотим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избежать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высокой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конкуренции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ведь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центр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уже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переполнен</a:t>
            </a:r>
            <a:r>
              <a:rPr lang="en-US" dirty="0">
                <a:latin typeface="+mj-lt"/>
              </a:rPr>
              <a:t> кофейнями, а в </a:t>
            </a:r>
            <a:r>
              <a:rPr lang="en-US" dirty="0" err="1">
                <a:latin typeface="+mj-lt"/>
              </a:rPr>
              <a:t>данных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районах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количество</a:t>
            </a:r>
            <a:r>
              <a:rPr lang="en-US" dirty="0">
                <a:latin typeface="+mj-lt"/>
              </a:rPr>
              <a:t> кофеен </a:t>
            </a:r>
            <a:r>
              <a:rPr lang="en-US" dirty="0" err="1">
                <a:latin typeface="+mj-lt"/>
              </a:rPr>
              <a:t>также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довольно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высоко</a:t>
            </a:r>
            <a:r>
              <a:rPr lang="en-US" dirty="0">
                <a:latin typeface="+mj-lt"/>
              </a:rPr>
              <a:t> (но </a:t>
            </a:r>
            <a:r>
              <a:rPr lang="en-US" dirty="0" err="1">
                <a:latin typeface="+mj-lt"/>
              </a:rPr>
              <a:t>до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количества</a:t>
            </a:r>
            <a:r>
              <a:rPr lang="en-US" dirty="0">
                <a:latin typeface="+mj-lt"/>
              </a:rPr>
              <a:t> в </a:t>
            </a:r>
            <a:r>
              <a:rPr lang="en-US" dirty="0" err="1">
                <a:latin typeface="+mj-lt"/>
              </a:rPr>
              <a:t>центре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еще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далеко</a:t>
            </a:r>
            <a:r>
              <a:rPr lang="en-US" dirty="0">
                <a:latin typeface="+mj-lt"/>
              </a:rPr>
              <a:t>), </a:t>
            </a:r>
            <a:r>
              <a:rPr lang="en-US" dirty="0" err="1">
                <a:latin typeface="+mj-lt"/>
              </a:rPr>
              <a:t>значит</a:t>
            </a:r>
            <a:r>
              <a:rPr lang="en-US" dirty="0">
                <a:latin typeface="+mj-lt"/>
              </a:rPr>
              <a:t> они </a:t>
            </a:r>
            <a:r>
              <a:rPr lang="en-US" dirty="0" err="1">
                <a:latin typeface="+mj-lt"/>
              </a:rPr>
              <a:t>пользуются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спросом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также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данные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районы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можно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назвать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туристическими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соответсвенно</a:t>
            </a:r>
            <a:r>
              <a:rPr lang="en-US" dirty="0">
                <a:latin typeface="+mj-lt"/>
              </a:rPr>
              <a:t>, высокопроходимые, особенно, </a:t>
            </a:r>
            <a:r>
              <a:rPr lang="en-US" dirty="0" err="1">
                <a:latin typeface="+mj-lt"/>
              </a:rPr>
              <a:t>северо</a:t>
            </a:r>
            <a:r>
              <a:rPr lang="en-US" dirty="0">
                <a:latin typeface="+mj-lt"/>
              </a:rPr>
              <a:t> - восточный, в </a:t>
            </a:r>
            <a:r>
              <a:rPr lang="en-US" dirty="0" err="1">
                <a:latin typeface="+mj-lt"/>
              </a:rPr>
              <a:t>котором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находятся</a:t>
            </a:r>
            <a:r>
              <a:rPr lang="en-US" dirty="0">
                <a:latin typeface="+mj-lt"/>
              </a:rPr>
              <a:t> ВДНХ и Останкино.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7E5250C-7252-F1F2-246D-D8C5289E3D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53"/>
          <a:stretch/>
        </p:blipFill>
        <p:spPr>
          <a:xfrm>
            <a:off x="6096000" y="0"/>
            <a:ext cx="4657327" cy="685800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D937E10-AF39-97CA-E046-937E2099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8269-A178-4EF9-99AA-8DF795D8D84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143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661</Words>
  <Application>Microsoft Office PowerPoint</Application>
  <PresentationFormat>Широкоэкранный</PresentationFormat>
  <Paragraphs>73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Тема Office</vt:lpstr>
      <vt:lpstr>Исследование рынка недвижимости для открытия заведения общественного питания в Москве</vt:lpstr>
      <vt:lpstr>Оглавление</vt:lpstr>
      <vt:lpstr>Описание проекта </vt:lpstr>
      <vt:lpstr>Общие выводы по исследованию</vt:lpstr>
      <vt:lpstr>Средний рейтинг</vt:lpstr>
      <vt:lpstr>Корреляция среднего чека и рейтинга</vt:lpstr>
      <vt:lpstr>Средний чек</vt:lpstr>
      <vt:lpstr>Общие выводы по исследованию кофеен</vt:lpstr>
      <vt:lpstr>Количество кофеен</vt:lpstr>
      <vt:lpstr>Средний чек</vt:lpstr>
      <vt:lpstr>Средний рейтинг заведений</vt:lpstr>
      <vt:lpstr>На какую стоимость чашки капучино стоит ориентироваться при открытии кофейни и почему?</vt:lpstr>
      <vt:lpstr>Контакты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рынка недвижимости для открытия заведения общественного питания в Москве</dc:title>
  <dc:creator>Кириллов Игорь Дмитриевич</dc:creator>
  <cp:lastModifiedBy>Кириллов Игорь Дмитриевич</cp:lastModifiedBy>
  <cp:revision>2</cp:revision>
  <dcterms:created xsi:type="dcterms:W3CDTF">2023-02-27T19:12:48Z</dcterms:created>
  <dcterms:modified xsi:type="dcterms:W3CDTF">2023-03-12T22:27:20Z</dcterms:modified>
</cp:coreProperties>
</file>