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3"/>
    <p:restoredTop sz="94673"/>
  </p:normalViewPr>
  <p:slideViewPr>
    <p:cSldViewPr snapToGrid="0">
      <p:cViewPr>
        <p:scale>
          <a:sx n="74" d="100"/>
          <a:sy n="74" d="100"/>
        </p:scale>
        <p:origin x="80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728AA-B68B-B44F-896A-6DD33050BC16}" type="datetimeFigureOut">
              <a:rPr lang="en-DE" smtClean="0"/>
              <a:t>23.09.25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E0837-024A-B440-A554-CC8EAF475C7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650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E0837-024A-B440-A554-CC8EAF475C71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724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3517D-BA57-5729-826A-E718EBE1B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8101C8-A836-5037-03DB-17E7300384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D7585-15B6-F0B6-C512-C7B90847D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0ADF5-8AD9-78CC-4B1D-F958A8C63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E0837-024A-B440-A554-CC8EAF475C71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101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8140F-3964-4C18-5255-CC002BE56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2105EC-E59F-0091-EECD-44A1F9F47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A625D5-28F2-E97B-AE9B-D6AA64777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6D584-5459-E8BE-A73A-06C30E4A05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E0837-024A-B440-A554-CC8EAF475C71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36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E0837-024A-B440-A554-CC8EAF475C71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917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5218032"/>
            <a:ext cx="11460480" cy="7863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0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972629"/>
            <a:ext cx="11460480" cy="4803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4986425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67B50E4-2343-4B20-80BE-1605C97DFB16}" type="datetime1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161288"/>
            <a:ext cx="4663440" cy="155448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C20259-235D-F9C3-3788-C1457976F5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9048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0" y="2825496"/>
            <a:ext cx="4663440" cy="3337560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 marL="571500" indent="-342900">
              <a:buFont typeface="+mj-lt"/>
              <a:buAutoNum type="arabicPeriod"/>
              <a:defRPr sz="1800"/>
            </a:lvl2pPr>
            <a:lvl3pPr marL="800100" indent="-342900">
              <a:buFont typeface="+mj-lt"/>
              <a:buAutoNum type="arabicPeriod"/>
              <a:defRPr sz="1600"/>
            </a:lvl3pPr>
            <a:lvl4pPr marL="1028700" indent="-342900">
              <a:buFont typeface="+mj-lt"/>
              <a:buAutoNum type="arabicPeriod"/>
              <a:defRPr sz="1400"/>
            </a:lvl4pPr>
            <a:lvl5pPr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7999" y="6453002"/>
            <a:ext cx="1996689" cy="365125"/>
          </a:xfrm>
        </p:spPr>
        <p:txBody>
          <a:bodyPr/>
          <a:lstStyle/>
          <a:p>
            <a:fld id="{CE6CA204-B091-40ED-8158-331EE628B522}" type="datetime1">
              <a:rPr lang="en-US" smtClean="0"/>
              <a:t>9/23/25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2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F09-9D88-4105-92F6-7298804EAA90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4F96-061D-4D71-97A2-2371A43FDE7C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62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1537853"/>
            <a:ext cx="4145582" cy="46388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538288"/>
            <a:ext cx="5681662" cy="48180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E133-02A7-439F-9131-2680F754099D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3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877456"/>
            <a:ext cx="4142232" cy="494066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877456"/>
            <a:ext cx="6159500" cy="539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F7DD-C7D0-4333-B18D-CCAF5427F9DD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3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548639"/>
            <a:ext cx="3494314" cy="571963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549274"/>
            <a:ext cx="7315200" cy="58064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5979-091A-4302-A385-56FC1CE52E32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12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937" y="548640"/>
            <a:ext cx="6093225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793885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38937" y="1828800"/>
            <a:ext cx="6071616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7836D543-476D-434F-B209-1A114B2E3F04}" type="datetime1">
              <a:rPr lang="en-US" smtClean="0"/>
              <a:t>9/23/25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9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6135624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4" y="1828800"/>
            <a:ext cx="6135624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00544" y="0"/>
            <a:ext cx="4791456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3DD0F20-7689-42E6-8664-6AA00B79F132}" type="datetime1">
              <a:rPr lang="en-US" smtClean="0"/>
              <a:t>9/23/25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5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736" y="320040"/>
            <a:ext cx="685800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02336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45736" y="1380744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30F2F577-5BDA-4749-9F3F-0D340DC0D6A8}" type="datetime1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8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320040"/>
            <a:ext cx="685800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7" y="1380744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91732" y="0"/>
            <a:ext cx="4100267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9378AD-A6D7-4162-BB5C-47C49B2E145B}" type="datetime1">
              <a:rPr lang="en-US" smtClean="0"/>
              <a:t>9/23/25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E44A-7CD8-4860-9BDC-2BE4C911F6D0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39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808" y="584339"/>
            <a:ext cx="436168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611509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53745" y="2212975"/>
            <a:ext cx="4362450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67B65D3-547A-48A8-9F1F-13ED0B55ACC6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2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3413"/>
            <a:ext cx="436168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5" y="2212975"/>
            <a:ext cx="4360863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2031073" cy="365125"/>
          </a:xfrm>
        </p:spPr>
        <p:txBody>
          <a:bodyPr/>
          <a:lstStyle/>
          <a:p>
            <a:fld id="{76A7CFE7-E645-4439-AA6B-DA8CF856D63E}" type="datetime1">
              <a:rPr lang="en-US" smtClean="0"/>
              <a:t>9/23/25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45480" y="0"/>
            <a:ext cx="644652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2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49224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8B2C0DB-994F-48B0-91F4-5F06C3B86E32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35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4" y="1380744"/>
            <a:ext cx="4572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2031073" cy="365125"/>
          </a:xfrm>
        </p:spPr>
        <p:txBody>
          <a:bodyPr/>
          <a:lstStyle/>
          <a:p>
            <a:fld id="{D3F6A089-BE3E-4BB0-98EE-FDF712FF3613}" type="datetime1">
              <a:rPr lang="en-US" smtClean="0"/>
              <a:t>9/23/25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17720" y="0"/>
            <a:ext cx="6274279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3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584144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AC101298-AE91-4071-9C72-5A98117ABE14}" type="datetime1">
              <a:rPr lang="en-US" smtClean="0"/>
              <a:t>9/23/25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13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3413"/>
            <a:ext cx="3401568" cy="152704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5" y="2212975"/>
            <a:ext cx="3401568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1067625" cy="365125"/>
          </a:xfrm>
        </p:spPr>
        <p:txBody>
          <a:bodyPr/>
          <a:lstStyle/>
          <a:p>
            <a:fld id="{EABE4333-790C-44CD-B503-F52418ED809A}" type="datetime1">
              <a:rPr lang="en-US" smtClean="0"/>
              <a:t>9/23/25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61780" y="0"/>
            <a:ext cx="7430219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4785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1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102" y="1078992"/>
            <a:ext cx="3273552" cy="194277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781365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44096" y="3099816"/>
            <a:ext cx="3273552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2397CCD-8E49-4379-8DCB-9F17CAEDFC10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89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2000" cy="4635132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46F6-C62B-441B-BAD2-D550454B4D53}" type="datetime1">
              <a:rPr lang="en-US" smtClean="0"/>
              <a:t>9/23/25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79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2000" cy="377827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3A68-D563-4FD5-B11F-54F8D5F1E37F}" type="datetime1">
              <a:rPr lang="en-US" smtClean="0"/>
              <a:t>9/23/25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75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61425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3079730"/>
            <a:ext cx="12192000" cy="377827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3148FABB-02FF-476F-AB37-BDD0E354E780}" type="datetime1">
              <a:rPr lang="en-US" smtClean="0"/>
              <a:t>9/23/25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561425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6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5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7" y="4731335"/>
            <a:ext cx="4206240" cy="118458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58495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68895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38EAEAF-D16E-446F-97F9-D23FB245CB45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48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645" y="1828800"/>
            <a:ext cx="6172200" cy="4425696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27395" y="1828800"/>
            <a:ext cx="4251960" cy="4428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8D3-736A-4038-886C-8BF662AA2745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85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4672584" cy="14538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648" y="2290890"/>
            <a:ext cx="4672584" cy="4041648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EB-9B85-4E99-8A3D-ABE66C6280C3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56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50217"/>
            <a:ext cx="3657603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1521" y="2295144"/>
            <a:ext cx="3490176" cy="4041648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5DCA-443F-4667-9ED1-418507CE45A8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893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718304"/>
            <a:ext cx="5897880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b="0" dirty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9496" y="603503"/>
            <a:ext cx="10826496" cy="433425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3200" b="1" dirty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1E5F-EDEF-7D02-30E6-B960B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557D-4816-44D0-B6EE-6CAC6E30B54D}" type="datetime1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787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809744"/>
            <a:ext cx="7525512" cy="1545336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defRPr sz="2800" b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640079"/>
            <a:ext cx="10543032" cy="420624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32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1E5F-EDEF-7D02-30E6-B960B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872E-5ED2-46B0-83A4-0C1AF0E0D91C}" type="datetime1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378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B1ECB8-9E10-D2F3-E361-7D268551E2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809744"/>
            <a:ext cx="7525512" cy="1545336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defRPr sz="28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640079"/>
            <a:ext cx="10543032" cy="420624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1E5F-EDEF-7D02-30E6-B960B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575-0C6E-47B4-936E-32183810D7BF}" type="datetime1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30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5-1C86-423F-AEAA-2683840666C3}" type="datetime1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64572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CB4E-88AF-46AC-B7C5-30308F179659}" type="datetime1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31371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15B6-CC2A-4462-A7E5-B3080DF8F97D}" type="datetime1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53530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7008" y="5431536"/>
            <a:ext cx="9021471" cy="46634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4C372-F7FA-5AA5-92C1-CF476A26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88F7-A494-4EEB-A53D-2B97B1D4CD3C}" type="datetime1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912E3-7555-EAAB-BE83-59ED3B5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ECF6-9F03-4C12-4BD4-4E8AE63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11480"/>
            <a:ext cx="4654296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2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96128" y="0"/>
            <a:ext cx="6595872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782E7A21-5BA8-4C4C-9705-3A1EA342AD8A}" type="datetime1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202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DECC02-1725-49EE-C93B-A4C2C404945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7009" y="5349240"/>
            <a:ext cx="9043416" cy="46634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4C372-F7FA-5AA5-92C1-CF476A26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BC0-1562-42E5-89A2-925CA193C8A6}" type="datetime1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912E3-7555-EAAB-BE83-59ED3B5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ECF6-9F03-4C12-4BD4-4E8AE63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86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0041" y="5669280"/>
            <a:ext cx="8805672" cy="46634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097280"/>
            <a:ext cx="8961120" cy="347472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None/>
              <a:defRPr sz="4200"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4C372-F7FA-5AA5-92C1-CF476A26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376A-778D-45CF-8340-DB03B2DA6A3E}" type="datetime1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912E3-7555-EAAB-BE83-59ED3B5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ECF6-9F03-4C12-4BD4-4E8AE63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223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775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FF5A-622E-43FE-9EE9-BAAB78AB2046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910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2387600"/>
            <a:ext cx="5157788" cy="3763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387600"/>
            <a:ext cx="5183188" cy="3763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C09E-FF30-4AA0-A227-171955622259}" type="datetime1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368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79FF-407B-4B41-9E69-DE66ED04A328}" type="datetime1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68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E812-757D-4139-AF81-227C72D4B544}" type="datetime1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68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311121"/>
            <a:ext cx="3595634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5"/>
            <a:ext cx="6440258" cy="575510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A7E1-C424-43A5-938A-12DEC0A1D59D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5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63319" y="557784"/>
            <a:ext cx="6519080" cy="5779007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4FC2-B89B-4919-A96B-662A3584681C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358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6" y="1847088"/>
            <a:ext cx="10888473" cy="1133856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775" y="3594099"/>
            <a:ext cx="10890374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E51-D660-433D-AABA-154BE028E64E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80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1627318"/>
            <a:ext cx="8430767" cy="184202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5" y="3622674"/>
            <a:ext cx="8430639" cy="127961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F76E-6064-4431-B5C4-29A511725BCF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93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0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73553"/>
            <a:ext cx="6655522" cy="154533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2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73BE-5F1F-40EF-8F67-E3F24D65884D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8" y="4617138"/>
            <a:ext cx="7375466" cy="10149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8EF1-668D-4AD0-8652-1F3B3622EDC2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5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318302"/>
            <a:ext cx="8229600" cy="2621154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4039647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609F-9B5B-4E29-8DB1-457A85E01A27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5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1801368"/>
            <a:ext cx="7772400" cy="4572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7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E37-B9D6-425C-B79B-6C6DFFBD0DA2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27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664108"/>
            <a:ext cx="8467558" cy="155448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7" y="2333860"/>
            <a:ext cx="8467558" cy="3689909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400"/>
            </a:lvl1pPr>
            <a:lvl2pPr marL="685800" indent="-457200">
              <a:buFont typeface="+mj-lt"/>
              <a:buAutoNum type="arabicPeriod"/>
              <a:defRPr sz="2000"/>
            </a:lvl2pPr>
            <a:lvl3pPr marL="800100" indent="-342900">
              <a:buFont typeface="+mj-lt"/>
              <a:buAutoNum type="arabicPeriod"/>
              <a:defRPr sz="1800"/>
            </a:lvl3pPr>
            <a:lvl4pPr marL="1028700" indent="-342900">
              <a:buFont typeface="+mj-lt"/>
              <a:buAutoNum type="arabicPeriod"/>
              <a:defRPr sz="1600"/>
            </a:lvl4pPr>
            <a:lvl5pPr marL="1257300" indent="-342900"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B0EE-4023-4E3C-8875-10AA631453CF}" type="datetime1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EE9E671-1C83-40F7-9D33-FE8AAC7F721F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0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  <p:sldLayoutId id="2147483734" r:id="rId34"/>
    <p:sldLayoutId id="2147483735" r:id="rId35"/>
    <p:sldLayoutId id="2147483736" r:id="rId36"/>
    <p:sldLayoutId id="2147483749" r:id="rId37"/>
    <p:sldLayoutId id="2147483737" r:id="rId38"/>
    <p:sldLayoutId id="2147483738" r:id="rId39"/>
    <p:sldLayoutId id="2147483739" r:id="rId40"/>
    <p:sldLayoutId id="2147483740" r:id="rId41"/>
    <p:sldLayoutId id="2147483741" r:id="rId42"/>
    <p:sldLayoutId id="2147483742" r:id="rId43"/>
    <p:sldLayoutId id="2147483743" r:id="rId44"/>
    <p:sldLayoutId id="2147483744" r:id="rId45"/>
    <p:sldLayoutId id="2147483745" r:id="rId46"/>
    <p:sldLayoutId id="2147483746" r:id="rId47"/>
    <p:sldLayoutId id="2147483747" r:id="rId48"/>
    <p:sldLayoutId id="2147483748" r:id="rId4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33F3-3F17-D195-F217-EBED181D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1627318"/>
            <a:ext cx="8430767" cy="1842020"/>
          </a:xfrm>
        </p:spPr>
        <p:txBody>
          <a:bodyPr anchor="b">
            <a:normAutofit/>
          </a:bodyPr>
          <a:lstStyle/>
          <a:p>
            <a:r>
              <a:rPr lang="en-DE" dirty="0"/>
              <a:t>AI Crypto Hedge Fund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1D0A-57DD-4180-D472-F73487C9BA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5" y="3622674"/>
            <a:ext cx="8431213" cy="1863725"/>
          </a:xfrm>
        </p:spPr>
        <p:txBody>
          <a:bodyPr>
            <a:normAutofit/>
          </a:bodyPr>
          <a:lstStyle/>
          <a:p>
            <a:r>
              <a:rPr lang="de-DE" b="1" dirty="0"/>
              <a:t>INTEGRATING CRYPTO AND AI-DRIVEN TRADING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171423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40CBC-D78F-DBD6-6D9D-74FCB39DC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A7E2-D77B-B306-B384-38D2223F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0166"/>
            <a:ext cx="10653578" cy="1132258"/>
          </a:xfrm>
        </p:spPr>
        <p:txBody>
          <a:bodyPr>
            <a:normAutofit fontScale="90000"/>
          </a:bodyPr>
          <a:lstStyle/>
          <a:p>
            <a:r>
              <a:rPr lang="en-DE" sz="4000" dirty="0"/>
              <a:t>Summary of Key Achievements</a:t>
            </a:r>
            <a:br>
              <a:rPr lang="en-DE" sz="4000" dirty="0"/>
            </a:br>
            <a:r>
              <a:rPr lang="en-DE" sz="2400" dirty="0"/>
              <a:t>Done so far</a:t>
            </a:r>
            <a:br>
              <a:rPr lang="en-DE" sz="2700" dirty="0"/>
            </a:br>
            <a:endParaRPr lang="en-DE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EFAC-B231-D471-0841-E56A42ED1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20" y="1958419"/>
            <a:ext cx="4403742" cy="459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400" b="1" dirty="0"/>
              <a:t>1. Proven Predictive Power</a:t>
            </a:r>
          </a:p>
          <a:p>
            <a:pPr marL="0" indent="0">
              <a:buNone/>
            </a:pPr>
            <a:r>
              <a:rPr lang="en-GB" sz="1400" dirty="0"/>
              <a:t>Successfully demonstrated that predictive models (ARIMA and our AI Agent) deliver a significant performance edge over both passive buy-and-hold and simple rule-based (SMA) strategies in out-of-sample testing.</a:t>
            </a:r>
            <a:endParaRPr lang="en-DE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5D9F74-E7A2-6354-6088-E5069AA6FB49}"/>
              </a:ext>
            </a:extLst>
          </p:cNvPr>
          <p:cNvSpPr txBox="1">
            <a:spLocks/>
          </p:cNvSpPr>
          <p:nvPr/>
        </p:nvSpPr>
        <p:spPr>
          <a:xfrm>
            <a:off x="3856687" y="4255333"/>
            <a:ext cx="507869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sz="2400" b="1" dirty="0"/>
              <a:t>3. Dynamic Portfolio Outperformance</a:t>
            </a:r>
          </a:p>
          <a:p>
            <a:pPr marL="0" indent="0">
              <a:buNone/>
            </a:pPr>
            <a:r>
              <a:rPr lang="en-GB" sz="1400" dirty="0"/>
              <a:t>The final </a:t>
            </a:r>
            <a:r>
              <a:rPr lang="en-GB" sz="1400" b="1" dirty="0"/>
              <a:t>Dynamic AI Portfolio</a:t>
            </a:r>
            <a:r>
              <a:rPr lang="en-GB" sz="1400" dirty="0"/>
              <a:t> was the best overall performer, achieving the highest Sharpe Ratio and the lowest Max Drawdown. This proves the value of combining strategic allocation (MPT) with a tactical, AI-driven overlay.</a:t>
            </a:r>
            <a:endParaRPr lang="en-DE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D2C9EA-8211-3631-2AE2-FD605DB1823F}"/>
              </a:ext>
            </a:extLst>
          </p:cNvPr>
          <p:cNvSpPr txBox="1">
            <a:spLocks/>
          </p:cNvSpPr>
          <p:nvPr/>
        </p:nvSpPr>
        <p:spPr>
          <a:xfrm>
            <a:off x="7176683" y="1958419"/>
            <a:ext cx="4710517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sz="2400" b="1" dirty="0"/>
              <a:t>2. End-to-End Framework</a:t>
            </a:r>
          </a:p>
          <a:p>
            <a:pPr marL="0" indent="0">
              <a:buNone/>
            </a:pPr>
            <a:r>
              <a:rPr lang="en-GB" sz="1400" dirty="0"/>
              <a:t>Constructed a complete, reproducible Python-based pipeline for data preparation, model training, multi-strategy </a:t>
            </a:r>
            <a:r>
              <a:rPr lang="en-GB" sz="1400" dirty="0" err="1"/>
              <a:t>backtesting</a:t>
            </a:r>
            <a:r>
              <a:rPr lang="en-GB" sz="1400" dirty="0"/>
              <a:t>, and performance analytics, which serves as a solid foundation for future development.</a:t>
            </a:r>
            <a:endParaRPr lang="en-DE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6D43CC-7D68-2FAB-A583-E0FCD5D4CA83}"/>
              </a:ext>
            </a:extLst>
          </p:cNvPr>
          <p:cNvCxnSpPr/>
          <p:nvPr/>
        </p:nvCxnSpPr>
        <p:spPr>
          <a:xfrm>
            <a:off x="900112" y="4000502"/>
            <a:ext cx="270033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52BE9A-8FEB-5A2E-2906-A6EB05B60EA2}"/>
              </a:ext>
            </a:extLst>
          </p:cNvPr>
          <p:cNvCxnSpPr/>
          <p:nvPr/>
        </p:nvCxnSpPr>
        <p:spPr>
          <a:xfrm>
            <a:off x="7296149" y="4008680"/>
            <a:ext cx="270033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610CD3-FF39-9385-7A68-00E6A8726276}"/>
              </a:ext>
            </a:extLst>
          </p:cNvPr>
          <p:cNvCxnSpPr>
            <a:cxnSpLocks/>
          </p:cNvCxnSpPr>
          <p:nvPr/>
        </p:nvCxnSpPr>
        <p:spPr>
          <a:xfrm>
            <a:off x="3971925" y="6480810"/>
            <a:ext cx="40147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Completed with solid fill">
            <a:extLst>
              <a:ext uri="{FF2B5EF4-FFF2-40B4-BE49-F238E27FC236}">
                <a16:creationId xmlns:a16="http://schemas.microsoft.com/office/drawing/2014/main" id="{6BEB9FBD-3AE8-5A2C-3CC0-15A7D2DFB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3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60225-5049-B5AB-B40F-81DCFE0A7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F394-9AAB-3304-7652-6A822D0C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0166"/>
            <a:ext cx="10653578" cy="1132258"/>
          </a:xfrm>
        </p:spPr>
        <p:txBody>
          <a:bodyPr>
            <a:normAutofit fontScale="90000"/>
          </a:bodyPr>
          <a:lstStyle/>
          <a:p>
            <a:r>
              <a:rPr lang="en-DE" sz="4000" dirty="0"/>
              <a:t>Conclusion &amp; Project Roadmap</a:t>
            </a:r>
            <a:br>
              <a:rPr lang="en-DE" sz="4000" dirty="0"/>
            </a:br>
            <a:r>
              <a:rPr lang="en-DE" sz="2400" dirty="0"/>
              <a:t>To Be Done</a:t>
            </a:r>
            <a:br>
              <a:rPr lang="en-DE" sz="2700" dirty="0"/>
            </a:br>
            <a:endParaRPr lang="en-DE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22CB-8754-F61B-7017-D6A4110AC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820" y="2129869"/>
            <a:ext cx="3166479" cy="459382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DE" sz="2400" b="1" dirty="0"/>
              <a:t>Refine Strategy</a:t>
            </a:r>
          </a:p>
          <a:p>
            <a:pPr marL="0" indent="0">
              <a:buNone/>
            </a:pPr>
            <a:r>
              <a:rPr lang="en-GB" sz="1400" b="1" dirty="0"/>
              <a:t>Improve Core Trading Logic</a:t>
            </a:r>
          </a:p>
          <a:p>
            <a:r>
              <a:rPr lang="en-GB" sz="1400" dirty="0"/>
              <a:t>Train a specialized AI model for each asset</a:t>
            </a:r>
          </a:p>
          <a:p>
            <a:r>
              <a:rPr lang="en-GB" sz="1400" dirty="0"/>
              <a:t>Implement advanced risk controls like dynamic stop-losses and risk-based position sizing.</a:t>
            </a:r>
            <a:endParaRPr lang="en-DE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097E89-2C72-A8A5-ADBC-99704BCAE1E2}"/>
              </a:ext>
            </a:extLst>
          </p:cNvPr>
          <p:cNvSpPr txBox="1">
            <a:spLocks/>
          </p:cNvSpPr>
          <p:nvPr/>
        </p:nvSpPr>
        <p:spPr>
          <a:xfrm>
            <a:off x="7297560" y="3726695"/>
            <a:ext cx="4718228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sz="2400" b="1" dirty="0"/>
              <a:t>3. </a:t>
            </a:r>
            <a:r>
              <a:rPr lang="de-DE" sz="2400" b="1" dirty="0"/>
              <a:t>Fund Expansion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400" b="1" dirty="0" err="1"/>
              <a:t>Scale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Project </a:t>
            </a:r>
            <a:r>
              <a:rPr lang="de-DE" sz="1400" b="1" dirty="0" err="1"/>
              <a:t>into</a:t>
            </a:r>
            <a:r>
              <a:rPr lang="de-DE" sz="1400" b="1" dirty="0"/>
              <a:t> a </a:t>
            </a:r>
            <a:r>
              <a:rPr lang="de-DE" sz="1400" b="1" dirty="0" err="1"/>
              <a:t>diversified</a:t>
            </a:r>
            <a:r>
              <a:rPr lang="de-DE" sz="1400" b="1" dirty="0"/>
              <a:t>, multi-</a:t>
            </a:r>
            <a:r>
              <a:rPr lang="de-DE" sz="1400" b="1" dirty="0" err="1"/>
              <a:t>strat</a:t>
            </a:r>
            <a:r>
              <a:rPr lang="de-DE" sz="1400" b="1" dirty="0"/>
              <a:t> Fund</a:t>
            </a:r>
          </a:p>
          <a:p>
            <a:r>
              <a:rPr lang="en-GB" sz="1400" dirty="0"/>
              <a:t>Research and deploy new, uncorrelated trading strategies (e.g., market-neutral arbitrage, options strategies).Develop an automated trade execution module</a:t>
            </a:r>
          </a:p>
          <a:p>
            <a:r>
              <a:rPr lang="en-GB" sz="1400" dirty="0"/>
              <a:t>Apply the quantitative framework to other markets, such as equities, forex, or commodities.</a:t>
            </a:r>
            <a:endParaRPr lang="en-DE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E2E8C6-7427-B4F0-DFAA-B93D9C18C1BA}"/>
              </a:ext>
            </a:extLst>
          </p:cNvPr>
          <p:cNvSpPr txBox="1">
            <a:spLocks/>
          </p:cNvSpPr>
          <p:nvPr/>
        </p:nvSpPr>
        <p:spPr>
          <a:xfrm>
            <a:off x="3727753" y="2993281"/>
            <a:ext cx="3449036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sz="2400" b="1" dirty="0"/>
              <a:t>2. Transition to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DE" sz="1400" b="1" dirty="0"/>
              <a:t>Build a Live Automated System</a:t>
            </a:r>
          </a:p>
          <a:p>
            <a:r>
              <a:rPr lang="en-GB" sz="1400" dirty="0"/>
              <a:t>Integrate live data exchange via API</a:t>
            </a:r>
          </a:p>
          <a:p>
            <a:r>
              <a:rPr lang="en-GB" sz="1400" dirty="0"/>
              <a:t>Develop an automated trade execution module</a:t>
            </a:r>
          </a:p>
          <a:p>
            <a:r>
              <a:rPr lang="en-GB" sz="1400" dirty="0"/>
              <a:t>Build a database and dashboard for real-time monitoring</a:t>
            </a:r>
            <a:endParaRPr lang="en-DE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A09C17-1570-77AD-5061-B1A052556E4F}"/>
              </a:ext>
            </a:extLst>
          </p:cNvPr>
          <p:cNvCxnSpPr>
            <a:cxnSpLocks/>
          </p:cNvCxnSpPr>
          <p:nvPr/>
        </p:nvCxnSpPr>
        <p:spPr>
          <a:xfrm>
            <a:off x="512634" y="4714887"/>
            <a:ext cx="274491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B2CD4-43A6-0DE6-F6F9-A53399A7F5CE}"/>
              </a:ext>
            </a:extLst>
          </p:cNvPr>
          <p:cNvCxnSpPr>
            <a:cxnSpLocks/>
          </p:cNvCxnSpPr>
          <p:nvPr/>
        </p:nvCxnSpPr>
        <p:spPr>
          <a:xfrm>
            <a:off x="3879729" y="6136336"/>
            <a:ext cx="29432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5A4DEC-99B3-3C5B-628C-1890779295B1}"/>
              </a:ext>
            </a:extLst>
          </p:cNvPr>
          <p:cNvCxnSpPr>
            <a:cxnSpLocks/>
          </p:cNvCxnSpPr>
          <p:nvPr/>
        </p:nvCxnSpPr>
        <p:spPr>
          <a:xfrm>
            <a:off x="7505656" y="6505608"/>
            <a:ext cx="431338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0A5BBF66-5D5C-4AFF-2D92-85CEEFAC7363}"/>
              </a:ext>
            </a:extLst>
          </p:cNvPr>
          <p:cNvCxnSpPr/>
          <p:nvPr/>
        </p:nvCxnSpPr>
        <p:spPr>
          <a:xfrm>
            <a:off x="3257549" y="1871663"/>
            <a:ext cx="5943601" cy="1259642"/>
          </a:xfrm>
          <a:prstGeom prst="curvedConnector3">
            <a:avLst/>
          </a:prstGeom>
          <a:ln w="38100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4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DC1A-404D-3A9D-C6E1-986CB7BC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0165"/>
            <a:ext cx="10653578" cy="1132258"/>
          </a:xfrm>
        </p:spPr>
        <p:txBody>
          <a:bodyPr/>
          <a:lstStyle/>
          <a:p>
            <a:r>
              <a:rPr lang="en-DE" dirty="0"/>
              <a:t>The Hedge Fund Model</a:t>
            </a:r>
            <a:br>
              <a:rPr lang="en-DE" dirty="0"/>
            </a:br>
            <a:r>
              <a:rPr lang="en-DE" sz="2400" dirty="0"/>
              <a:t>A Multi-Model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13115-16BE-9B88-4B24-0EE2FD9AF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716748"/>
            <a:ext cx="7842036" cy="4103377"/>
          </a:xfrm>
        </p:spPr>
        <p:txBody>
          <a:bodyPr/>
          <a:lstStyle/>
          <a:p>
            <a:pPr marL="0" indent="0">
              <a:buNone/>
            </a:pPr>
            <a:r>
              <a:rPr lang="en-DE" sz="1400" b="1" dirty="0"/>
              <a:t>Goal – build and compare strategies of increasing sofistication </a:t>
            </a:r>
            <a:endParaRPr lang="en-GB" sz="1400" b="1" dirty="0"/>
          </a:p>
          <a:p>
            <a:pPr marL="0" indent="0">
              <a:buNone/>
            </a:pPr>
            <a:r>
              <a:rPr lang="en-GB" sz="1400" b="1" dirty="0"/>
              <a:t>1. T</a:t>
            </a:r>
            <a:r>
              <a:rPr lang="en-DE" sz="1400" b="1" dirty="0"/>
              <a:t>he Baseline – SMA Crossover </a:t>
            </a:r>
          </a:p>
          <a:p>
            <a:r>
              <a:rPr lang="en-GB" sz="1400" dirty="0"/>
              <a:t>simple, rule-based strategy that reacts to past price trends by tracking moving averages.</a:t>
            </a:r>
          </a:p>
          <a:p>
            <a:pPr marL="0" indent="0">
              <a:buNone/>
            </a:pPr>
            <a:r>
              <a:rPr lang="en-GB" sz="1400" b="1" dirty="0"/>
              <a:t>2. The Enhancement – ARIMA Model </a:t>
            </a:r>
          </a:p>
          <a:p>
            <a:r>
              <a:rPr lang="en-GB" sz="1400" dirty="0"/>
              <a:t>known statistical model that forecasts the next price point based on recent historical data.</a:t>
            </a:r>
          </a:p>
          <a:p>
            <a:pPr marL="0" indent="0">
              <a:buNone/>
            </a:pPr>
            <a:r>
              <a:rPr lang="en-GB" sz="1400" b="1" dirty="0"/>
              <a:t>3. The Advanced Model – LightGBM AI Agent </a:t>
            </a:r>
          </a:p>
          <a:p>
            <a:r>
              <a:rPr lang="en-GB" sz="1400" dirty="0"/>
              <a:t> machine learning model that predicts future price direction by learning complex patterns from multiple features (RSI, MACD, Volatility).</a:t>
            </a:r>
          </a:p>
          <a:p>
            <a:pPr marL="0" indent="0">
              <a:buNone/>
            </a:pPr>
            <a:endParaRPr lang="en-DE" sz="1600" dirty="0"/>
          </a:p>
          <a:p>
            <a:pPr marL="0" indent="0">
              <a:buNone/>
            </a:pPr>
            <a:endParaRPr lang="en-DE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1DBF9E-4F60-0DF5-488F-213B55A62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48428"/>
              </p:ext>
            </p:extLst>
          </p:nvPr>
        </p:nvGraphicFramePr>
        <p:xfrm>
          <a:off x="1068549" y="5148776"/>
          <a:ext cx="9741776" cy="12610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758461">
                  <a:extLst>
                    <a:ext uri="{9D8B030D-6E8A-4147-A177-3AD203B41FA5}">
                      <a16:colId xmlns:a16="http://schemas.microsoft.com/office/drawing/2014/main" val="188150414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16136527"/>
                    </a:ext>
                  </a:extLst>
                </a:gridCol>
                <a:gridCol w="1604241">
                  <a:extLst>
                    <a:ext uri="{9D8B030D-6E8A-4147-A177-3AD203B41FA5}">
                      <a16:colId xmlns:a16="http://schemas.microsoft.com/office/drawing/2014/main" val="2341015206"/>
                    </a:ext>
                  </a:extLst>
                </a:gridCol>
                <a:gridCol w="2183697">
                  <a:extLst>
                    <a:ext uri="{9D8B030D-6E8A-4147-A177-3AD203B41FA5}">
                      <a16:colId xmlns:a16="http://schemas.microsoft.com/office/drawing/2014/main" val="2083067698"/>
                    </a:ext>
                  </a:extLst>
                </a:gridCol>
                <a:gridCol w="2183697">
                  <a:extLst>
                    <a:ext uri="{9D8B030D-6E8A-4147-A177-3AD203B41FA5}">
                      <a16:colId xmlns:a16="http://schemas.microsoft.com/office/drawing/2014/main" val="4003939765"/>
                    </a:ext>
                  </a:extLst>
                </a:gridCol>
              </a:tblGrid>
              <a:tr h="404714">
                <a:tc>
                  <a:txBody>
                    <a:bodyPr/>
                    <a:lstStyle/>
                    <a:p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Buy and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SMA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AI (LightGBM)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249056"/>
                  </a:ext>
                </a:extLst>
              </a:tr>
              <a:tr h="428157">
                <a:tc>
                  <a:txBody>
                    <a:bodyPr/>
                    <a:lstStyle/>
                    <a:p>
                      <a:r>
                        <a:rPr lang="en-DE" sz="1400" b="1" dirty="0"/>
                        <a:t>ROI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36.75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16.41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21.40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b="1" dirty="0">
                          <a:solidFill>
                            <a:schemeClr val="accent6"/>
                          </a:solidFill>
                        </a:rPr>
                        <a:t>40.57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03193"/>
                  </a:ext>
                </a:extLst>
              </a:tr>
              <a:tr h="428157">
                <a:tc>
                  <a:txBody>
                    <a:bodyPr/>
                    <a:lstStyle/>
                    <a:p>
                      <a:r>
                        <a:rPr lang="en-DE" sz="1400" b="1" dirty="0"/>
                        <a:t>Volatility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b="1" dirty="0">
                          <a:solidFill>
                            <a:schemeClr val="tx1"/>
                          </a:solidFill>
                        </a:rPr>
                        <a:t>45.98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b="1" dirty="0">
                          <a:solidFill>
                            <a:schemeClr val="accent6"/>
                          </a:solidFill>
                        </a:rPr>
                        <a:t>31.08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b="1" dirty="0">
                          <a:solidFill>
                            <a:schemeClr val="accent6"/>
                          </a:solidFill>
                        </a:rPr>
                        <a:t>31.39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36.54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716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B5F4C1-72B8-C84C-7B97-326A21C513F9}"/>
              </a:ext>
            </a:extLst>
          </p:cNvPr>
          <p:cNvSpPr txBox="1"/>
          <p:nvPr/>
        </p:nvSpPr>
        <p:spPr>
          <a:xfrm>
            <a:off x="9031458" y="1574854"/>
            <a:ext cx="28979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b="1" dirty="0"/>
              <a:t>  </a:t>
            </a:r>
            <a:r>
              <a:rPr lang="en-DE" b="1" dirty="0"/>
              <a:t>SMA, ARIMA and AI outperform basic Buy-and-Hold model, providing predictive, risk-adjusted and data-driven approach </a:t>
            </a:r>
            <a:endParaRPr lang="en-DE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44190-E951-ADD7-825D-7B8EA4520905}"/>
              </a:ext>
            </a:extLst>
          </p:cNvPr>
          <p:cNvSpPr txBox="1"/>
          <p:nvPr/>
        </p:nvSpPr>
        <p:spPr>
          <a:xfrm>
            <a:off x="8914814" y="1582423"/>
            <a:ext cx="4021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“</a:t>
            </a:r>
            <a:endParaRPr lang="en-DE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1565C-825F-10B6-A2AE-A3D7261CC95F}"/>
              </a:ext>
            </a:extLst>
          </p:cNvPr>
          <p:cNvSpPr txBox="1"/>
          <p:nvPr/>
        </p:nvSpPr>
        <p:spPr>
          <a:xfrm>
            <a:off x="10952399" y="3107107"/>
            <a:ext cx="1469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“</a:t>
            </a:r>
            <a:endParaRPr lang="en-DE" sz="3200" b="1" dirty="0"/>
          </a:p>
        </p:txBody>
      </p:sp>
    </p:spTree>
    <p:extLst>
      <p:ext uri="{BB962C8B-B14F-4D97-AF65-F5344CB8AC3E}">
        <p14:creationId xmlns:p14="http://schemas.microsoft.com/office/powerpoint/2010/main" val="116527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4D35-4673-68E5-E0D6-CA1455B2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0166"/>
            <a:ext cx="10653578" cy="1132258"/>
          </a:xfrm>
        </p:spPr>
        <p:txBody>
          <a:bodyPr>
            <a:normAutofit fontScale="90000"/>
          </a:bodyPr>
          <a:lstStyle/>
          <a:p>
            <a:r>
              <a:rPr lang="en-DE" sz="4000" dirty="0"/>
              <a:t>Future Enhancements</a:t>
            </a:r>
            <a:br>
              <a:rPr lang="en-DE" dirty="0"/>
            </a:br>
            <a:r>
              <a:rPr lang="en-DE" sz="2700" dirty="0"/>
              <a:t>Model Sofistication</a:t>
            </a:r>
            <a:br>
              <a:rPr lang="en-DE" sz="2700" dirty="0"/>
            </a:br>
            <a:endParaRPr lang="en-DE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EF23-DB9B-41CA-84EF-499D9E2D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83" y="1715532"/>
            <a:ext cx="2749531" cy="459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400" b="1" dirty="0"/>
              <a:t>1. Specialized Models</a:t>
            </a:r>
          </a:p>
          <a:p>
            <a:pPr marL="0" indent="0">
              <a:buNone/>
            </a:pPr>
            <a:r>
              <a:rPr lang="en-DE" sz="1400" b="1" dirty="0"/>
              <a:t>Train a Model per Asset</a:t>
            </a:r>
          </a:p>
          <a:p>
            <a:pPr marL="0" indent="0">
              <a:buNone/>
            </a:pPr>
            <a:r>
              <a:rPr lang="en-GB" sz="1400" dirty="0"/>
              <a:t>Move beyond a single, generalized model by training a unique AI Agent for each cryptocurrency. This allows the model to learn the specific patterns and dynamics of each asset.</a:t>
            </a:r>
            <a:endParaRPr lang="en-DE" sz="1400" b="1" dirty="0"/>
          </a:p>
          <a:p>
            <a:pPr marL="0" indent="0">
              <a:buNone/>
            </a:pPr>
            <a:endParaRPr lang="en-DE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E9F4E2-D06F-3966-69F4-6DC7505E6C97}"/>
              </a:ext>
            </a:extLst>
          </p:cNvPr>
          <p:cNvSpPr txBox="1">
            <a:spLocks/>
          </p:cNvSpPr>
          <p:nvPr/>
        </p:nvSpPr>
        <p:spPr>
          <a:xfrm>
            <a:off x="4779677" y="1715532"/>
            <a:ext cx="2749531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sz="2400" b="1" dirty="0"/>
              <a:t>2. Ensemble Methods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DE" sz="1400" b="1" dirty="0"/>
              <a:t>Combine Models</a:t>
            </a:r>
          </a:p>
          <a:p>
            <a:pPr marL="0" indent="0">
              <a:buNone/>
            </a:pPr>
            <a:r>
              <a:rPr lang="en-GB" sz="1400" dirty="0"/>
              <a:t>Instead of relying on one prediction, we can combine the signals from multiple models (e.g., ARIMA and LightGBM). This creates a more robust signal that is less prone to the errors of a single approach.</a:t>
            </a:r>
            <a:endParaRPr lang="en-DE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1036AA-6F19-FC0F-94BA-927A154EF466}"/>
              </a:ext>
            </a:extLst>
          </p:cNvPr>
          <p:cNvSpPr txBox="1">
            <a:spLocks/>
          </p:cNvSpPr>
          <p:nvPr/>
        </p:nvSpPr>
        <p:spPr>
          <a:xfrm>
            <a:off x="8505271" y="1708307"/>
            <a:ext cx="2749531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sz="2400" b="1" dirty="0"/>
              <a:t>3. Advanced Architectures</a:t>
            </a:r>
          </a:p>
          <a:p>
            <a:pPr marL="0" indent="0">
              <a:buNone/>
            </a:pPr>
            <a:r>
              <a:rPr lang="en-GB" sz="1400" b="1" dirty="0"/>
              <a:t>Explore Deep Learning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Instead of relying on one prediction, we can combine the signals from multiple models (e.g., ARIMA and LightGBM). This creates a more robust signal that is less prone to the errors of a single approach.</a:t>
            </a:r>
            <a:endParaRPr lang="en-DE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1730B-D9D5-F738-1D6E-536E1B5B8545}"/>
              </a:ext>
            </a:extLst>
          </p:cNvPr>
          <p:cNvSpPr txBox="1"/>
          <p:nvPr/>
        </p:nvSpPr>
        <p:spPr>
          <a:xfrm>
            <a:off x="1378634" y="5777406"/>
            <a:ext cx="9596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b="1" dirty="0"/>
              <a:t>Key Impact: More robust, accurate, reliable signal generation</a:t>
            </a:r>
          </a:p>
        </p:txBody>
      </p:sp>
    </p:spTree>
    <p:extLst>
      <p:ext uri="{BB962C8B-B14F-4D97-AF65-F5344CB8AC3E}">
        <p14:creationId xmlns:p14="http://schemas.microsoft.com/office/powerpoint/2010/main" val="65032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3E76-8382-280F-BED7-415EFAF3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20051"/>
            <a:ext cx="10653578" cy="1132258"/>
          </a:xfrm>
        </p:spPr>
        <p:txBody>
          <a:bodyPr/>
          <a:lstStyle/>
          <a:p>
            <a:r>
              <a:rPr lang="en-DE" dirty="0"/>
              <a:t>Risk Management</a:t>
            </a:r>
            <a:br>
              <a:rPr lang="en-DE" dirty="0"/>
            </a:br>
            <a:r>
              <a:rPr lang="en-DE" sz="2400" dirty="0"/>
              <a:t>Active Risk Control</a:t>
            </a:r>
            <a:endParaRPr lang="en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983E4A-9EB5-0D68-5E28-9A07B886D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006" y="1867379"/>
            <a:ext cx="5147300" cy="1364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400" b="1" dirty="0"/>
              <a:t>1. Volatility</a:t>
            </a:r>
          </a:p>
          <a:p>
            <a:pPr marL="0" indent="0">
              <a:buNone/>
            </a:pPr>
            <a:r>
              <a:rPr lang="en-GB" sz="1400" dirty="0"/>
              <a:t>Measures the intensity of price swings. A lower value means a smoother journey.</a:t>
            </a:r>
            <a:endParaRPr lang="en-DE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1DB6A2-1EA8-477F-F672-DAECC3EC4958}"/>
              </a:ext>
            </a:extLst>
          </p:cNvPr>
          <p:cNvSpPr txBox="1">
            <a:spLocks/>
          </p:cNvSpPr>
          <p:nvPr/>
        </p:nvSpPr>
        <p:spPr>
          <a:xfrm>
            <a:off x="1240007" y="3232135"/>
            <a:ext cx="5147300" cy="136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sz="2400" b="1" dirty="0"/>
              <a:t>2. Max Drawdown</a:t>
            </a:r>
          </a:p>
          <a:p>
            <a:pPr marL="0" indent="0">
              <a:buNone/>
            </a:pPr>
            <a:r>
              <a:rPr lang="en-GB" sz="1400" dirty="0"/>
              <a:t>The worst-case loss from a peak to a trough. A smaller value shows better capital protection.</a:t>
            </a:r>
            <a:endParaRPr lang="en-DE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102795-14D7-018D-A61C-C3F99DA80582}"/>
              </a:ext>
            </a:extLst>
          </p:cNvPr>
          <p:cNvSpPr txBox="1">
            <a:spLocks/>
          </p:cNvSpPr>
          <p:nvPr/>
        </p:nvSpPr>
        <p:spPr>
          <a:xfrm rot="16200000">
            <a:off x="-416474" y="2346567"/>
            <a:ext cx="2822420" cy="136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 err="1"/>
              <a:t>Quantifying</a:t>
            </a:r>
            <a:r>
              <a:rPr lang="de-DE" sz="2400" b="1" dirty="0"/>
              <a:t> Risk</a:t>
            </a:r>
            <a:endParaRPr lang="en-DE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DA56D0-2A30-2FEE-D918-EBEED0EBF4E7}"/>
              </a:ext>
            </a:extLst>
          </p:cNvPr>
          <p:cNvSpPr txBox="1">
            <a:spLocks/>
          </p:cNvSpPr>
          <p:nvPr/>
        </p:nvSpPr>
        <p:spPr>
          <a:xfrm>
            <a:off x="7486411" y="1971925"/>
            <a:ext cx="4127830" cy="2424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sz="2400" b="1" dirty="0"/>
              <a:t>3. The ATR Volatility Filter</a:t>
            </a:r>
          </a:p>
          <a:p>
            <a:pPr marL="0" indent="0">
              <a:buNone/>
            </a:pPr>
            <a:r>
              <a:rPr lang="en-GB" sz="1400" dirty="0"/>
              <a:t>Our system uses the Average True Range (ATR) to measure real-time volatility. If the market becomes too "choppy" (e.g., ATR &gt; 4% of the price), the strategy is programmed to stay in cash, avoiding potential losses.</a:t>
            </a:r>
            <a:endParaRPr lang="en-DE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4531B0-6EBA-DDA8-E7E9-8F066755FB93}"/>
              </a:ext>
            </a:extLst>
          </p:cNvPr>
          <p:cNvSpPr txBox="1">
            <a:spLocks/>
          </p:cNvSpPr>
          <p:nvPr/>
        </p:nvSpPr>
        <p:spPr>
          <a:xfrm rot="16200000">
            <a:off x="5933174" y="2171953"/>
            <a:ext cx="2822420" cy="136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/>
              <a:t>Controlling Risk</a:t>
            </a:r>
            <a:endParaRPr lang="en-DE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1C7BFE5-5161-769B-817D-59368D544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04908"/>
              </p:ext>
            </p:extLst>
          </p:nvPr>
        </p:nvGraphicFramePr>
        <p:xfrm>
          <a:off x="1487374" y="5109254"/>
          <a:ext cx="8904126" cy="12610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025532">
                  <a:extLst>
                    <a:ext uri="{9D8B030D-6E8A-4147-A177-3AD203B41FA5}">
                      <a16:colId xmlns:a16="http://schemas.microsoft.com/office/drawing/2014/main" val="1881504145"/>
                    </a:ext>
                  </a:extLst>
                </a:gridCol>
                <a:gridCol w="1847890">
                  <a:extLst>
                    <a:ext uri="{9D8B030D-6E8A-4147-A177-3AD203B41FA5}">
                      <a16:colId xmlns:a16="http://schemas.microsoft.com/office/drawing/2014/main" val="2341015206"/>
                    </a:ext>
                  </a:extLst>
                </a:gridCol>
                <a:gridCol w="2515352">
                  <a:extLst>
                    <a:ext uri="{9D8B030D-6E8A-4147-A177-3AD203B41FA5}">
                      <a16:colId xmlns:a16="http://schemas.microsoft.com/office/drawing/2014/main" val="2083067698"/>
                    </a:ext>
                  </a:extLst>
                </a:gridCol>
                <a:gridCol w="2515352">
                  <a:extLst>
                    <a:ext uri="{9D8B030D-6E8A-4147-A177-3AD203B41FA5}">
                      <a16:colId xmlns:a16="http://schemas.microsoft.com/office/drawing/2014/main" val="4003939765"/>
                    </a:ext>
                  </a:extLst>
                </a:gridCol>
              </a:tblGrid>
              <a:tr h="404714">
                <a:tc>
                  <a:txBody>
                    <a:bodyPr/>
                    <a:lstStyle/>
                    <a:p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Buy and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Static Portfolio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Dynamic AI Portfolio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249056"/>
                  </a:ext>
                </a:extLst>
              </a:tr>
              <a:tr h="428157">
                <a:tc>
                  <a:txBody>
                    <a:bodyPr/>
                    <a:lstStyle/>
                    <a:p>
                      <a:r>
                        <a:rPr lang="en-DE" sz="1400" b="1" dirty="0"/>
                        <a:t>Max Drawdown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b="1" dirty="0">
                          <a:solidFill>
                            <a:schemeClr val="tx1"/>
                          </a:solidFill>
                        </a:rPr>
                        <a:t>-37.20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b="1" dirty="0">
                          <a:solidFill>
                            <a:schemeClr val="accent6"/>
                          </a:solidFill>
                        </a:rPr>
                        <a:t>-30.62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b="1" dirty="0">
                          <a:solidFill>
                            <a:schemeClr val="accent6"/>
                          </a:solidFill>
                        </a:rPr>
                        <a:t>-22.69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03193"/>
                  </a:ext>
                </a:extLst>
              </a:tr>
              <a:tr h="428157">
                <a:tc>
                  <a:txBody>
                    <a:bodyPr/>
                    <a:lstStyle/>
                    <a:p>
                      <a:r>
                        <a:rPr lang="en-DE" sz="1400" b="1" dirty="0"/>
                        <a:t>Volatility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b="1" dirty="0">
                          <a:solidFill>
                            <a:schemeClr val="tx1"/>
                          </a:solidFill>
                        </a:rPr>
                        <a:t>45.98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b="0" dirty="0">
                          <a:solidFill>
                            <a:schemeClr val="tx1"/>
                          </a:solidFill>
                        </a:rPr>
                        <a:t>47.38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b="1" dirty="0">
                          <a:solidFill>
                            <a:schemeClr val="accent6"/>
                          </a:solidFill>
                        </a:rPr>
                        <a:t>35.88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71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91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82D50-7B49-4BEB-3C8B-EC79973CC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F23C-7016-DF7C-906F-A89A0A29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0166"/>
            <a:ext cx="10653578" cy="1132258"/>
          </a:xfrm>
        </p:spPr>
        <p:txBody>
          <a:bodyPr>
            <a:normAutofit fontScale="90000"/>
          </a:bodyPr>
          <a:lstStyle/>
          <a:p>
            <a:r>
              <a:rPr lang="en-DE" sz="4000" dirty="0"/>
              <a:t>Future Enhancements</a:t>
            </a:r>
            <a:br>
              <a:rPr lang="en-DE" dirty="0"/>
            </a:br>
            <a:r>
              <a:rPr lang="en-DE" sz="2700" dirty="0"/>
              <a:t>Advanced Risk Control</a:t>
            </a:r>
            <a:br>
              <a:rPr lang="en-DE" sz="2700" dirty="0"/>
            </a:br>
            <a:endParaRPr lang="en-DE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C71E-80B4-B929-C3B7-0916F9EBA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83" y="1715532"/>
            <a:ext cx="2749531" cy="459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400" b="1" dirty="0"/>
              <a:t>1. Position Risk</a:t>
            </a:r>
          </a:p>
          <a:p>
            <a:pPr marL="0" indent="0">
              <a:buNone/>
            </a:pPr>
            <a:r>
              <a:rPr lang="en-DE" sz="1400" b="1" dirty="0"/>
              <a:t>Dynamic Stop-Loss</a:t>
            </a:r>
          </a:p>
          <a:p>
            <a:pPr marL="0" indent="0">
              <a:buNone/>
            </a:pPr>
            <a:r>
              <a:rPr lang="en-GB" sz="1400" dirty="0"/>
              <a:t>Implement a dynamic stop-loss for each trade based on real-time volatility (e.g., a 1.5x ATR trailing stop). This actively protects profits and further limits the downside of individual positions.</a:t>
            </a:r>
            <a:endParaRPr lang="en-DE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DB35A5-42CF-2584-F708-9A2B39860517}"/>
              </a:ext>
            </a:extLst>
          </p:cNvPr>
          <p:cNvSpPr txBox="1">
            <a:spLocks/>
          </p:cNvSpPr>
          <p:nvPr/>
        </p:nvSpPr>
        <p:spPr>
          <a:xfrm>
            <a:off x="4779677" y="1715532"/>
            <a:ext cx="2749531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sz="2400" b="1" dirty="0"/>
              <a:t>2. Portfolio Risk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DE" sz="1400" b="1" dirty="0"/>
              <a:t>Risk-Based Position Sizing</a:t>
            </a:r>
          </a:p>
          <a:p>
            <a:pPr marL="0" indent="0">
              <a:buNone/>
            </a:pPr>
            <a:r>
              <a:rPr lang="en-GB" sz="1400" dirty="0"/>
              <a:t>Adjust position sizes based on risk. For example, allocate less capital to assets with higher recent volatility, ensuring no single asset can overly impact the portfolio's performance.</a:t>
            </a:r>
            <a:endParaRPr lang="en-DE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361439-EFFB-694B-366E-C097523BE08B}"/>
              </a:ext>
            </a:extLst>
          </p:cNvPr>
          <p:cNvSpPr txBox="1">
            <a:spLocks/>
          </p:cNvSpPr>
          <p:nvPr/>
        </p:nvSpPr>
        <p:spPr>
          <a:xfrm>
            <a:off x="8505271" y="1708307"/>
            <a:ext cx="2749531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sz="2400" b="1" dirty="0"/>
              <a:t>3. Fund Risk</a:t>
            </a:r>
          </a:p>
          <a:p>
            <a:pPr marL="0" indent="0">
              <a:buNone/>
            </a:pPr>
            <a:r>
              <a:rPr lang="en-GB" sz="1400" b="1" dirty="0"/>
              <a:t>Tail Risk Monitoring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Introduce fund-level metrics like </a:t>
            </a:r>
            <a:r>
              <a:rPr lang="en-GB" sz="1400" b="1" dirty="0"/>
              <a:t>Value-at-Risk (VaR)</a:t>
            </a:r>
            <a:r>
              <a:rPr lang="en-GB" sz="1400" dirty="0"/>
              <a:t> and </a:t>
            </a:r>
            <a:r>
              <a:rPr lang="en-GB" sz="1400" b="1" dirty="0"/>
              <a:t>Conditional Value-at-Risk (CVaR)</a:t>
            </a:r>
            <a:r>
              <a:rPr lang="en-GB" sz="1400" dirty="0"/>
              <a:t>. These measures estimate the maximum potential loss, helping to manage and prevent catastrophic "tail risk" events.</a:t>
            </a:r>
            <a:endParaRPr lang="en-DE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14049-CFB1-BE44-C2B6-1D777B695F18}"/>
              </a:ext>
            </a:extLst>
          </p:cNvPr>
          <p:cNvSpPr txBox="1"/>
          <p:nvPr/>
        </p:nvSpPr>
        <p:spPr>
          <a:xfrm>
            <a:off x="1378634" y="5777406"/>
            <a:ext cx="9596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b="1" dirty="0"/>
              <a:t>Key Impact: More resilient, institution-quality trading systems</a:t>
            </a:r>
          </a:p>
        </p:txBody>
      </p:sp>
    </p:spTree>
    <p:extLst>
      <p:ext uri="{BB962C8B-B14F-4D97-AF65-F5344CB8AC3E}">
        <p14:creationId xmlns:p14="http://schemas.microsoft.com/office/powerpoint/2010/main" val="156064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2E7E1-D3EB-D263-70FC-7D5CC336C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F846-C4DE-CBB5-6C52-18101857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20051"/>
            <a:ext cx="10653578" cy="1132258"/>
          </a:xfrm>
        </p:spPr>
        <p:txBody>
          <a:bodyPr/>
          <a:lstStyle/>
          <a:p>
            <a:r>
              <a:rPr lang="en-DE" dirty="0"/>
              <a:t>Portfolio Management</a:t>
            </a:r>
            <a:br>
              <a:rPr lang="en-DE" dirty="0"/>
            </a:br>
            <a:r>
              <a:rPr lang="en-DE" sz="2400" dirty="0"/>
              <a:t>From static to dynamic</a:t>
            </a:r>
            <a:endParaRPr lang="en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13B5AE-1BCA-627E-3218-F31125DF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940" y="1610200"/>
            <a:ext cx="5147300" cy="2031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400" b="1" dirty="0"/>
              <a:t>1. Static Baseline Portfolio</a:t>
            </a:r>
          </a:p>
          <a:p>
            <a:pPr marL="0" indent="0">
              <a:buNone/>
            </a:pPr>
            <a:r>
              <a:rPr lang="en-GB" sz="1400" dirty="0"/>
              <a:t>We first used </a:t>
            </a:r>
            <a:r>
              <a:rPr lang="en-GB" sz="1400" b="1" dirty="0"/>
              <a:t>Modern Portfolio Theory (MPT) </a:t>
            </a:r>
            <a:r>
              <a:rPr lang="en-GB" sz="1400" dirty="0"/>
              <a:t>to find the optimal </a:t>
            </a:r>
            <a:r>
              <a:rPr lang="en-GB" sz="1400" b="1" dirty="0"/>
              <a:t>static</a:t>
            </a:r>
            <a:r>
              <a:rPr lang="en-GB" sz="1400" dirty="0"/>
              <a:t> (fixed-weight) allocation based on historical training data. A Monte Carlo simulation identified the portfolio with the highest Sharpe Ratio, subject to a &gt;=70% Bitcoin constraint.</a:t>
            </a:r>
            <a:endParaRPr lang="en-DE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59F9FF-CB41-6CF0-03AF-33B086821DAE}"/>
              </a:ext>
            </a:extLst>
          </p:cNvPr>
          <p:cNvSpPr txBox="1">
            <a:spLocks/>
          </p:cNvSpPr>
          <p:nvPr/>
        </p:nvSpPr>
        <p:spPr>
          <a:xfrm>
            <a:off x="1240007" y="3232135"/>
            <a:ext cx="5147300" cy="136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2D9152-1B4F-8FC2-74A9-48F544A7666B}"/>
              </a:ext>
            </a:extLst>
          </p:cNvPr>
          <p:cNvSpPr txBox="1">
            <a:spLocks/>
          </p:cNvSpPr>
          <p:nvPr/>
        </p:nvSpPr>
        <p:spPr>
          <a:xfrm>
            <a:off x="6387307" y="1581625"/>
            <a:ext cx="5064753" cy="2190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sz="2400" b="1" dirty="0"/>
              <a:t>2. Dynamic AI Portfolio</a:t>
            </a:r>
          </a:p>
          <a:p>
            <a:pPr marL="0" indent="0">
              <a:buNone/>
            </a:pPr>
            <a:r>
              <a:rPr lang="en-GB" sz="1400" dirty="0"/>
              <a:t>We then enhanced this portfolio by using our </a:t>
            </a:r>
            <a:r>
              <a:rPr lang="en-GB" sz="1400" b="1" dirty="0"/>
              <a:t>AI Agent</a:t>
            </a:r>
            <a:r>
              <a:rPr lang="en-GB" sz="1400" dirty="0"/>
              <a:t> as a </a:t>
            </a:r>
            <a:r>
              <a:rPr lang="en-GB" sz="1400" b="1" dirty="0"/>
              <a:t>dynamic</a:t>
            </a:r>
            <a:r>
              <a:rPr lang="en-GB" sz="1400" dirty="0"/>
              <a:t> overlay on the static MPT weights. The AI's hourly buy/sell signals act as a tactical "on/off" switch for each asset, actively managing the portfolio's exposure.</a:t>
            </a:r>
            <a:endParaRPr lang="en-DE" sz="1400" b="1" dirty="0"/>
          </a:p>
        </p:txBody>
      </p:sp>
      <p:pic>
        <p:nvPicPr>
          <p:cNvPr id="5" name="Picture 4" descr="A graph with green and orange lines&#10;&#10;AI-generated content may be incorrect.">
            <a:extLst>
              <a:ext uri="{FF2B5EF4-FFF2-40B4-BE49-F238E27FC236}">
                <a16:creationId xmlns:a16="http://schemas.microsoft.com/office/drawing/2014/main" id="{C68DC2D0-3283-2E5B-BAA1-B1E3A3D94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793"/>
                    </a14:imgEffect>
                    <a14:imgEffect>
                      <a14:saturation sat="9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7715" y="3616079"/>
            <a:ext cx="5147300" cy="31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7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E926A-7BB5-2911-D095-0D44BF8E2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7435-2252-CBE9-67BC-1E9FCAB4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20051"/>
            <a:ext cx="10653578" cy="1132258"/>
          </a:xfrm>
        </p:spPr>
        <p:txBody>
          <a:bodyPr/>
          <a:lstStyle/>
          <a:p>
            <a:r>
              <a:rPr lang="en-DE" dirty="0"/>
              <a:t>Future Enhancements</a:t>
            </a:r>
            <a:br>
              <a:rPr lang="en-DE" dirty="0"/>
            </a:br>
            <a:r>
              <a:rPr lang="en-DE" sz="2400" dirty="0"/>
              <a:t>Advanced Portfolio Management</a:t>
            </a:r>
            <a:endParaRPr lang="en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3CA705-5541-F7B4-1559-0957A0A4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940" y="1524473"/>
            <a:ext cx="5147300" cy="28046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DE" sz="2400" b="1" dirty="0"/>
              <a:t>Strategic Rebalancing</a:t>
            </a:r>
          </a:p>
          <a:p>
            <a:pPr marL="0" indent="0">
              <a:buNone/>
            </a:pPr>
            <a:r>
              <a:rPr lang="en-DE" sz="1400" b="1" dirty="0"/>
              <a:t>Periodic MPT Re-Optimization</a:t>
            </a:r>
          </a:p>
          <a:p>
            <a:pPr marL="0" indent="0">
              <a:buNone/>
            </a:pPr>
            <a:r>
              <a:rPr lang="en-GB" sz="1400" dirty="0"/>
              <a:t>Our current "base" weights are calculated once on the training data. A more adaptive approach is to re-run the MPT optimization periodically (e.g., every month). This would adjust the strategic, long-term allocation to reflect the most recent market returns and risk profiles.</a:t>
            </a:r>
            <a:endParaRPr lang="en-DE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F501B2-088D-DDAB-A832-297977D760A2}"/>
              </a:ext>
            </a:extLst>
          </p:cNvPr>
          <p:cNvSpPr txBox="1">
            <a:spLocks/>
          </p:cNvSpPr>
          <p:nvPr/>
        </p:nvSpPr>
        <p:spPr>
          <a:xfrm>
            <a:off x="1240007" y="3232135"/>
            <a:ext cx="5147300" cy="136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D1D28A-3C8C-73FF-EE06-0D9D9C732779}"/>
              </a:ext>
            </a:extLst>
          </p:cNvPr>
          <p:cNvSpPr txBox="1">
            <a:spLocks/>
          </p:cNvSpPr>
          <p:nvPr/>
        </p:nvSpPr>
        <p:spPr>
          <a:xfrm>
            <a:off x="6387307" y="1495898"/>
            <a:ext cx="5064753" cy="267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sz="2400" b="1" dirty="0"/>
              <a:t>2. Tactical Rebalancing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DE" sz="1400" b="1" dirty="0"/>
              <a:t>Signal-Based Weighting</a:t>
            </a:r>
          </a:p>
          <a:p>
            <a:pPr marL="0" indent="0">
              <a:buNone/>
            </a:pPr>
            <a:r>
              <a:rPr lang="en-GB" sz="1400" dirty="0"/>
              <a:t>Move beyond a simple on/off signal. The AI model's output (a probability from 0.0 to 1.0) can be used to directly influence the portfolio weights. A high-confidence "buy" signal could increase an asset's allocation, while a low-confidence signal could reduce it.</a:t>
            </a:r>
            <a:endParaRPr lang="en-DE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8CE43-6A66-2723-C1ED-80C4D332E584}"/>
              </a:ext>
            </a:extLst>
          </p:cNvPr>
          <p:cNvSpPr txBox="1"/>
          <p:nvPr/>
        </p:nvSpPr>
        <p:spPr>
          <a:xfrm>
            <a:off x="1335770" y="6106025"/>
            <a:ext cx="9708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b="1" dirty="0"/>
              <a:t>Key Impact: Adjust long-term outlook and short-term positioning</a:t>
            </a:r>
          </a:p>
          <a:p>
            <a:endParaRPr lang="en-DE" sz="24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060AD4-985A-AF23-5C85-F6C15402E9A5}"/>
              </a:ext>
            </a:extLst>
          </p:cNvPr>
          <p:cNvSpPr txBox="1">
            <a:spLocks/>
          </p:cNvSpPr>
          <p:nvPr/>
        </p:nvSpPr>
        <p:spPr>
          <a:xfrm>
            <a:off x="2920650" y="4059266"/>
            <a:ext cx="6711071" cy="280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E" sz="2400" b="1" dirty="0"/>
              <a:t>3. Add Sentiment Analysis</a:t>
            </a:r>
          </a:p>
          <a:p>
            <a:pPr marL="0" indent="0">
              <a:buNone/>
            </a:pPr>
            <a:r>
              <a:rPr lang="en-DE" sz="1400" b="1" dirty="0"/>
              <a:t>News, Hype and Fear</a:t>
            </a:r>
          </a:p>
          <a:p>
            <a:pPr marL="0" indent="0">
              <a:buNone/>
            </a:pPr>
            <a:r>
              <a:rPr lang="en-DE" sz="1400" dirty="0"/>
              <a:t>Add a score based on the general mood (positive, negative, neutral) from platforms like X/Telegram, perform analysis of headlines of major financial newspapers</a:t>
            </a:r>
          </a:p>
          <a:p>
            <a:pPr marL="0" indent="0">
              <a:buNone/>
            </a:pPr>
            <a:endParaRPr lang="en-DE" sz="1400" b="1" dirty="0"/>
          </a:p>
          <a:p>
            <a:pPr marL="0" indent="0">
              <a:buNone/>
            </a:pPr>
            <a:endParaRPr lang="en-DE" sz="1400" b="1" dirty="0"/>
          </a:p>
        </p:txBody>
      </p:sp>
    </p:spTree>
    <p:extLst>
      <p:ext uri="{BB962C8B-B14F-4D97-AF65-F5344CB8AC3E}">
        <p14:creationId xmlns:p14="http://schemas.microsoft.com/office/powerpoint/2010/main" val="397057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8657A-9678-7533-1311-34941AE80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4425-C994-A26C-08F0-BA51881D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0166"/>
            <a:ext cx="10653578" cy="1132258"/>
          </a:xfrm>
        </p:spPr>
        <p:txBody>
          <a:bodyPr>
            <a:normAutofit/>
          </a:bodyPr>
          <a:lstStyle/>
          <a:p>
            <a:r>
              <a:rPr lang="en-DE" dirty="0"/>
              <a:t>System Architecture</a:t>
            </a:r>
            <a:br>
              <a:rPr lang="en-DE" dirty="0"/>
            </a:br>
            <a:r>
              <a:rPr lang="en-DE" sz="2400" dirty="0"/>
              <a:t>As-Is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2ABE-9F98-E763-42C5-D4806459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51" y="1815038"/>
            <a:ext cx="2216277" cy="459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400" b="1" dirty="0"/>
              <a:t>1. Data Preparation</a:t>
            </a:r>
          </a:p>
          <a:p>
            <a:pPr marL="0" indent="0">
              <a:buNone/>
            </a:pPr>
            <a:r>
              <a:rPr lang="en-GB" sz="1400" dirty="0"/>
              <a:t>Loads </a:t>
            </a:r>
            <a:r>
              <a:rPr lang="en-GB" sz="1400" dirty="0" err="1"/>
              <a:t>crypto_all.csv</a:t>
            </a:r>
            <a:r>
              <a:rPr lang="en-GB" sz="1400" dirty="0"/>
              <a:t>, cleans the data (handles duplicates, missing values), sorts it chronologically, and splits it into an 80% Training Set and a 20% Test Set.</a:t>
            </a:r>
            <a:endParaRPr lang="en-DE" sz="1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C03D43-0254-5CA3-EA95-174011C1C4F4}"/>
              </a:ext>
            </a:extLst>
          </p:cNvPr>
          <p:cNvSpPr txBox="1">
            <a:spLocks/>
          </p:cNvSpPr>
          <p:nvPr/>
        </p:nvSpPr>
        <p:spPr>
          <a:xfrm>
            <a:off x="2597928" y="1800750"/>
            <a:ext cx="1926444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sz="2400" b="1" dirty="0"/>
              <a:t>2. AI Model Training</a:t>
            </a:r>
          </a:p>
          <a:p>
            <a:pPr marL="0" indent="0">
              <a:buNone/>
            </a:pPr>
            <a:r>
              <a:rPr lang="en-GB" sz="1400" dirty="0"/>
              <a:t>Uses the Training Set (BTC data) to perform feature engineering (RSI, MACD, etc.) and train the LightGBM model to predict future price direction. The output is a Trained Model.</a:t>
            </a:r>
            <a:endParaRPr lang="en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6F205B-27FE-A6FB-08B0-1E16BBF3684D}"/>
              </a:ext>
            </a:extLst>
          </p:cNvPr>
          <p:cNvSpPr txBox="1">
            <a:spLocks/>
          </p:cNvSpPr>
          <p:nvPr/>
        </p:nvSpPr>
        <p:spPr>
          <a:xfrm>
            <a:off x="4716388" y="1773207"/>
            <a:ext cx="2077248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sz="2400" b="1" dirty="0"/>
              <a:t>3. MPT Optimization</a:t>
            </a:r>
          </a:p>
          <a:p>
            <a:pPr marL="0" indent="0">
              <a:buNone/>
            </a:pPr>
            <a:r>
              <a:rPr lang="en-GB" sz="1400" dirty="0"/>
              <a:t>Uses the Training Set (multi-asset data) to run a Monte Carlo simulation and find the optimal static portfolio weights based on the highest Sharpe Ratio, subject to any constraints (e.g., BTC &gt;= 70%). The output is the Optimal Weights.</a:t>
            </a:r>
            <a:endParaRPr lang="en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9045BB-4B85-EDE8-6E9B-2D5D9AEB11D0}"/>
              </a:ext>
            </a:extLst>
          </p:cNvPr>
          <p:cNvSpPr txBox="1">
            <a:spLocks/>
          </p:cNvSpPr>
          <p:nvPr/>
        </p:nvSpPr>
        <p:spPr>
          <a:xfrm>
            <a:off x="6985652" y="1715532"/>
            <a:ext cx="234394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E" sz="2400" b="1" dirty="0"/>
              <a:t>4. Strategy </a:t>
            </a:r>
            <a:r>
              <a:rPr lang="en-GB" sz="2400" b="1" dirty="0" err="1"/>
              <a:t>Backtesting</a:t>
            </a:r>
            <a:endParaRPr lang="en-DE" sz="2400" b="1" dirty="0"/>
          </a:p>
          <a:p>
            <a:pPr marL="0" indent="0">
              <a:buNone/>
            </a:pPr>
            <a:r>
              <a:rPr lang="en-GB" sz="1400" dirty="0"/>
              <a:t>Uses the Test Set along with the Trained Model and Optimal Weights from the previous steps. It simulates the performance of all strategies (Bitcoin-Only, Static MPT, Dynamic AI Portfolio).</a:t>
            </a:r>
            <a:endParaRPr lang="en-D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B9C099-9249-8C12-B0B0-C771114668D6}"/>
              </a:ext>
            </a:extLst>
          </p:cNvPr>
          <p:cNvSpPr txBox="1">
            <a:spLocks/>
          </p:cNvSpPr>
          <p:nvPr/>
        </p:nvSpPr>
        <p:spPr>
          <a:xfrm>
            <a:off x="9329600" y="1716057"/>
            <a:ext cx="2343948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E" sz="2400" b="1" dirty="0"/>
              <a:t>5. </a:t>
            </a:r>
            <a:r>
              <a:rPr lang="en-GB" sz="2400" b="1" dirty="0"/>
              <a:t>Analytics &amp; Visualization</a:t>
            </a:r>
            <a:endParaRPr lang="en-DE" sz="2400" b="1" dirty="0"/>
          </a:p>
          <a:p>
            <a:pPr marL="0" indent="0">
              <a:buNone/>
            </a:pPr>
            <a:r>
              <a:rPr lang="en-GB" sz="1400" dirty="0"/>
              <a:t>Takes the </a:t>
            </a:r>
            <a:r>
              <a:rPr lang="en-GB" sz="1400" dirty="0" err="1"/>
              <a:t>backtest</a:t>
            </a:r>
            <a:r>
              <a:rPr lang="en-GB" sz="1400" dirty="0"/>
              <a:t> results and calculates all key performance metrics (ROI, Sharpe Ratio, Volatility, Max Drawdown). It generates the final comparison tables and charts (Equity Curves, Radar Chart).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7EACC8-F47C-0CC3-C952-543DDFF04A7B}"/>
              </a:ext>
            </a:extLst>
          </p:cNvPr>
          <p:cNvCxnSpPr/>
          <p:nvPr/>
        </p:nvCxnSpPr>
        <p:spPr>
          <a:xfrm>
            <a:off x="1489789" y="4800600"/>
            <a:ext cx="9405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AD1D0-FA63-6E27-5ACE-8ED0BA46F354}"/>
              </a:ext>
            </a:extLst>
          </p:cNvPr>
          <p:cNvCxnSpPr/>
          <p:nvPr/>
        </p:nvCxnSpPr>
        <p:spPr>
          <a:xfrm>
            <a:off x="3583794" y="5695952"/>
            <a:ext cx="9405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45545-0D5B-D12A-74AC-462F00F65516}"/>
              </a:ext>
            </a:extLst>
          </p:cNvPr>
          <p:cNvCxnSpPr/>
          <p:nvPr/>
        </p:nvCxnSpPr>
        <p:spPr>
          <a:xfrm>
            <a:off x="5625711" y="5824541"/>
            <a:ext cx="9405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6B89A1-32B7-D68F-A726-36E395AC7E03}"/>
              </a:ext>
            </a:extLst>
          </p:cNvPr>
          <p:cNvCxnSpPr/>
          <p:nvPr/>
        </p:nvCxnSpPr>
        <p:spPr>
          <a:xfrm>
            <a:off x="8157626" y="4981575"/>
            <a:ext cx="9405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5760ED9-2F55-7C15-B922-DD549FE54F01}"/>
              </a:ext>
            </a:extLst>
          </p:cNvPr>
          <p:cNvCxnSpPr>
            <a:cxnSpLocks/>
          </p:cNvCxnSpPr>
          <p:nvPr/>
        </p:nvCxnSpPr>
        <p:spPr>
          <a:xfrm>
            <a:off x="1489789" y="5033215"/>
            <a:ext cx="3034583" cy="907203"/>
          </a:xfrm>
          <a:prstGeom prst="bentConnector3">
            <a:avLst>
              <a:gd name="adj1" fmla="val 29755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69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B4EED-54D8-42C1-FFBE-670173DE0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5FBD-97A8-A1DE-15E7-1094B815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0166"/>
            <a:ext cx="10653578" cy="1132258"/>
          </a:xfrm>
        </p:spPr>
        <p:txBody>
          <a:bodyPr>
            <a:normAutofit fontScale="90000"/>
          </a:bodyPr>
          <a:lstStyle/>
          <a:p>
            <a:r>
              <a:rPr lang="en-DE" sz="4000" dirty="0"/>
              <a:t>Future Enhancements</a:t>
            </a:r>
            <a:br>
              <a:rPr lang="en-DE" dirty="0"/>
            </a:br>
            <a:r>
              <a:rPr lang="en-DE" sz="2700" dirty="0"/>
              <a:t>Production-Ready Architecture</a:t>
            </a:r>
            <a:br>
              <a:rPr lang="en-DE" sz="2700" dirty="0"/>
            </a:br>
            <a:endParaRPr lang="en-DE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3FB6-E4A7-803C-D4F9-7A1EA1DE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83" y="1715532"/>
            <a:ext cx="2749531" cy="459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400" b="1" dirty="0"/>
              <a:t>1. Live Data &amp; Execution</a:t>
            </a:r>
          </a:p>
          <a:p>
            <a:pPr marL="0" indent="0">
              <a:buNone/>
            </a:pPr>
            <a:r>
              <a:rPr lang="en-DE" sz="1400" b="1" dirty="0"/>
              <a:t>API Integration</a:t>
            </a:r>
          </a:p>
          <a:p>
            <a:pPr marL="0" indent="0">
              <a:buNone/>
            </a:pPr>
            <a:r>
              <a:rPr lang="en-GB" sz="1400" dirty="0"/>
              <a:t>Replace the static CSV file with a real-time data feed by connecting to exchange APIs (e.g., </a:t>
            </a:r>
            <a:r>
              <a:rPr lang="en-GB" sz="1400" b="1" dirty="0"/>
              <a:t>Binance, </a:t>
            </a:r>
            <a:r>
              <a:rPr lang="en-GB" sz="1400" b="1" dirty="0" err="1"/>
              <a:t>Hyperliquid</a:t>
            </a:r>
            <a:r>
              <a:rPr lang="en-GB" sz="1400" dirty="0"/>
              <a:t>). Implement an execution module to automatically place orders based on the AI's signals.</a:t>
            </a:r>
            <a:endParaRPr lang="en-DE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61BBE0-66B3-B92C-F0C1-998575894E49}"/>
              </a:ext>
            </a:extLst>
          </p:cNvPr>
          <p:cNvSpPr txBox="1">
            <a:spLocks/>
          </p:cNvSpPr>
          <p:nvPr/>
        </p:nvSpPr>
        <p:spPr>
          <a:xfrm>
            <a:off x="4779677" y="1715532"/>
            <a:ext cx="2749531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sz="2400" b="1" dirty="0"/>
              <a:t>2. Robust Data Management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DE" sz="1400" b="1" dirty="0"/>
              <a:t>Dedicated Database</a:t>
            </a:r>
          </a:p>
          <a:p>
            <a:pPr marL="0" indent="0">
              <a:buNone/>
            </a:pPr>
            <a:r>
              <a:rPr lang="en-GB" sz="1400" dirty="0"/>
              <a:t>Incorporate a database (e.g., </a:t>
            </a:r>
            <a:r>
              <a:rPr lang="en-GB" sz="1400" b="1" dirty="0"/>
              <a:t>PostgreSQL</a:t>
            </a:r>
            <a:r>
              <a:rPr lang="en-GB" sz="1400" dirty="0"/>
              <a:t>) to store all historical data, model signals, executed trades, and performance metrics. This ensures data integrity and allows for more advanced, long-term analysis.</a:t>
            </a:r>
            <a:endParaRPr lang="en-DE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B9EC1C-38CE-B023-734A-74911584292F}"/>
              </a:ext>
            </a:extLst>
          </p:cNvPr>
          <p:cNvSpPr txBox="1">
            <a:spLocks/>
          </p:cNvSpPr>
          <p:nvPr/>
        </p:nvSpPr>
        <p:spPr>
          <a:xfrm>
            <a:off x="8505271" y="1708307"/>
            <a:ext cx="2749531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E" sz="2400" b="1" dirty="0"/>
              <a:t>3. Real-Time Monitoring</a:t>
            </a:r>
          </a:p>
          <a:p>
            <a:pPr marL="0" indent="0">
              <a:buNone/>
            </a:pPr>
            <a:r>
              <a:rPr lang="en-GB" sz="1400" b="1" dirty="0"/>
              <a:t>Live Dashboard &amp; Control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Develop a monitoring dashboard or a </a:t>
            </a:r>
            <a:r>
              <a:rPr lang="en-GB" sz="1400" b="1" dirty="0"/>
              <a:t>Telegram</a:t>
            </a:r>
            <a:r>
              <a:rPr lang="en-GB" sz="1400" dirty="0"/>
              <a:t> bot to provide real-time updates on the fund's performance and system health. This would also allow for manual overrides or a "kill switch" for safety.</a:t>
            </a:r>
            <a:endParaRPr lang="en-DE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E4BD3-6B8D-5786-A4B4-4B8874E8D516}"/>
              </a:ext>
            </a:extLst>
          </p:cNvPr>
          <p:cNvSpPr txBox="1"/>
          <p:nvPr/>
        </p:nvSpPr>
        <p:spPr>
          <a:xfrm>
            <a:off x="1378634" y="5777406"/>
            <a:ext cx="9596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b="1" dirty="0"/>
              <a:t>Key Impact: Fully-fledged, automated, user-friendly systems </a:t>
            </a:r>
          </a:p>
        </p:txBody>
      </p:sp>
    </p:spTree>
    <p:extLst>
      <p:ext uri="{BB962C8B-B14F-4D97-AF65-F5344CB8AC3E}">
        <p14:creationId xmlns:p14="http://schemas.microsoft.com/office/powerpoint/2010/main" val="1597762725"/>
      </p:ext>
    </p:extLst>
  </p:cSld>
  <p:clrMapOvr>
    <a:masterClrMapping/>
  </p:clrMapOvr>
</p:sld>
</file>

<file path=ppt/theme/theme1.xml><?xml version="1.0" encoding="utf-8"?>
<a:theme xmlns:a="http://schemas.openxmlformats.org/drawingml/2006/main" name="Helena">
  <a:themeElements>
    <a:clrScheme name="Helen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lena" id="{83D43F4A-02D5-42AD-9542-27487597C212}" vid="{14154C61-C2E2-42F2-9833-4EC39495D4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1461</Words>
  <Application>Microsoft Macintosh PowerPoint</Application>
  <PresentationFormat>Widescreen</PresentationFormat>
  <Paragraphs>132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Neue Haas Grotesk Text Pro</vt:lpstr>
      <vt:lpstr>Helena</vt:lpstr>
      <vt:lpstr>AI Crypto Hedge Fund</vt:lpstr>
      <vt:lpstr>The Hedge Fund Model A Multi-Model Approach</vt:lpstr>
      <vt:lpstr>Future Enhancements Model Sofistication </vt:lpstr>
      <vt:lpstr>Risk Management Active Risk Control</vt:lpstr>
      <vt:lpstr>Future Enhancements Advanced Risk Control </vt:lpstr>
      <vt:lpstr>Portfolio Management From static to dynamic</vt:lpstr>
      <vt:lpstr>Future Enhancements Advanced Portfolio Management</vt:lpstr>
      <vt:lpstr>System Architecture As-Is Status</vt:lpstr>
      <vt:lpstr>Future Enhancements Production-Ready Architecture </vt:lpstr>
      <vt:lpstr>Summary of Key Achievements Done so far </vt:lpstr>
      <vt:lpstr>Conclusion &amp; Project Roadmap To Be Done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Kirill Andreev</dc:creator>
  <cp:lastModifiedBy>Kirill Andreev</cp:lastModifiedBy>
  <cp:revision>10</cp:revision>
  <dcterms:created xsi:type="dcterms:W3CDTF">2025-09-23T17:56:12Z</dcterms:created>
  <dcterms:modified xsi:type="dcterms:W3CDTF">2025-09-23T22:44:41Z</dcterms:modified>
</cp:coreProperties>
</file>