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62"/>
  </p:handoutMasterIdLst>
  <p:sldIdLst>
    <p:sldId id="301" r:id="rId3"/>
    <p:sldId id="278" r:id="rId4"/>
    <p:sldId id="304" r:id="rId5"/>
    <p:sldId id="305" r:id="rId6"/>
    <p:sldId id="306" r:id="rId8"/>
    <p:sldId id="307" r:id="rId9"/>
    <p:sldId id="308" r:id="rId10"/>
    <p:sldId id="309" r:id="rId11"/>
    <p:sldId id="310" r:id="rId12"/>
    <p:sldId id="311" r:id="rId13"/>
    <p:sldId id="312" r:id="rId14"/>
    <p:sldId id="348" r:id="rId15"/>
    <p:sldId id="325" r:id="rId16"/>
    <p:sldId id="336" r:id="rId17"/>
    <p:sldId id="346" r:id="rId18"/>
    <p:sldId id="347" r:id="rId19"/>
    <p:sldId id="337" r:id="rId20"/>
    <p:sldId id="33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9" r:id="rId29"/>
    <p:sldId id="356" r:id="rId30"/>
    <p:sldId id="357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9" r:id="rId39"/>
    <p:sldId id="367" r:id="rId40"/>
    <p:sldId id="368" r:id="rId41"/>
    <p:sldId id="371" r:id="rId42"/>
    <p:sldId id="372" r:id="rId43"/>
    <p:sldId id="373" r:id="rId44"/>
    <p:sldId id="374" r:id="rId45"/>
    <p:sldId id="37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39" r:id="rId55"/>
    <p:sldId id="340" r:id="rId56"/>
    <p:sldId id="341" r:id="rId57"/>
    <p:sldId id="342" r:id="rId58"/>
    <p:sldId id="343" r:id="rId59"/>
    <p:sldId id="344" r:id="rId60"/>
    <p:sldId id="34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E448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1" d="100"/>
          <a:sy n="81" d="100"/>
        </p:scale>
        <p:origin x="1440" y="72"/>
      </p:cViewPr>
      <p:guideLst>
        <p:guide orient="horz" pos="1899"/>
        <p:guide pos="35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Oracle数据库系统为何独占鳌头？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157" y="1853117"/>
            <a:ext cx="9421308" cy="129708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938" y="3456305"/>
            <a:ext cx="7758723" cy="1546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5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7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2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8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3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24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87140" y="6217920"/>
            <a:ext cx="4156075" cy="321945"/>
          </a:xfrm>
        </p:spPr>
        <p:txBody>
          <a:bodyPr/>
          <a:lstStyle/>
          <a:p>
            <a:r>
              <a:rPr lang="en-US"/>
              <a:t>Op</a:t>
            </a:r>
            <a:r>
              <a:rPr lang="en-US" altLang="en-US"/>
              <a:t>erating Systems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545" y="6217920"/>
            <a:ext cx="3133725" cy="32194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6095" y="6217920"/>
            <a:ext cx="2907030" cy="321945"/>
          </a:xfrm>
        </p:spPr>
        <p:txBody>
          <a:bodyPr/>
          <a:lstStyle/>
          <a:p>
            <a:fld id="{1D8BD707-D9CF-40AE-B4C6-C98DA3205C09}" type="datetime1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0" y="248920"/>
            <a:ext cx="2493645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355" y="242570"/>
            <a:ext cx="8541385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42570"/>
            <a:ext cx="11127740" cy="472440"/>
          </a:xfrm>
        </p:spPr>
        <p:txBody>
          <a:bodyPr/>
          <a:lstStyle>
            <a:lvl1pPr algn="l">
              <a:defRPr>
                <a:solidFill>
                  <a:srgbClr val="9900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806450"/>
            <a:ext cx="11127740" cy="5300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altLang="en-US" sz="1090" b="0" i="0" u="none" strike="noStrike" kern="1200" cap="none" spc="0" normalizeH="0" baseline="0" noProof="1">
                <a:solidFill>
                  <a:schemeClr val="tx1">
                    <a:tint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defRPr>
            </a:lvl1pPr>
          </a:lstStyle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>
            <a:lvl1pPr>
              <a:defRPr kumimoji="0" lang="en-US" altLang="en-US" sz="1090" b="0" i="0" u="none" strike="noStrike" kern="1200" cap="none" spc="0" normalizeH="0" baseline="0" noProof="1">
                <a:solidFill>
                  <a:schemeClr val="tx1">
                    <a:tint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defRPr>
            </a:lvl1pPr>
          </a:lstStyle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pic>
        <p:nvPicPr>
          <p:cNvPr id="1026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51" y="3888441"/>
            <a:ext cx="9421308" cy="1201831"/>
          </a:xfrm>
        </p:spPr>
        <p:txBody>
          <a:bodyPr anchor="t"/>
          <a:lstStyle>
            <a:lvl1pPr algn="l">
              <a:defRPr sz="363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551" y="2564747"/>
            <a:ext cx="9421308" cy="1323694"/>
          </a:xfrm>
        </p:spPr>
        <p:txBody>
          <a:bodyPr anchor="b"/>
          <a:lstStyle>
            <a:lvl1pPr marL="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1pPr>
            <a:lvl2pPr marL="415925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2pPr>
            <a:lvl3pPr marL="831215" indent="0">
              <a:buNone/>
              <a:defRPr sz="1455">
                <a:solidFill>
                  <a:schemeClr val="tx1">
                    <a:tint val="75000"/>
                  </a:schemeClr>
                </a:solidFill>
              </a:defRPr>
            </a:lvl3pPr>
            <a:lvl4pPr marL="124714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4pPr>
            <a:lvl5pPr marL="166243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5pPr>
            <a:lvl6pPr marL="207835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6pPr>
            <a:lvl7pPr marL="249364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7pPr>
            <a:lvl8pPr marL="290957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8pPr>
            <a:lvl9pPr marL="332486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355" y="944245"/>
            <a:ext cx="5415915" cy="5143500"/>
          </a:xfrm>
        </p:spPr>
        <p:txBody>
          <a:bodyPr/>
          <a:lstStyle>
            <a:lvl1pPr>
              <a:defRPr sz="2545"/>
            </a:lvl1pPr>
            <a:lvl2pPr>
              <a:defRPr sz="2180"/>
            </a:lvl2pPr>
            <a:lvl3pPr>
              <a:defRPr sz="1820"/>
            </a:lvl3pPr>
            <a:lvl4pPr>
              <a:defRPr sz="1635"/>
            </a:lvl4pPr>
            <a:lvl5pPr>
              <a:defRPr sz="1635"/>
            </a:lvl5pPr>
            <a:lvl6pPr>
              <a:defRPr sz="1635"/>
            </a:lvl6pPr>
            <a:lvl7pPr>
              <a:defRPr sz="1635"/>
            </a:lvl7pPr>
            <a:lvl8pPr>
              <a:defRPr sz="1635"/>
            </a:lvl8pPr>
            <a:lvl9pPr>
              <a:defRPr sz="16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695" y="964565"/>
            <a:ext cx="5415915" cy="5143500"/>
          </a:xfrm>
        </p:spPr>
        <p:txBody>
          <a:bodyPr/>
          <a:lstStyle>
            <a:lvl1pPr>
              <a:defRPr sz="2545"/>
            </a:lvl1pPr>
            <a:lvl2pPr>
              <a:defRPr sz="2180"/>
            </a:lvl2pPr>
            <a:lvl3pPr>
              <a:defRPr sz="1820"/>
            </a:lvl3pPr>
            <a:lvl4pPr>
              <a:defRPr sz="1635"/>
            </a:lvl4pPr>
            <a:lvl5pPr>
              <a:defRPr sz="1635"/>
            </a:lvl5pPr>
            <a:lvl6pPr>
              <a:defRPr sz="1635"/>
            </a:lvl6pPr>
            <a:lvl7pPr>
              <a:defRPr sz="1635"/>
            </a:lvl7pPr>
            <a:lvl8pPr>
              <a:defRPr sz="1635"/>
            </a:lvl8pPr>
            <a:lvl9pPr>
              <a:defRPr sz="16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1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55" y="862965"/>
            <a:ext cx="4897120" cy="564515"/>
          </a:xfrm>
        </p:spPr>
        <p:txBody>
          <a:bodyPr anchor="b"/>
          <a:lstStyle>
            <a:lvl1pPr marL="0" indent="0">
              <a:buNone/>
              <a:defRPr sz="2180" b="1"/>
            </a:lvl1pPr>
            <a:lvl2pPr marL="415925" indent="0">
              <a:buNone/>
              <a:defRPr sz="1820" b="1"/>
            </a:lvl2pPr>
            <a:lvl3pPr marL="831215" indent="0">
              <a:buNone/>
              <a:defRPr sz="1635" b="1"/>
            </a:lvl3pPr>
            <a:lvl4pPr marL="1247140" indent="0">
              <a:buNone/>
              <a:defRPr sz="1455" b="1"/>
            </a:lvl4pPr>
            <a:lvl5pPr marL="1662430" indent="0">
              <a:buNone/>
              <a:defRPr sz="1455" b="1"/>
            </a:lvl5pPr>
            <a:lvl6pPr marL="2078355" indent="0">
              <a:buNone/>
              <a:defRPr sz="1455" b="1"/>
            </a:lvl6pPr>
            <a:lvl7pPr marL="2493645" indent="0">
              <a:buNone/>
              <a:defRPr sz="1455" b="1"/>
            </a:lvl7pPr>
            <a:lvl8pPr marL="2909570" indent="0">
              <a:buNone/>
              <a:defRPr sz="1455" b="1"/>
            </a:lvl8pPr>
            <a:lvl9pPr marL="3324860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355" y="1451610"/>
            <a:ext cx="5337810" cy="4608195"/>
          </a:xfrm>
        </p:spPr>
        <p:txBody>
          <a:bodyPr/>
          <a:lstStyle>
            <a:lvl1pPr>
              <a:defRPr sz="2180"/>
            </a:lvl1pPr>
            <a:lvl2pPr>
              <a:defRPr sz="1820"/>
            </a:lvl2pPr>
            <a:lvl3pPr>
              <a:defRPr sz="1635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8560" y="862965"/>
            <a:ext cx="4899025" cy="564515"/>
          </a:xfrm>
        </p:spPr>
        <p:txBody>
          <a:bodyPr anchor="b"/>
          <a:lstStyle>
            <a:lvl1pPr marL="0" indent="0">
              <a:buNone/>
              <a:defRPr sz="2180" b="1"/>
            </a:lvl1pPr>
            <a:lvl2pPr marL="415925" indent="0">
              <a:buNone/>
              <a:defRPr sz="1820" b="1"/>
            </a:lvl2pPr>
            <a:lvl3pPr marL="831215" indent="0">
              <a:buNone/>
              <a:defRPr sz="1635" b="1"/>
            </a:lvl3pPr>
            <a:lvl4pPr marL="1247140" indent="0">
              <a:buNone/>
              <a:defRPr sz="1455" b="1"/>
            </a:lvl4pPr>
            <a:lvl5pPr marL="1662430" indent="0">
              <a:buNone/>
              <a:defRPr sz="1455" b="1"/>
            </a:lvl5pPr>
            <a:lvl6pPr marL="2078355" indent="0">
              <a:buNone/>
              <a:defRPr sz="1455" b="1"/>
            </a:lvl6pPr>
            <a:lvl7pPr marL="2493645" indent="0">
              <a:buNone/>
              <a:defRPr sz="1455" b="1"/>
            </a:lvl7pPr>
            <a:lvl8pPr marL="2909570" indent="0">
              <a:buNone/>
              <a:defRPr sz="1455" b="1"/>
            </a:lvl8pPr>
            <a:lvl9pPr marL="3324860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8560" y="1451610"/>
            <a:ext cx="5340350" cy="4608195"/>
          </a:xfrm>
        </p:spPr>
        <p:txBody>
          <a:bodyPr/>
          <a:lstStyle>
            <a:lvl1pPr>
              <a:defRPr sz="2180"/>
            </a:lvl1pPr>
            <a:lvl2pPr>
              <a:defRPr sz="1820"/>
            </a:lvl2pPr>
            <a:lvl3pPr>
              <a:defRPr sz="1635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3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3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8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40665"/>
            <a:ext cx="3646805" cy="610870"/>
          </a:xfrm>
        </p:spPr>
        <p:txBody>
          <a:bodyPr anchor="b"/>
          <a:lstStyle>
            <a:lvl1pPr algn="l">
              <a:defRPr sz="182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240" y="240665"/>
            <a:ext cx="7349490" cy="5866130"/>
          </a:xfrm>
        </p:spPr>
        <p:txBody>
          <a:bodyPr/>
          <a:lstStyle>
            <a:lvl1pPr>
              <a:defRPr sz="2910"/>
            </a:lvl1pPr>
            <a:lvl2pPr>
              <a:defRPr sz="2545"/>
            </a:lvl2pPr>
            <a:lvl3pPr>
              <a:defRPr sz="2180"/>
            </a:lvl3pPr>
            <a:lvl4pPr>
              <a:defRPr sz="1820"/>
            </a:lvl4pPr>
            <a:lvl5pPr>
              <a:defRPr sz="1820"/>
            </a:lvl5pPr>
            <a:lvl6pPr>
              <a:defRPr sz="1820"/>
            </a:lvl6pPr>
            <a:lvl7pPr>
              <a:defRPr sz="1820"/>
            </a:lvl7pPr>
            <a:lvl8pPr>
              <a:defRPr sz="1820"/>
            </a:lvl8pPr>
            <a:lvl9pPr>
              <a:defRPr sz="18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355" y="850900"/>
            <a:ext cx="3646805" cy="5240020"/>
          </a:xfrm>
        </p:spPr>
        <p:txBody>
          <a:bodyPr/>
          <a:lstStyle>
            <a:lvl1pPr marL="0" indent="0">
              <a:buNone/>
              <a:defRPr sz="1275"/>
            </a:lvl1pPr>
            <a:lvl2pPr marL="415925" indent="0">
              <a:buNone/>
              <a:defRPr sz="1090"/>
            </a:lvl2pPr>
            <a:lvl3pPr marL="831215" indent="0">
              <a:buNone/>
              <a:defRPr sz="910"/>
            </a:lvl3pPr>
            <a:lvl4pPr marL="1247140" indent="0">
              <a:buNone/>
              <a:defRPr sz="820"/>
            </a:lvl4pPr>
            <a:lvl5pPr marL="1662430" indent="0">
              <a:buNone/>
              <a:defRPr sz="820"/>
            </a:lvl5pPr>
            <a:lvl6pPr marL="2078355" indent="0">
              <a:buNone/>
              <a:defRPr sz="820"/>
            </a:lvl6pPr>
            <a:lvl7pPr marL="2493645" indent="0">
              <a:buNone/>
              <a:defRPr sz="820"/>
            </a:lvl7pPr>
            <a:lvl8pPr marL="2909570" indent="0">
              <a:buNone/>
              <a:defRPr sz="820"/>
            </a:lvl8pPr>
            <a:lvl9pPr marL="3324860" indent="0">
              <a:buNone/>
              <a:defRPr sz="8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1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4897120"/>
            <a:ext cx="11129010" cy="500380"/>
          </a:xfrm>
        </p:spPr>
        <p:txBody>
          <a:bodyPr anchor="b"/>
          <a:lstStyle>
            <a:lvl1pPr algn="l">
              <a:defRPr sz="182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4355" y="540385"/>
            <a:ext cx="11115675" cy="4356735"/>
          </a:xfrm>
        </p:spPr>
        <p:txBody>
          <a:bodyPr/>
          <a:lstStyle>
            <a:lvl1pPr marL="0" indent="0">
              <a:buNone/>
              <a:defRPr sz="2910"/>
            </a:lvl1pPr>
            <a:lvl2pPr marL="415925" indent="0">
              <a:buNone/>
              <a:defRPr sz="2545"/>
            </a:lvl2pPr>
            <a:lvl3pPr marL="831215" indent="0">
              <a:buNone/>
              <a:defRPr sz="2180"/>
            </a:lvl3pPr>
            <a:lvl4pPr marL="1247140" indent="0">
              <a:buNone/>
              <a:defRPr sz="1820"/>
            </a:lvl4pPr>
            <a:lvl5pPr marL="1662430" indent="0">
              <a:buNone/>
              <a:defRPr sz="1820"/>
            </a:lvl5pPr>
            <a:lvl6pPr marL="2078355" indent="0">
              <a:buNone/>
              <a:defRPr sz="1820"/>
            </a:lvl6pPr>
            <a:lvl7pPr marL="2493645" indent="0">
              <a:buNone/>
              <a:defRPr sz="1820"/>
            </a:lvl7pPr>
            <a:lvl8pPr marL="2909570" indent="0">
              <a:buNone/>
              <a:defRPr sz="1820"/>
            </a:lvl8pPr>
            <a:lvl9pPr marL="3324860" indent="0">
              <a:buNone/>
              <a:defRPr sz="18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720" y="5396865"/>
            <a:ext cx="11129010" cy="709930"/>
          </a:xfrm>
        </p:spPr>
        <p:txBody>
          <a:bodyPr/>
          <a:lstStyle>
            <a:lvl1pPr marL="0" indent="0">
              <a:buNone/>
              <a:defRPr sz="1275"/>
            </a:lvl1pPr>
            <a:lvl2pPr marL="415925" indent="0">
              <a:buNone/>
              <a:defRPr sz="1090"/>
            </a:lvl2pPr>
            <a:lvl3pPr marL="831215" indent="0">
              <a:buNone/>
              <a:defRPr sz="910"/>
            </a:lvl3pPr>
            <a:lvl4pPr marL="1247140" indent="0">
              <a:buNone/>
              <a:defRPr sz="820"/>
            </a:lvl4pPr>
            <a:lvl5pPr marL="1662430" indent="0">
              <a:buNone/>
              <a:defRPr sz="820"/>
            </a:lvl5pPr>
            <a:lvl6pPr marL="2078355" indent="0">
              <a:buNone/>
              <a:defRPr sz="820"/>
            </a:lvl6pPr>
            <a:lvl7pPr marL="2493645" indent="0">
              <a:buNone/>
              <a:defRPr sz="820"/>
            </a:lvl7pPr>
            <a:lvl8pPr marL="2909570" indent="0">
              <a:buNone/>
              <a:defRPr sz="820"/>
            </a:lvl8pPr>
            <a:lvl9pPr marL="3324860" indent="0">
              <a:buNone/>
              <a:defRPr sz="8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4273" y="6218144"/>
            <a:ext cx="2586241" cy="322169"/>
          </a:xfrm>
        </p:spPr>
        <p:txBody>
          <a:bodyPr/>
          <a:lstStyle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340716" y="6218779"/>
            <a:ext cx="3509899" cy="322169"/>
          </a:xfrm>
        </p:spPr>
        <p:txBody>
          <a:bodyPr/>
          <a:lstStyle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095981" y="6218144"/>
            <a:ext cx="2586241" cy="322169"/>
          </a:xfrm>
        </p:spPr>
        <p:txBody>
          <a:bodyPr vert="horz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1" name="Picture 2" descr="https://timgsa.baidu.com/timg?image&amp;quality=80&amp;size=b9999_10000&amp;sec=1547525756574&amp;di=5c4fc401b9c589a15a5e8b26bb9e983d&amp;imgtype=0&amp;src=http%3A%2F%2Fawb.img.xmtbang.com%2Fimg%2Fuploadnew%2F201510%2F24%2Fa755ad1c172f436286c848155b8c7bd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8" y="6106795"/>
            <a:ext cx="520077" cy="5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55" y="242570"/>
            <a:ext cx="11003915" cy="620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55" y="970915"/>
            <a:ext cx="11003915" cy="5136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0510" y="6217920"/>
            <a:ext cx="4612640" cy="321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altLang="en-US" sz="1090" b="0" i="0" u="none" strike="noStrike" kern="1200" cap="none" spc="0" normalizeH="0" baseline="0" noProof="1">
                <a:solidFill>
                  <a:schemeClr val="tx1">
                    <a:tint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defRPr>
            </a:lvl1pPr>
          </a:lstStyle>
          <a:p>
            <a:r>
              <a:rPr lang="en-US"/>
              <a:t>Op</a:t>
            </a:r>
            <a:r>
              <a:rPr lang="en-US" altLang="en-US"/>
              <a:t>erating Systems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5245" y="6217920"/>
            <a:ext cx="2613025" cy="321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en-US" altLang="en-US" sz="1090" b="0" i="0" u="none" strike="noStrike" kern="1200" cap="none" spc="0" normalizeH="0" baseline="0" noProof="1">
                <a:solidFill>
                  <a:schemeClr val="tx1">
                    <a:tint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4355" y="6217920"/>
            <a:ext cx="3147060" cy="321945"/>
          </a:xfrm>
        </p:spPr>
        <p:txBody>
          <a:bodyPr/>
          <a:lstStyle/>
          <a:p>
            <a:fld id="{1D8BD707-D9CF-40AE-B4C6-C98DA3205C09}" type="datetime1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31215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785" indent="-311785" algn="l" defTabSz="831215" rtl="0" eaLnBrk="1" latinLnBrk="0" hangingPunct="1">
        <a:spcBef>
          <a:spcPct val="18000"/>
        </a:spcBef>
        <a:buFont typeface="Arial" panose="020B0604020202020204" pitchFamily="34" charset="0"/>
        <a:buChar char="•"/>
        <a:defRPr sz="2910" kern="1200">
          <a:solidFill>
            <a:schemeClr val="tx1"/>
          </a:solidFill>
          <a:latin typeface="+mn-lt"/>
          <a:ea typeface="+mn-ea"/>
          <a:cs typeface="+mn-cs"/>
        </a:defRPr>
      </a:lvl1pPr>
      <a:lvl2pPr marL="675640" indent="-259715" algn="l" defTabSz="831215" rtl="0" eaLnBrk="1" latinLnBrk="0" hangingPunct="1">
        <a:spcBef>
          <a:spcPct val="18000"/>
        </a:spcBef>
        <a:buFont typeface="Arial" panose="020B0604020202020204" pitchFamily="34" charset="0"/>
        <a:buChar char="–"/>
        <a:defRPr sz="2545" kern="1200">
          <a:solidFill>
            <a:schemeClr val="tx1"/>
          </a:solidFill>
          <a:latin typeface="+mn-lt"/>
          <a:ea typeface="+mn-ea"/>
          <a:cs typeface="+mn-cs"/>
        </a:defRPr>
      </a:lvl2pPr>
      <a:lvl3pPr marL="1038860" indent="-207645" algn="l" defTabSz="831215" rtl="0" eaLnBrk="1" latinLnBrk="0" hangingPunct="1">
        <a:spcBef>
          <a:spcPct val="18000"/>
        </a:spcBef>
        <a:buFont typeface="Arial" panose="020B0604020202020204" pitchFamily="34" charset="0"/>
        <a:buChar char="•"/>
        <a:defRPr sz="2180" kern="1200">
          <a:solidFill>
            <a:schemeClr val="tx1"/>
          </a:solidFill>
          <a:latin typeface="+mn-lt"/>
          <a:ea typeface="+mn-ea"/>
          <a:cs typeface="+mn-cs"/>
        </a:defRPr>
      </a:lvl3pPr>
      <a:lvl4pPr marL="1454785" indent="-207645" algn="l" defTabSz="831215" rtl="0" eaLnBrk="1" latinLnBrk="0" hangingPunct="1">
        <a:spcBef>
          <a:spcPct val="18000"/>
        </a:spcBef>
        <a:buFont typeface="Arial" panose="020B0604020202020204" pitchFamily="34" charset="0"/>
        <a:buChar char="–"/>
        <a:defRPr sz="1820" kern="1200">
          <a:solidFill>
            <a:schemeClr val="tx1"/>
          </a:solidFill>
          <a:latin typeface="+mn-lt"/>
          <a:ea typeface="+mn-ea"/>
          <a:cs typeface="+mn-cs"/>
        </a:defRPr>
      </a:lvl4pPr>
      <a:lvl5pPr marL="1870075" indent="-207645" algn="l" defTabSz="831215" rtl="0" eaLnBrk="1" latinLnBrk="0" hangingPunct="1">
        <a:spcBef>
          <a:spcPct val="18000"/>
        </a:spcBef>
        <a:buFont typeface="Arial" panose="020B0604020202020204" pitchFamily="34" charset="0"/>
        <a:buChar char="»"/>
        <a:defRPr sz="182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indent="-207645" algn="l" defTabSz="831215" rtl="0" eaLnBrk="1" latinLnBrk="0" hangingPunct="1">
        <a:spcBef>
          <a:spcPct val="1800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5" indent="-207645" algn="l" defTabSz="831215" rtl="0" eaLnBrk="1" latinLnBrk="0" hangingPunct="1">
        <a:spcBef>
          <a:spcPct val="1800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7pPr>
      <a:lvl8pPr marL="3117215" indent="-207645" algn="l" defTabSz="831215" rtl="0" eaLnBrk="1" latinLnBrk="0" hangingPunct="1">
        <a:spcBef>
          <a:spcPct val="1800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8pPr>
      <a:lvl9pPr marL="3533140" indent="-207645" algn="l" defTabSz="831215" rtl="0" eaLnBrk="1" latinLnBrk="0" hangingPunct="1">
        <a:spcBef>
          <a:spcPct val="1800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2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5925" algn="l" defTabSz="8312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31215" algn="l" defTabSz="8312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7140" algn="l" defTabSz="8312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62430" algn="l" defTabSz="8312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8355" algn="l" defTabSz="8312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93645" algn="l" defTabSz="8312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9570" algn="l" defTabSz="8312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24860" algn="l" defTabSz="831215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Systems </a:t>
            </a:r>
            <a:b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b="1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Hua Huang,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Ph.D.</a:t>
            </a:r>
            <a:endParaRPr lang="en-US" altLang="zh-CN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Spring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2019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Policies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ts val="37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cheating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457200" algn="l"/>
                <a:tab pos="736600" algn="l"/>
              </a:tabLst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share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solutions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copy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solutions online.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grade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both sides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submission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submissions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rejected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4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Submission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website as required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make-up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projects/quizzes/exams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ts val="37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subsystems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OS?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purpose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subsystem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1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have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way?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trade-</a:t>
            </a:r>
            <a:r>
              <a:rPr lang="en-US" altLang="zh-CN" sz="29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been</a:t>
            </a:r>
            <a:r>
              <a:rPr lang="en-US" altLang="zh-CN" sz="291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offs?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ideas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design?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invoke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important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services?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E.g.,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threads;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synchronize processes;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ﬁle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read;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Operating System?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910" dirty="0">
                <a:sym typeface="+mn-ea"/>
              </a:rPr>
              <a:t>A program that acts as an </a:t>
            </a:r>
            <a:r>
              <a:rPr sz="2910" b="1" dirty="0">
                <a:sym typeface="+mn-ea"/>
              </a:rPr>
              <a:t>intermediary </a:t>
            </a:r>
            <a:r>
              <a:rPr sz="2910" dirty="0">
                <a:sym typeface="+mn-ea"/>
              </a:rPr>
              <a:t>between a </a:t>
            </a:r>
            <a:r>
              <a:rPr sz="2910" b="1" dirty="0">
                <a:sym typeface="+mn-ea"/>
              </a:rPr>
              <a:t>user </a:t>
            </a:r>
            <a:r>
              <a:rPr sz="2910" dirty="0">
                <a:sym typeface="+mn-ea"/>
              </a:rPr>
              <a:t>of a computer and the </a:t>
            </a:r>
            <a:r>
              <a:rPr sz="2910" b="1" dirty="0">
                <a:sym typeface="+mn-ea"/>
              </a:rPr>
              <a:t>computer hardware</a:t>
            </a:r>
            <a:endParaRPr sz="2910" b="1" dirty="0"/>
          </a:p>
          <a:p>
            <a:endParaRPr sz="2910" dirty="0"/>
          </a:p>
          <a:p>
            <a:r>
              <a:rPr sz="2910" dirty="0">
                <a:sym typeface="+mn-ea"/>
              </a:rPr>
              <a:t>Operating system goals: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Execute user programs and make solving user problems easier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Make the computer system convenient to use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Use the computer hardware in an efficient manner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needed?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esource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management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tabLst>
                <a:tab pos="457200" algn="l"/>
              </a:tabLst>
            </a:pP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Processor,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memory,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disk,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etc.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nter-process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communication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(IPC)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talks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another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rotection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Isolation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control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900"/>
              </a:lnSpc>
              <a:tabLst>
                <a:tab pos="457200" algn="l"/>
              </a:tabLst>
            </a:pPr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ervices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programs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tabLst>
                <a:tab pos="457200" algn="l"/>
              </a:tabLst>
            </a:pP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–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Typically,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hundreds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calls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Computer </a:t>
            </a:r>
            <a:r>
              <a:rPr lang="en-US" altLang="en-US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structure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9415" y="1128395"/>
            <a:ext cx="6639560" cy="4863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Computer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structure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(Cont.)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sz="2910" dirty="0">
                <a:sym typeface="+mn-ea"/>
              </a:rPr>
              <a:t>Computer system can be divided into four components: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Hardware – provides basic computing resources</a:t>
            </a:r>
            <a:endParaRPr sz="2910" dirty="0"/>
          </a:p>
          <a:p>
            <a:pPr lvl="2"/>
            <a:r>
              <a:rPr sz="2910" dirty="0">
                <a:sym typeface="+mn-ea"/>
              </a:rPr>
              <a:t>CPU, memory, I/O devices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Operating system</a:t>
            </a:r>
            <a:endParaRPr sz="2910" dirty="0"/>
          </a:p>
          <a:p>
            <a:pPr lvl="2"/>
            <a:r>
              <a:rPr sz="2910" dirty="0">
                <a:sym typeface="+mn-ea"/>
              </a:rPr>
              <a:t>Controls and coordinates use of hardware among various applications and users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Application programs – define the ways in which the system resources are used to solve the computing problems of the users</a:t>
            </a:r>
            <a:endParaRPr sz="2910" dirty="0"/>
          </a:p>
          <a:p>
            <a:pPr lvl="2"/>
            <a:r>
              <a:rPr sz="2910" dirty="0">
                <a:sym typeface="+mn-ea"/>
              </a:rPr>
              <a:t>Word processors, compilers, web browsers, database systems, video games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Users</a:t>
            </a:r>
            <a:endParaRPr sz="2910" dirty="0"/>
          </a:p>
          <a:p>
            <a:pPr lvl="2"/>
            <a:r>
              <a:rPr sz="2910" dirty="0">
                <a:sym typeface="+mn-ea"/>
              </a:rPr>
              <a:t>People, machines, other computers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Four Components of a Computer System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pic>
        <p:nvPicPr>
          <p:cNvPr id="8195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0825" y="806450"/>
            <a:ext cx="6653530" cy="5300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major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subsystems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990033"/>
                </a:solidFill>
              </a:rPr>
              <a:t>Process management</a:t>
            </a:r>
            <a:endParaRPr lang="en-US"/>
          </a:p>
          <a:p>
            <a:pPr lvl="1"/>
            <a:r>
              <a:rPr lang="en-US"/>
              <a:t>Processes, threads, synchronization</a:t>
            </a:r>
            <a:endParaRPr lang="en-US"/>
          </a:p>
          <a:p>
            <a:r>
              <a:rPr lang="en-US">
                <a:solidFill>
                  <a:srgbClr val="990033"/>
                </a:solidFill>
              </a:rPr>
              <a:t>Memory management</a:t>
            </a:r>
            <a:endParaRPr lang="en-US"/>
          </a:p>
          <a:p>
            <a:pPr lvl="1"/>
            <a:r>
              <a:rPr lang="en-US"/>
              <a:t> Physical memory, virtual memory</a:t>
            </a:r>
            <a:endParaRPr lang="en-US"/>
          </a:p>
          <a:p>
            <a:r>
              <a:rPr lang="en-US">
                <a:solidFill>
                  <a:srgbClr val="990033"/>
                </a:solidFill>
              </a:rPr>
              <a:t>Device management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b="1"/>
              <a:t>File systems</a:t>
            </a:r>
            <a:r>
              <a:rPr lang="en-US"/>
              <a:t>, networks, display, keyboard, …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3581400" y="3962400"/>
            <a:ext cx="4800600" cy="685800"/>
          </a:xfrm>
          <a:prstGeom prst="rect">
            <a:avLst/>
          </a:prstGeom>
          <a:solidFill>
            <a:srgbClr val="04E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4783455"/>
            <a:ext cx="480060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581400" y="5608955"/>
            <a:ext cx="480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581400" y="4121150"/>
            <a:ext cx="170624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000" b="1">
                <a:sym typeface="+mn-ea"/>
              </a:rPr>
              <a:t>User Spaces</a:t>
            </a:r>
            <a:endParaRPr lang="en-US" altLang="en-US" sz="2000" b="1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24170" y="4121150"/>
            <a:ext cx="25380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sz="2000">
                <a:sym typeface="+mn-ea"/>
              </a:rPr>
              <a:t>Application  Libraries</a:t>
            </a:r>
            <a:endParaRPr lang="en-US" altLang="en-US" sz="200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660775" y="4942205"/>
            <a:ext cx="10433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000" b="1">
                <a:solidFill>
                  <a:schemeClr val="bg1"/>
                </a:solidFill>
                <a:sym typeface="+mn-ea"/>
              </a:rPr>
              <a:t>Kernel </a:t>
            </a:r>
            <a:endParaRPr lang="en-US" alt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577715" y="4789805"/>
            <a:ext cx="35763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sym typeface="+mn-ea"/>
              </a:rPr>
              <a:t>       Process/Memory/Device Management</a:t>
            </a:r>
            <a:endParaRPr lang="en-US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660775" y="5739130"/>
            <a:ext cx="13398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000" b="1">
                <a:sym typeface="+mn-ea"/>
              </a:rPr>
              <a:t>Hardware</a:t>
            </a:r>
            <a:endParaRPr lang="en-US" sz="2000" b="1"/>
          </a:p>
        </p:txBody>
      </p:sp>
      <p:sp>
        <p:nvSpPr>
          <p:cNvPr id="16" name="Text Box 15"/>
          <p:cNvSpPr txBox="1"/>
          <p:nvPr/>
        </p:nvSpPr>
        <p:spPr>
          <a:xfrm>
            <a:off x="5202555" y="5739130"/>
            <a:ext cx="28346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sz="2000">
                <a:sym typeface="+mn-ea"/>
              </a:rPr>
              <a:t>  CPU  Memory  Device</a:t>
            </a:r>
            <a:endParaRPr lang="en-US" sz="20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71800" y="4724400"/>
            <a:ext cx="6019800" cy="0"/>
          </a:xfrm>
          <a:prstGeom prst="line">
            <a:avLst/>
          </a:prstGeom>
          <a:ln w="60325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22600" y="5537200"/>
            <a:ext cx="6019800" cy="0"/>
          </a:xfrm>
          <a:prstGeom prst="line">
            <a:avLst/>
          </a:prstGeom>
          <a:ln w="60325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5895" y="1988820"/>
            <a:ext cx="2552065" cy="472440"/>
          </a:xfrm>
        </p:spPr>
        <p:txBody>
          <a:bodyPr>
            <a:normAutofit fontScale="90000"/>
          </a:bodyPr>
          <a:p>
            <a:r>
              <a:rPr lang="en-US" altLang="en-US"/>
              <a:t>Big picture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633" y="5960969"/>
            <a:ext cx="2586241" cy="322169"/>
          </a:xfrm>
        </p:spPr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0076" y="5961604"/>
            <a:ext cx="3509899" cy="322169"/>
          </a:xfrm>
        </p:spPr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5341" y="5960969"/>
            <a:ext cx="2586241" cy="322169"/>
          </a:xfrm>
        </p:spPr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sp>
        <p:nvSpPr>
          <p:cNvPr id="11" name="Rounded Rectangle 10"/>
          <p:cNvSpPr/>
          <p:nvPr/>
        </p:nvSpPr>
        <p:spPr>
          <a:xfrm>
            <a:off x="1421765" y="73025"/>
            <a:ext cx="9906000" cy="594360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Layered design: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User program-&gt; libs -&gt; core kernel -&gt; Kernel I/O subsystem -&gt; driver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controller -&gt;device</a:t>
            </a:r>
            <a:endParaRPr lang="en-US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1765" y="741680"/>
            <a:ext cx="975360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User programs</a:t>
            </a:r>
            <a:endParaRPr lang="en-US" b="1"/>
          </a:p>
        </p:txBody>
      </p:sp>
      <p:sp>
        <p:nvSpPr>
          <p:cNvPr id="13" name="Rectangle 12"/>
          <p:cNvSpPr/>
          <p:nvPr/>
        </p:nvSpPr>
        <p:spPr>
          <a:xfrm>
            <a:off x="1421765" y="1174750"/>
            <a:ext cx="9753600" cy="39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Libraries</a:t>
            </a:r>
            <a:endParaRPr lang="en-US" b="1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979170" y="1666240"/>
            <a:ext cx="10638790" cy="3175"/>
          </a:xfrm>
          <a:prstGeom prst="line">
            <a:avLst/>
          </a:prstGeom>
          <a:ln w="66675" cmpd="sng">
            <a:solidFill>
              <a:schemeClr val="accent1">
                <a:shade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8155" y="1776095"/>
            <a:ext cx="6712585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Operating Systems Do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Depends on the point of view</a:t>
            </a:r>
            <a:endParaRPr lang="en-US"/>
          </a:p>
          <a:p>
            <a:r>
              <a:rPr lang="en-US"/>
              <a:t>Users want convenience, </a:t>
            </a:r>
            <a:r>
              <a:rPr lang="en-US" b="1"/>
              <a:t>ease of use</a:t>
            </a:r>
            <a:endParaRPr lang="en-US"/>
          </a:p>
          <a:p>
            <a:pPr lvl="1"/>
            <a:r>
              <a:rPr lang="en-US"/>
              <a:t>Don’t care about resource </a:t>
            </a:r>
            <a:r>
              <a:rPr lang="en-US" b="1"/>
              <a:t>utilization</a:t>
            </a:r>
            <a:endParaRPr lang="en-US"/>
          </a:p>
          <a:p>
            <a:r>
              <a:rPr lang="en-US"/>
              <a:t>But shared computer such as </a:t>
            </a:r>
            <a:r>
              <a:rPr lang="en-US" b="1"/>
              <a:t>mainframe </a:t>
            </a:r>
            <a:r>
              <a:rPr lang="en-US"/>
              <a:t>or </a:t>
            </a:r>
            <a:r>
              <a:rPr lang="en-US" b="1"/>
              <a:t>minicomputer </a:t>
            </a:r>
            <a:r>
              <a:rPr lang="en-US"/>
              <a:t>must keep all users happy</a:t>
            </a:r>
            <a:endParaRPr lang="en-US"/>
          </a:p>
          <a:p>
            <a:r>
              <a:rPr lang="en-US"/>
              <a:t>Users of dedicate systems such as </a:t>
            </a:r>
            <a:r>
              <a:rPr lang="en-US" b="1"/>
              <a:t>workstations </a:t>
            </a:r>
            <a:r>
              <a:rPr lang="en-US"/>
              <a:t>have dedicated resources but frequently use shared resources from </a:t>
            </a:r>
            <a:r>
              <a:rPr lang="en-US" b="1"/>
              <a:t>servers</a:t>
            </a:r>
            <a:endParaRPr lang="en-US"/>
          </a:p>
          <a:p>
            <a:r>
              <a:rPr lang="en-US"/>
              <a:t>Handheld computers are resource poor,  optimized for usability and battery life</a:t>
            </a:r>
            <a:endParaRPr lang="en-US"/>
          </a:p>
          <a:p>
            <a:r>
              <a:rPr lang="en-US"/>
              <a:t>Some computers have little or no user interface, such as </a:t>
            </a:r>
            <a:r>
              <a:rPr lang="en-US" b="1"/>
              <a:t>embedded computers</a:t>
            </a:r>
            <a:r>
              <a:rPr lang="en-US"/>
              <a:t> in devices and automobiles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26532" y="806531"/>
            <a:ext cx="2655485" cy="18011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About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Beijing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Jiaotong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University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700"/>
              </a:lnSpc>
              <a:tabLst>
                <a:tab pos="4572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interest: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Computer Vision, Machine Learning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ts val="3700"/>
              </a:lnSpc>
              <a:tabLst>
                <a:tab pos="4572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Enjoy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programming,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Algorithm design &amp; analysis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700"/>
              </a:lnSpc>
              <a:tabLst>
                <a:tab pos="4572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experiences: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ts val="3700"/>
              </a:lnSpc>
              <a:tabLst>
                <a:tab pos="4572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Beijing JYD Digital Technology Co., Ltd.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Ofﬁce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hours: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ts val="29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N515, 9# Building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Make appointment first by email or text, Please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700"/>
              </a:lnSpc>
              <a:buNone/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Questions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feedbacks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highly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encouraged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700"/>
              </a:lnSpc>
              <a:tabLst>
                <a:tab pos="457200" algn="l"/>
              </a:tabLst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 System Definition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OS is a </a:t>
            </a:r>
            <a:r>
              <a:rPr lang="en-US" b="1">
                <a:solidFill>
                  <a:srgbClr val="FF0000"/>
                </a:solidFill>
              </a:rPr>
              <a:t>resource allocator</a:t>
            </a:r>
            <a:endParaRPr lang="en-US"/>
          </a:p>
          <a:p>
            <a:pPr lvl="1"/>
            <a:r>
              <a:rPr lang="en-US"/>
              <a:t>Manages all resources</a:t>
            </a:r>
            <a:endParaRPr lang="en-US"/>
          </a:p>
          <a:p>
            <a:pPr lvl="1"/>
            <a:r>
              <a:rPr lang="en-US"/>
              <a:t>Decides between conflicting requests for efficient and fair resource use</a:t>
            </a:r>
            <a:endParaRPr lang="en-US"/>
          </a:p>
          <a:p>
            <a:endParaRPr lang="en-US"/>
          </a:p>
          <a:p>
            <a:r>
              <a:rPr lang="en-US"/>
              <a:t>OS is a </a:t>
            </a:r>
            <a:r>
              <a:rPr lang="en-US" b="1">
                <a:solidFill>
                  <a:srgbClr val="FF0000"/>
                </a:solidFill>
              </a:rPr>
              <a:t>control program</a:t>
            </a:r>
            <a:endParaRPr lang="en-US"/>
          </a:p>
          <a:p>
            <a:pPr lvl="1"/>
            <a:r>
              <a:rPr lang="en-US"/>
              <a:t>Controls execution of programs to prevent errors and improper use of the 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 System Definition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(Cont.)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910" dirty="0">
                <a:sym typeface="+mn-ea"/>
              </a:rPr>
              <a:t>No universally accepted definition</a:t>
            </a:r>
            <a:endParaRPr sz="2910" dirty="0"/>
          </a:p>
          <a:p>
            <a:endParaRPr sz="2910" dirty="0"/>
          </a:p>
          <a:p>
            <a:r>
              <a:rPr lang="ja-JP" altLang="en-US" sz="2910" dirty="0">
                <a:sym typeface="+mn-ea"/>
              </a:rPr>
              <a:t>“</a:t>
            </a:r>
            <a:r>
              <a:rPr lang="en-US" altLang="ja-JP" sz="2910" dirty="0">
                <a:sym typeface="+mn-ea"/>
              </a:rPr>
              <a:t>Everything a vendor ships when you order an operating system</a:t>
            </a:r>
            <a:r>
              <a:rPr lang="ja-JP" altLang="en-US" sz="2910" dirty="0">
                <a:sym typeface="+mn-ea"/>
              </a:rPr>
              <a:t>”</a:t>
            </a:r>
            <a:r>
              <a:rPr lang="en-US" altLang="ja-JP" sz="2910" dirty="0">
                <a:sym typeface="+mn-ea"/>
              </a:rPr>
              <a:t> is good approximation</a:t>
            </a:r>
            <a:endParaRPr lang="en-US" altLang="ja-JP" sz="2910" dirty="0"/>
          </a:p>
          <a:p>
            <a:pPr lvl="1"/>
            <a:r>
              <a:rPr sz="2910" dirty="0">
                <a:sym typeface="+mn-ea"/>
              </a:rPr>
              <a:t>But varies wildly</a:t>
            </a:r>
            <a:endParaRPr sz="2910" dirty="0"/>
          </a:p>
          <a:p>
            <a:pPr lvl="1"/>
            <a:endParaRPr sz="2910" dirty="0"/>
          </a:p>
          <a:p>
            <a:r>
              <a:rPr lang="ja-JP" altLang="en-US" sz="2910" dirty="0">
                <a:sym typeface="+mn-ea"/>
              </a:rPr>
              <a:t>“</a:t>
            </a:r>
            <a:r>
              <a:rPr lang="en-US" altLang="ja-JP" sz="2910" dirty="0">
                <a:sym typeface="+mn-ea"/>
              </a:rPr>
              <a:t>The one program running at all times on the computer</a:t>
            </a:r>
            <a:r>
              <a:rPr lang="ja-JP" altLang="en-US" sz="2910" dirty="0">
                <a:sym typeface="+mn-ea"/>
              </a:rPr>
              <a:t>”</a:t>
            </a:r>
            <a:r>
              <a:rPr lang="en-US" altLang="ja-JP" sz="2910" dirty="0">
                <a:sym typeface="+mn-ea"/>
              </a:rPr>
              <a:t> is the </a:t>
            </a:r>
            <a:r>
              <a:rPr lang="en-US" altLang="ja-JP" sz="2910" b="1" dirty="0">
                <a:solidFill>
                  <a:srgbClr val="FF0000"/>
                </a:solidFill>
                <a:effectLst/>
                <a:sym typeface="+mn-ea"/>
              </a:rPr>
              <a:t>kernel</a:t>
            </a:r>
            <a:r>
              <a:rPr lang="en-US" altLang="ja-JP" sz="2910" dirty="0">
                <a:sym typeface="+mn-ea"/>
              </a:rPr>
              <a:t>.</a:t>
            </a:r>
            <a:r>
              <a:rPr lang="en-US" altLang="ja-JP" sz="2910" b="1" dirty="0">
                <a:sym typeface="+mn-ea"/>
              </a:rPr>
              <a:t>  </a:t>
            </a:r>
            <a:r>
              <a:rPr lang="en-US" altLang="ja-JP" sz="2910" dirty="0">
                <a:sym typeface="+mn-ea"/>
              </a:rPr>
              <a:t>Everything else is either a system program (ships with the operating system) or an application program.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Computer Startup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910" b="1" dirty="0">
                <a:solidFill>
                  <a:srgbClr val="FF0000"/>
                </a:solidFill>
                <a:sym typeface="+mn-ea"/>
              </a:rPr>
              <a:t>bootstrap program </a:t>
            </a:r>
            <a:r>
              <a:rPr sz="2910" dirty="0">
                <a:sym typeface="+mn-ea"/>
              </a:rPr>
              <a:t>is loaded at power-up or reboot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Typically stored in ROM or EPROM, generally known as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firmware</a:t>
            </a:r>
            <a:endParaRPr sz="2910" b="1" dirty="0">
              <a:solidFill>
                <a:srgbClr val="3366FF"/>
              </a:solidFill>
            </a:endParaRPr>
          </a:p>
          <a:p>
            <a:pPr lvl="1"/>
            <a:r>
              <a:rPr sz="2910" dirty="0">
                <a:sym typeface="+mn-ea"/>
              </a:rPr>
              <a:t>Initializes all aspects of system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Loads operating system kernel and starts execution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9830" y="3084830"/>
            <a:ext cx="7291705" cy="3602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Computer System Organization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806450"/>
            <a:ext cx="11127740" cy="2595245"/>
          </a:xfrm>
        </p:spPr>
        <p:txBody>
          <a:bodyPr/>
          <a:p>
            <a:r>
              <a:rPr sz="2910" dirty="0">
                <a:sym typeface="+mn-ea"/>
              </a:rPr>
              <a:t>Computer-system operation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One or more CPUs, device controllers connect through common bus providing access to shared memory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Concurrent execution of CPUs and devices competing for memory cycles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Computer-System Operation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dirty="0">
                <a:sym typeface="+mn-ea"/>
              </a:rPr>
              <a:t>I/O devices and the CPU can execute concurrently</a:t>
            </a:r>
            <a:endParaRPr dirty="0"/>
          </a:p>
          <a:p>
            <a:endParaRPr dirty="0"/>
          </a:p>
          <a:p>
            <a:r>
              <a:rPr dirty="0">
                <a:sym typeface="+mn-ea"/>
              </a:rPr>
              <a:t>Each device controller is in charge of a particular device type</a:t>
            </a:r>
            <a:endParaRPr dirty="0"/>
          </a:p>
          <a:p>
            <a:endParaRPr dirty="0"/>
          </a:p>
          <a:p>
            <a:r>
              <a:rPr dirty="0">
                <a:sym typeface="+mn-ea"/>
              </a:rPr>
              <a:t>Each device controller has a local buffer</a:t>
            </a:r>
            <a:endParaRPr dirty="0"/>
          </a:p>
          <a:p>
            <a:endParaRPr dirty="0"/>
          </a:p>
          <a:p>
            <a:r>
              <a:rPr dirty="0">
                <a:sym typeface="+mn-ea"/>
              </a:rPr>
              <a:t>CPU moves data from/to main memory to/from local buffers</a:t>
            </a:r>
            <a:endParaRPr dirty="0"/>
          </a:p>
          <a:p>
            <a:endParaRPr dirty="0"/>
          </a:p>
          <a:p>
            <a:r>
              <a:rPr dirty="0">
                <a:sym typeface="+mn-ea"/>
              </a:rPr>
              <a:t>I/O is from the device to local buffer of controller</a:t>
            </a:r>
            <a:endParaRPr dirty="0"/>
          </a:p>
          <a:p>
            <a:endParaRPr dirty="0"/>
          </a:p>
          <a:p>
            <a:r>
              <a:rPr dirty="0">
                <a:sym typeface="+mn-ea"/>
              </a:rPr>
              <a:t>Device controller informs CPU that it has finished its operation by causing an </a:t>
            </a:r>
            <a:r>
              <a:rPr dirty="0">
                <a:solidFill>
                  <a:srgbClr val="FF0000"/>
                </a:solidFill>
                <a:sym typeface="+mn-ea"/>
              </a:rPr>
              <a:t>interrupt</a:t>
            </a:r>
            <a:endParaRPr 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Common Functions of Interrupts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kern="0" noProof="0" dirty="0">
                <a:ln>
                  <a:noFill/>
                </a:ln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Interrupt transfers control to the interrupt service routine generally, through the </a:t>
            </a:r>
            <a:r>
              <a:rPr kumimoji="1" lang="en-US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interrupt</a:t>
            </a:r>
            <a:r>
              <a:rPr kumimoji="1" lang="en-US" i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 </a:t>
            </a:r>
            <a:r>
              <a:rPr kumimoji="1" lang="en-US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vector</a:t>
            </a:r>
            <a:r>
              <a:rPr kumimoji="1" lang="en-US" kern="0" noProof="0" dirty="0">
                <a:ln>
                  <a:noFill/>
                </a:ln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, which contains the addresses of all the service routines</a:t>
            </a: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MS PGothic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MS PGothic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kern="0" noProof="0" dirty="0">
                <a:ln>
                  <a:noFill/>
                </a:ln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Interrupt architecture must save the address of the interrupted instruction</a:t>
            </a: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MS PGothic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MS PGothic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kern="0" noProof="0" dirty="0">
                <a:ln>
                  <a:noFill/>
                </a:ln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A </a:t>
            </a:r>
            <a:r>
              <a:rPr kumimoji="1" lang="en-US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trap</a:t>
            </a:r>
            <a:r>
              <a:rPr kumimoji="1" lang="en-US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 </a:t>
            </a:r>
            <a:r>
              <a:rPr kumimoji="1" lang="en-US" kern="0" noProof="0" dirty="0" smtClean="0">
                <a:ln>
                  <a:noFill/>
                </a:ln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or </a:t>
            </a:r>
            <a:r>
              <a:rPr kumimoji="1" lang="en-US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exception</a:t>
            </a:r>
            <a:r>
              <a:rPr kumimoji="1" lang="en-US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 </a:t>
            </a:r>
            <a:r>
              <a:rPr kumimoji="1" lang="en-US" kern="0" noProof="0" dirty="0" smtClean="0">
                <a:ln>
                  <a:noFill/>
                </a:ln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is </a:t>
            </a:r>
            <a:r>
              <a:rPr kumimoji="1" lang="en-US" kern="0" noProof="0" dirty="0">
                <a:ln>
                  <a:noFill/>
                </a:ln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a </a:t>
            </a:r>
            <a:r>
              <a:rPr kumimoji="1" lang="en-US" b="1" kern="0" noProof="0" dirty="0">
                <a:ln>
                  <a:noFill/>
                </a:ln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software-generated interrupt</a:t>
            </a:r>
            <a:r>
              <a:rPr kumimoji="1" lang="en-US" kern="0" noProof="0" dirty="0">
                <a:ln>
                  <a:noFill/>
                </a:ln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 caused either by an error or a user request</a:t>
            </a: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MS PGothic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MS PGothic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kern="0" noProof="0" dirty="0">
                <a:ln>
                  <a:noFill/>
                </a:ln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An operating system is </a:t>
            </a:r>
            <a:r>
              <a:rPr kumimoji="1" lang="en-US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MS PGothic" charset="0"/>
                <a:cs typeface="MS PGothic" charset="0"/>
                <a:sym typeface="+mn-ea"/>
              </a:rPr>
              <a:t>interrupt driven</a:t>
            </a:r>
            <a:endParaRPr kumimoji="1" 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MS PGothic" charset="0"/>
              <a:cs typeface="MS PGothic" charset="0"/>
            </a:endParaRPr>
          </a:p>
          <a:p>
            <a:endParaRPr kumimoji="1" 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MS PGothic" charset="0"/>
              <a:cs typeface="MS PGothic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Interrupt Handling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910" dirty="0">
                <a:sym typeface="+mn-ea"/>
              </a:rPr>
              <a:t>The operating system preserves the state of the CPU by storing registers and the program counter</a:t>
            </a:r>
            <a:endParaRPr sz="2910" dirty="0"/>
          </a:p>
          <a:p>
            <a:endParaRPr sz="2910" dirty="0"/>
          </a:p>
          <a:p>
            <a:r>
              <a:rPr sz="2910" dirty="0">
                <a:sym typeface="+mn-ea"/>
              </a:rPr>
              <a:t>Determines which type of interrupt has occurred:</a:t>
            </a:r>
            <a:endParaRPr sz="2910" dirty="0"/>
          </a:p>
          <a:p>
            <a:pPr lvl="1"/>
            <a:r>
              <a:rPr sz="2910" b="1" dirty="0">
                <a:solidFill>
                  <a:srgbClr val="FF0000"/>
                </a:solidFill>
                <a:sym typeface="+mn-ea"/>
              </a:rPr>
              <a:t>polling</a:t>
            </a:r>
            <a:endParaRPr sz="2910" b="1" dirty="0">
              <a:solidFill>
                <a:srgbClr val="3366FF"/>
              </a:solidFill>
            </a:endParaRPr>
          </a:p>
          <a:p>
            <a:pPr lvl="1"/>
            <a:r>
              <a:rPr sz="2910" b="1" dirty="0">
                <a:solidFill>
                  <a:srgbClr val="FF0000"/>
                </a:solidFill>
                <a:sym typeface="+mn-ea"/>
              </a:rPr>
              <a:t>vectored</a:t>
            </a:r>
            <a:r>
              <a:rPr sz="2910" dirty="0">
                <a:solidFill>
                  <a:srgbClr val="FF0000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interrupt system</a:t>
            </a:r>
            <a:endParaRPr sz="2910" dirty="0"/>
          </a:p>
          <a:p>
            <a:pPr lvl="1"/>
            <a:endParaRPr sz="2910" dirty="0"/>
          </a:p>
          <a:p>
            <a:r>
              <a:rPr sz="2910" dirty="0">
                <a:sym typeface="+mn-ea"/>
              </a:rPr>
              <a:t>Separate segments of code determine what action should be taken for each type of interrupt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Interrupt Timeline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pic>
        <p:nvPicPr>
          <p:cNvPr id="17411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2020" y="918210"/>
            <a:ext cx="10391775" cy="507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I/O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After I/O starts, control returns to user program only upon I/O completion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Wait instruction idles the CPU until the next interrupt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Wait loop (contention for memory access)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At most one I/O request is outstanding at a time, no simultaneous I/O processing</a:t>
            </a:r>
            <a:endParaRPr sz="2910" dirty="0"/>
          </a:p>
          <a:p>
            <a:pPr lvl="1">
              <a:lnSpc>
                <a:spcPct val="90000"/>
              </a:lnSpc>
            </a:pPr>
            <a:endParaRPr sz="2910" dirty="0"/>
          </a:p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After I/O starts, control returns to user program without waiting for I/O completion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System call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– request to the OS to allow user to wait for I/O completion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Device-status table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contains entry for each I/O device indicating its type, address, and state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OS indexes into I/O device table to determine device status and to modify table entry to include interrupt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Direct Memory Access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>
                <a:sym typeface="+mn-ea"/>
              </a:rPr>
              <a:t>Used for high-speed I/O devices able to transmit information at close to memory speeds</a:t>
            </a:r>
            <a:endParaRPr dirty="0"/>
          </a:p>
          <a:p>
            <a:endParaRPr dirty="0"/>
          </a:p>
          <a:p>
            <a:r>
              <a:rPr dirty="0">
                <a:sym typeface="+mn-ea"/>
              </a:rPr>
              <a:t>Device controller transfers blocks of data from buffer storage directly to main memory without CPU intervention</a:t>
            </a:r>
            <a:endParaRPr dirty="0"/>
          </a:p>
          <a:p>
            <a:endParaRPr dirty="0"/>
          </a:p>
          <a:p>
            <a:r>
              <a:rPr dirty="0">
                <a:sym typeface="+mn-ea"/>
              </a:rPr>
              <a:t>Only one interrupt is generated per block, rather than the one interrupt per byte</a:t>
            </a:r>
            <a:endParaRPr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hunting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660015" y="1036955"/>
            <a:ext cx="6915150" cy="4838700"/>
          </a:xfrm>
          <a:prstGeom prst="rect">
            <a:avLst/>
          </a:prstGeom>
          <a:noFill/>
        </p:spPr>
      </p:pic>
      <p:sp>
        <p:nvSpPr>
          <p:cNvPr id="23" name="Text Box 22"/>
          <p:cNvSpPr txBox="1"/>
          <p:nvPr/>
        </p:nvSpPr>
        <p:spPr>
          <a:xfrm>
            <a:off x="3007995" y="1161415"/>
            <a:ext cx="25234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2800"/>
              </a:lnSpc>
              <a:tabLst>
                <a:tab pos="723900" algn="l"/>
                <a:tab pos="1295400" algn="l"/>
              </a:tabLst>
            </a:pPr>
            <a:r>
              <a:rPr lang="en-US" altLang="zh-CN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Reference  </a:t>
            </a:r>
            <a:endParaRPr lang="en-US" altLang="zh-CN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2000"/>
              </a:lnSpc>
              <a:tabLst>
                <a:tab pos="723900" algn="l"/>
                <a:tab pos="1295400" algn="l"/>
              </a:tabLst>
            </a:pPr>
            <a:r>
              <a:rPr lang="en-US" altLang="zh-CN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(Not reference letters)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962910" y="3815080"/>
            <a:ext cx="258572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Phone interview:  </a:t>
            </a:r>
            <a:endParaRPr lang="en-US" altLang="zh-CN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mainly coding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6296660" y="3091180"/>
            <a:ext cx="3278505" cy="1219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400"/>
              </a:lnSpc>
            </a:pPr>
            <a:r>
              <a:rPr lang="en-US" altLang="zh-CN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Onsite Interviews: </a:t>
            </a:r>
            <a:endParaRPr lang="en-US" altLang="zh-CN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Several </a:t>
            </a:r>
            <a:r>
              <a:rPr lang="en-US" altLang="zh-CN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Coding interviews </a:t>
            </a:r>
            <a:endParaRPr lang="en-US" altLang="zh-CN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Behavioral Interview </a:t>
            </a:r>
            <a:endParaRPr lang="en-US" altLang="zh-CN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  <a:sym typeface="+mn-ea"/>
              </a:rPr>
              <a:t>System Design interview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976880" y="2646680"/>
            <a:ext cx="2585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  <a:sym typeface="+mn-ea"/>
              </a:rPr>
              <a:t>Online coding (maybe)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Storage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sz="2910" b="1" dirty="0">
                <a:sym typeface="+mn-ea"/>
              </a:rPr>
              <a:t>Main memory</a:t>
            </a:r>
            <a:r>
              <a:rPr sz="2910" dirty="0">
                <a:sym typeface="+mn-ea"/>
              </a:rPr>
              <a:t> – only large storage media that the CPU can access directly</a:t>
            </a:r>
            <a:endParaRPr sz="2910" dirty="0"/>
          </a:p>
          <a:p>
            <a:pPr lvl="1"/>
            <a:r>
              <a:rPr sz="2910" b="1" dirty="0">
                <a:solidFill>
                  <a:srgbClr val="FF0000"/>
                </a:solidFill>
                <a:sym typeface="+mn-ea"/>
              </a:rPr>
              <a:t>Random</a:t>
            </a:r>
            <a:r>
              <a:rPr sz="2910" dirty="0">
                <a:solidFill>
                  <a:srgbClr val="FF0000"/>
                </a:solidFill>
                <a:sym typeface="+mn-ea"/>
              </a:rPr>
              <a:t>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access</a:t>
            </a:r>
            <a:endParaRPr sz="2910" b="1" dirty="0">
              <a:solidFill>
                <a:srgbClr val="3366FF"/>
              </a:solidFill>
            </a:endParaRPr>
          </a:p>
          <a:p>
            <a:pPr lvl="1"/>
            <a:r>
              <a:rPr sz="2910" dirty="0">
                <a:sym typeface="+mn-ea"/>
              </a:rPr>
              <a:t>Typically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volatile</a:t>
            </a:r>
            <a:endParaRPr sz="2910" b="1" dirty="0">
              <a:solidFill>
                <a:srgbClr val="3366FF"/>
              </a:solidFill>
            </a:endParaRPr>
          </a:p>
          <a:p>
            <a:r>
              <a:rPr sz="2910" b="1" dirty="0">
                <a:sym typeface="+mn-ea"/>
              </a:rPr>
              <a:t>Secondary storage</a:t>
            </a:r>
            <a:r>
              <a:rPr sz="2910" dirty="0">
                <a:sym typeface="+mn-ea"/>
              </a:rPr>
              <a:t> – extension of main memory that provides large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nonvolatile </a:t>
            </a:r>
            <a:r>
              <a:rPr sz="2910" dirty="0">
                <a:sym typeface="+mn-ea"/>
              </a:rPr>
              <a:t>storage capacity</a:t>
            </a:r>
            <a:endParaRPr sz="2910" dirty="0"/>
          </a:p>
          <a:p>
            <a:r>
              <a:rPr sz="2910" dirty="0">
                <a:sym typeface="+mn-ea"/>
              </a:rPr>
              <a:t>Magnetic disks – rigid metal or glass platters covered with magnetic recording material 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Disk surface is logically divided into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tracks</a:t>
            </a:r>
            <a:r>
              <a:rPr sz="2910" dirty="0">
                <a:sym typeface="+mn-ea"/>
              </a:rPr>
              <a:t>, which are subdivided into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sectors</a:t>
            </a:r>
            <a:endParaRPr sz="2910" b="1" dirty="0">
              <a:solidFill>
                <a:srgbClr val="3366FF"/>
              </a:solidFill>
            </a:endParaRPr>
          </a:p>
          <a:p>
            <a:pPr lvl="1"/>
            <a:r>
              <a:rPr sz="2910" dirty="0">
                <a:sym typeface="+mn-ea"/>
              </a:rPr>
              <a:t>The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disk controller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determines the logical interaction between the device and the computer </a:t>
            </a:r>
            <a:endParaRPr sz="2910" dirty="0"/>
          </a:p>
          <a:p>
            <a:r>
              <a:rPr sz="2910" b="1" dirty="0">
                <a:solidFill>
                  <a:srgbClr val="FF0000"/>
                </a:solidFill>
                <a:sym typeface="+mn-ea"/>
              </a:rPr>
              <a:t>Solid-state disks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– faster than magnetic disks, nonvolatile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Various technologies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Becoming more popular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Storage Hierarchy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910" dirty="0">
                <a:sym typeface="+mn-ea"/>
              </a:rPr>
              <a:t>Storage systems organized in hierarchy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Speed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Cost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Volatility</a:t>
            </a:r>
            <a:endParaRPr sz="2910" dirty="0"/>
          </a:p>
          <a:p>
            <a:pPr lvl="1"/>
            <a:endParaRPr sz="2910" dirty="0"/>
          </a:p>
          <a:p>
            <a:r>
              <a:rPr sz="2910" b="1" dirty="0">
                <a:solidFill>
                  <a:srgbClr val="FF0000"/>
                </a:solidFill>
                <a:sym typeface="+mn-ea"/>
              </a:rPr>
              <a:t>Caching</a:t>
            </a:r>
            <a:r>
              <a:rPr sz="2910" dirty="0">
                <a:solidFill>
                  <a:srgbClr val="FF0000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– copying information into faster storage system; main memory can be viewed as a cache for secondary storage</a:t>
            </a:r>
            <a:endParaRPr sz="2910" dirty="0"/>
          </a:p>
          <a:p>
            <a:endParaRPr sz="2910" dirty="0"/>
          </a:p>
          <a:p>
            <a:r>
              <a:rPr sz="2910" b="1" dirty="0">
                <a:solidFill>
                  <a:srgbClr val="FF0000"/>
                </a:solidFill>
                <a:sym typeface="+mn-ea"/>
              </a:rPr>
              <a:t>Device Driver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for each device controller to manage I/O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Provides uniform interface between controller and kernel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Storage-Device Hierarchy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pic>
        <p:nvPicPr>
          <p:cNvPr id="23555" name="Picture 1" descr="1_04.pd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8305" y="1162050"/>
            <a:ext cx="6339840" cy="5267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Caching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sz="2910" dirty="0">
                <a:sym typeface="+mn-ea"/>
              </a:rPr>
              <a:t>Important principle, performed at many levels in a computer (in hardware, operating system, software)</a:t>
            </a:r>
            <a:endParaRPr sz="2910" dirty="0"/>
          </a:p>
          <a:p>
            <a:endParaRPr sz="2910" dirty="0"/>
          </a:p>
          <a:p>
            <a:r>
              <a:rPr sz="2910" dirty="0">
                <a:sym typeface="+mn-ea"/>
              </a:rPr>
              <a:t>Information in use copied from slower to faster storage temporarily</a:t>
            </a:r>
            <a:endParaRPr sz="2910" dirty="0"/>
          </a:p>
          <a:p>
            <a:endParaRPr sz="2910" dirty="0"/>
          </a:p>
          <a:p>
            <a:r>
              <a:rPr sz="2910" dirty="0">
                <a:sym typeface="+mn-ea"/>
              </a:rPr>
              <a:t>Faster storage (cache) checked first to determine if information is there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If it is, information used directly from the cache (fast)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If not, data copied to cache and used there</a:t>
            </a:r>
            <a:endParaRPr sz="2910" dirty="0"/>
          </a:p>
          <a:p>
            <a:pPr lvl="1"/>
            <a:endParaRPr sz="2910" dirty="0"/>
          </a:p>
          <a:p>
            <a:r>
              <a:rPr sz="2910" dirty="0">
                <a:sym typeface="+mn-ea"/>
              </a:rPr>
              <a:t>Cache smaller than storage being cached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Cache management important design problem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Cache size and replacement policy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Computer-System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sz="2910" dirty="0">
                <a:sym typeface="+mn-ea"/>
              </a:rPr>
              <a:t>Most systems use a single general-purpose processor (PDAs through mainframes)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Most systems have special-purpose processors as well</a:t>
            </a:r>
            <a:endParaRPr sz="2910" dirty="0"/>
          </a:p>
          <a:p>
            <a:pPr lvl="1"/>
            <a:endParaRPr sz="2910" dirty="0"/>
          </a:p>
          <a:p>
            <a:r>
              <a:rPr sz="2910" b="1" dirty="0">
                <a:solidFill>
                  <a:srgbClr val="FF0000"/>
                </a:solidFill>
                <a:sym typeface="+mn-ea"/>
              </a:rPr>
              <a:t>Multiprocessors</a:t>
            </a:r>
            <a:r>
              <a:rPr sz="2910" dirty="0">
                <a:solidFill>
                  <a:srgbClr val="FF0000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systems growing in use and importance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Also known as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parallel systems</a:t>
            </a:r>
            <a:r>
              <a:rPr sz="2910" dirty="0">
                <a:solidFill>
                  <a:srgbClr val="FF0000"/>
                </a:solidFill>
                <a:sym typeface="+mn-ea"/>
              </a:rPr>
              <a:t>,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tightly-coupled systems</a:t>
            </a:r>
            <a:endParaRPr sz="2910" b="1" dirty="0">
              <a:solidFill>
                <a:srgbClr val="3366FF"/>
              </a:solidFill>
            </a:endParaRPr>
          </a:p>
          <a:p>
            <a:pPr lvl="1"/>
            <a:r>
              <a:rPr sz="2910" dirty="0">
                <a:sym typeface="+mn-ea"/>
              </a:rPr>
              <a:t>Advantages include:</a:t>
            </a:r>
            <a:endParaRPr sz="2910" dirty="0"/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sz="2910" b="1" dirty="0">
                <a:solidFill>
                  <a:srgbClr val="FF0000"/>
                </a:solidFill>
                <a:sym typeface="+mn-ea"/>
              </a:rPr>
              <a:t>Increased throughput</a:t>
            </a:r>
            <a:endParaRPr sz="2910" b="1" dirty="0">
              <a:solidFill>
                <a:srgbClr val="FF0000"/>
              </a:solidFill>
            </a:endParaRP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sz="2910" b="1" dirty="0">
                <a:solidFill>
                  <a:srgbClr val="FF0000"/>
                </a:solidFill>
                <a:sym typeface="+mn-ea"/>
              </a:rPr>
              <a:t>Economy of scale</a:t>
            </a:r>
            <a:endParaRPr sz="2910" b="1" dirty="0">
              <a:solidFill>
                <a:srgbClr val="FF0000"/>
              </a:solidFill>
            </a:endParaRP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sz="2910" b="1" dirty="0">
                <a:solidFill>
                  <a:srgbClr val="FF0000"/>
                </a:solidFill>
                <a:sym typeface="+mn-ea"/>
              </a:rPr>
              <a:t>Increased reliability – graceful degradation</a:t>
            </a:r>
            <a:r>
              <a:rPr sz="2910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olidFill>
                  <a:srgbClr val="000000"/>
                </a:solidFill>
                <a:sym typeface="+mn-ea"/>
              </a:rPr>
              <a:t>or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fault tolerance</a:t>
            </a:r>
            <a:endParaRPr sz="2910" b="1" dirty="0">
              <a:solidFill>
                <a:srgbClr val="3366FF"/>
              </a:solidFill>
            </a:endParaRPr>
          </a:p>
          <a:p>
            <a:pPr lvl="1"/>
            <a:r>
              <a:rPr sz="2910" dirty="0">
                <a:sym typeface="+mn-ea"/>
              </a:rPr>
              <a:t>Two types:</a:t>
            </a:r>
            <a:endParaRPr sz="2910" dirty="0"/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sz="2910" b="1" dirty="0">
                <a:solidFill>
                  <a:srgbClr val="FF0000"/>
                </a:solidFill>
                <a:sym typeface="+mn-ea"/>
              </a:rPr>
              <a:t>Asymmetric Multiprocessing</a:t>
            </a:r>
            <a:endParaRPr sz="2910" b="1" dirty="0">
              <a:solidFill>
                <a:srgbClr val="FF0000"/>
              </a:solidFill>
            </a:endParaRP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sz="2910" b="1" dirty="0">
                <a:solidFill>
                  <a:srgbClr val="FF0000"/>
                </a:solidFill>
                <a:sym typeface="+mn-ea"/>
              </a:rPr>
              <a:t>Symmetric Multiprocessing</a:t>
            </a:r>
            <a:endParaRPr sz="2910" b="1" dirty="0">
              <a:solidFill>
                <a:srgbClr val="3366FF"/>
              </a:solidFill>
            </a:endParaRPr>
          </a:p>
          <a:p>
            <a:pPr marL="1200150" lvl="2" indent="-342900">
              <a:buNone/>
            </a:pPr>
            <a:endParaRPr sz="2910" dirty="0">
              <a:solidFill>
                <a:srgbClr val="3366FF"/>
              </a:solidFill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How a Modern Computer Works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pic>
        <p:nvPicPr>
          <p:cNvPr id="26627" name="Picture 5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3665" y="1026160"/>
            <a:ext cx="6929120" cy="5514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Symmetric Multiprocessing Architecture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pic>
        <p:nvPicPr>
          <p:cNvPr id="27651" name="Picture 7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8620" y="1898015"/>
            <a:ext cx="6379210" cy="3061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A Dual-Core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806450"/>
            <a:ext cx="6460490" cy="5300980"/>
          </a:xfrm>
        </p:spPr>
        <p:txBody>
          <a:bodyPr/>
          <a:p>
            <a:pPr>
              <a:buSzPct val="90000"/>
            </a:pPr>
            <a:r>
              <a:rPr kumimoji="1" sz="2910" b="1" dirty="0">
                <a:solidFill>
                  <a:srgbClr val="FF0000"/>
                </a:solidFill>
                <a:ea typeface="MS PGothic" pitchFamily="34" charset="-128"/>
                <a:cs typeface="MS PGothic" pitchFamily="34" charset="-128"/>
                <a:sym typeface="+mn-ea"/>
              </a:rPr>
              <a:t>UMA </a:t>
            </a:r>
            <a:r>
              <a:rPr kumimoji="1" sz="2910" dirty="0">
                <a:ea typeface="MS PGothic" pitchFamily="34" charset="-128"/>
                <a:cs typeface="MS PGothic" pitchFamily="34" charset="-128"/>
                <a:sym typeface="+mn-ea"/>
              </a:rPr>
              <a:t>and </a:t>
            </a:r>
            <a:r>
              <a:rPr kumimoji="1" sz="2910" b="1" dirty="0">
                <a:solidFill>
                  <a:srgbClr val="FF0000"/>
                </a:solidFill>
                <a:ea typeface="MS PGothic" pitchFamily="34" charset="-128"/>
                <a:cs typeface="MS PGothic" pitchFamily="34" charset="-128"/>
                <a:sym typeface="+mn-ea"/>
              </a:rPr>
              <a:t>NUMA </a:t>
            </a:r>
            <a:r>
              <a:rPr kumimoji="1" sz="2910" dirty="0">
                <a:ea typeface="MS PGothic" pitchFamily="34" charset="-128"/>
                <a:cs typeface="MS PGothic" pitchFamily="34" charset="-128"/>
                <a:sym typeface="+mn-ea"/>
              </a:rPr>
              <a:t>architecture variations</a:t>
            </a:r>
            <a:endParaRPr kumimoji="1" sz="2910" dirty="0">
              <a:latin typeface="+mn-lt"/>
              <a:ea typeface="MS PGothic" pitchFamily="34" charset="-128"/>
              <a:cs typeface="MS PGothic" pitchFamily="34" charset="-128"/>
            </a:endParaRPr>
          </a:p>
          <a:p>
            <a:pPr>
              <a:buSzPct val="90000"/>
            </a:pPr>
            <a:r>
              <a:rPr kumimoji="1" sz="2910" dirty="0">
                <a:ea typeface="MS PGothic" pitchFamily="34" charset="-128"/>
                <a:cs typeface="MS PGothic" pitchFamily="34" charset="-128"/>
                <a:sym typeface="+mn-ea"/>
              </a:rPr>
              <a:t>Multi-chip and </a:t>
            </a:r>
            <a:r>
              <a:rPr kumimoji="1" sz="2910" b="1" dirty="0">
                <a:solidFill>
                  <a:srgbClr val="FF0000"/>
                </a:solidFill>
                <a:ea typeface="MS PGothic" pitchFamily="34" charset="-128"/>
                <a:cs typeface="MS PGothic" pitchFamily="34" charset="-128"/>
                <a:sym typeface="+mn-ea"/>
              </a:rPr>
              <a:t>multicore</a:t>
            </a:r>
            <a:endParaRPr kumimoji="1" sz="2910" b="1" dirty="0">
              <a:solidFill>
                <a:srgbClr val="3366FF"/>
              </a:solidFill>
              <a:latin typeface="+mn-lt"/>
              <a:ea typeface="MS PGothic" pitchFamily="34" charset="-128"/>
              <a:cs typeface="MS PGothic" pitchFamily="34" charset="-128"/>
            </a:endParaRPr>
          </a:p>
          <a:p>
            <a:pPr>
              <a:buSzPct val="90000"/>
            </a:pPr>
            <a:r>
              <a:rPr kumimoji="1" sz="2910" dirty="0">
                <a:ea typeface="MS PGothic" pitchFamily="34" charset="-128"/>
                <a:cs typeface="MS PGothic" pitchFamily="34" charset="-128"/>
                <a:sym typeface="+mn-ea"/>
              </a:rPr>
              <a:t>Systems containing all chips vs. </a:t>
            </a:r>
            <a:r>
              <a:rPr kumimoji="1" sz="2910" b="1" dirty="0">
                <a:solidFill>
                  <a:srgbClr val="FF0000"/>
                </a:solidFill>
                <a:ea typeface="MS PGothic" pitchFamily="34" charset="-128"/>
                <a:cs typeface="MS PGothic" pitchFamily="34" charset="-128"/>
                <a:sym typeface="+mn-ea"/>
              </a:rPr>
              <a:t>blade servers</a:t>
            </a:r>
            <a:endParaRPr kumimoji="1" sz="2910" b="1" dirty="0">
              <a:solidFill>
                <a:srgbClr val="3366FF"/>
              </a:solidFill>
              <a:latin typeface="+mn-lt"/>
              <a:ea typeface="MS PGothic" pitchFamily="34" charset="-128"/>
              <a:cs typeface="MS PGothic" pitchFamily="34" charset="-128"/>
            </a:endParaRPr>
          </a:p>
          <a:p>
            <a:pPr lvl="1">
              <a:buSzPct val="80000"/>
            </a:pPr>
            <a:r>
              <a:rPr kumimoji="1" sz="2910" dirty="0">
                <a:ea typeface="MS PGothic" pitchFamily="34" charset="-128"/>
                <a:sym typeface="+mn-ea"/>
              </a:rPr>
              <a:t>Chassis containing multiple separate systems</a:t>
            </a:r>
            <a:endParaRPr kumimoji="1" sz="2910" dirty="0">
              <a:latin typeface="+mn-lt"/>
              <a:ea typeface="MS PGothic" pitchFamily="34" charset="-128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pic>
        <p:nvPicPr>
          <p:cNvPr id="28676" name="Picture 10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8880" y="1064895"/>
            <a:ext cx="5522595" cy="4070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Clustered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sz="2910" dirty="0">
                <a:sym typeface="+mn-ea"/>
              </a:rPr>
              <a:t>Like multiprocessor systems, but multiple systems working together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Usually sharing storage via a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storage-area network (SAN)</a:t>
            </a:r>
            <a:endParaRPr sz="2910" b="1" dirty="0">
              <a:solidFill>
                <a:srgbClr val="FF0000"/>
              </a:solidFill>
            </a:endParaRPr>
          </a:p>
          <a:p>
            <a:pPr lvl="1"/>
            <a:r>
              <a:rPr sz="2910" dirty="0">
                <a:sym typeface="+mn-ea"/>
              </a:rPr>
              <a:t>Provides a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high-availability</a:t>
            </a:r>
            <a:r>
              <a:rPr sz="2910" b="1" dirty="0">
                <a:sym typeface="+mn-ea"/>
              </a:rPr>
              <a:t> </a:t>
            </a:r>
            <a:r>
              <a:rPr sz="2910" dirty="0">
                <a:sym typeface="+mn-ea"/>
              </a:rPr>
              <a:t>service which survives failures</a:t>
            </a:r>
            <a:endParaRPr sz="2910" dirty="0"/>
          </a:p>
          <a:p>
            <a:pPr lvl="2"/>
            <a:r>
              <a:rPr sz="2910" b="1" dirty="0">
                <a:solidFill>
                  <a:srgbClr val="FF0000"/>
                </a:solidFill>
                <a:sym typeface="+mn-ea"/>
              </a:rPr>
              <a:t>Asymmetric clustering</a:t>
            </a:r>
            <a:r>
              <a:rPr sz="2910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has one machine in hot-standby mode</a:t>
            </a:r>
            <a:endParaRPr sz="2910" dirty="0"/>
          </a:p>
          <a:p>
            <a:pPr lvl="2"/>
            <a:r>
              <a:rPr sz="2910" b="1" dirty="0">
                <a:solidFill>
                  <a:srgbClr val="FF0000"/>
                </a:solidFill>
                <a:sym typeface="+mn-ea"/>
              </a:rPr>
              <a:t>Symmetric clustering</a:t>
            </a:r>
            <a:r>
              <a:rPr sz="2910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has multiple nodes running applications, monitoring each other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Some clusters are for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high-performance computing (HPC)</a:t>
            </a:r>
            <a:endParaRPr sz="2910" b="1" dirty="0">
              <a:solidFill>
                <a:srgbClr val="3366FF"/>
              </a:solidFill>
            </a:endParaRPr>
          </a:p>
          <a:p>
            <a:pPr lvl="2"/>
            <a:r>
              <a:rPr sz="2910" dirty="0">
                <a:sym typeface="+mn-ea"/>
              </a:rPr>
              <a:t>Applications must be written to use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parallelization</a:t>
            </a:r>
            <a:endParaRPr sz="2910" b="1" dirty="0">
              <a:solidFill>
                <a:srgbClr val="3366FF"/>
              </a:solidFill>
            </a:endParaRPr>
          </a:p>
          <a:p>
            <a:pPr lvl="1"/>
            <a:r>
              <a:rPr sz="2910" dirty="0">
                <a:sym typeface="+mn-ea"/>
              </a:rPr>
              <a:t>Some have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distributed lock manager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(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DLM</a:t>
            </a:r>
            <a:r>
              <a:rPr sz="2910" dirty="0">
                <a:sym typeface="+mn-ea"/>
              </a:rPr>
              <a:t>) to avoid conflicting operations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Clustered Systems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pic>
        <p:nvPicPr>
          <p:cNvPr id="30723" name="Content Placeholder 3" descr="1.08.pdf"/>
          <p:cNvPicPr>
            <a:picLocks noGrp="1" noChangeAspect="1"/>
          </p:cNvPicPr>
          <p:nvPr>
            <p:ph idx="1"/>
          </p:nvPr>
        </p:nvPicPr>
        <p:blipFill>
          <a:blip r:embed="rId1"/>
          <a:srcRect t="-3476" b="-3476"/>
          <a:stretch>
            <a:fillRect/>
          </a:stretch>
        </p:blipFill>
        <p:spPr>
          <a:xfrm>
            <a:off x="2253615" y="1469390"/>
            <a:ext cx="7766685" cy="3994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Tips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ts val="3700"/>
              </a:lnSpc>
              <a:tabLst>
                <a:tab pos="2794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Contact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schoolmates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friends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internal references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tabLst>
                <a:tab pos="2794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Coding: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acm.bjtu, l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eetcode,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topcoder,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codeforces...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tabLst>
                <a:tab pos="2794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Beijing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during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hunting;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may get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onsite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interviews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directly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(without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going through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online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phone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interviews)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tabLst>
                <a:tab pos="279400" algn="l"/>
              </a:tabLst>
            </a:pPr>
            <a:endParaRPr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  <a:tabLst>
                <a:tab pos="279400" algn="l"/>
              </a:tabLst>
            </a:pPr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well</a:t>
            </a:r>
            <a:endParaRPr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Operating System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806450"/>
            <a:ext cx="11127740" cy="5734050"/>
          </a:xfrm>
        </p:spPr>
        <p:txBody>
          <a:bodyPr>
            <a:normAutofit fontScale="70000"/>
          </a:bodyPr>
          <a:p>
            <a:pPr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Multiprogramming</a:t>
            </a:r>
            <a:r>
              <a:rPr sz="2910" dirty="0">
                <a:solidFill>
                  <a:srgbClr val="FF0000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needed for efficiency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Single user cannot keep CPU and I/O devices busy at all times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Multiprogramming organizes jobs (code and data) so CPU always has one to execute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A subset of total jobs in system is kept in memory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One job selected and run via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job scheduling</a:t>
            </a:r>
            <a:endParaRPr sz="291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When it has to wait (for I/O for example), OS switches to another job</a:t>
            </a:r>
            <a:endParaRPr sz="2910" dirty="0"/>
          </a:p>
          <a:p>
            <a:pPr lvl="1">
              <a:lnSpc>
                <a:spcPct val="90000"/>
              </a:lnSpc>
            </a:pPr>
            <a:endParaRPr sz="2910" dirty="0"/>
          </a:p>
          <a:p>
            <a:pPr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Timesharing </a:t>
            </a:r>
            <a:r>
              <a:rPr sz="2910" dirty="0">
                <a:sym typeface="+mn-ea"/>
              </a:rPr>
              <a:t>(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multitasking</a:t>
            </a:r>
            <a:r>
              <a:rPr sz="2910" dirty="0">
                <a:sym typeface="+mn-ea"/>
              </a:rPr>
              <a:t>)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is logical extension in which CPU switches jobs so frequently that users can interact with each job while it is running, creating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interactive </a:t>
            </a:r>
            <a:r>
              <a:rPr sz="2910" dirty="0">
                <a:sym typeface="+mn-ea"/>
              </a:rPr>
              <a:t>computing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Response time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should be &lt; 1 second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Each user has at least one program executing in memory </a:t>
            </a:r>
            <a:r>
              <a:rPr sz="2910" dirty="0">
                <a:sym typeface="Wingdings 3" panose="05040102010807070707" pitchFamily="18" charset="2"/>
              </a:rPr>
              <a:t></a:t>
            </a:r>
            <a:r>
              <a:rPr sz="2910" b="1" dirty="0">
                <a:solidFill>
                  <a:srgbClr val="FF0000"/>
                </a:solidFill>
                <a:sym typeface="Wingdings 3" panose="05040102010807070707" pitchFamily="18" charset="2"/>
              </a:rPr>
              <a:t>process</a:t>
            </a:r>
            <a:endParaRPr sz="2910" b="1" dirty="0">
              <a:solidFill>
                <a:srgbClr val="3366FF"/>
              </a:solidFill>
              <a:sym typeface="Wingdings 3" panose="05040102010807070707" pitchFamily="18" charset="2"/>
            </a:endParaRPr>
          </a:p>
          <a:p>
            <a:pPr lvl="1">
              <a:lnSpc>
                <a:spcPct val="90000"/>
              </a:lnSpc>
            </a:pPr>
            <a:r>
              <a:rPr sz="2910" dirty="0">
                <a:sym typeface="Wingdings 3" panose="05040102010807070707" pitchFamily="18" charset="2"/>
              </a:rPr>
              <a:t>If several jobs ready to run at the same time  </a:t>
            </a:r>
            <a:r>
              <a:rPr sz="2910" b="1" dirty="0">
                <a:solidFill>
                  <a:srgbClr val="FF0000"/>
                </a:solidFill>
                <a:sym typeface="Wingdings 3" panose="05040102010807070707" pitchFamily="18" charset="2"/>
              </a:rPr>
              <a:t>CPU scheduling</a:t>
            </a:r>
            <a:endParaRPr sz="2910" b="1" dirty="0">
              <a:solidFill>
                <a:srgbClr val="FF0000"/>
              </a:solidFill>
              <a:sym typeface="Wingdings 3" panose="05040102010807070707" pitchFamily="18" charset="2"/>
            </a:endParaRPr>
          </a:p>
          <a:p>
            <a:pPr lvl="1">
              <a:lnSpc>
                <a:spcPct val="90000"/>
              </a:lnSpc>
            </a:pPr>
            <a:r>
              <a:rPr sz="2910" dirty="0">
                <a:sym typeface="Wingdings 3" panose="05040102010807070707" pitchFamily="18" charset="2"/>
              </a:rPr>
              <a:t>If processes don</a:t>
            </a:r>
            <a:r>
              <a:rPr lang="ja-JP" altLang="en-US" sz="2910" dirty="0">
                <a:sym typeface="Wingdings 3" panose="05040102010807070707" pitchFamily="18" charset="2"/>
              </a:rPr>
              <a:t>’</a:t>
            </a:r>
            <a:r>
              <a:rPr lang="en-US" altLang="ja-JP" sz="2910" dirty="0">
                <a:sym typeface="Wingdings 3" panose="05040102010807070707" pitchFamily="18" charset="2"/>
              </a:rPr>
              <a:t>t fit in memory, </a:t>
            </a:r>
            <a:r>
              <a:rPr lang="en-US" altLang="ja-JP" sz="2910" b="1" dirty="0">
                <a:solidFill>
                  <a:srgbClr val="FF0000"/>
                </a:solidFill>
                <a:sym typeface="Wingdings 3" panose="05040102010807070707" pitchFamily="18" charset="2"/>
              </a:rPr>
              <a:t>swapping </a:t>
            </a:r>
            <a:r>
              <a:rPr lang="en-US" altLang="ja-JP" sz="2910" dirty="0">
                <a:sym typeface="Wingdings 3" panose="05040102010807070707" pitchFamily="18" charset="2"/>
              </a:rPr>
              <a:t>moves them in and out to run</a:t>
            </a:r>
            <a:endParaRPr lang="en-US" altLang="ja-JP" sz="2910" dirty="0">
              <a:sym typeface="Wingdings 3" panose="05040102010807070707" pitchFamily="18" charset="2"/>
            </a:endParaRPr>
          </a:p>
          <a:p>
            <a:pPr lvl="1"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Wingdings 3" panose="05040102010807070707" pitchFamily="18" charset="2"/>
              </a:rPr>
              <a:t>Virtual memory</a:t>
            </a:r>
            <a:r>
              <a:rPr sz="2910" b="1" dirty="0">
                <a:solidFill>
                  <a:srgbClr val="3366FF"/>
                </a:solidFill>
                <a:sym typeface="Wingdings 3" panose="05040102010807070707" pitchFamily="18" charset="2"/>
              </a:rPr>
              <a:t> </a:t>
            </a:r>
            <a:r>
              <a:rPr sz="2910" dirty="0">
                <a:sym typeface="Wingdings 3" panose="05040102010807070707" pitchFamily="18" charset="2"/>
              </a:rPr>
              <a:t>allows execution of processes not completely in memory</a:t>
            </a:r>
            <a:endParaRPr sz="2910" dirty="0">
              <a:sym typeface="Wingdings 3" panose="05040102010807070707" pitchFamily="18" charset="2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Memory Layout for Multiprogrammed System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pic>
        <p:nvPicPr>
          <p:cNvPr id="32771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6740" y="806450"/>
            <a:ext cx="3441700" cy="5300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Operating-System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Interrupt driven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by hardware</a:t>
            </a:r>
            <a:endParaRPr sz="2910" dirty="0"/>
          </a:p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Software error or request creates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exception </a:t>
            </a:r>
            <a:r>
              <a:rPr sz="2910" dirty="0">
                <a:sym typeface="+mn-ea"/>
              </a:rPr>
              <a:t>or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trap</a:t>
            </a:r>
            <a:endParaRPr sz="291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Division by zero, request for operating system service</a:t>
            </a:r>
            <a:endParaRPr sz="2910" dirty="0"/>
          </a:p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Other process problems include infinite loop, processes modifying each other or the operating system</a:t>
            </a:r>
            <a:endParaRPr sz="2910" dirty="0"/>
          </a:p>
          <a:p>
            <a:pPr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Dual-mode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operation allows OS to protect itself and other system components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User mode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and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kernel mode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endParaRPr sz="291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Mode bit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provided by hardware</a:t>
            </a:r>
            <a:endParaRPr sz="2910" dirty="0"/>
          </a:p>
          <a:p>
            <a:pPr lvl="2">
              <a:lnSpc>
                <a:spcPct val="90000"/>
              </a:lnSpc>
            </a:pPr>
            <a:r>
              <a:rPr sz="2910" dirty="0">
                <a:sym typeface="+mn-ea"/>
              </a:rPr>
              <a:t>Provides ability to distinguish when system is running user code or kernel code</a:t>
            </a:r>
            <a:endParaRPr sz="2910" dirty="0"/>
          </a:p>
          <a:p>
            <a:pPr lvl="2">
              <a:lnSpc>
                <a:spcPct val="90000"/>
              </a:lnSpc>
            </a:pPr>
            <a:r>
              <a:rPr sz="2910" dirty="0">
                <a:sym typeface="+mn-ea"/>
              </a:rPr>
              <a:t>Some instructions designated as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privileged</a:t>
            </a:r>
            <a:r>
              <a:rPr sz="2910" dirty="0">
                <a:sym typeface="+mn-ea"/>
              </a:rPr>
              <a:t>, only executable in kernel mode</a:t>
            </a:r>
            <a:endParaRPr sz="2910" dirty="0"/>
          </a:p>
          <a:p>
            <a:pPr lvl="2">
              <a:lnSpc>
                <a:spcPct val="90000"/>
              </a:lnSpc>
            </a:pPr>
            <a:r>
              <a:rPr sz="2910" dirty="0">
                <a:sym typeface="+mn-ea"/>
              </a:rPr>
              <a:t>System call changes mode to kernel, return from call resets it to user</a:t>
            </a:r>
            <a:endParaRPr sz="2910" dirty="0"/>
          </a:p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Increasingly CPUs support multi-mode operations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i.e.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virtual machine manager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(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VMM</a:t>
            </a:r>
            <a:r>
              <a:rPr sz="2910" dirty="0">
                <a:sym typeface="+mn-ea"/>
              </a:rPr>
              <a:t>) mode for guest</a:t>
            </a:r>
            <a:r>
              <a:rPr sz="2910" dirty="0">
                <a:solidFill>
                  <a:srgbClr val="FF0000"/>
                </a:solidFill>
                <a:sym typeface="+mn-ea"/>
              </a:rPr>
              <a:t>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VMs</a:t>
            </a:r>
            <a:endParaRPr lang="en-US" sz="291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Transition from User to Kernel Mode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806450"/>
            <a:ext cx="11127740" cy="2661920"/>
          </a:xfrm>
        </p:spPr>
        <p:txBody>
          <a:bodyPr>
            <a:normAutofit lnSpcReduction="20000"/>
          </a:bodyPr>
          <a:p>
            <a:r>
              <a:rPr sz="2910" dirty="0">
                <a:sym typeface="+mn-ea"/>
              </a:rPr>
              <a:t>Timer to prevent infinite loop / process hogging resources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Set interrupt after specific period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Operating system decrements counter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When counter zero generate an interrupt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Set up before scheduling process to regain control or terminate program that exceeds allotted time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  <p:pic>
        <p:nvPicPr>
          <p:cNvPr id="3482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3582035"/>
            <a:ext cx="9585960" cy="2958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Process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A process is a program in execution. It is a unit of work within the system. </a:t>
            </a:r>
            <a:r>
              <a:rPr sz="2910" dirty="0">
                <a:solidFill>
                  <a:srgbClr val="FF0000"/>
                </a:solidFill>
                <a:sym typeface="+mn-ea"/>
              </a:rPr>
              <a:t>Program </a:t>
            </a:r>
            <a:r>
              <a:rPr sz="2910" dirty="0">
                <a:sym typeface="+mn-ea"/>
              </a:rPr>
              <a:t>is a </a:t>
            </a:r>
            <a:r>
              <a:rPr sz="2910" b="1" i="1" dirty="0">
                <a:sym typeface="+mn-ea"/>
              </a:rPr>
              <a:t>passive entity</a:t>
            </a:r>
            <a:r>
              <a:rPr sz="2910" dirty="0">
                <a:sym typeface="+mn-ea"/>
              </a:rPr>
              <a:t>, </a:t>
            </a:r>
            <a:r>
              <a:rPr sz="2910" dirty="0">
                <a:solidFill>
                  <a:srgbClr val="FF0000"/>
                </a:solidFill>
                <a:sym typeface="+mn-ea"/>
              </a:rPr>
              <a:t>process </a:t>
            </a:r>
            <a:r>
              <a:rPr sz="2910" dirty="0">
                <a:sym typeface="+mn-ea"/>
              </a:rPr>
              <a:t>is </a:t>
            </a:r>
            <a:r>
              <a:rPr sz="2910" dirty="0">
                <a:solidFill>
                  <a:srgbClr val="000000"/>
                </a:solidFill>
                <a:sym typeface="+mn-ea"/>
              </a:rPr>
              <a:t>an </a:t>
            </a:r>
            <a:r>
              <a:rPr sz="2910" b="1" i="1" dirty="0">
                <a:solidFill>
                  <a:srgbClr val="000000"/>
                </a:solidFill>
                <a:sym typeface="+mn-ea"/>
              </a:rPr>
              <a:t>active entity</a:t>
            </a:r>
            <a:r>
              <a:rPr sz="2910" dirty="0">
                <a:sym typeface="+mn-ea"/>
              </a:rPr>
              <a:t>.</a:t>
            </a:r>
            <a:endParaRPr sz="2910" dirty="0"/>
          </a:p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Process needs resources to accomplish its task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CPU, memory, I/O, files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Initialization data</a:t>
            </a:r>
            <a:endParaRPr sz="2910" dirty="0"/>
          </a:p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Process termination requires reclaim of any reusable resources</a:t>
            </a:r>
            <a:endParaRPr sz="2910" dirty="0"/>
          </a:p>
          <a:p>
            <a:pPr>
              <a:lnSpc>
                <a:spcPct val="90000"/>
              </a:lnSpc>
            </a:pPr>
            <a:r>
              <a:rPr sz="2910" b="1" dirty="0">
                <a:sym typeface="+mn-ea"/>
              </a:rPr>
              <a:t>Single-threaded process</a:t>
            </a:r>
            <a:r>
              <a:rPr sz="2910" dirty="0">
                <a:sym typeface="+mn-ea"/>
              </a:rPr>
              <a:t> has one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program counter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specifying location of next instruction to execute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Process executes instructions sequentially, one at a time, until completion</a:t>
            </a:r>
            <a:endParaRPr sz="2910" dirty="0"/>
          </a:p>
          <a:p>
            <a:pPr>
              <a:lnSpc>
                <a:spcPct val="90000"/>
              </a:lnSpc>
            </a:pPr>
            <a:r>
              <a:rPr sz="2910" b="1" dirty="0">
                <a:sym typeface="+mn-ea"/>
              </a:rPr>
              <a:t>Multi-threaded process</a:t>
            </a:r>
            <a:r>
              <a:rPr sz="2910" dirty="0">
                <a:sym typeface="+mn-ea"/>
              </a:rPr>
              <a:t> has one program counter per thread</a:t>
            </a:r>
            <a:endParaRPr sz="2910" dirty="0"/>
          </a:p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Typically system has many processes, some user, some operating system running concurrently on one or more CPUs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Concurrency by multiplexing the CPUs among the processes / threads</a:t>
            </a:r>
            <a:endParaRPr sz="2910" dirty="0"/>
          </a:p>
          <a:p>
            <a:pPr>
              <a:lnSpc>
                <a:spcPct val="90000"/>
              </a:lnSpc>
              <a:buNone/>
            </a:pP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Process Management Activities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>
                <a:latin typeface="Helvetica" pitchFamily="-84" charset="0"/>
                <a:sym typeface="+mn-ea"/>
              </a:rPr>
              <a:t>The operating system is responsible for the following activities in connection with process management:</a:t>
            </a:r>
            <a:r>
              <a:rPr sz="2545" dirty="0">
                <a:sym typeface="+mn-ea"/>
              </a:rPr>
              <a:t>     </a:t>
            </a:r>
            <a:endParaRPr sz="2545" dirty="0"/>
          </a:p>
          <a:p>
            <a:pPr lvl="1"/>
            <a:r>
              <a:rPr sz="2545" dirty="0">
                <a:sym typeface="+mn-ea"/>
              </a:rPr>
              <a:t>Creating and deleting both user and system processes</a:t>
            </a:r>
            <a:endParaRPr sz="2545" dirty="0"/>
          </a:p>
          <a:p>
            <a:pPr lvl="1"/>
            <a:r>
              <a:rPr sz="2545" dirty="0">
                <a:sym typeface="+mn-ea"/>
              </a:rPr>
              <a:t>Suspending and resuming processes</a:t>
            </a:r>
            <a:endParaRPr sz="2545" dirty="0"/>
          </a:p>
          <a:p>
            <a:pPr lvl="1"/>
            <a:r>
              <a:rPr sz="2545" dirty="0">
                <a:sym typeface="+mn-ea"/>
              </a:rPr>
              <a:t>Providing mechanisms for process synchronization</a:t>
            </a:r>
            <a:endParaRPr sz="2545" dirty="0"/>
          </a:p>
          <a:p>
            <a:pPr lvl="1"/>
            <a:r>
              <a:rPr sz="2545" dirty="0">
                <a:sym typeface="+mn-ea"/>
              </a:rPr>
              <a:t>Providing mechanisms for process communication</a:t>
            </a:r>
            <a:endParaRPr sz="2545" dirty="0"/>
          </a:p>
          <a:p>
            <a:pPr lvl="1"/>
            <a:r>
              <a:rPr sz="2545" dirty="0">
                <a:sym typeface="+mn-ea"/>
              </a:rPr>
              <a:t>Providing mechanisms for deadlock handling</a:t>
            </a:r>
            <a:endParaRPr sz="2545" dirty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Memory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sz="2910" dirty="0">
                <a:sym typeface="+mn-ea"/>
              </a:rPr>
              <a:t>All </a:t>
            </a:r>
            <a:r>
              <a:rPr sz="2910" b="1" dirty="0">
                <a:sym typeface="+mn-ea"/>
              </a:rPr>
              <a:t>data </a:t>
            </a:r>
            <a:r>
              <a:rPr sz="2910" dirty="0">
                <a:sym typeface="+mn-ea"/>
              </a:rPr>
              <a:t>in memory before and after processing</a:t>
            </a:r>
            <a:endParaRPr sz="2910" dirty="0"/>
          </a:p>
          <a:p>
            <a:endParaRPr sz="2910" dirty="0"/>
          </a:p>
          <a:p>
            <a:r>
              <a:rPr sz="2910" dirty="0">
                <a:sym typeface="+mn-ea"/>
              </a:rPr>
              <a:t>All </a:t>
            </a:r>
            <a:r>
              <a:rPr sz="2910" b="1" dirty="0">
                <a:sym typeface="+mn-ea"/>
              </a:rPr>
              <a:t>instructions </a:t>
            </a:r>
            <a:r>
              <a:rPr sz="2910" dirty="0">
                <a:sym typeface="+mn-ea"/>
              </a:rPr>
              <a:t>in memory in order to execute</a:t>
            </a:r>
            <a:endParaRPr sz="2910" dirty="0"/>
          </a:p>
          <a:p>
            <a:endParaRPr sz="2910" dirty="0"/>
          </a:p>
          <a:p>
            <a:r>
              <a:rPr sz="2910" dirty="0">
                <a:sym typeface="+mn-ea"/>
              </a:rPr>
              <a:t>Memory management determines what is in memory when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Optimizing CPU utilization and computer response to users</a:t>
            </a:r>
            <a:endParaRPr sz="2910" dirty="0"/>
          </a:p>
          <a:p>
            <a:pPr lvl="1"/>
            <a:endParaRPr sz="2910" dirty="0"/>
          </a:p>
          <a:p>
            <a:r>
              <a:rPr sz="2910" dirty="0">
                <a:sym typeface="+mn-ea"/>
              </a:rPr>
              <a:t>Memory management activities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Keeping track of which parts of memory are currently being used and by whom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Deciding which processes (or parts thereof) and data to move into and out of memory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Allocating and deallocating memory space as needed</a:t>
            </a:r>
            <a:endParaRPr sz="2910" dirty="0"/>
          </a:p>
          <a:p>
            <a:pPr lvl="1">
              <a:buNone/>
            </a:pP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Storage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806450"/>
            <a:ext cx="11127740" cy="5896610"/>
          </a:xfrm>
        </p:spPr>
        <p:txBody>
          <a:bodyPr>
            <a:normAutofit fontScale="90000" lnSpcReduction="10000"/>
          </a:bodyPr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OS provides </a:t>
            </a:r>
            <a:r>
              <a:rPr sz="2910" b="1" dirty="0">
                <a:sym typeface="+mn-ea"/>
              </a:rPr>
              <a:t>uniform, logical view </a:t>
            </a:r>
            <a:r>
              <a:rPr sz="2910" dirty="0">
                <a:sym typeface="+mn-ea"/>
              </a:rPr>
              <a:t>of information storage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Abstracts physical properties to logical storage unit  -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file</a:t>
            </a:r>
            <a:endParaRPr sz="291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Each medium is controlled by device (i.e., disk drive, tape drive)</a:t>
            </a:r>
            <a:endParaRPr sz="2910" dirty="0"/>
          </a:p>
          <a:p>
            <a:pPr lvl="2">
              <a:lnSpc>
                <a:spcPct val="90000"/>
              </a:lnSpc>
            </a:pPr>
            <a:r>
              <a:rPr sz="2910" dirty="0">
                <a:sym typeface="+mn-ea"/>
              </a:rPr>
              <a:t>Varying properties include access speed, capacity, data-transfer rate, access method (sequential or random)</a:t>
            </a:r>
            <a:endParaRPr sz="2910" dirty="0"/>
          </a:p>
          <a:p>
            <a:pPr lvl="2">
              <a:lnSpc>
                <a:spcPct val="90000"/>
              </a:lnSpc>
            </a:pPr>
            <a:endParaRPr sz="2910" dirty="0"/>
          </a:p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File-System management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Files usually organized into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directories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b="1" dirty="0">
                <a:sym typeface="+mn-ea"/>
              </a:rPr>
              <a:t>Access control</a:t>
            </a:r>
            <a:r>
              <a:rPr sz="2910" dirty="0">
                <a:sym typeface="+mn-ea"/>
              </a:rPr>
              <a:t> on most systems to determine who can access what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OS activities include</a:t>
            </a:r>
            <a:endParaRPr sz="2910" dirty="0"/>
          </a:p>
          <a:p>
            <a:pPr lvl="2">
              <a:lnSpc>
                <a:spcPct val="90000"/>
              </a:lnSpc>
            </a:pPr>
            <a:r>
              <a:rPr sz="2910" dirty="0">
                <a:sym typeface="+mn-ea"/>
              </a:rPr>
              <a:t>Creating and deleting files and directories</a:t>
            </a:r>
            <a:endParaRPr sz="2910" dirty="0"/>
          </a:p>
          <a:p>
            <a:pPr lvl="2">
              <a:lnSpc>
                <a:spcPct val="90000"/>
              </a:lnSpc>
            </a:pPr>
            <a:r>
              <a:rPr sz="2910" dirty="0">
                <a:sym typeface="+mn-ea"/>
              </a:rPr>
              <a:t>Primitives to manipulate files and dirs</a:t>
            </a:r>
            <a:endParaRPr sz="2910" dirty="0"/>
          </a:p>
          <a:p>
            <a:pPr lvl="2">
              <a:lnSpc>
                <a:spcPct val="90000"/>
              </a:lnSpc>
            </a:pPr>
            <a:r>
              <a:rPr sz="2910" dirty="0">
                <a:sym typeface="+mn-ea"/>
              </a:rPr>
              <a:t>Mapping files onto secondary storage</a:t>
            </a:r>
            <a:endParaRPr sz="2910" dirty="0"/>
          </a:p>
          <a:p>
            <a:pPr lvl="2">
              <a:lnSpc>
                <a:spcPct val="90000"/>
              </a:lnSpc>
            </a:pPr>
            <a:r>
              <a:rPr sz="2910" dirty="0">
                <a:sym typeface="+mn-ea"/>
              </a:rPr>
              <a:t>Backup files onto stable (non-volatile) storage media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Mass-Storage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sz="2910" dirty="0">
                <a:sym typeface="+mn-ea"/>
              </a:rPr>
              <a:t>Usually disks used to store data that does not fit in main memory or data that must be kept for a </a:t>
            </a:r>
            <a:r>
              <a:rPr lang="ja-JP" altLang="en-US" sz="2910" dirty="0">
                <a:sym typeface="+mn-ea"/>
              </a:rPr>
              <a:t>“</a:t>
            </a:r>
            <a:r>
              <a:rPr lang="en-US" altLang="ja-JP" sz="2910" dirty="0">
                <a:sym typeface="+mn-ea"/>
              </a:rPr>
              <a:t>long</a:t>
            </a:r>
            <a:r>
              <a:rPr lang="ja-JP" altLang="en-US" sz="2910" dirty="0">
                <a:sym typeface="+mn-ea"/>
              </a:rPr>
              <a:t>”</a:t>
            </a:r>
            <a:r>
              <a:rPr lang="en-US" altLang="ja-JP" sz="2910" dirty="0">
                <a:sym typeface="+mn-ea"/>
              </a:rPr>
              <a:t> period of time</a:t>
            </a:r>
            <a:r>
              <a:rPr lang="en-US" altLang="en-US" sz="2910" dirty="0">
                <a:sym typeface="+mn-ea"/>
              </a:rPr>
              <a:t>, </a:t>
            </a:r>
            <a:r>
              <a:rPr sz="2910" dirty="0">
                <a:sym typeface="+mn-ea"/>
              </a:rPr>
              <a:t>Proper management is of central importance</a:t>
            </a:r>
            <a:endParaRPr sz="2910" dirty="0"/>
          </a:p>
          <a:p>
            <a:r>
              <a:rPr sz="2910" dirty="0">
                <a:sym typeface="+mn-ea"/>
              </a:rPr>
              <a:t>Entire </a:t>
            </a:r>
            <a:r>
              <a:rPr sz="2910" b="1" dirty="0">
                <a:sym typeface="+mn-ea"/>
              </a:rPr>
              <a:t>speed </a:t>
            </a:r>
            <a:r>
              <a:rPr sz="2910" dirty="0">
                <a:sym typeface="+mn-ea"/>
              </a:rPr>
              <a:t>of computer operation hinges on disk subsystem and its algorithms</a:t>
            </a:r>
            <a:endParaRPr sz="2910" dirty="0"/>
          </a:p>
          <a:p>
            <a:r>
              <a:rPr sz="2910" dirty="0">
                <a:sym typeface="+mn-ea"/>
              </a:rPr>
              <a:t>OS activities</a:t>
            </a:r>
            <a:endParaRPr sz="2910" dirty="0"/>
          </a:p>
          <a:p>
            <a:pPr lvl="1"/>
            <a:r>
              <a:rPr sz="2910" b="1" dirty="0">
                <a:sym typeface="+mn-ea"/>
              </a:rPr>
              <a:t>Free</a:t>
            </a:r>
            <a:r>
              <a:rPr sz="2910" dirty="0">
                <a:sym typeface="+mn-ea"/>
              </a:rPr>
              <a:t>-</a:t>
            </a:r>
            <a:r>
              <a:rPr sz="2910" b="1" dirty="0">
                <a:sym typeface="+mn-ea"/>
              </a:rPr>
              <a:t>space </a:t>
            </a:r>
            <a:r>
              <a:rPr sz="2910" dirty="0">
                <a:sym typeface="+mn-ea"/>
              </a:rPr>
              <a:t>management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Storage </a:t>
            </a:r>
            <a:r>
              <a:rPr sz="2910" b="1" dirty="0">
                <a:sym typeface="+mn-ea"/>
              </a:rPr>
              <a:t>allocation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Disk </a:t>
            </a:r>
            <a:r>
              <a:rPr sz="2910" b="1" dirty="0">
                <a:sym typeface="+mn-ea"/>
              </a:rPr>
              <a:t>scheduling</a:t>
            </a:r>
            <a:endParaRPr sz="2910" dirty="0"/>
          </a:p>
          <a:p>
            <a:r>
              <a:rPr sz="2910" dirty="0">
                <a:sym typeface="+mn-ea"/>
              </a:rPr>
              <a:t>Some storage need not be fast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Tertiary storage includes optical storage, magnetic tape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Still must be managed – by OS or applications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Varies between WORM (write-once, read-many-times) and RW (read-write)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I/O Subsystem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910" dirty="0">
                <a:sym typeface="+mn-ea"/>
              </a:rPr>
              <a:t>One purpose of OS is to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hide </a:t>
            </a:r>
            <a:r>
              <a:rPr sz="2910" b="1" dirty="0">
                <a:sym typeface="+mn-ea"/>
              </a:rPr>
              <a:t>peculiarities of hardware devices </a:t>
            </a:r>
            <a:r>
              <a:rPr sz="2910" dirty="0">
                <a:sym typeface="+mn-ea"/>
              </a:rPr>
              <a:t>from the user</a:t>
            </a:r>
            <a:endParaRPr sz="2910" dirty="0"/>
          </a:p>
          <a:p>
            <a:endParaRPr sz="2910" dirty="0"/>
          </a:p>
          <a:p>
            <a:r>
              <a:rPr sz="2910" dirty="0">
                <a:sym typeface="+mn-ea"/>
              </a:rPr>
              <a:t>I/O subsystem responsible for</a:t>
            </a:r>
            <a:endParaRPr sz="2910" dirty="0"/>
          </a:p>
          <a:p>
            <a:pPr lvl="1"/>
            <a:r>
              <a:rPr sz="2910" dirty="0">
                <a:sym typeface="+mn-ea"/>
              </a:rPr>
              <a:t>Memory management of I/O including </a:t>
            </a:r>
            <a:r>
              <a:rPr sz="2910" b="1" dirty="0">
                <a:sym typeface="+mn-ea"/>
              </a:rPr>
              <a:t>buffering </a:t>
            </a:r>
            <a:r>
              <a:rPr sz="2910" dirty="0">
                <a:sym typeface="+mn-ea"/>
              </a:rPr>
              <a:t>(storing data temporarily while it is being transferred), </a:t>
            </a:r>
            <a:r>
              <a:rPr sz="2910" b="1" dirty="0">
                <a:sym typeface="+mn-ea"/>
              </a:rPr>
              <a:t>caching </a:t>
            </a:r>
            <a:r>
              <a:rPr sz="2910" dirty="0">
                <a:sym typeface="+mn-ea"/>
              </a:rPr>
              <a:t>(storing parts of data in faster storage for performance), </a:t>
            </a:r>
            <a:r>
              <a:rPr sz="2910" b="1" dirty="0">
                <a:sym typeface="+mn-ea"/>
              </a:rPr>
              <a:t>spooling </a:t>
            </a:r>
            <a:r>
              <a:rPr sz="2910" dirty="0">
                <a:sym typeface="+mn-ea"/>
              </a:rPr>
              <a:t>(the overlapping of output of one job with input of other jobs)</a:t>
            </a:r>
            <a:endParaRPr sz="2910" dirty="0"/>
          </a:p>
          <a:p>
            <a:pPr lvl="1"/>
            <a:r>
              <a:rPr sz="2910" b="1" dirty="0">
                <a:sym typeface="+mn-ea"/>
              </a:rPr>
              <a:t>General </a:t>
            </a:r>
            <a:r>
              <a:rPr sz="2910" dirty="0">
                <a:sym typeface="+mn-ea"/>
              </a:rPr>
              <a:t>device-driver </a:t>
            </a:r>
            <a:r>
              <a:rPr sz="2910" b="1" dirty="0">
                <a:sym typeface="+mn-ea"/>
              </a:rPr>
              <a:t>interface</a:t>
            </a:r>
            <a:endParaRPr sz="2910" dirty="0"/>
          </a:p>
          <a:p>
            <a:pPr lvl="1"/>
            <a:r>
              <a:rPr sz="2910" b="1" dirty="0">
                <a:sym typeface="+mn-ea"/>
              </a:rPr>
              <a:t>Drivers </a:t>
            </a:r>
            <a:r>
              <a:rPr sz="2910" dirty="0">
                <a:sym typeface="+mn-ea"/>
              </a:rPr>
              <a:t>for specific hardware devices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prerequisites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Structure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Foundations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Architecture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3300"/>
              </a:lnSpc>
              <a:tabLst>
                <a:tab pos="330200" algn="l"/>
              </a:tabLst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  <a:tabLst>
                <a:tab pos="330200" algn="l"/>
              </a:tabLst>
            </a:pP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C++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Programming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must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>
                <a:sym typeface="+mn-ea"/>
              </a:rPr>
              <a:t>Protection and Security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806450"/>
            <a:ext cx="11127740" cy="5734050"/>
          </a:xfrm>
        </p:spPr>
        <p:txBody>
          <a:bodyPr>
            <a:normAutofit fontScale="80000"/>
          </a:bodyPr>
          <a:p>
            <a:pPr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Protection </a:t>
            </a:r>
            <a:r>
              <a:rPr sz="2910" dirty="0">
                <a:sym typeface="+mn-ea"/>
              </a:rPr>
              <a:t>– any mechanism for </a:t>
            </a:r>
            <a:r>
              <a:rPr sz="2910" b="1" dirty="0">
                <a:sym typeface="+mn-ea"/>
              </a:rPr>
              <a:t>controlling access</a:t>
            </a:r>
            <a:r>
              <a:rPr sz="2910" dirty="0">
                <a:sym typeface="+mn-ea"/>
              </a:rPr>
              <a:t> of processes or users to resources defined by the OS</a:t>
            </a:r>
            <a:endParaRPr sz="2910" dirty="0"/>
          </a:p>
          <a:p>
            <a:pPr>
              <a:lnSpc>
                <a:spcPct val="90000"/>
              </a:lnSpc>
            </a:pPr>
            <a:endParaRPr sz="2910" dirty="0"/>
          </a:p>
          <a:p>
            <a:pPr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Security </a:t>
            </a:r>
            <a:r>
              <a:rPr sz="2910" dirty="0">
                <a:sym typeface="+mn-ea"/>
              </a:rPr>
              <a:t>– </a:t>
            </a:r>
            <a:r>
              <a:rPr sz="2910" b="1" dirty="0">
                <a:sym typeface="+mn-ea"/>
              </a:rPr>
              <a:t>defense </a:t>
            </a:r>
            <a:r>
              <a:rPr sz="2910" dirty="0">
                <a:sym typeface="+mn-ea"/>
              </a:rPr>
              <a:t>of the system against internal and external attacks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Huge range, including denial-of-service, worms, viruses, identity theft, theft of service</a:t>
            </a:r>
            <a:endParaRPr sz="2910" dirty="0"/>
          </a:p>
          <a:p>
            <a:pPr lvl="1">
              <a:lnSpc>
                <a:spcPct val="90000"/>
              </a:lnSpc>
            </a:pPr>
            <a:endParaRPr sz="2910" dirty="0"/>
          </a:p>
          <a:p>
            <a:pPr>
              <a:lnSpc>
                <a:spcPct val="90000"/>
              </a:lnSpc>
            </a:pPr>
            <a:r>
              <a:rPr sz="2910" dirty="0">
                <a:sym typeface="+mn-ea"/>
              </a:rPr>
              <a:t>Systems generally first distinguish among users, to determine who can do what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b="1" dirty="0">
                <a:sym typeface="+mn-ea"/>
              </a:rPr>
              <a:t>User identities</a:t>
            </a:r>
            <a:r>
              <a:rPr sz="2910" dirty="0">
                <a:sym typeface="+mn-ea"/>
              </a:rPr>
              <a:t> (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user IDs</a:t>
            </a:r>
            <a:r>
              <a:rPr sz="2910" dirty="0">
                <a:sym typeface="+mn-ea"/>
              </a:rPr>
              <a:t>, security IDs) include name and associated number, one per user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User ID then associated with all files, processes of that user to determine access control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dirty="0">
                <a:sym typeface="+mn-ea"/>
              </a:rPr>
              <a:t>Group identifier (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group ID</a:t>
            </a:r>
            <a:r>
              <a:rPr sz="2910" dirty="0">
                <a:sym typeface="+mn-ea"/>
              </a:rPr>
              <a:t>) allows set of users to be defined and controls managed, then also associated with each process, file</a:t>
            </a:r>
            <a:endParaRPr sz="2910" dirty="0"/>
          </a:p>
          <a:p>
            <a:pPr lvl="1">
              <a:lnSpc>
                <a:spcPct val="90000"/>
              </a:lnSpc>
            </a:pPr>
            <a:r>
              <a:rPr sz="2910" b="1" dirty="0">
                <a:solidFill>
                  <a:srgbClr val="FF0000"/>
                </a:solidFill>
                <a:sym typeface="+mn-ea"/>
              </a:rPr>
              <a:t>Privilege escalation</a:t>
            </a:r>
            <a:r>
              <a:rPr sz="2910" b="1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ym typeface="+mn-ea"/>
              </a:rPr>
              <a:t>allows user to change to effective ID with more rights</a:t>
            </a:r>
            <a:endParaRPr sz="2910" dirty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sz="2910" dirty="0">
                <a:sym typeface="+mn-ea"/>
              </a:rPr>
              <a:t>Operating systems made available in source-code format rather than just binary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closed-source</a:t>
            </a:r>
            <a:endParaRPr sz="2910" b="1" dirty="0">
              <a:solidFill>
                <a:srgbClr val="3366FF"/>
              </a:solidFill>
            </a:endParaRPr>
          </a:p>
          <a:p>
            <a:endParaRPr sz="2910" b="1" dirty="0">
              <a:solidFill>
                <a:srgbClr val="3366FF"/>
              </a:solidFill>
            </a:endParaRPr>
          </a:p>
          <a:p>
            <a:r>
              <a:rPr sz="2910" dirty="0">
                <a:sym typeface="+mn-ea"/>
              </a:rPr>
              <a:t>Counter to the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copy protection</a:t>
            </a:r>
            <a:r>
              <a:rPr sz="2910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olidFill>
                  <a:srgbClr val="000000"/>
                </a:solidFill>
                <a:sym typeface="+mn-ea"/>
              </a:rPr>
              <a:t>and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Digital Rights Management (DRM)</a:t>
            </a:r>
            <a:r>
              <a:rPr sz="2910" dirty="0">
                <a:solidFill>
                  <a:srgbClr val="FF0000"/>
                </a:solidFill>
                <a:sym typeface="+mn-ea"/>
              </a:rPr>
              <a:t> </a:t>
            </a:r>
            <a:r>
              <a:rPr sz="2910" dirty="0">
                <a:solidFill>
                  <a:srgbClr val="000000"/>
                </a:solidFill>
                <a:sym typeface="+mn-ea"/>
              </a:rPr>
              <a:t>movement</a:t>
            </a:r>
            <a:endParaRPr sz="2910" dirty="0">
              <a:solidFill>
                <a:srgbClr val="000000"/>
              </a:solidFill>
            </a:endParaRPr>
          </a:p>
          <a:p>
            <a:endParaRPr sz="2910" dirty="0">
              <a:solidFill>
                <a:srgbClr val="000000"/>
              </a:solidFill>
            </a:endParaRPr>
          </a:p>
          <a:p>
            <a:r>
              <a:rPr sz="2910" dirty="0">
                <a:solidFill>
                  <a:srgbClr val="000000"/>
                </a:solidFill>
                <a:sym typeface="+mn-ea"/>
              </a:rPr>
              <a:t>Started by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Free Software Foundation (FSF)</a:t>
            </a:r>
            <a:r>
              <a:rPr sz="2910" dirty="0">
                <a:solidFill>
                  <a:srgbClr val="FF0000"/>
                </a:solidFill>
                <a:sym typeface="+mn-ea"/>
              </a:rPr>
              <a:t>, which has </a:t>
            </a:r>
            <a:r>
              <a:rPr lang="ja-JP" altLang="en-US" sz="2910" dirty="0">
                <a:solidFill>
                  <a:srgbClr val="FF0000"/>
                </a:solidFill>
                <a:sym typeface="+mn-ea"/>
              </a:rPr>
              <a:t>“</a:t>
            </a:r>
            <a:r>
              <a:rPr lang="en-US" altLang="ja-JP" sz="2910" dirty="0">
                <a:solidFill>
                  <a:srgbClr val="FF0000"/>
                </a:solidFill>
                <a:sym typeface="+mn-ea"/>
              </a:rPr>
              <a:t>copyleft</a:t>
            </a:r>
            <a:r>
              <a:rPr lang="ja-JP" altLang="en-US" sz="2910" dirty="0">
                <a:solidFill>
                  <a:srgbClr val="FF0000"/>
                </a:solidFill>
                <a:sym typeface="+mn-ea"/>
              </a:rPr>
              <a:t>”</a:t>
            </a:r>
            <a:r>
              <a:rPr lang="en-US" altLang="ja-JP" sz="291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ja-JP" sz="2910" b="1" dirty="0">
                <a:solidFill>
                  <a:srgbClr val="FF0000"/>
                </a:solidFill>
                <a:sym typeface="+mn-ea"/>
              </a:rPr>
              <a:t>GNU Public License (GPL)</a:t>
            </a:r>
            <a:endParaRPr lang="en-US" altLang="ja-JP" sz="2910" b="1" dirty="0">
              <a:solidFill>
                <a:srgbClr val="3366FF"/>
              </a:solidFill>
            </a:endParaRPr>
          </a:p>
          <a:p>
            <a:endParaRPr sz="2910" b="1" dirty="0">
              <a:solidFill>
                <a:srgbClr val="3366FF"/>
              </a:solidFill>
            </a:endParaRPr>
          </a:p>
          <a:p>
            <a:r>
              <a:rPr sz="2910" dirty="0">
                <a:solidFill>
                  <a:srgbClr val="000000"/>
                </a:solidFill>
                <a:sym typeface="+mn-ea"/>
              </a:rPr>
              <a:t>Examples include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GNU/Linux</a:t>
            </a:r>
            <a:r>
              <a:rPr sz="2910" dirty="0">
                <a:sym typeface="+mn-ea"/>
              </a:rPr>
              <a:t> and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BSD UNIX</a:t>
            </a:r>
            <a:r>
              <a:rPr sz="2910" dirty="0">
                <a:solidFill>
                  <a:srgbClr val="3366FF"/>
                </a:solidFill>
                <a:sym typeface="+mn-ea"/>
              </a:rPr>
              <a:t> </a:t>
            </a:r>
            <a:r>
              <a:rPr sz="2910" dirty="0">
                <a:solidFill>
                  <a:srgbClr val="000000"/>
                </a:solidFill>
                <a:sym typeface="+mn-ea"/>
              </a:rPr>
              <a:t>(including core of </a:t>
            </a:r>
            <a:r>
              <a:rPr sz="2910" b="1" dirty="0">
                <a:solidFill>
                  <a:srgbClr val="FF0000"/>
                </a:solidFill>
                <a:sym typeface="+mn-ea"/>
              </a:rPr>
              <a:t>Mac OS X</a:t>
            </a:r>
            <a:r>
              <a:rPr sz="2910" dirty="0">
                <a:solidFill>
                  <a:srgbClr val="000000"/>
                </a:solidFill>
                <a:sym typeface="+mn-ea"/>
              </a:rPr>
              <a:t>), and many more</a:t>
            </a:r>
            <a:endParaRPr sz="2910" dirty="0">
              <a:solidFill>
                <a:srgbClr val="000000"/>
              </a:solidFill>
            </a:endParaRPr>
          </a:p>
          <a:p>
            <a:r>
              <a:rPr sz="2910" dirty="0">
                <a:solidFill>
                  <a:srgbClr val="000000"/>
                </a:solidFill>
                <a:sym typeface="+mn-ea"/>
              </a:rPr>
              <a:t>Can use VMM like VMware Player (Free on Windows), Virtualbox (open source and free on many platforms - </a:t>
            </a:r>
            <a:r>
              <a:rPr sz="2910" dirty="0">
                <a:sym typeface="+mn-ea"/>
              </a:rPr>
              <a:t>http://www.virtualbox.com) </a:t>
            </a:r>
            <a:endParaRPr sz="2910" dirty="0"/>
          </a:p>
          <a:p>
            <a:pPr lvl="1"/>
            <a:r>
              <a:rPr sz="2910" dirty="0">
                <a:solidFill>
                  <a:srgbClr val="000000"/>
                </a:solidFill>
                <a:sym typeface="+mn-ea"/>
              </a:rPr>
              <a:t>Use to run guest operating systems for exploration</a:t>
            </a:r>
            <a:endParaRPr sz="2910" dirty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8180" y="2908300"/>
            <a:ext cx="11003915" cy="620395"/>
          </a:xfrm>
        </p:spPr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difference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between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thread?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8180" y="2908300"/>
            <a:ext cx="11003915" cy="620395"/>
          </a:xfrm>
        </p:spPr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8180" y="2908300"/>
            <a:ext cx="11003915" cy="620395"/>
          </a:xfrm>
        </p:spPr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segmentation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fault?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8180" y="2908300"/>
            <a:ext cx="11003915" cy="620395"/>
          </a:xfrm>
        </p:spPr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share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memory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between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processes?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8180" y="2908300"/>
            <a:ext cx="11003915" cy="620395"/>
          </a:xfrm>
        </p:spPr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happens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8180" y="2908300"/>
            <a:ext cx="11003915" cy="620395"/>
          </a:xfrm>
        </p:spPr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optimize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programs?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dirty="0">
                <a:sym typeface="+mn-ea"/>
              </a:rPr>
              <a:t>What Operating Systems Do</a:t>
            </a:r>
            <a:endParaRPr dirty="0"/>
          </a:p>
          <a:p>
            <a:r>
              <a:rPr dirty="0">
                <a:sym typeface="+mn-ea"/>
              </a:rPr>
              <a:t>Computer-System Organization</a:t>
            </a:r>
            <a:endParaRPr dirty="0"/>
          </a:p>
          <a:p>
            <a:r>
              <a:rPr dirty="0">
                <a:sym typeface="+mn-ea"/>
              </a:rPr>
              <a:t>Computer-System Architecture</a:t>
            </a:r>
            <a:endParaRPr dirty="0"/>
          </a:p>
          <a:p>
            <a:r>
              <a:rPr dirty="0">
                <a:sym typeface="+mn-ea"/>
              </a:rPr>
              <a:t>Operating-System Structure</a:t>
            </a:r>
            <a:endParaRPr dirty="0"/>
          </a:p>
          <a:p>
            <a:r>
              <a:rPr dirty="0">
                <a:sym typeface="+mn-ea"/>
              </a:rPr>
              <a:t>Operating-System Operations</a:t>
            </a:r>
            <a:endParaRPr dirty="0"/>
          </a:p>
          <a:p>
            <a:r>
              <a:rPr dirty="0">
                <a:sym typeface="+mn-ea"/>
              </a:rPr>
              <a:t>Process Management</a:t>
            </a:r>
            <a:endParaRPr dirty="0"/>
          </a:p>
          <a:p>
            <a:r>
              <a:rPr dirty="0">
                <a:sym typeface="+mn-ea"/>
              </a:rPr>
              <a:t>Memory Management</a:t>
            </a:r>
            <a:endParaRPr dirty="0"/>
          </a:p>
          <a:p>
            <a:r>
              <a:rPr dirty="0">
                <a:sym typeface="+mn-ea"/>
              </a:rPr>
              <a:t>Storage Management</a:t>
            </a:r>
            <a:endParaRPr dirty="0"/>
          </a:p>
          <a:p>
            <a:r>
              <a:rPr dirty="0">
                <a:sym typeface="+mn-ea"/>
              </a:rPr>
              <a:t>Protection and Security</a:t>
            </a:r>
            <a:endParaRPr dirty="0"/>
          </a:p>
          <a:p>
            <a:r>
              <a:rPr dirty="0">
                <a:sym typeface="+mn-ea"/>
              </a:rPr>
              <a:t>Open-Source Operating Systems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website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ts val="3700"/>
              </a:lnSpc>
              <a:tabLst>
                <a:tab pos="76200" algn="l"/>
                <a:tab pos="342900" algn="l"/>
              </a:tabLst>
            </a:pPr>
            <a:r>
              <a:rPr lang="en-US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http://citel.bjtu.edu.cn/moodle/course/view.php?id=152</a:t>
            </a:r>
            <a:endParaRPr lang="en-US" u="sng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3900"/>
              </a:lnSpc>
              <a:tabLst>
                <a:tab pos="76200" algn="l"/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Please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website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frequently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updates 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assignments,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readings,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slides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  <a:tabLst>
                <a:tab pos="76200" algn="l"/>
                <a:tab pos="342900" algn="l"/>
              </a:tabLst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4000"/>
              </a:lnSpc>
              <a:tabLst>
                <a:tab pos="76200" algn="l"/>
                <a:tab pos="342900" algn="l"/>
              </a:tabLst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Readings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ahead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required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Textbooks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ts val="34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Required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1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“Operating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Concepts”,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edition, Silberschatz,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Galvin,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Gagne.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Wiley, 2012.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online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version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l">
              <a:lnSpc>
                <a:spcPts val="31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计算机操作系统(第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版)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汤小丹等, 西安电子科技大学出版社，20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7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Optional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1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“Computer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Programmer’s Perspective”,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edition,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Bryant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&amp;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O’Hallaron, Pearson,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2016.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edition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OK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100"/>
              </a:lnSpc>
              <a:tabLst>
                <a:tab pos="457200" algn="l"/>
                <a:tab pos="7366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Linux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Programming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Interface: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Linux 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Programming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Handbook”, Michael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Kerrisk,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Press,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2011.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 can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ﬁnd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online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ts val="3100"/>
              </a:lnSpc>
              <a:tabLst>
                <a:tab pos="457200" algn="l"/>
                <a:tab pos="736600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Modern Operating Systems, 4th edition, Andrew S. Tanenbaum，Herbert Bos,  Pearson, 2014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100"/>
              </a:lnSpc>
              <a:tabLst>
                <a:tab pos="457200" algn="l"/>
                <a:tab pos="736600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操作系统之哲学原理(第2版)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邹恒明, 机械工业出版社, 2012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100"/>
              </a:lnSpc>
              <a:tabLst>
                <a:tab pos="457200" algn="l"/>
                <a:tab pos="736600" algn="l"/>
              </a:tabLs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Textbooks </a:t>
            </a:r>
            <a:r>
              <a:rPr lang="en-US" altLang="en-US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(Cont')</a:t>
            </a:r>
            <a:endParaRPr lang="en-US" altLang="en-US" b="1" dirty="0" smtClean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Other reference books</a:t>
            </a:r>
            <a:endParaRPr lang="en-US"/>
          </a:p>
          <a:p>
            <a:pPr lvl="1"/>
            <a:r>
              <a:rPr lang="en-US"/>
              <a:t>30天自制操作系统，川合秀实，周自恒等译，人民邮电出版社，201</a:t>
            </a:r>
            <a:r>
              <a:rPr lang="en-US" altLang="en-US"/>
              <a:t>4</a:t>
            </a:r>
            <a:endParaRPr lang="en-US"/>
          </a:p>
          <a:p>
            <a:pPr lvl="1"/>
            <a:r>
              <a:rPr lang="en-US"/>
              <a:t>操作系统实用教程：螺旋方法，Ramez Elmasri et al，机械工业出版社，201</a:t>
            </a:r>
            <a:r>
              <a:rPr lang="en-US" altLang="en-US"/>
              <a:t>8</a:t>
            </a:r>
            <a:endParaRPr lang="en-US"/>
          </a:p>
          <a:p>
            <a:pPr lvl="1"/>
            <a:r>
              <a:rPr lang="en-US"/>
              <a:t>现代操作系统(</a:t>
            </a:r>
            <a:r>
              <a:rPr lang="en-US" altLang="en-US"/>
              <a:t>4ed</a:t>
            </a:r>
            <a:r>
              <a:rPr lang="en-US"/>
              <a:t>)，Tanenbaum，陈向群等译，机械工业出版社，20</a:t>
            </a:r>
            <a:r>
              <a:rPr lang="en-US" altLang="en-US"/>
              <a:t>17</a:t>
            </a:r>
            <a:endParaRPr lang="en-US"/>
          </a:p>
          <a:p>
            <a:pPr lvl="1"/>
            <a:r>
              <a:rPr lang="en-US"/>
              <a:t>Windows操作系统原理(2nd)，陈向群等，机械工业出版社，2004</a:t>
            </a:r>
            <a:endParaRPr lang="en-US"/>
          </a:p>
          <a:p>
            <a:pPr lvl="1"/>
            <a:r>
              <a:rPr lang="en-US"/>
              <a:t>操作系统－精髓与设计原理(</a:t>
            </a:r>
            <a:r>
              <a:rPr lang="en-US" altLang="en-US"/>
              <a:t>8</a:t>
            </a:r>
            <a:r>
              <a:rPr lang="en-US"/>
              <a:t>ed)，William Stallings，电子工业出版社，201</a:t>
            </a:r>
            <a:r>
              <a:rPr lang="en-US" altLang="en-US"/>
              <a:t>7</a:t>
            </a:r>
            <a:endParaRPr lang="en-US"/>
          </a:p>
          <a:p>
            <a:pPr lvl="1"/>
            <a:r>
              <a:rPr lang="en-US"/>
              <a:t>操作系统概念(</a:t>
            </a:r>
            <a:r>
              <a:rPr lang="en-US" altLang="en-US"/>
              <a:t>9</a:t>
            </a:r>
            <a:r>
              <a:rPr lang="en-US"/>
              <a:t>ed)，Abrahan Silberschatz，</a:t>
            </a:r>
            <a:r>
              <a:rPr lang="en-US" altLang="en-US"/>
              <a:t>机械工业</a:t>
            </a:r>
            <a:r>
              <a:rPr lang="en-US"/>
              <a:t>出版社，201</a:t>
            </a:r>
            <a:r>
              <a:rPr lang="en-US" altLang="en-US"/>
              <a:t>8</a:t>
            </a:r>
            <a:endParaRPr lang="en-US"/>
          </a:p>
          <a:p>
            <a:pPr lvl="1"/>
            <a:r>
              <a:rPr lang="en-US"/>
              <a:t>自己动手写操作系统，于渊，电子工业出版社，2005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Attendence, quizzes, labs etc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0%.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Lab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projects</a:t>
            </a:r>
            <a:r>
              <a:rPr lang="en-US" altLang="en-US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Late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submission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lead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grade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</a:t>
            </a:r>
            <a:endParaRPr lang="en-US" altLang="zh-CN" sz="2225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700"/>
              </a:lnSpc>
              <a:tabLst>
                <a:tab pos="342900" algn="l"/>
              </a:tabLst>
            </a:pP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Quizzes</a:t>
            </a:r>
            <a:r>
              <a:rPr lang="en-US" altLang="en-US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Note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quizzes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generally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</a:t>
            </a:r>
            <a:r>
              <a:rPr lang="en-US" altLang="zh-CN" sz="2225" dirty="0" smtClean="0"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announced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advance.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makeup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missed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quizzes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grade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missed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quiz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</a:t>
            </a:r>
            <a:endParaRPr lang="en-US" altLang="zh-CN" sz="222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225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lowest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quiz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grade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</a:t>
            </a:r>
            <a:r>
              <a:rPr lang="en-US" altLang="zh-CN" sz="222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25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dropped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Final: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%.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Closed-book;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covers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Op</a:t>
            </a:r>
            <a:r>
              <a:rPr lang="en-US" altLang="en-US">
                <a:sym typeface="+mn-ea"/>
              </a:rPr>
              <a:t>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18388</Words>
  <Application>WPS Presentation</Application>
  <PresentationFormat>自定义</PresentationFormat>
  <Paragraphs>885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7" baseType="lpstr">
      <vt:lpstr>Arial</vt:lpstr>
      <vt:lpstr>SimSun</vt:lpstr>
      <vt:lpstr>Wingdings</vt:lpstr>
      <vt:lpstr>Times New Roman</vt:lpstr>
      <vt:lpstr>Calibri</vt:lpstr>
      <vt:lpstr>Monotype Sorts</vt:lpstr>
      <vt:lpstr>MS PGothic</vt:lpstr>
      <vt:lpstr>MS PGothic</vt:lpstr>
      <vt:lpstr>Wingdings 3</vt:lpstr>
      <vt:lpstr>Helvetica</vt:lpstr>
      <vt:lpstr>Abyssinica SIL</vt:lpstr>
      <vt:lpstr>微软雅黑</vt:lpstr>
      <vt:lpstr>Droid Sans Fallback</vt:lpstr>
      <vt:lpstr>Arial Unicode MS</vt:lpstr>
      <vt:lpstr>SimSun</vt:lpstr>
      <vt:lpstr>SimSun</vt:lpstr>
      <vt:lpstr>MS PGothic</vt:lpstr>
      <vt:lpstr>Gubbi</vt:lpstr>
      <vt:lpstr>Office Theme</vt:lpstr>
      <vt:lpstr>Operating Systems  Introduction</vt:lpstr>
      <vt:lpstr>About me</vt:lpstr>
      <vt:lpstr>Job hunting</vt:lpstr>
      <vt:lpstr>Tips for job hunting</vt:lpstr>
      <vt:lpstr>Course prerequisites</vt:lpstr>
      <vt:lpstr>Course website</vt:lpstr>
      <vt:lpstr>Textbooks</vt:lpstr>
      <vt:lpstr>Textbooks (Cont')</vt:lpstr>
      <vt:lpstr>Grading</vt:lpstr>
      <vt:lpstr>Policies</vt:lpstr>
      <vt:lpstr>Course goals</vt:lpstr>
      <vt:lpstr>What is an Operating System?</vt:lpstr>
      <vt:lpstr>Why is an operating system needed? RIPS</vt:lpstr>
      <vt:lpstr>Computer system structure</vt:lpstr>
      <vt:lpstr>Computer system structure(Cont.)</vt:lpstr>
      <vt:lpstr>Four Components of a Computer System</vt:lpstr>
      <vt:lpstr>Three major subsystems of an OS</vt:lpstr>
      <vt:lpstr>Big picture</vt:lpstr>
      <vt:lpstr>What Operating Systems Do</vt:lpstr>
      <vt:lpstr>Operating System Definition</vt:lpstr>
      <vt:lpstr>Operating System Definition(Cont.)</vt:lpstr>
      <vt:lpstr>Computer Startup</vt:lpstr>
      <vt:lpstr>Computer System Organization</vt:lpstr>
      <vt:lpstr>Computer-System Operation</vt:lpstr>
      <vt:lpstr>Common Functions of Interrupts</vt:lpstr>
      <vt:lpstr>Interrupt Handling</vt:lpstr>
      <vt:lpstr>Interrupt Timeline</vt:lpstr>
      <vt:lpstr>I/O Structure</vt:lpstr>
      <vt:lpstr>Direct Memory Access Structure</vt:lpstr>
      <vt:lpstr>Storage Structure</vt:lpstr>
      <vt:lpstr>Storage Hierarchy</vt:lpstr>
      <vt:lpstr>Storage-Device Hierarchy</vt:lpstr>
      <vt:lpstr>Caching</vt:lpstr>
      <vt:lpstr>Computer-System Architecture</vt:lpstr>
      <vt:lpstr>How a Modern Computer Works</vt:lpstr>
      <vt:lpstr>Symmetric Multiprocessing Architecture</vt:lpstr>
      <vt:lpstr>A Dual-Core Design</vt:lpstr>
      <vt:lpstr>Clustered Systems</vt:lpstr>
      <vt:lpstr>Clustered Systems</vt:lpstr>
      <vt:lpstr>Operating System Structure</vt:lpstr>
      <vt:lpstr>Memory Layout for Multiprogrammed System</vt:lpstr>
      <vt:lpstr>Operating-System Operations</vt:lpstr>
      <vt:lpstr>Transition from User to Kernel Mode</vt:lpstr>
      <vt:lpstr>Process Management</vt:lpstr>
      <vt:lpstr>Process Management Activities</vt:lpstr>
      <vt:lpstr>Memory Management</vt:lpstr>
      <vt:lpstr>Storage Management</vt:lpstr>
      <vt:lpstr>Mass-Storage Management</vt:lpstr>
      <vt:lpstr>I/O Subsystem</vt:lpstr>
      <vt:lpstr>Protection and Security</vt:lpstr>
      <vt:lpstr>PowerPoint 演示文稿</vt:lpstr>
      <vt:lpstr>What is the difference between a process and a thread?</vt:lpstr>
      <vt:lpstr>How do processes share a CPU?</vt:lpstr>
      <vt:lpstr>What is a segmentation fault?</vt:lpstr>
      <vt:lpstr>How to share memory between processes?</vt:lpstr>
      <vt:lpstr>What happens upon a keystroke?</vt:lpstr>
      <vt:lpstr>How to optimize your programs?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idapro</cp:lastModifiedBy>
  <cp:revision>149</cp:revision>
  <dcterms:created xsi:type="dcterms:W3CDTF">2019-02-27T23:33:43Z</dcterms:created>
  <dcterms:modified xsi:type="dcterms:W3CDTF">2019-02-27T23:33:43Z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