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4" r:id="rId3"/>
    <p:sldId id="287" r:id="rId4"/>
    <p:sldId id="286" r:id="rId6"/>
    <p:sldId id="288" r:id="rId7"/>
    <p:sldId id="289" r:id="rId8"/>
    <p:sldId id="290" r:id="rId9"/>
    <p:sldId id="291" r:id="rId10"/>
    <p:sldId id="292" r:id="rId11"/>
    <p:sldId id="293" r:id="rId12"/>
    <p:sldId id="314" r:id="rId13"/>
    <p:sldId id="315" r:id="rId14"/>
    <p:sldId id="316" r:id="rId15"/>
    <p:sldId id="322" r:id="rId16"/>
    <p:sldId id="323" r:id="rId17"/>
    <p:sldId id="324" r:id="rId18"/>
    <p:sldId id="325" r:id="rId19"/>
    <p:sldId id="359" r:id="rId20"/>
    <p:sldId id="360" r:id="rId21"/>
    <p:sldId id="361" r:id="rId22"/>
    <p:sldId id="362" r:id="rId23"/>
    <p:sldId id="367" r:id="rId24"/>
    <p:sldId id="365" r:id="rId25"/>
    <p:sldId id="366" r:id="rId26"/>
    <p:sldId id="400" r:id="rId27"/>
    <p:sldId id="363" r:id="rId28"/>
    <p:sldId id="398" r:id="rId29"/>
    <p:sldId id="364" r:id="rId30"/>
    <p:sldId id="368" r:id="rId31"/>
    <p:sldId id="369" r:id="rId32"/>
    <p:sldId id="370" r:id="rId33"/>
    <p:sldId id="371" r:id="rId34"/>
    <p:sldId id="372" r:id="rId35"/>
    <p:sldId id="373" r:id="rId36"/>
    <p:sldId id="374" r:id="rId37"/>
    <p:sldId id="375" r:id="rId38"/>
    <p:sldId id="396" r:id="rId39"/>
    <p:sldId id="397" r:id="rId40"/>
    <p:sldId id="401"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402" r:id="rId57"/>
    <p:sldId id="403" r:id="rId58"/>
    <p:sldId id="404" r:id="rId59"/>
    <p:sldId id="405" r:id="rId60"/>
    <p:sldId id="406" r:id="rId61"/>
    <p:sldId id="40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0" d="100"/>
          <a:sy n="100" d="100"/>
        </p:scale>
        <p:origin x="-252" y="-84"/>
      </p:cViewPr>
      <p:guideLst>
        <p:guide orient="horz" pos="1842"/>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lvl="2" indent="0" algn="just">
              <a:buNone/>
            </a:pPr>
            <a:r>
              <a:rPr lang="en-US" b="1">
                <a:sym typeface="+mn-ea"/>
              </a:rPr>
              <a:t>Full Virtualization using Binary Translation </a:t>
            </a:r>
            <a:endParaRPr lang="en-US" b="1">
              <a:sym typeface="+mn-ea"/>
            </a:endParaRPr>
          </a:p>
          <a:p>
            <a:pPr marL="0" lvl="2" indent="0" algn="just">
              <a:buNone/>
            </a:pPr>
            <a:r>
              <a:rPr lang="en-US">
                <a:sym typeface="+mn-ea"/>
              </a:rPr>
              <a:t>VMware can virtualize any x86 operating system using a combination of binary translation and direct execution techniques. This approach, depicted in Figure 5, translates kernel code to replace nonvirtualizable instructions with new sequences of instructions that have the intended effect on the virtual hardware. Meanwhile, user level code is directly executed on the processor for high performance virtualization. Each virtual machine monitor provides each Virtual Machine with all the services of the physical system, including a virtual BIOS, virtual devices and irtualized memory management.</a:t>
            </a:r>
            <a:endParaRPr lang="en-US">
              <a:sym typeface="+mn-ea"/>
            </a:endParaRP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Full virtualization offers the best isolation and security for virtual machines, and simplifies migration and portability as the same guest OS instance can run virtualized or on native hardware. VMware’s virtualization products and Microsoft Virtual Server are examples of full virtualization.</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9157" y="1853117"/>
            <a:ext cx="9421308" cy="1297081"/>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2216938" y="3456305"/>
            <a:ext cx="7758723" cy="1546412"/>
          </a:xfrm>
        </p:spPr>
        <p:txBody>
          <a:bodyPr/>
          <a:lstStyle>
            <a:lvl1pPr marL="0" indent="0" algn="ctr">
              <a:buNone/>
              <a:defRPr>
                <a:solidFill>
                  <a:schemeClr val="tx1">
                    <a:tint val="75000"/>
                  </a:schemeClr>
                </a:solidFill>
              </a:defRPr>
            </a:lvl1pPr>
            <a:lvl2pPr marL="311785" indent="0" algn="ctr">
              <a:buNone/>
              <a:defRPr>
                <a:solidFill>
                  <a:schemeClr val="tx1">
                    <a:tint val="75000"/>
                  </a:schemeClr>
                </a:solidFill>
              </a:defRPr>
            </a:lvl2pPr>
            <a:lvl3pPr marL="623570" indent="0" algn="ctr">
              <a:buNone/>
              <a:defRPr>
                <a:solidFill>
                  <a:schemeClr val="tx1">
                    <a:tint val="75000"/>
                  </a:schemeClr>
                </a:solidFill>
              </a:defRPr>
            </a:lvl3pPr>
            <a:lvl4pPr marL="935355" indent="0" algn="ctr">
              <a:buNone/>
              <a:defRPr>
                <a:solidFill>
                  <a:schemeClr val="tx1">
                    <a:tint val="75000"/>
                  </a:schemeClr>
                </a:solidFill>
              </a:defRPr>
            </a:lvl4pPr>
            <a:lvl5pPr marL="1247140" indent="0" algn="ctr">
              <a:buNone/>
              <a:defRPr>
                <a:solidFill>
                  <a:schemeClr val="tx1">
                    <a:tint val="75000"/>
                  </a:schemeClr>
                </a:solidFill>
              </a:defRPr>
            </a:lvl5pPr>
            <a:lvl6pPr marL="1558925" indent="0" algn="ctr">
              <a:buNone/>
              <a:defRPr>
                <a:solidFill>
                  <a:schemeClr val="tx1">
                    <a:tint val="75000"/>
                  </a:schemeClr>
                </a:solidFill>
              </a:defRPr>
            </a:lvl6pPr>
            <a:lvl7pPr marL="1870075" indent="0" algn="ctr">
              <a:buNone/>
              <a:defRPr>
                <a:solidFill>
                  <a:schemeClr val="tx1">
                    <a:tint val="75000"/>
                  </a:schemeClr>
                </a:solidFill>
              </a:defRPr>
            </a:lvl7pPr>
            <a:lvl8pPr marL="2181860" indent="0" algn="ctr">
              <a:buNone/>
              <a:defRPr>
                <a:solidFill>
                  <a:schemeClr val="tx1">
                    <a:tint val="75000"/>
                  </a:schemeClr>
                </a:solidFill>
              </a:defRPr>
            </a:lvl8pPr>
            <a:lvl9pPr marL="2493645"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a:xfrm>
            <a:off x="3787140" y="6217920"/>
            <a:ext cx="4156075" cy="321945"/>
          </a:xfrm>
        </p:spPr>
        <p:txBody>
          <a:bodyPr/>
          <a:lstStyle/>
          <a:p>
            <a:endParaRPr lang="en-US"/>
          </a:p>
        </p:txBody>
      </p:sp>
      <p:sp>
        <p:nvSpPr>
          <p:cNvPr id="6" name="Slide Number Placeholder 5"/>
          <p:cNvSpPr>
            <a:spLocks noGrp="1"/>
          </p:cNvSpPr>
          <p:nvPr>
            <p:ph type="sldNum" sz="quarter" idx="12"/>
          </p:nvPr>
        </p:nvSpPr>
        <p:spPr>
          <a:xfrm>
            <a:off x="8424545" y="6217920"/>
            <a:ext cx="3133725" cy="321945"/>
          </a:xfrm>
        </p:spPr>
        <p:txBody>
          <a:bodyPr/>
          <a:lstStyle/>
          <a:p>
            <a:fld id="{B6F15528-21DE-4FAA-801E-634DDDAF4B2B}" type="slidenum">
              <a:rPr lang="en-US" smtClean="0"/>
            </a:fld>
            <a:endParaRPr lang="en-US"/>
          </a:p>
        </p:txBody>
      </p:sp>
      <p:sp>
        <p:nvSpPr>
          <p:cNvPr id="7" name="Date Placeholder 6"/>
          <p:cNvSpPr>
            <a:spLocks noGrp="1"/>
          </p:cNvSpPr>
          <p:nvPr>
            <p:ph type="dt" sz="half" idx="10"/>
          </p:nvPr>
        </p:nvSpPr>
        <p:spPr>
          <a:xfrm>
            <a:off x="506095" y="6217920"/>
            <a:ext cx="2907030" cy="321945"/>
          </a:xfrm>
        </p:spPr>
        <p:txBody>
          <a:bodyPr/>
          <a:lstStyle/>
          <a:p>
            <a:fld id="{1D8BD707-D9CF-40AE-B4C6-C98DA3205C09}" type="datetimeFigureOut">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4340716" y="6218779"/>
            <a:ext cx="3509899" cy="322169"/>
          </a:xfrm>
        </p:spPr>
        <p:txBody>
          <a:bodyPr/>
          <a:lstStyle/>
          <a:p>
            <a:endParaRPr lang="en-US"/>
          </a:p>
        </p:txBody>
      </p:sp>
      <p:sp>
        <p:nvSpPr>
          <p:cNvPr id="9" name="Slide Number Placeholder 8"/>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0"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0" y="248920"/>
            <a:ext cx="2493645" cy="5857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4355" y="242570"/>
            <a:ext cx="8541385" cy="58578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4340716" y="6218779"/>
            <a:ext cx="3509899" cy="322169"/>
          </a:xfrm>
        </p:spPr>
        <p:txBody>
          <a:bodyPr/>
          <a:lstStyle/>
          <a:p>
            <a:endParaRPr lang="en-US"/>
          </a:p>
        </p:txBody>
      </p:sp>
      <p:sp>
        <p:nvSpPr>
          <p:cNvPr id="9" name="Slide Number Placeholder 8"/>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0"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4355" y="242570"/>
            <a:ext cx="11127740" cy="472440"/>
          </a:xfrm>
        </p:spPr>
        <p:txBody>
          <a:bodyPr>
            <a:noAutofit/>
          </a:bodyPr>
          <a:lstStyle>
            <a:lvl1pPr algn="l">
              <a:defRPr sz="3200">
                <a:solidFill>
                  <a:srgbClr val="990033"/>
                </a:solidFill>
              </a:defRPr>
            </a:lvl1pPr>
          </a:lstStyle>
          <a:p>
            <a:r>
              <a:rPr lang="en-US" smtClean="0"/>
              <a:t>Click to edit Master title style</a:t>
            </a:r>
            <a:endParaRPr lang="en-US" smtClean="0"/>
          </a:p>
        </p:txBody>
      </p:sp>
      <p:sp>
        <p:nvSpPr>
          <p:cNvPr id="3" name="Content Placeholder 2"/>
          <p:cNvSpPr>
            <a:spLocks noGrp="1"/>
          </p:cNvSpPr>
          <p:nvPr>
            <p:ph idx="1"/>
          </p:nvPr>
        </p:nvSpPr>
        <p:spPr>
          <a:xfrm>
            <a:off x="554355" y="806450"/>
            <a:ext cx="11127740" cy="530098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4340716" y="6218779"/>
            <a:ext cx="3509899" cy="322169"/>
          </a:xfrm>
        </p:spPr>
        <p:txBody>
          <a:bodyPr/>
          <a:lstStyle>
            <a:lvl1pPr>
              <a:defRPr kumimoji="0" lang="en-US" altLang="en-US" sz="820" b="0" i="0" u="none" strike="noStrike" kern="1200" cap="none" spc="0" normalizeH="0" baseline="0" noProof="1">
                <a:solidFill>
                  <a:schemeClr val="tx1">
                    <a:tint val="75000"/>
                  </a:schemeClr>
                </a:solidFill>
                <a:effectLst>
                  <a:outerShdw blurRad="38100" dist="19050" dir="2700000" algn="tl" rotWithShape="0">
                    <a:schemeClr val="dk1">
                      <a:alpha val="40000"/>
                    </a:schemeClr>
                  </a:outerShdw>
                </a:effectLst>
                <a:latin typeface="+mn-lt"/>
                <a:ea typeface="+mn-ea"/>
                <a:cs typeface="+mn-cs"/>
                <a:sym typeface="+mn-ea"/>
              </a:defRPr>
            </a:lvl1pPr>
          </a:lstStyle>
          <a:p>
            <a:endParaRPr lang="en-US"/>
          </a:p>
        </p:txBody>
      </p:sp>
      <p:sp>
        <p:nvSpPr>
          <p:cNvPr id="6" name="Slide Number Placeholder 5"/>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026"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5551" y="3888441"/>
            <a:ext cx="9421308" cy="1201831"/>
          </a:xfrm>
        </p:spPr>
        <p:txBody>
          <a:bodyPr anchor="t"/>
          <a:lstStyle>
            <a:lvl1pPr algn="l">
              <a:defRPr sz="2725" b="1" cap="all"/>
            </a:lvl1pPr>
          </a:lstStyle>
          <a:p>
            <a:r>
              <a:rPr lang="en-US" smtClean="0"/>
              <a:t>Click to edit Master title style</a:t>
            </a:r>
            <a:endParaRPr lang="en-US"/>
          </a:p>
        </p:txBody>
      </p:sp>
      <p:sp>
        <p:nvSpPr>
          <p:cNvPr id="3" name="Text Placeholder 2"/>
          <p:cNvSpPr>
            <a:spLocks noGrp="1"/>
          </p:cNvSpPr>
          <p:nvPr>
            <p:ph type="body" idx="1"/>
          </p:nvPr>
        </p:nvSpPr>
        <p:spPr>
          <a:xfrm>
            <a:off x="875551" y="2564747"/>
            <a:ext cx="9421308" cy="1323694"/>
          </a:xfrm>
        </p:spPr>
        <p:txBody>
          <a:bodyPr anchor="b"/>
          <a:lstStyle>
            <a:lvl1pPr marL="0" indent="0">
              <a:buNone/>
              <a:defRPr sz="1365">
                <a:solidFill>
                  <a:schemeClr val="tx1">
                    <a:tint val="75000"/>
                  </a:schemeClr>
                </a:solidFill>
              </a:defRPr>
            </a:lvl1pPr>
            <a:lvl2pPr marL="311785" indent="0">
              <a:buNone/>
              <a:defRPr sz="1225">
                <a:solidFill>
                  <a:schemeClr val="tx1">
                    <a:tint val="75000"/>
                  </a:schemeClr>
                </a:solidFill>
              </a:defRPr>
            </a:lvl2pPr>
            <a:lvl3pPr marL="623570" indent="0">
              <a:buNone/>
              <a:defRPr sz="1090">
                <a:solidFill>
                  <a:schemeClr val="tx1">
                    <a:tint val="75000"/>
                  </a:schemeClr>
                </a:solidFill>
              </a:defRPr>
            </a:lvl3pPr>
            <a:lvl4pPr marL="935355" indent="0">
              <a:buNone/>
              <a:defRPr sz="955">
                <a:solidFill>
                  <a:schemeClr val="tx1">
                    <a:tint val="75000"/>
                  </a:schemeClr>
                </a:solidFill>
              </a:defRPr>
            </a:lvl4pPr>
            <a:lvl5pPr marL="1247140" indent="0">
              <a:buNone/>
              <a:defRPr sz="955">
                <a:solidFill>
                  <a:schemeClr val="tx1">
                    <a:tint val="75000"/>
                  </a:schemeClr>
                </a:solidFill>
              </a:defRPr>
            </a:lvl5pPr>
            <a:lvl6pPr marL="1558925" indent="0">
              <a:buNone/>
              <a:defRPr sz="955">
                <a:solidFill>
                  <a:schemeClr val="tx1">
                    <a:tint val="75000"/>
                  </a:schemeClr>
                </a:solidFill>
              </a:defRPr>
            </a:lvl6pPr>
            <a:lvl7pPr marL="1870075" indent="0">
              <a:buNone/>
              <a:defRPr sz="955">
                <a:solidFill>
                  <a:schemeClr val="tx1">
                    <a:tint val="75000"/>
                  </a:schemeClr>
                </a:solidFill>
              </a:defRPr>
            </a:lvl7pPr>
            <a:lvl8pPr marL="2181860" indent="0">
              <a:buNone/>
              <a:defRPr sz="955">
                <a:solidFill>
                  <a:schemeClr val="tx1">
                    <a:tint val="75000"/>
                  </a:schemeClr>
                </a:solidFill>
              </a:defRPr>
            </a:lvl8pPr>
            <a:lvl9pPr marL="2493645" indent="0">
              <a:buNone/>
              <a:defRPr sz="95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1074273" y="6218144"/>
            <a:ext cx="2586241" cy="322169"/>
          </a:xfrm>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a:xfrm>
            <a:off x="4340716" y="6218779"/>
            <a:ext cx="3509899" cy="322169"/>
          </a:xfrm>
        </p:spPr>
        <p:txBody>
          <a:bodyPr/>
          <a:p>
            <a:endParaRPr lang="en-US"/>
          </a:p>
        </p:txBody>
      </p:sp>
      <p:sp>
        <p:nvSpPr>
          <p:cNvPr id="9" name="Slide Number Placeholder 8"/>
          <p:cNvSpPr>
            <a:spLocks noGrp="1"/>
          </p:cNvSpPr>
          <p:nvPr>
            <p:ph type="sldNum" sz="quarter" idx="12"/>
          </p:nvPr>
        </p:nvSpPr>
        <p:spPr>
          <a:xfrm>
            <a:off x="9095981" y="6218144"/>
            <a:ext cx="2586241" cy="322169"/>
          </a:xfrm>
        </p:spPr>
        <p:txBody>
          <a:bodyPr vert="horz"/>
          <a:p>
            <a:fld id="{B6F15528-21DE-4FAA-801E-634DDDAF4B2B}" type="slidenum">
              <a:rPr lang="en-US" smtClean="0"/>
            </a:fld>
            <a:endParaRPr lang="en-US"/>
          </a:p>
        </p:txBody>
      </p:sp>
      <p:pic>
        <p:nvPicPr>
          <p:cNvPr id="10"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4355" y="944245"/>
            <a:ext cx="5415915" cy="5143500"/>
          </a:xfrm>
        </p:spPr>
        <p:txBody>
          <a:bodyPr/>
          <a:lstStyle>
            <a:lvl1pPr>
              <a:defRPr sz="1910"/>
            </a:lvl1pPr>
            <a:lvl2pPr>
              <a:defRPr sz="1635"/>
            </a:lvl2pPr>
            <a:lvl3pPr>
              <a:defRPr sz="1365"/>
            </a:lvl3pPr>
            <a:lvl4pPr>
              <a:defRPr sz="1225"/>
            </a:lvl4pPr>
            <a:lvl5pPr>
              <a:defRPr sz="1225"/>
            </a:lvl5pPr>
            <a:lvl6pPr>
              <a:defRPr sz="1225"/>
            </a:lvl6pPr>
            <a:lvl7pPr>
              <a:defRPr sz="1225"/>
            </a:lvl7pPr>
            <a:lvl8pPr>
              <a:defRPr sz="1225"/>
            </a:lvl8pPr>
            <a:lvl9pPr>
              <a:defRPr sz="12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5695" y="964565"/>
            <a:ext cx="5415915" cy="5143500"/>
          </a:xfrm>
        </p:spPr>
        <p:txBody>
          <a:bodyPr/>
          <a:lstStyle>
            <a:lvl1pPr>
              <a:defRPr sz="1910"/>
            </a:lvl1pPr>
            <a:lvl2pPr>
              <a:defRPr sz="1635"/>
            </a:lvl2pPr>
            <a:lvl3pPr>
              <a:defRPr sz="1365"/>
            </a:lvl3pPr>
            <a:lvl4pPr>
              <a:defRPr sz="1225"/>
            </a:lvl4pPr>
            <a:lvl5pPr>
              <a:defRPr sz="1225"/>
            </a:lvl5pPr>
            <a:lvl6pPr>
              <a:defRPr sz="1225"/>
            </a:lvl6pPr>
            <a:lvl7pPr>
              <a:defRPr sz="1225"/>
            </a:lvl7pPr>
            <a:lvl8pPr>
              <a:defRPr sz="1225"/>
            </a:lvl8pPr>
            <a:lvl9pPr>
              <a:defRPr sz="12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9" name="Footer Placeholder 8"/>
          <p:cNvSpPr>
            <a:spLocks noGrp="1"/>
          </p:cNvSpPr>
          <p:nvPr>
            <p:ph type="ftr" sz="quarter" idx="11"/>
          </p:nvPr>
        </p:nvSpPr>
        <p:spPr>
          <a:xfrm>
            <a:off x="4340716" y="6218779"/>
            <a:ext cx="3509899" cy="322169"/>
          </a:xfrm>
        </p:spPr>
        <p:txBody>
          <a:bodyPr/>
          <a:lstStyle/>
          <a:p>
            <a:endParaRPr lang="en-US"/>
          </a:p>
        </p:txBody>
      </p:sp>
      <p:sp>
        <p:nvSpPr>
          <p:cNvPr id="10" name="Slide Number Placeholder 9"/>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1"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54355" y="862965"/>
            <a:ext cx="4897120" cy="564515"/>
          </a:xfrm>
        </p:spPr>
        <p:txBody>
          <a:bodyPr anchor="b"/>
          <a:lstStyle>
            <a:lvl1pPr marL="0" indent="0">
              <a:buNone/>
              <a:defRPr sz="1635" b="1"/>
            </a:lvl1pPr>
            <a:lvl2pPr marL="311785" indent="0">
              <a:buNone/>
              <a:defRPr sz="1365" b="1"/>
            </a:lvl2pPr>
            <a:lvl3pPr marL="623570" indent="0">
              <a:buNone/>
              <a:defRPr sz="1225" b="1"/>
            </a:lvl3pPr>
            <a:lvl4pPr marL="935355" indent="0">
              <a:buNone/>
              <a:defRPr sz="1090" b="1"/>
            </a:lvl4pPr>
            <a:lvl5pPr marL="1247140" indent="0">
              <a:buNone/>
              <a:defRPr sz="1090" b="1"/>
            </a:lvl5pPr>
            <a:lvl6pPr marL="1558925" indent="0">
              <a:buNone/>
              <a:defRPr sz="1090" b="1"/>
            </a:lvl6pPr>
            <a:lvl7pPr marL="1870075" indent="0">
              <a:buNone/>
              <a:defRPr sz="1090" b="1"/>
            </a:lvl7pPr>
            <a:lvl8pPr marL="2181860" indent="0">
              <a:buNone/>
              <a:defRPr sz="1090" b="1"/>
            </a:lvl8pPr>
            <a:lvl9pPr marL="2493645" indent="0">
              <a:buNone/>
              <a:defRPr sz="109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54355" y="1451610"/>
            <a:ext cx="5337810" cy="4608195"/>
          </a:xfrm>
        </p:spPr>
        <p:txBody>
          <a:bodyPr/>
          <a:lstStyle>
            <a:lvl1pPr>
              <a:defRPr sz="1635"/>
            </a:lvl1pPr>
            <a:lvl2pPr>
              <a:defRPr sz="1365"/>
            </a:lvl2pPr>
            <a:lvl3pPr>
              <a:defRPr sz="1225"/>
            </a:lvl3pPr>
            <a:lvl4pPr>
              <a:defRPr sz="1090"/>
            </a:lvl4pPr>
            <a:lvl5pPr>
              <a:defRPr sz="1090"/>
            </a:lvl5pPr>
            <a:lvl6pPr>
              <a:defRPr sz="1090"/>
            </a:lvl6pPr>
            <a:lvl7pPr>
              <a:defRPr sz="1090"/>
            </a:lvl7pPr>
            <a:lvl8pPr>
              <a:defRPr sz="1090"/>
            </a:lvl8pPr>
            <a:lvl9pPr>
              <a:defRPr sz="109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258560" y="862965"/>
            <a:ext cx="4899025" cy="564515"/>
          </a:xfrm>
        </p:spPr>
        <p:txBody>
          <a:bodyPr anchor="b"/>
          <a:lstStyle>
            <a:lvl1pPr marL="0" indent="0">
              <a:buNone/>
              <a:defRPr sz="1635" b="1"/>
            </a:lvl1pPr>
            <a:lvl2pPr marL="311785" indent="0">
              <a:buNone/>
              <a:defRPr sz="1365" b="1"/>
            </a:lvl2pPr>
            <a:lvl3pPr marL="623570" indent="0">
              <a:buNone/>
              <a:defRPr sz="1225" b="1"/>
            </a:lvl3pPr>
            <a:lvl4pPr marL="935355" indent="0">
              <a:buNone/>
              <a:defRPr sz="1090" b="1"/>
            </a:lvl4pPr>
            <a:lvl5pPr marL="1247140" indent="0">
              <a:buNone/>
              <a:defRPr sz="1090" b="1"/>
            </a:lvl5pPr>
            <a:lvl6pPr marL="1558925" indent="0">
              <a:buNone/>
              <a:defRPr sz="1090" b="1"/>
            </a:lvl6pPr>
            <a:lvl7pPr marL="1870075" indent="0">
              <a:buNone/>
              <a:defRPr sz="1090" b="1"/>
            </a:lvl7pPr>
            <a:lvl8pPr marL="2181860" indent="0">
              <a:buNone/>
              <a:defRPr sz="1090" b="1"/>
            </a:lvl8pPr>
            <a:lvl9pPr marL="2493645" indent="0">
              <a:buNone/>
              <a:defRPr sz="109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58560" y="1451610"/>
            <a:ext cx="5340350" cy="4608195"/>
          </a:xfrm>
        </p:spPr>
        <p:txBody>
          <a:bodyPr/>
          <a:lstStyle>
            <a:lvl1pPr>
              <a:defRPr sz="1635"/>
            </a:lvl1pPr>
            <a:lvl2pPr>
              <a:defRPr sz="1365"/>
            </a:lvl2pPr>
            <a:lvl3pPr>
              <a:defRPr sz="1225"/>
            </a:lvl3pPr>
            <a:lvl4pPr>
              <a:defRPr sz="1090"/>
            </a:lvl4pPr>
            <a:lvl5pPr>
              <a:defRPr sz="1090"/>
            </a:lvl5pPr>
            <a:lvl6pPr>
              <a:defRPr sz="1090"/>
            </a:lvl6pPr>
            <a:lvl7pPr>
              <a:defRPr sz="1090"/>
            </a:lvl7pPr>
            <a:lvl8pPr>
              <a:defRPr sz="1090"/>
            </a:lvl8pPr>
            <a:lvl9pPr>
              <a:defRPr sz="109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11" name="Footer Placeholder 10"/>
          <p:cNvSpPr>
            <a:spLocks noGrp="1"/>
          </p:cNvSpPr>
          <p:nvPr>
            <p:ph type="ftr" sz="quarter" idx="11"/>
          </p:nvPr>
        </p:nvSpPr>
        <p:spPr>
          <a:xfrm>
            <a:off x="4340716" y="6218779"/>
            <a:ext cx="3509899" cy="322169"/>
          </a:xfrm>
        </p:spPr>
        <p:txBody>
          <a:bodyPr/>
          <a:lstStyle/>
          <a:p>
            <a:endParaRPr lang="en-US"/>
          </a:p>
        </p:txBody>
      </p:sp>
      <p:sp>
        <p:nvSpPr>
          <p:cNvPr id="12" name="Slide Number Placeholder 11"/>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3"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11" name="Footer Placeholder 10"/>
          <p:cNvSpPr>
            <a:spLocks noGrp="1"/>
          </p:cNvSpPr>
          <p:nvPr>
            <p:ph type="ftr" sz="quarter" idx="11"/>
          </p:nvPr>
        </p:nvSpPr>
        <p:spPr>
          <a:xfrm>
            <a:off x="4340716" y="6218779"/>
            <a:ext cx="3509899" cy="322169"/>
          </a:xfrm>
        </p:spPr>
        <p:txBody>
          <a:bodyPr/>
          <a:lstStyle/>
          <a:p>
            <a:endParaRPr lang="en-US"/>
          </a:p>
        </p:txBody>
      </p:sp>
      <p:sp>
        <p:nvSpPr>
          <p:cNvPr id="12" name="Slide Number Placeholder 11"/>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3"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4340716" y="6218779"/>
            <a:ext cx="3509899" cy="322169"/>
          </a:xfrm>
        </p:spPr>
        <p:txBody>
          <a:bodyPr/>
          <a:lstStyle/>
          <a:p>
            <a:endParaRPr lang="en-US"/>
          </a:p>
        </p:txBody>
      </p:sp>
      <p:sp>
        <p:nvSpPr>
          <p:cNvPr id="7" name="Slide Number Placeholder 6"/>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8"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4355" y="240665"/>
            <a:ext cx="3646805" cy="610870"/>
          </a:xfrm>
        </p:spPr>
        <p:txBody>
          <a:bodyPr anchor="b"/>
          <a:lstStyle>
            <a:lvl1pPr algn="l">
              <a:defRPr sz="1365" b="1"/>
            </a:lvl1pPr>
          </a:lstStyle>
          <a:p>
            <a:r>
              <a:rPr lang="en-US" smtClean="0"/>
              <a:t>Click to edit Master title style</a:t>
            </a:r>
            <a:endParaRPr lang="en-US"/>
          </a:p>
        </p:txBody>
      </p:sp>
      <p:sp>
        <p:nvSpPr>
          <p:cNvPr id="3" name="Content Placeholder 2"/>
          <p:cNvSpPr>
            <a:spLocks noGrp="1"/>
          </p:cNvSpPr>
          <p:nvPr>
            <p:ph idx="1"/>
          </p:nvPr>
        </p:nvSpPr>
        <p:spPr>
          <a:xfrm>
            <a:off x="4333240" y="240665"/>
            <a:ext cx="7349490" cy="5866130"/>
          </a:xfrm>
        </p:spPr>
        <p:txBody>
          <a:bodyPr/>
          <a:lstStyle>
            <a:lvl1pPr>
              <a:defRPr sz="2180"/>
            </a:lvl1pPr>
            <a:lvl2pPr>
              <a:defRPr sz="1910"/>
            </a:lvl2pPr>
            <a:lvl3pPr>
              <a:defRPr sz="1635"/>
            </a:lvl3pPr>
            <a:lvl4pPr>
              <a:defRPr sz="1365"/>
            </a:lvl4pPr>
            <a:lvl5pPr>
              <a:defRPr sz="1365"/>
            </a:lvl5pPr>
            <a:lvl6pPr>
              <a:defRPr sz="1365"/>
            </a:lvl6pPr>
            <a:lvl7pPr>
              <a:defRPr sz="1365"/>
            </a:lvl7pPr>
            <a:lvl8pPr>
              <a:defRPr sz="1365"/>
            </a:lvl8pPr>
            <a:lvl9pPr>
              <a:defRPr sz="136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554355" y="850900"/>
            <a:ext cx="3646805" cy="5240020"/>
          </a:xfrm>
        </p:spPr>
        <p:txBody>
          <a:bodyPr/>
          <a:lstStyle>
            <a:lvl1pPr marL="0" indent="0">
              <a:buNone/>
              <a:defRPr sz="955"/>
            </a:lvl1pPr>
            <a:lvl2pPr marL="311785" indent="0">
              <a:buNone/>
              <a:defRPr sz="820"/>
            </a:lvl2pPr>
            <a:lvl3pPr marL="623570" indent="0">
              <a:buNone/>
              <a:defRPr sz="680"/>
            </a:lvl3pPr>
            <a:lvl4pPr marL="935355" indent="0">
              <a:buNone/>
              <a:defRPr sz="615"/>
            </a:lvl4pPr>
            <a:lvl5pPr marL="1247140" indent="0">
              <a:buNone/>
              <a:defRPr sz="615"/>
            </a:lvl5pPr>
            <a:lvl6pPr marL="1558925" indent="0">
              <a:buNone/>
              <a:defRPr sz="615"/>
            </a:lvl6pPr>
            <a:lvl7pPr marL="1870075" indent="0">
              <a:buNone/>
              <a:defRPr sz="615"/>
            </a:lvl7pPr>
            <a:lvl8pPr marL="2181860" indent="0">
              <a:buNone/>
              <a:defRPr sz="615"/>
            </a:lvl8pPr>
            <a:lvl9pPr marL="2493645" indent="0">
              <a:buNone/>
              <a:defRPr sz="615"/>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9" name="Footer Placeholder 8"/>
          <p:cNvSpPr>
            <a:spLocks noGrp="1"/>
          </p:cNvSpPr>
          <p:nvPr>
            <p:ph type="ftr" sz="quarter" idx="11"/>
          </p:nvPr>
        </p:nvSpPr>
        <p:spPr>
          <a:xfrm>
            <a:off x="4340716" y="6218779"/>
            <a:ext cx="3509899" cy="322169"/>
          </a:xfrm>
        </p:spPr>
        <p:txBody>
          <a:bodyPr/>
          <a:lstStyle/>
          <a:p>
            <a:endParaRPr lang="en-US"/>
          </a:p>
        </p:txBody>
      </p:sp>
      <p:sp>
        <p:nvSpPr>
          <p:cNvPr id="10" name="Slide Number Placeholder 9"/>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1"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720" y="4897120"/>
            <a:ext cx="11129010" cy="500380"/>
          </a:xfrm>
        </p:spPr>
        <p:txBody>
          <a:bodyPr anchor="b"/>
          <a:lstStyle>
            <a:lvl1pPr algn="l">
              <a:defRPr sz="1365" b="1"/>
            </a:lvl1pPr>
          </a:lstStyle>
          <a:p>
            <a:r>
              <a:rPr lang="en-US" smtClean="0"/>
              <a:t>Click to edit Master title style</a:t>
            </a:r>
            <a:endParaRPr lang="en-US"/>
          </a:p>
        </p:txBody>
      </p:sp>
      <p:sp>
        <p:nvSpPr>
          <p:cNvPr id="3" name="Picture Placeholder 2"/>
          <p:cNvSpPr>
            <a:spLocks noGrp="1"/>
          </p:cNvSpPr>
          <p:nvPr>
            <p:ph type="pic" idx="1"/>
          </p:nvPr>
        </p:nvSpPr>
        <p:spPr>
          <a:xfrm>
            <a:off x="554355" y="540385"/>
            <a:ext cx="11115675" cy="4356735"/>
          </a:xfrm>
        </p:spPr>
        <p:txBody>
          <a:bodyPr/>
          <a:lstStyle>
            <a:lvl1pPr marL="0" indent="0">
              <a:buNone/>
              <a:defRPr sz="2180"/>
            </a:lvl1pPr>
            <a:lvl2pPr marL="311785" indent="0">
              <a:buNone/>
              <a:defRPr sz="1910"/>
            </a:lvl2pPr>
            <a:lvl3pPr marL="623570" indent="0">
              <a:buNone/>
              <a:defRPr sz="1635"/>
            </a:lvl3pPr>
            <a:lvl4pPr marL="935355" indent="0">
              <a:buNone/>
              <a:defRPr sz="1365"/>
            </a:lvl4pPr>
            <a:lvl5pPr marL="1247140" indent="0">
              <a:buNone/>
              <a:defRPr sz="1365"/>
            </a:lvl5pPr>
            <a:lvl6pPr marL="1558925" indent="0">
              <a:buNone/>
              <a:defRPr sz="1365"/>
            </a:lvl6pPr>
            <a:lvl7pPr marL="1870075" indent="0">
              <a:buNone/>
              <a:defRPr sz="1365"/>
            </a:lvl7pPr>
            <a:lvl8pPr marL="2181860" indent="0">
              <a:buNone/>
              <a:defRPr sz="1365"/>
            </a:lvl8pPr>
            <a:lvl9pPr marL="2493645" indent="0">
              <a:buNone/>
              <a:defRPr sz="1365"/>
            </a:lvl9pPr>
          </a:lstStyle>
          <a:p>
            <a:endParaRPr lang="en-US"/>
          </a:p>
        </p:txBody>
      </p:sp>
      <p:sp>
        <p:nvSpPr>
          <p:cNvPr id="4" name="Text Placeholder 3"/>
          <p:cNvSpPr>
            <a:spLocks noGrp="1"/>
          </p:cNvSpPr>
          <p:nvPr>
            <p:ph type="body" sz="half" idx="2"/>
          </p:nvPr>
        </p:nvSpPr>
        <p:spPr>
          <a:xfrm>
            <a:off x="553720" y="5396865"/>
            <a:ext cx="11129010" cy="709930"/>
          </a:xfrm>
        </p:spPr>
        <p:txBody>
          <a:bodyPr/>
          <a:lstStyle>
            <a:lvl1pPr marL="0" indent="0">
              <a:buNone/>
              <a:defRPr sz="955"/>
            </a:lvl1pPr>
            <a:lvl2pPr marL="311785" indent="0">
              <a:buNone/>
              <a:defRPr sz="820"/>
            </a:lvl2pPr>
            <a:lvl3pPr marL="623570" indent="0">
              <a:buNone/>
              <a:defRPr sz="680"/>
            </a:lvl3pPr>
            <a:lvl4pPr marL="935355" indent="0">
              <a:buNone/>
              <a:defRPr sz="615"/>
            </a:lvl4pPr>
            <a:lvl5pPr marL="1247140" indent="0">
              <a:buNone/>
              <a:defRPr sz="615"/>
            </a:lvl5pPr>
            <a:lvl6pPr marL="1558925" indent="0">
              <a:buNone/>
              <a:defRPr sz="615"/>
            </a:lvl6pPr>
            <a:lvl7pPr marL="1870075" indent="0">
              <a:buNone/>
              <a:defRPr sz="615"/>
            </a:lvl7pPr>
            <a:lvl8pPr marL="2181860" indent="0">
              <a:buNone/>
              <a:defRPr sz="615"/>
            </a:lvl8pPr>
            <a:lvl9pPr marL="2493645" indent="0">
              <a:buNone/>
              <a:defRPr sz="615"/>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1074273" y="6218144"/>
            <a:ext cx="2586241" cy="322169"/>
          </a:xfrm>
        </p:spPr>
        <p:txBody>
          <a:bodyPr/>
          <a:lstStyle/>
          <a:p>
            <a:fld id="{1D8BD707-D9CF-40AE-B4C6-C98DA3205C09}" type="datetimeFigureOut">
              <a:rPr lang="en-US" smtClean="0"/>
            </a:fld>
            <a:endParaRPr lang="en-US"/>
          </a:p>
        </p:txBody>
      </p:sp>
      <p:sp>
        <p:nvSpPr>
          <p:cNvPr id="9" name="Footer Placeholder 8"/>
          <p:cNvSpPr>
            <a:spLocks noGrp="1"/>
          </p:cNvSpPr>
          <p:nvPr>
            <p:ph type="ftr" sz="quarter" idx="11"/>
          </p:nvPr>
        </p:nvSpPr>
        <p:spPr>
          <a:xfrm>
            <a:off x="4340716" y="6218779"/>
            <a:ext cx="3509899" cy="322169"/>
          </a:xfrm>
        </p:spPr>
        <p:txBody>
          <a:bodyPr/>
          <a:lstStyle/>
          <a:p>
            <a:endParaRPr lang="en-US"/>
          </a:p>
        </p:txBody>
      </p:sp>
      <p:sp>
        <p:nvSpPr>
          <p:cNvPr id="10" name="Slide Number Placeholder 9"/>
          <p:cNvSpPr>
            <a:spLocks noGrp="1"/>
          </p:cNvSpPr>
          <p:nvPr>
            <p:ph type="sldNum" sz="quarter" idx="12"/>
          </p:nvPr>
        </p:nvSpPr>
        <p:spPr>
          <a:xfrm>
            <a:off x="9095981" y="6218144"/>
            <a:ext cx="2586241" cy="322169"/>
          </a:xfrm>
        </p:spPr>
        <p:txBody>
          <a:bodyPr vert="horz"/>
          <a:lstStyle/>
          <a:p>
            <a:fld id="{B6F15528-21DE-4FAA-801E-634DDDAF4B2B}" type="slidenum">
              <a:rPr lang="en-US" smtClean="0"/>
            </a:fld>
            <a:endParaRPr lang="en-US"/>
          </a:p>
        </p:txBody>
      </p:sp>
      <p:pic>
        <p:nvPicPr>
          <p:cNvPr id="11" name="Picture 2" descr="https://timgsa.baidu.com/timg?image&amp;quality=80&amp;size=b9999_10000&amp;sec=1547525756574&amp;di=5c4fc401b9c589a15a5e8b26bb9e983d&amp;imgtype=0&amp;src=http%3A%2F%2Fawb.img.xmtbang.com%2Fimg%2Fuploadnew%2F201510%2F24%2Fa755ad1c172f436286c848155b8c7bd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68" y="6106795"/>
            <a:ext cx="520077" cy="543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4355" y="242570"/>
            <a:ext cx="11003915" cy="62039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54355" y="970915"/>
            <a:ext cx="11003915" cy="513651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3"/>
          </p:nvPr>
        </p:nvSpPr>
        <p:spPr>
          <a:xfrm>
            <a:off x="4080510" y="6217920"/>
            <a:ext cx="4612640" cy="321945"/>
          </a:xfrm>
          <a:prstGeom prst="rect">
            <a:avLst/>
          </a:prstGeom>
        </p:spPr>
        <p:txBody>
          <a:bodyPr vert="horz" lIns="91440" tIns="45720" rIns="91440" bIns="45720" rtlCol="0" anchor="ctr"/>
          <a:lstStyle>
            <a:lvl1pPr algn="ctr">
              <a:defRPr kumimoji="0" lang="en-US" altLang="en-US" sz="1090" b="0" i="0" u="none" strike="noStrike" kern="1200" cap="none" spc="0" normalizeH="0" baseline="0" noProof="1">
                <a:solidFill>
                  <a:schemeClr val="tx1">
                    <a:tint val="75000"/>
                  </a:schemeClr>
                </a:solidFill>
                <a:effectLst/>
                <a:latin typeface="Times New Roman" panose="02020603050405020304" pitchFamily="18" charset="0"/>
                <a:ea typeface="+mn-ea"/>
                <a:cs typeface="Times New Roman" panose="02020603050405020304" pitchFamily="18" charset="0"/>
                <a:sym typeface="+mn-ea"/>
              </a:defRPr>
            </a:lvl1pPr>
          </a:lstStyle>
          <a:p>
            <a:endParaRPr lang="en-US"/>
          </a:p>
        </p:txBody>
      </p:sp>
      <p:sp>
        <p:nvSpPr>
          <p:cNvPr id="6" name="Slide Number Placeholder 5"/>
          <p:cNvSpPr>
            <a:spLocks noGrp="1"/>
          </p:cNvSpPr>
          <p:nvPr>
            <p:ph type="sldNum" sz="quarter" idx="4"/>
          </p:nvPr>
        </p:nvSpPr>
        <p:spPr>
          <a:xfrm>
            <a:off x="8945245" y="6217920"/>
            <a:ext cx="2613025" cy="321945"/>
          </a:xfrm>
          <a:prstGeom prst="rect">
            <a:avLst/>
          </a:prstGeom>
        </p:spPr>
        <p:txBody>
          <a:bodyPr vert="horz" lIns="91440" tIns="45720" rIns="91440" bIns="45720" rtlCol="0" anchor="ctr"/>
          <a:lstStyle>
            <a:lvl1pPr algn="r">
              <a:defRPr kumimoji="0" lang="en-US" altLang="en-US" sz="1090" b="0" i="0" u="none" strike="noStrike" kern="1200" cap="none" spc="0" normalizeH="0" baseline="0" noProof="1">
                <a:solidFill>
                  <a:schemeClr val="tx1">
                    <a:tint val="75000"/>
                  </a:schemeClr>
                </a:solidFill>
                <a:effectLst/>
                <a:latin typeface="Times New Roman" panose="02020603050405020304" pitchFamily="18" charset="0"/>
                <a:ea typeface="+mn-ea"/>
                <a:cs typeface="Times New Roman" panose="02020603050405020304" pitchFamily="18" charset="0"/>
                <a:sym typeface="+mn-ea"/>
              </a:defRPr>
            </a:lvl1pPr>
          </a:lstStyle>
          <a:p>
            <a:fld id="{B6F15528-21DE-4FAA-801E-634DDDAF4B2B}" type="slidenum">
              <a:rPr lang="en-US" smtClean="0"/>
            </a:fld>
            <a:endParaRPr lang="en-US"/>
          </a:p>
        </p:txBody>
      </p:sp>
      <p:sp>
        <p:nvSpPr>
          <p:cNvPr id="7" name="Date Placeholder 6"/>
          <p:cNvSpPr>
            <a:spLocks noGrp="1"/>
          </p:cNvSpPr>
          <p:nvPr>
            <p:ph type="dt" sz="half" idx="10"/>
          </p:nvPr>
        </p:nvSpPr>
        <p:spPr>
          <a:xfrm>
            <a:off x="554355" y="6217920"/>
            <a:ext cx="3147060" cy="321945"/>
          </a:xfrm>
        </p:spPr>
        <p:txBody>
          <a:body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23570" rtl="0" eaLnBrk="1" latinLnBrk="0" hangingPunct="1">
        <a:spcBef>
          <a:spcPct val="0"/>
        </a:spcBef>
        <a:buNone/>
        <a:defRPr sz="3000" kern="1200">
          <a:solidFill>
            <a:schemeClr val="tx1"/>
          </a:solidFill>
          <a:latin typeface="+mj-lt"/>
          <a:ea typeface="+mj-ea"/>
          <a:cs typeface="+mj-cs"/>
        </a:defRPr>
      </a:lvl1pPr>
    </p:titleStyle>
    <p:bodyStyle>
      <a:lvl1pPr marL="233680" indent="-233680" algn="l" defTabSz="623570" rtl="0" eaLnBrk="1" latinLnBrk="0" hangingPunct="1">
        <a:spcBef>
          <a:spcPts val="65"/>
        </a:spcBef>
        <a:buFont typeface="Arial" panose="020B0604020202020204" pitchFamily="34" charset="0"/>
        <a:buChar char="•"/>
        <a:defRPr sz="2180" kern="1200">
          <a:solidFill>
            <a:schemeClr val="tx1"/>
          </a:solidFill>
          <a:latin typeface="+mn-lt"/>
          <a:ea typeface="+mn-ea"/>
          <a:cs typeface="+mn-cs"/>
        </a:defRPr>
      </a:lvl1pPr>
      <a:lvl2pPr marL="506730" indent="-194310" algn="l" defTabSz="623570" rtl="0" eaLnBrk="1" latinLnBrk="0" hangingPunct="1">
        <a:spcBef>
          <a:spcPts val="65"/>
        </a:spcBef>
        <a:buFont typeface="Arial" panose="020B0604020202020204" pitchFamily="34" charset="0"/>
        <a:buChar char="–"/>
        <a:defRPr sz="1910" kern="1200">
          <a:solidFill>
            <a:schemeClr val="tx1"/>
          </a:solidFill>
          <a:latin typeface="+mn-lt"/>
          <a:ea typeface="+mn-ea"/>
          <a:cs typeface="+mn-cs"/>
        </a:defRPr>
      </a:lvl2pPr>
      <a:lvl3pPr marL="779145" indent="-155575" algn="l" defTabSz="623570" rtl="0" eaLnBrk="1" latinLnBrk="0" hangingPunct="1">
        <a:spcBef>
          <a:spcPts val="65"/>
        </a:spcBef>
        <a:buFont typeface="Arial" panose="020B0604020202020204" pitchFamily="34" charset="0"/>
        <a:buChar char="•"/>
        <a:defRPr sz="1635" kern="1200">
          <a:solidFill>
            <a:schemeClr val="tx1"/>
          </a:solidFill>
          <a:latin typeface="+mn-lt"/>
          <a:ea typeface="+mn-ea"/>
          <a:cs typeface="+mn-cs"/>
        </a:defRPr>
      </a:lvl3pPr>
      <a:lvl4pPr marL="1090930" indent="-155575" algn="l" defTabSz="623570" rtl="0" eaLnBrk="1" latinLnBrk="0" hangingPunct="1">
        <a:spcBef>
          <a:spcPts val="65"/>
        </a:spcBef>
        <a:buFont typeface="Arial" panose="020B0604020202020204" pitchFamily="34" charset="0"/>
        <a:buChar char="–"/>
        <a:defRPr sz="1365" kern="1200">
          <a:solidFill>
            <a:schemeClr val="tx1"/>
          </a:solidFill>
          <a:latin typeface="+mn-lt"/>
          <a:ea typeface="+mn-ea"/>
          <a:cs typeface="+mn-cs"/>
        </a:defRPr>
      </a:lvl4pPr>
      <a:lvl5pPr marL="1402715" indent="-155575" algn="l" defTabSz="623570" rtl="0" eaLnBrk="1" latinLnBrk="0" hangingPunct="1">
        <a:spcBef>
          <a:spcPts val="65"/>
        </a:spcBef>
        <a:buFont typeface="Arial" panose="020B0604020202020204" pitchFamily="34" charset="0"/>
        <a:buChar char="»"/>
        <a:defRPr sz="1365" kern="1200">
          <a:solidFill>
            <a:schemeClr val="tx1"/>
          </a:solidFill>
          <a:latin typeface="+mn-lt"/>
          <a:ea typeface="+mn-ea"/>
          <a:cs typeface="+mn-cs"/>
        </a:defRPr>
      </a:lvl5pPr>
      <a:lvl6pPr marL="1714500" indent="-155575" algn="l" defTabSz="623570" rtl="0" eaLnBrk="1" latinLnBrk="0" hangingPunct="1">
        <a:spcBef>
          <a:spcPts val="65"/>
        </a:spcBef>
        <a:buFont typeface="Arial" panose="020B0604020202020204" pitchFamily="34" charset="0"/>
        <a:buChar char="•"/>
        <a:defRPr sz="1365" kern="1200">
          <a:solidFill>
            <a:schemeClr val="tx1"/>
          </a:solidFill>
          <a:latin typeface="+mn-lt"/>
          <a:ea typeface="+mn-ea"/>
          <a:cs typeface="+mn-cs"/>
        </a:defRPr>
      </a:lvl6pPr>
      <a:lvl7pPr marL="2026285" indent="-155575" algn="l" defTabSz="623570" rtl="0" eaLnBrk="1" latinLnBrk="0" hangingPunct="1">
        <a:spcBef>
          <a:spcPts val="65"/>
        </a:spcBef>
        <a:buFont typeface="Arial" panose="020B0604020202020204" pitchFamily="34" charset="0"/>
        <a:buChar char="•"/>
        <a:defRPr sz="1365" kern="1200">
          <a:solidFill>
            <a:schemeClr val="tx1"/>
          </a:solidFill>
          <a:latin typeface="+mn-lt"/>
          <a:ea typeface="+mn-ea"/>
          <a:cs typeface="+mn-cs"/>
        </a:defRPr>
      </a:lvl7pPr>
      <a:lvl8pPr marL="2338070" indent="-155575" algn="l" defTabSz="623570" rtl="0" eaLnBrk="1" latinLnBrk="0" hangingPunct="1">
        <a:spcBef>
          <a:spcPts val="65"/>
        </a:spcBef>
        <a:buFont typeface="Arial" panose="020B0604020202020204" pitchFamily="34" charset="0"/>
        <a:buChar char="•"/>
        <a:defRPr sz="1365" kern="1200">
          <a:solidFill>
            <a:schemeClr val="tx1"/>
          </a:solidFill>
          <a:latin typeface="+mn-lt"/>
          <a:ea typeface="+mn-ea"/>
          <a:cs typeface="+mn-cs"/>
        </a:defRPr>
      </a:lvl8pPr>
      <a:lvl9pPr marL="2649855" indent="-155575" algn="l" defTabSz="623570" rtl="0" eaLnBrk="1" latinLnBrk="0" hangingPunct="1">
        <a:spcBef>
          <a:spcPts val="65"/>
        </a:spcBef>
        <a:buFont typeface="Arial" panose="020B0604020202020204" pitchFamily="34" charset="0"/>
        <a:buChar char="•"/>
        <a:defRPr sz="1365" kern="1200">
          <a:solidFill>
            <a:schemeClr val="tx1"/>
          </a:solidFill>
          <a:latin typeface="+mn-lt"/>
          <a:ea typeface="+mn-ea"/>
          <a:cs typeface="+mn-cs"/>
        </a:defRPr>
      </a:lvl9pPr>
    </p:bodyStyle>
    <p:otherStyle>
      <a:defPPr>
        <a:defRPr lang="en-US"/>
      </a:defPPr>
      <a:lvl1pPr marL="0" algn="l" defTabSz="623570" rtl="0" eaLnBrk="1" latinLnBrk="0" hangingPunct="1">
        <a:defRPr sz="1225" kern="1200">
          <a:solidFill>
            <a:schemeClr val="tx1"/>
          </a:solidFill>
          <a:latin typeface="+mn-lt"/>
          <a:ea typeface="+mn-ea"/>
          <a:cs typeface="+mn-cs"/>
        </a:defRPr>
      </a:lvl1pPr>
      <a:lvl2pPr marL="311785" algn="l" defTabSz="623570" rtl="0" eaLnBrk="1" latinLnBrk="0" hangingPunct="1">
        <a:defRPr sz="1225" kern="1200">
          <a:solidFill>
            <a:schemeClr val="tx1"/>
          </a:solidFill>
          <a:latin typeface="+mn-lt"/>
          <a:ea typeface="+mn-ea"/>
          <a:cs typeface="+mn-cs"/>
        </a:defRPr>
      </a:lvl2pPr>
      <a:lvl3pPr marL="623570" algn="l" defTabSz="623570" rtl="0" eaLnBrk="1" latinLnBrk="0" hangingPunct="1">
        <a:defRPr sz="1225" kern="1200">
          <a:solidFill>
            <a:schemeClr val="tx1"/>
          </a:solidFill>
          <a:latin typeface="+mn-lt"/>
          <a:ea typeface="+mn-ea"/>
          <a:cs typeface="+mn-cs"/>
        </a:defRPr>
      </a:lvl3pPr>
      <a:lvl4pPr marL="935355" algn="l" defTabSz="623570" rtl="0" eaLnBrk="1" latinLnBrk="0" hangingPunct="1">
        <a:defRPr sz="1225" kern="1200">
          <a:solidFill>
            <a:schemeClr val="tx1"/>
          </a:solidFill>
          <a:latin typeface="+mn-lt"/>
          <a:ea typeface="+mn-ea"/>
          <a:cs typeface="+mn-cs"/>
        </a:defRPr>
      </a:lvl4pPr>
      <a:lvl5pPr marL="1247140" algn="l" defTabSz="623570" rtl="0" eaLnBrk="1" latinLnBrk="0" hangingPunct="1">
        <a:defRPr sz="1225" kern="1200">
          <a:solidFill>
            <a:schemeClr val="tx1"/>
          </a:solidFill>
          <a:latin typeface="+mn-lt"/>
          <a:ea typeface="+mn-ea"/>
          <a:cs typeface="+mn-cs"/>
        </a:defRPr>
      </a:lvl5pPr>
      <a:lvl6pPr marL="1558925" algn="l" defTabSz="623570" rtl="0" eaLnBrk="1" latinLnBrk="0" hangingPunct="1">
        <a:defRPr sz="1225" kern="1200">
          <a:solidFill>
            <a:schemeClr val="tx1"/>
          </a:solidFill>
          <a:latin typeface="+mn-lt"/>
          <a:ea typeface="+mn-ea"/>
          <a:cs typeface="+mn-cs"/>
        </a:defRPr>
      </a:lvl6pPr>
      <a:lvl7pPr marL="1870075" algn="l" defTabSz="623570" rtl="0" eaLnBrk="1" latinLnBrk="0" hangingPunct="1">
        <a:defRPr sz="1225" kern="1200">
          <a:solidFill>
            <a:schemeClr val="tx1"/>
          </a:solidFill>
          <a:latin typeface="+mn-lt"/>
          <a:ea typeface="+mn-ea"/>
          <a:cs typeface="+mn-cs"/>
        </a:defRPr>
      </a:lvl7pPr>
      <a:lvl8pPr marL="2181860" algn="l" defTabSz="623570" rtl="0" eaLnBrk="1" latinLnBrk="0" hangingPunct="1">
        <a:defRPr sz="1225" kern="1200">
          <a:solidFill>
            <a:schemeClr val="tx1"/>
          </a:solidFill>
          <a:latin typeface="+mn-lt"/>
          <a:ea typeface="+mn-ea"/>
          <a:cs typeface="+mn-cs"/>
        </a:defRPr>
      </a:lvl8pPr>
      <a:lvl9pPr marL="2493645" algn="l" defTabSz="623570" rtl="0" eaLnBrk="1" latinLnBrk="0" hangingPunct="1">
        <a:defRPr sz="12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cs.columbia.edu/~junfeng/10sp-w4118/lectures/l05-syscall-intr-linux.pdf&#13;" TargetMode="External"/><Relationship Id="rId2" Type="http://schemas.openxmlformats.org/officeDocument/2006/relationships/hyperlink" Target="https://www.ibm.com/developerworks/linux/library/l-system-calls/" TargetMode="External"/><Relationship Id="rId1" Type="http://schemas.openxmlformats.org/officeDocument/2006/relationships/hyperlink" Target="%20http://duartes.org/gustavo/blog/post/cpu-rings-privilege-and-protection/" TargetMode="Externa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xenbits.xen.org/docs/unstable/hypercall/x86_64/include,public,xen.h.html&#13;" TargetMode="External"/><Relationship Id="rId3" Type="http://schemas.openxmlformats.org/officeDocument/2006/relationships/hyperlink" Target="https://www.ics.uci.edu/~aburtsev/cs5460/lectures/lecture25-virtualization/lecture25-virtualization.pdf&#13;" TargetMode="External"/><Relationship Id="rId2" Type="http://schemas.openxmlformats.org/officeDocument/2006/relationships/hyperlink" Target="https://cbw.sh/static/class/5600/slides/11_Virtual_Machines.pptx&#13;" TargetMode="External"/><Relationship Id="rId1" Type="http://schemas.openxmlformats.org/officeDocument/2006/relationships/hyperlink" Target="http://courses.cs.vt.edu/cs5204/fall14-butt/lectures/xen.pdf&#13;" TargetMode="Externa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tackover&#64258;ow.com/questions/32794361/what-are-non-virtualizable-instructions-in-x86-architecture" TargetMode="External"/><Relationship Id="rId1" Type="http://schemas.openxmlformats.org/officeDocument/2006/relationships/hyperlink" Target="https://jeffpar.github.io/kbarchive/kb/114/Q114473/" TargetMode="Externa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pagetable.com/?p=25" TargetMode="External"/><Relationship Id="rId4" Type="http://schemas.openxmlformats.org/officeDocument/2006/relationships/hyperlink" Target="https://stackover&#64258;ow.com/questions/28307180/why-do-32-bit-applications-work-on-64-bit-x86-cpus" TargetMode="External"/><Relationship Id="rId3" Type="http://schemas.openxmlformats.org/officeDocument/2006/relationships/hyperlink" Target="https://stackover&#64258;ow.com/questions/43111970/whats-the-difference-%20%20between-virtual-8086-mode-and-real-address-mode-in-x86-pro" TargetMode="External"/><Relationship Id="rId2" Type="http://schemas.openxmlformats.org/officeDocument/2006/relationships/hyperlink" Target="https://en.wikipedia.org/wiki/X86-64" TargetMode="External"/><Relationship Id="rId1" Type="http://schemas.openxmlformats.org/officeDocument/2006/relationships/hyperlink" Target="%20https://en.wikipedia.org/wiki/Long_mode"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ecurity.stackexchange.com/questions/129098/what-is-protection-ring-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Operating</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Systems </a:t>
            </a:r>
            <a:br>
              <a:rPr lang="en-US" altLang="zh-CN" b="1" dirty="0" smtClean="0">
                <a:solidFill>
                  <a:srgbClr val="990033"/>
                </a:solidFill>
                <a:latin typeface="Times New Roman" panose="02020603050405020304" pitchFamily="18" charset="0"/>
                <a:cs typeface="Times New Roman" panose="02020603050405020304" pitchFamily="18" charset="0"/>
                <a:sym typeface="+mn-ea"/>
              </a:rPr>
            </a:br>
            <a:r>
              <a:rPr lang="en-US" altLang="en-US" b="1" dirty="0" smtClean="0">
                <a:solidFill>
                  <a:srgbClr val="3366FF"/>
                </a:solidFill>
                <a:latin typeface="Times New Roman" panose="02020603050405020304" pitchFamily="18" charset="0"/>
                <a:cs typeface="Times New Roman" panose="02020603050405020304" pitchFamily="18" charset="0"/>
                <a:sym typeface="+mn-ea"/>
              </a:rPr>
              <a:t>CPU Mode &amp; OS Structure</a:t>
            </a:r>
            <a:endParaRPr lang="en-US" altLang="en-US" b="1" dirty="0" smtClean="0">
              <a:solidFill>
                <a:srgbClr val="3366FF"/>
              </a:solidFill>
              <a:latin typeface="Times New Roman" panose="02020603050405020304" pitchFamily="18" charset="0"/>
              <a:cs typeface="Times New Roman" panose="02020603050405020304" pitchFamily="18" charset="0"/>
              <a:sym typeface="+mn-ea"/>
            </a:endParaRPr>
          </a:p>
        </p:txBody>
      </p:sp>
      <p:sp>
        <p:nvSpPr>
          <p:cNvPr id="5" name="Subtitle 4"/>
          <p:cNvSpPr>
            <a:spLocks noGrp="1"/>
          </p:cNvSpPr>
          <p:nvPr>
            <p:ph type="subTitle" idx="1"/>
          </p:nvPr>
        </p:nvSpPr>
        <p:spPr/>
        <p:txBody>
          <a:bodyPr/>
          <a:p>
            <a:r>
              <a:rPr lang="en-US" altLang="zh-CN" dirty="0" smtClean="0">
                <a:solidFill>
                  <a:srgbClr val="404040"/>
                </a:solidFill>
                <a:latin typeface="Times New Roman" panose="02020603050405020304" pitchFamily="18" charset="0"/>
                <a:cs typeface="Times New Roman" panose="02020603050405020304" pitchFamily="18" charset="0"/>
                <a:sym typeface="+mn-ea"/>
              </a:rPr>
              <a:t>Hua Huang,</a:t>
            </a:r>
            <a:r>
              <a:rPr lang="en-US" altLang="zh-CN" dirty="0" smtClean="0">
                <a:latin typeface="Times New Roman" panose="02020603050405020304" pitchFamily="18" charset="0"/>
                <a:cs typeface="Times New Roman" panose="02020603050405020304" pitchFamily="18" charset="0"/>
                <a:sym typeface="+mn-ea"/>
              </a:rPr>
              <a:t> </a:t>
            </a:r>
            <a:r>
              <a:rPr lang="en-US" altLang="zh-CN" dirty="0" smtClean="0">
                <a:solidFill>
                  <a:srgbClr val="404040"/>
                </a:solidFill>
                <a:latin typeface="Times New Roman" panose="02020603050405020304" pitchFamily="18" charset="0"/>
                <a:cs typeface="Times New Roman" panose="02020603050405020304" pitchFamily="18" charset="0"/>
                <a:sym typeface="+mn-ea"/>
              </a:rPr>
              <a:t>Ph.D.</a:t>
            </a:r>
            <a:endParaRPr lang="en-US" altLang="zh-CN" dirty="0" smtClean="0">
              <a:solidFill>
                <a:srgbClr val="404040"/>
              </a:solidFill>
              <a:latin typeface="Times New Roman" panose="02020603050405020304" pitchFamily="18" charset="0"/>
              <a:cs typeface="Times New Roman" panose="02020603050405020304" pitchFamily="18" charset="0"/>
            </a:endParaRPr>
          </a:p>
          <a:p>
            <a:r>
              <a:rPr lang="en-US" altLang="zh-CN" dirty="0" smtClean="0">
                <a:solidFill>
                  <a:srgbClr val="404040"/>
                </a:solidFill>
                <a:latin typeface="Times New Roman" panose="02020603050405020304" pitchFamily="18" charset="0"/>
                <a:cs typeface="Times New Roman" panose="02020603050405020304" pitchFamily="18" charset="0"/>
                <a:sym typeface="+mn-ea"/>
              </a:rPr>
              <a:t>Spring</a:t>
            </a:r>
            <a:r>
              <a:rPr lang="en-US" altLang="zh-CN" dirty="0" smtClean="0">
                <a:latin typeface="Times New Roman" panose="02020603050405020304" pitchFamily="18" charset="0"/>
                <a:cs typeface="Times New Roman" panose="02020603050405020304" pitchFamily="18" charset="0"/>
                <a:sym typeface="+mn-ea"/>
              </a:rPr>
              <a:t> </a:t>
            </a:r>
            <a:r>
              <a:rPr lang="en-US" altLang="zh-CN" dirty="0" smtClean="0">
                <a:solidFill>
                  <a:srgbClr val="404040"/>
                </a:solidFill>
                <a:latin typeface="Times New Roman" panose="02020603050405020304" pitchFamily="18" charset="0"/>
                <a:cs typeface="Times New Roman" panose="02020603050405020304" pitchFamily="18" charset="0"/>
                <a:sym typeface="+mn-ea"/>
              </a:rPr>
              <a:t>2019</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42570"/>
            <a:ext cx="11127740" cy="932815"/>
          </a:xfrm>
        </p:spPr>
        <p:txBody>
          <a:bodyPr/>
          <a:p>
            <a:r>
              <a:rPr lang="en-US" altLang="zh-CN" b="1" dirty="0" smtClean="0">
                <a:sym typeface="+mn-ea"/>
              </a:rPr>
              <a:t>A</a:t>
            </a:r>
            <a:r>
              <a:rPr lang="en-US" altLang="zh-CN" dirty="0" smtClean="0">
                <a:sym typeface="+mn-ea"/>
              </a:rPr>
              <a:t> </a:t>
            </a:r>
            <a:r>
              <a:rPr lang="en-US" altLang="zh-CN" b="1" dirty="0" smtClean="0">
                <a:sym typeface="+mn-ea"/>
              </a:rPr>
              <a:t>CPU</a:t>
            </a:r>
            <a:r>
              <a:rPr lang="en-US" altLang="zh-CN" dirty="0" smtClean="0">
                <a:sym typeface="+mn-ea"/>
              </a:rPr>
              <a:t> </a:t>
            </a:r>
            <a:r>
              <a:rPr lang="en-US" altLang="zh-CN" b="1" dirty="0" smtClean="0">
                <a:sym typeface="+mn-ea"/>
              </a:rPr>
              <a:t>enters</a:t>
            </a:r>
            <a:r>
              <a:rPr lang="en-US" altLang="zh-CN" dirty="0" smtClean="0">
                <a:sym typeface="+mn-ea"/>
              </a:rPr>
              <a:t> </a:t>
            </a:r>
            <a:r>
              <a:rPr lang="en-US" altLang="zh-CN" b="1" dirty="0" smtClean="0">
                <a:sym typeface="+mn-ea"/>
              </a:rPr>
              <a:t>user</a:t>
            </a:r>
            <a:r>
              <a:rPr lang="en-US" altLang="zh-CN" dirty="0" smtClean="0">
                <a:sym typeface="+mn-ea"/>
              </a:rPr>
              <a:t> </a:t>
            </a:r>
            <a:r>
              <a:rPr lang="en-US" altLang="zh-CN" b="1" dirty="0" smtClean="0">
                <a:sym typeface="+mn-ea"/>
              </a:rPr>
              <a:t>mode</a:t>
            </a:r>
            <a:r>
              <a:rPr lang="en-US" altLang="zh-CN" dirty="0" smtClean="0">
                <a:sym typeface="+mn-ea"/>
              </a:rPr>
              <a:t> </a:t>
            </a:r>
            <a:r>
              <a:rPr lang="en-US" altLang="zh-CN" b="1" dirty="0" smtClean="0">
                <a:sym typeface="+mn-ea"/>
              </a:rPr>
              <a:t>and</a:t>
            </a:r>
            <a:r>
              <a:rPr lang="en-US" altLang="zh-CN" dirty="0" smtClean="0">
                <a:sym typeface="+mn-ea"/>
              </a:rPr>
              <a:t> </a:t>
            </a:r>
            <a:r>
              <a:rPr lang="en-US" altLang="zh-CN" b="1" dirty="0" smtClean="0">
                <a:sym typeface="+mn-ea"/>
              </a:rPr>
              <a:t>kernel mode</a:t>
            </a:r>
            <a:r>
              <a:rPr lang="en-US" altLang="zh-CN" dirty="0" smtClean="0">
                <a:sym typeface="+mn-ea"/>
              </a:rPr>
              <a:t> </a:t>
            </a:r>
            <a:r>
              <a:rPr lang="en-US" altLang="zh-CN" b="1" dirty="0" smtClean="0">
                <a:sym typeface="+mn-ea"/>
              </a:rPr>
              <a:t>in</a:t>
            </a:r>
            <a:r>
              <a:rPr lang="en-US" altLang="zh-CN" dirty="0" smtClean="0">
                <a:sym typeface="+mn-ea"/>
              </a:rPr>
              <a:t> </a:t>
            </a:r>
            <a:r>
              <a:rPr lang="en-US" altLang="zh-CN" b="1" dirty="0" smtClean="0">
                <a:sym typeface="+mn-ea"/>
              </a:rPr>
              <a:t>an</a:t>
            </a:r>
            <a:r>
              <a:rPr lang="en-US" altLang="zh-CN" dirty="0" smtClean="0">
                <a:sym typeface="+mn-ea"/>
              </a:rPr>
              <a:t> </a:t>
            </a:r>
            <a:r>
              <a:rPr lang="en-US" altLang="zh-CN" b="1" dirty="0" smtClean="0">
                <a:sym typeface="+mn-ea"/>
              </a:rPr>
              <a:t>interleaved</a:t>
            </a:r>
            <a:r>
              <a:rPr lang="en-US" altLang="zh-CN" dirty="0" smtClean="0">
                <a:sym typeface="+mn-ea"/>
              </a:rPr>
              <a:t> </a:t>
            </a:r>
            <a:r>
              <a:rPr lang="en-US" altLang="zh-CN" b="1" dirty="0" smtClean="0">
                <a:sym typeface="+mn-ea"/>
              </a:rPr>
              <a:t>way</a:t>
            </a:r>
            <a:endParaRPr lang="en-US"/>
          </a:p>
        </p:txBody>
      </p:sp>
      <p:sp>
        <p:nvSpPr>
          <p:cNvPr id="3" name="Content Placeholder 2"/>
          <p:cNvSpPr>
            <a:spLocks noGrp="1"/>
          </p:cNvSpPr>
          <p:nvPr>
            <p:ph idx="1"/>
          </p:nvPr>
        </p:nvSpPr>
        <p:spPr/>
        <p:txBody>
          <a:bodyPr/>
          <a:p>
            <a:pPr>
              <a:lnSpc>
                <a:spcPts val="3200"/>
              </a:lnSpc>
            </a:pPr>
            <a:endParaRPr lang="en-US" altLang="zh-CN" b="1" dirty="0" smtClean="0">
              <a:solidFill>
                <a:srgbClr val="990033"/>
              </a:solidFill>
              <a:latin typeface="Times New Roman" panose="02020603050405020304" pitchFamily="18" charset="0"/>
              <a:cs typeface="Times New Roman" panose="02020603050405020304" pitchFamily="18" charset="0"/>
            </a:endParaRPr>
          </a:p>
          <a:p>
            <a:endParaRPr lang="en-US"/>
          </a:p>
        </p:txBody>
      </p:sp>
      <p:cxnSp>
        <p:nvCxnSpPr>
          <p:cNvPr id="5" name="Straight Connector 4"/>
          <p:cNvCxnSpPr/>
          <p:nvPr/>
        </p:nvCxnSpPr>
        <p:spPr>
          <a:xfrm>
            <a:off x="840105" y="2888615"/>
            <a:ext cx="9523095" cy="6985"/>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19200" y="1828800"/>
            <a:ext cx="0" cy="220980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19755" y="1828800"/>
            <a:ext cx="0" cy="220980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033645" y="1828800"/>
            <a:ext cx="0" cy="220980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26580" y="1828800"/>
            <a:ext cx="0" cy="220980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958580" y="1828800"/>
            <a:ext cx="0" cy="2209800"/>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1231265" y="2176145"/>
            <a:ext cx="1892935" cy="643255"/>
          </a:xfrm>
          <a:prstGeom prst="bentConnector3">
            <a:avLst>
              <a:gd name="adj1" fmla="val 100167"/>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5033645" y="2176145"/>
            <a:ext cx="1892935" cy="643255"/>
          </a:xfrm>
          <a:prstGeom prst="bentConnector3">
            <a:avLst>
              <a:gd name="adj1" fmla="val 100167"/>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58580" y="2176145"/>
            <a:ext cx="1219200" cy="0"/>
          </a:xfrm>
          <a:prstGeom prst="straightConnector1">
            <a:avLst/>
          </a:prstGeom>
          <a:ln w="28575" cmpd="sng">
            <a:solidFill>
              <a:schemeClr val="accent1">
                <a:shade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3124200" y="2923540"/>
            <a:ext cx="1909445" cy="734060"/>
          </a:xfrm>
          <a:prstGeom prst="bentConnector3">
            <a:avLst>
              <a:gd name="adj1" fmla="val 100498"/>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6934200" y="2895600"/>
            <a:ext cx="2024380" cy="762000"/>
          </a:xfrm>
          <a:prstGeom prst="bentConnector3">
            <a:avLst>
              <a:gd name="adj1" fmla="val 100407"/>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24200" y="2895600"/>
            <a:ext cx="0" cy="76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26580" y="2888615"/>
            <a:ext cx="0" cy="76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29200" y="2209800"/>
            <a:ext cx="4445"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958580" y="2237740"/>
            <a:ext cx="4445" cy="685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 Box 21"/>
          <p:cNvSpPr txBox="1"/>
          <p:nvPr/>
        </p:nvSpPr>
        <p:spPr>
          <a:xfrm>
            <a:off x="1219835" y="2336800"/>
            <a:ext cx="1899920" cy="460375"/>
          </a:xfrm>
          <a:prstGeom prst="rect">
            <a:avLst/>
          </a:prstGeom>
          <a:noFill/>
        </p:spPr>
        <p:txBody>
          <a:bodyPr wrap="square" rtlCol="0">
            <a:spAutoFit/>
          </a:bodyPr>
          <a:p>
            <a:r>
              <a:rPr lang="en-US" altLang="en-US" sz="2400"/>
              <a:t>user context</a:t>
            </a:r>
            <a:endParaRPr lang="en-US" altLang="en-US" sz="2400"/>
          </a:p>
        </p:txBody>
      </p:sp>
      <p:sp>
        <p:nvSpPr>
          <p:cNvPr id="23" name="Text Box 22"/>
          <p:cNvSpPr txBox="1"/>
          <p:nvPr/>
        </p:nvSpPr>
        <p:spPr>
          <a:xfrm>
            <a:off x="1231265" y="1715770"/>
            <a:ext cx="1762125" cy="460375"/>
          </a:xfrm>
          <a:prstGeom prst="rect">
            <a:avLst/>
          </a:prstGeom>
          <a:noFill/>
        </p:spPr>
        <p:txBody>
          <a:bodyPr wrap="square" rtlCol="0">
            <a:spAutoFit/>
          </a:bodyPr>
          <a:p>
            <a:r>
              <a:rPr lang="en-US" altLang="en-US" sz="2400"/>
              <a:t>before read</a:t>
            </a:r>
            <a:endParaRPr lang="en-US" altLang="en-US" sz="2400"/>
          </a:p>
        </p:txBody>
      </p:sp>
      <p:sp>
        <p:nvSpPr>
          <p:cNvPr id="24" name="Text Box 23"/>
          <p:cNvSpPr txBox="1"/>
          <p:nvPr/>
        </p:nvSpPr>
        <p:spPr>
          <a:xfrm>
            <a:off x="5034280" y="2336800"/>
            <a:ext cx="1899920" cy="460375"/>
          </a:xfrm>
          <a:prstGeom prst="rect">
            <a:avLst/>
          </a:prstGeom>
          <a:noFill/>
        </p:spPr>
        <p:txBody>
          <a:bodyPr wrap="square" rtlCol="0">
            <a:spAutoFit/>
          </a:bodyPr>
          <a:p>
            <a:r>
              <a:rPr lang="en-US" altLang="en-US" sz="2400"/>
              <a:t>user context</a:t>
            </a:r>
            <a:endParaRPr lang="en-US" altLang="en-US" sz="2400"/>
          </a:p>
        </p:txBody>
      </p:sp>
      <p:sp>
        <p:nvSpPr>
          <p:cNvPr id="25" name="Text Box 24"/>
          <p:cNvSpPr txBox="1"/>
          <p:nvPr/>
        </p:nvSpPr>
        <p:spPr>
          <a:xfrm>
            <a:off x="8958580" y="2350770"/>
            <a:ext cx="1899920" cy="460375"/>
          </a:xfrm>
          <a:prstGeom prst="rect">
            <a:avLst/>
          </a:prstGeom>
          <a:noFill/>
        </p:spPr>
        <p:txBody>
          <a:bodyPr wrap="square" rtlCol="0">
            <a:spAutoFit/>
          </a:bodyPr>
          <a:p>
            <a:r>
              <a:rPr lang="en-US" altLang="en-US" sz="2400"/>
              <a:t>user context</a:t>
            </a:r>
            <a:endParaRPr lang="en-US" altLang="en-US" sz="2400"/>
          </a:p>
        </p:txBody>
      </p:sp>
      <p:sp>
        <p:nvSpPr>
          <p:cNvPr id="26" name="Text Box 25"/>
          <p:cNvSpPr txBox="1"/>
          <p:nvPr/>
        </p:nvSpPr>
        <p:spPr>
          <a:xfrm>
            <a:off x="3069590" y="3060700"/>
            <a:ext cx="2138045" cy="460375"/>
          </a:xfrm>
          <a:prstGeom prst="rect">
            <a:avLst/>
          </a:prstGeom>
          <a:noFill/>
        </p:spPr>
        <p:txBody>
          <a:bodyPr wrap="square" rtlCol="0">
            <a:spAutoFit/>
          </a:bodyPr>
          <a:p>
            <a:r>
              <a:rPr lang="en-US" altLang="en-US" sz="2400"/>
              <a:t>kernel context</a:t>
            </a:r>
            <a:endParaRPr lang="en-US" altLang="en-US" sz="2400"/>
          </a:p>
        </p:txBody>
      </p:sp>
      <p:sp>
        <p:nvSpPr>
          <p:cNvPr id="27" name="Text Box 26"/>
          <p:cNvSpPr txBox="1"/>
          <p:nvPr/>
        </p:nvSpPr>
        <p:spPr>
          <a:xfrm>
            <a:off x="6896735" y="3060700"/>
            <a:ext cx="2138045" cy="460375"/>
          </a:xfrm>
          <a:prstGeom prst="rect">
            <a:avLst/>
          </a:prstGeom>
          <a:noFill/>
        </p:spPr>
        <p:txBody>
          <a:bodyPr wrap="square" rtlCol="0">
            <a:spAutoFit/>
          </a:bodyPr>
          <a:p>
            <a:r>
              <a:rPr lang="en-US" altLang="en-US" sz="2400"/>
              <a:t>kernel context</a:t>
            </a:r>
            <a:endParaRPr lang="en-US" altLang="en-US" sz="2400"/>
          </a:p>
        </p:txBody>
      </p:sp>
      <p:sp>
        <p:nvSpPr>
          <p:cNvPr id="28" name="Text Box 27"/>
          <p:cNvSpPr txBox="1"/>
          <p:nvPr/>
        </p:nvSpPr>
        <p:spPr>
          <a:xfrm>
            <a:off x="5029200" y="1715770"/>
            <a:ext cx="1831975" cy="460375"/>
          </a:xfrm>
          <a:prstGeom prst="rect">
            <a:avLst/>
          </a:prstGeom>
          <a:noFill/>
        </p:spPr>
        <p:txBody>
          <a:bodyPr wrap="square" rtlCol="0">
            <a:spAutoFit/>
          </a:bodyPr>
          <a:p>
            <a:r>
              <a:rPr lang="en-US" altLang="en-US" sz="2400"/>
              <a:t>before write</a:t>
            </a:r>
            <a:endParaRPr lang="en-US" altLang="en-US" sz="2400"/>
          </a:p>
        </p:txBody>
      </p:sp>
      <p:sp>
        <p:nvSpPr>
          <p:cNvPr id="29" name="Text Box 28"/>
          <p:cNvSpPr txBox="1"/>
          <p:nvPr/>
        </p:nvSpPr>
        <p:spPr>
          <a:xfrm>
            <a:off x="3124200" y="3839845"/>
            <a:ext cx="1904365" cy="460375"/>
          </a:xfrm>
          <a:prstGeom prst="rect">
            <a:avLst/>
          </a:prstGeom>
          <a:noFill/>
        </p:spPr>
        <p:txBody>
          <a:bodyPr wrap="square" rtlCol="0">
            <a:spAutoFit/>
          </a:bodyPr>
          <a:p>
            <a:r>
              <a:rPr lang="en-US" altLang="en-US" sz="2400">
                <a:solidFill>
                  <a:srgbClr val="FF0000"/>
                </a:solidFill>
              </a:rPr>
              <a:t>syscall read</a:t>
            </a:r>
            <a:endParaRPr lang="en-US" altLang="en-US" sz="2400">
              <a:solidFill>
                <a:srgbClr val="FF0000"/>
              </a:solidFill>
            </a:endParaRPr>
          </a:p>
        </p:txBody>
      </p:sp>
      <p:sp>
        <p:nvSpPr>
          <p:cNvPr id="30" name="Text Box 29"/>
          <p:cNvSpPr txBox="1"/>
          <p:nvPr/>
        </p:nvSpPr>
        <p:spPr>
          <a:xfrm>
            <a:off x="6993890" y="3657600"/>
            <a:ext cx="1904365" cy="460375"/>
          </a:xfrm>
          <a:prstGeom prst="rect">
            <a:avLst/>
          </a:prstGeom>
          <a:noFill/>
        </p:spPr>
        <p:txBody>
          <a:bodyPr wrap="square" rtlCol="0">
            <a:spAutoFit/>
          </a:bodyPr>
          <a:p>
            <a:r>
              <a:rPr lang="en-US" altLang="en-US" sz="2400">
                <a:solidFill>
                  <a:srgbClr val="FF0000"/>
                </a:solidFill>
              </a:rPr>
              <a:t>syscall write</a:t>
            </a:r>
            <a:endParaRPr lang="en-US" altLang="en-US" sz="24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to interpret the output of the </a:t>
            </a:r>
            <a:r>
              <a:rPr lang="en-US">
                <a:latin typeface="Courier New" panose="02070309020205020404" charset="0"/>
                <a:cs typeface="Courier New" panose="02070309020205020404" charset="0"/>
              </a:rPr>
              <a:t>time </a:t>
            </a:r>
            <a:r>
              <a:rPr lang="en-US"/>
              <a:t>command</a:t>
            </a:r>
            <a:endParaRPr lang="en-US"/>
          </a:p>
        </p:txBody>
      </p:sp>
      <p:sp>
        <p:nvSpPr>
          <p:cNvPr id="3" name="Content Placeholder 2"/>
          <p:cNvSpPr>
            <a:spLocks noGrp="1"/>
          </p:cNvSpPr>
          <p:nvPr>
            <p:ph idx="1"/>
          </p:nvPr>
        </p:nvSpPr>
        <p:spPr/>
        <p:txBody>
          <a:bodyPr/>
          <a:p>
            <a:r>
              <a:rPr lang="en-US" altLang="en-US" dirty="0" smtClean="0">
                <a:sym typeface="+mn-ea"/>
              </a:rPr>
              <a:t>$ </a:t>
            </a:r>
            <a:r>
              <a:rPr lang="en-US" altLang="zh-CN" dirty="0" smtClean="0">
                <a:solidFill>
                  <a:srgbClr val="000000"/>
                </a:solidFill>
                <a:sym typeface="+mn-ea"/>
              </a:rPr>
              <a:t>time</a:t>
            </a:r>
            <a:r>
              <a:rPr lang="en-US" altLang="zh-CN" dirty="0" smtClean="0">
                <a:sym typeface="+mn-ea"/>
              </a:rPr>
              <a:t> </a:t>
            </a:r>
            <a:r>
              <a:rPr lang="en-US" altLang="zh-CN" dirty="0" smtClean="0">
                <a:solidFill>
                  <a:srgbClr val="000000"/>
                </a:solidFill>
                <a:sym typeface="+mn-ea"/>
              </a:rPr>
              <a:t>any-command</a:t>
            </a:r>
            <a:endParaRPr lang="en-US" altLang="zh-CN" dirty="0" smtClean="0">
              <a:solidFill>
                <a:srgbClr val="000000"/>
              </a:solidFill>
              <a:sym typeface="+mn-ea"/>
            </a:endParaRPr>
          </a:p>
          <a:p>
            <a:pPr marL="0" lvl="0" indent="0">
              <a:buNone/>
            </a:pPr>
            <a:r>
              <a:rPr lang="en-US" altLang="en-US"/>
              <a:t>	</a:t>
            </a:r>
            <a:r>
              <a:rPr lang="en-US"/>
              <a:t>real	</a:t>
            </a:r>
            <a:r>
              <a:rPr lang="en-US" altLang="en-US"/>
              <a:t>	</a:t>
            </a:r>
            <a:r>
              <a:rPr lang="en-US"/>
              <a:t>0m0.064s</a:t>
            </a:r>
            <a:endParaRPr lang="en-US"/>
          </a:p>
          <a:p>
            <a:pPr marL="0" lvl="0" indent="0">
              <a:buNone/>
            </a:pPr>
            <a:r>
              <a:rPr lang="en-US" altLang="en-US"/>
              <a:t>	</a:t>
            </a:r>
            <a:r>
              <a:rPr lang="en-US"/>
              <a:t>user	</a:t>
            </a:r>
            <a:r>
              <a:rPr lang="en-US" altLang="en-US"/>
              <a:t>	</a:t>
            </a:r>
            <a:r>
              <a:rPr lang="en-US"/>
              <a:t>0m0.006s</a:t>
            </a:r>
            <a:endParaRPr lang="en-US"/>
          </a:p>
          <a:p>
            <a:pPr marL="0" lvl="0" indent="0">
              <a:buNone/>
            </a:pPr>
            <a:r>
              <a:rPr lang="en-US" altLang="en-US"/>
              <a:t>	</a:t>
            </a:r>
            <a:r>
              <a:rPr lang="en-US"/>
              <a:t>sys	</a:t>
            </a:r>
            <a:r>
              <a:rPr lang="en-US" altLang="en-US"/>
              <a:t>	</a:t>
            </a:r>
            <a:r>
              <a:rPr lang="en-US"/>
              <a:t>0m0.033s</a:t>
            </a:r>
            <a:endParaRPr lang="en-US"/>
          </a:p>
          <a:p>
            <a:pPr>
              <a:lnSpc>
                <a:spcPts val="2600"/>
              </a:lnSpc>
            </a:pPr>
            <a:endParaRPr lang="en-US" altLang="en-US" dirty="0" smtClean="0">
              <a:solidFill>
                <a:srgbClr val="000000"/>
              </a:solidFill>
              <a:sym typeface="+mn-ea"/>
            </a:endParaRPr>
          </a:p>
          <a:p>
            <a:pPr>
              <a:lnSpc>
                <a:spcPts val="2600"/>
              </a:lnSpc>
            </a:pPr>
            <a:r>
              <a:rPr lang="en-US" altLang="en-US" dirty="0" smtClean="0">
                <a:solidFill>
                  <a:srgbClr val="000000"/>
                </a:solidFill>
                <a:sym typeface="+mn-ea"/>
              </a:rPr>
              <a:t>r</a:t>
            </a:r>
            <a:r>
              <a:rPr lang="en-US" altLang="zh-CN" dirty="0" smtClean="0">
                <a:solidFill>
                  <a:srgbClr val="000000"/>
                </a:solidFill>
                <a:sym typeface="+mn-ea"/>
              </a:rPr>
              <a:t>eal:</a:t>
            </a:r>
            <a:r>
              <a:rPr lang="en-US" altLang="zh-CN" dirty="0" smtClean="0">
                <a:sym typeface="+mn-ea"/>
              </a:rPr>
              <a:t> </a:t>
            </a:r>
            <a:r>
              <a:rPr lang="en-US" altLang="zh-CN" dirty="0" smtClean="0">
                <a:solidFill>
                  <a:srgbClr val="000000"/>
                </a:solidFill>
                <a:sym typeface="+mn-ea"/>
              </a:rPr>
              <a:t>wall</a:t>
            </a:r>
            <a:r>
              <a:rPr lang="en-US" altLang="zh-CN" dirty="0" smtClean="0">
                <a:sym typeface="+mn-ea"/>
              </a:rPr>
              <a:t> </a:t>
            </a:r>
            <a:r>
              <a:rPr lang="en-US" altLang="zh-CN" dirty="0" smtClean="0">
                <a:solidFill>
                  <a:srgbClr val="000000"/>
                </a:solidFill>
                <a:sym typeface="+mn-ea"/>
              </a:rPr>
              <a:t>clock</a:t>
            </a:r>
            <a:r>
              <a:rPr lang="en-US" altLang="zh-CN" dirty="0" smtClean="0">
                <a:sym typeface="+mn-ea"/>
              </a:rPr>
              <a:t> </a:t>
            </a:r>
            <a:r>
              <a:rPr lang="en-US" altLang="zh-CN" dirty="0" smtClean="0">
                <a:solidFill>
                  <a:srgbClr val="000000"/>
                </a:solidFill>
                <a:sym typeface="+mn-ea"/>
              </a:rPr>
              <a:t>time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400"/>
              </a:lnSpc>
            </a:pPr>
            <a:r>
              <a:rPr lang="en-US" altLang="en-US" dirty="0" smtClean="0">
                <a:solidFill>
                  <a:srgbClr val="000000"/>
                </a:solidFill>
                <a:sym typeface="+mn-ea"/>
              </a:rPr>
              <a:t>u</a:t>
            </a:r>
            <a:r>
              <a:rPr lang="en-US" altLang="zh-CN" dirty="0" smtClean="0">
                <a:solidFill>
                  <a:srgbClr val="000000"/>
                </a:solidFill>
                <a:sym typeface="+mn-ea"/>
              </a:rPr>
              <a:t>ser:</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time</a:t>
            </a:r>
            <a:r>
              <a:rPr lang="en-US" altLang="zh-CN" dirty="0" smtClean="0">
                <a:sym typeface="+mn-ea"/>
              </a:rPr>
              <a:t> </a:t>
            </a:r>
            <a:r>
              <a:rPr lang="en-US" altLang="zh-CN" dirty="0" smtClean="0">
                <a:solidFill>
                  <a:srgbClr val="000000"/>
                </a:solidFill>
                <a:sym typeface="+mn-ea"/>
              </a:rPr>
              <a:t>spent</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user-mode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400"/>
              </a:lnSpc>
            </a:pPr>
            <a:r>
              <a:rPr lang="en-US" altLang="en-US" dirty="0" smtClean="0">
                <a:solidFill>
                  <a:srgbClr val="000000"/>
                </a:solidFill>
                <a:sym typeface="+mn-ea"/>
              </a:rPr>
              <a:t>s</a:t>
            </a:r>
            <a:r>
              <a:rPr lang="en-US" altLang="zh-CN" dirty="0" smtClean="0">
                <a:solidFill>
                  <a:srgbClr val="000000"/>
                </a:solidFill>
                <a:sym typeface="+mn-ea"/>
              </a:rPr>
              <a:t>ys:</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time</a:t>
            </a:r>
            <a:r>
              <a:rPr lang="en-US" altLang="zh-CN" dirty="0" smtClean="0">
                <a:sym typeface="+mn-ea"/>
              </a:rPr>
              <a:t> </a:t>
            </a:r>
            <a:r>
              <a:rPr lang="en-US" altLang="zh-CN" dirty="0" smtClean="0">
                <a:solidFill>
                  <a:srgbClr val="000000"/>
                </a:solidFill>
                <a:sym typeface="+mn-ea"/>
              </a:rPr>
              <a:t>spent</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kernel-mode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500"/>
              </a:lnSpc>
            </a:pPr>
            <a:r>
              <a:rPr lang="en-US" altLang="zh-CN" dirty="0" smtClean="0">
                <a:solidFill>
                  <a:srgbClr val="000000"/>
                </a:solidFill>
                <a:sym typeface="+mn-ea"/>
              </a:rPr>
              <a:t>Actual</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time:</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sys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400"/>
              </a:lnSpc>
            </a:pPr>
            <a:r>
              <a:rPr lang="en-US" altLang="zh-CN" dirty="0" smtClean="0">
                <a:solidFill>
                  <a:srgbClr val="800000"/>
                </a:solidFill>
                <a:sym typeface="+mn-ea"/>
              </a:rPr>
              <a:t>Why</a:t>
            </a:r>
            <a:r>
              <a:rPr lang="en-US" altLang="zh-CN" dirty="0" smtClean="0">
                <a:sym typeface="+mn-ea"/>
              </a:rPr>
              <a:t> </a:t>
            </a:r>
            <a:r>
              <a:rPr lang="en-US" altLang="zh-CN" dirty="0" smtClean="0">
                <a:solidFill>
                  <a:srgbClr val="800000"/>
                </a:solidFill>
                <a:sym typeface="+mn-ea"/>
              </a:rPr>
              <a:t>“real</a:t>
            </a:r>
            <a:r>
              <a:rPr lang="en-US" altLang="zh-CN" dirty="0" smtClean="0">
                <a:sym typeface="+mn-ea"/>
              </a:rPr>
              <a:t> </a:t>
            </a:r>
            <a:r>
              <a:rPr lang="en-US" altLang="zh-CN" dirty="0" smtClean="0">
                <a:solidFill>
                  <a:srgbClr val="800000"/>
                </a:solidFill>
                <a:sym typeface="+mn-ea"/>
              </a:rPr>
              <a:t>!=</a:t>
            </a:r>
            <a:r>
              <a:rPr lang="en-US" altLang="zh-CN" dirty="0" smtClean="0">
                <a:sym typeface="+mn-ea"/>
              </a:rPr>
              <a:t> </a:t>
            </a:r>
            <a:r>
              <a:rPr lang="en-US" altLang="zh-CN" dirty="0" smtClean="0">
                <a:solidFill>
                  <a:srgbClr val="800000"/>
                </a:solidFill>
                <a:sym typeface="+mn-ea"/>
              </a:rPr>
              <a:t>user</a:t>
            </a:r>
            <a:r>
              <a:rPr lang="en-US" altLang="zh-CN" dirty="0" smtClean="0">
                <a:sym typeface="+mn-ea"/>
              </a:rPr>
              <a:t> </a:t>
            </a:r>
            <a:r>
              <a:rPr lang="en-US" altLang="zh-CN" dirty="0" smtClean="0">
                <a:solidFill>
                  <a:srgbClr val="800000"/>
                </a:solidFill>
                <a:sym typeface="+mn-ea"/>
              </a:rPr>
              <a:t>+</a:t>
            </a:r>
            <a:r>
              <a:rPr lang="en-US" altLang="zh-CN" dirty="0" smtClean="0">
                <a:sym typeface="+mn-ea"/>
              </a:rPr>
              <a:t> </a:t>
            </a:r>
            <a:r>
              <a:rPr lang="en-US" altLang="zh-CN" dirty="0" smtClean="0">
                <a:solidFill>
                  <a:srgbClr val="800000"/>
                </a:solidFill>
                <a:sym typeface="+mn-ea"/>
              </a:rPr>
              <a:t>sys”?</a:t>
            </a:r>
            <a:endParaRPr lang="en-US" altLang="zh-CN" dirty="0" smtClean="0">
              <a:solidFill>
                <a:srgbClr val="800000"/>
              </a:solidFill>
              <a:latin typeface="Times New Roman" panose="02020603050405020304" pitchFamily="18" charset="0"/>
              <a:cs typeface="Times New Roman" panose="02020603050405020304" pitchFamily="18" charset="0"/>
            </a:endParaRPr>
          </a:p>
          <a:p>
            <a:pPr lvl="0"/>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Myth: “root” refers to the kernel mode?</a:t>
            </a:r>
            <a:endParaRPr lang="en-US"/>
          </a:p>
        </p:txBody>
      </p:sp>
      <p:sp>
        <p:nvSpPr>
          <p:cNvPr id="3" name="Content Placeholder 2"/>
          <p:cNvSpPr>
            <a:spLocks noGrp="1"/>
          </p:cNvSpPr>
          <p:nvPr>
            <p:ph idx="1"/>
          </p:nvPr>
        </p:nvSpPr>
        <p:spPr/>
        <p:txBody>
          <a:bodyPr/>
          <a:p>
            <a:pPr>
              <a:lnSpc>
                <a:spcPts val="2900"/>
              </a:lnSpc>
              <a:tabLst>
                <a:tab pos="342900" algn="l"/>
              </a:tabLst>
            </a:pPr>
            <a:r>
              <a:rPr lang="en-US" altLang="zh-CN" dirty="0" smtClean="0">
                <a:solidFill>
                  <a:srgbClr val="000000"/>
                </a:solidFill>
                <a:sym typeface="+mn-ea"/>
              </a:rPr>
              <a:t>Short</a:t>
            </a:r>
            <a:r>
              <a:rPr lang="en-US" altLang="zh-CN" dirty="0" smtClean="0">
                <a:sym typeface="+mn-ea"/>
              </a:rPr>
              <a:t> </a:t>
            </a:r>
            <a:r>
              <a:rPr lang="en-US" altLang="zh-CN" dirty="0" smtClean="0">
                <a:solidFill>
                  <a:srgbClr val="000000"/>
                </a:solidFill>
                <a:sym typeface="+mn-ea"/>
              </a:rPr>
              <a:t>answer:</a:t>
            </a:r>
            <a:r>
              <a:rPr lang="en-US" altLang="zh-CN" dirty="0" smtClean="0">
                <a:sym typeface="+mn-ea"/>
              </a:rPr>
              <a:t> </a:t>
            </a:r>
            <a:r>
              <a:rPr lang="en-US" altLang="zh-CN" dirty="0" smtClean="0">
                <a:solidFill>
                  <a:srgbClr val="000000"/>
                </a:solidFill>
                <a:sym typeface="+mn-ea"/>
              </a:rPr>
              <a:t>no!</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000"/>
              </a:lnSpc>
              <a:tabLst>
                <a:tab pos="342900" algn="l"/>
              </a:tabLst>
            </a:pPr>
            <a:r>
              <a:rPr lang="en-US" altLang="zh-CN" dirty="0" smtClean="0">
                <a:solidFill>
                  <a:srgbClr val="000000"/>
                </a:solidFill>
                <a:sym typeface="+mn-ea"/>
              </a:rPr>
              <a:t>Long</a:t>
            </a:r>
            <a:r>
              <a:rPr lang="en-US" altLang="zh-CN" dirty="0" smtClean="0">
                <a:sym typeface="+mn-ea"/>
              </a:rPr>
              <a:t> </a:t>
            </a:r>
            <a:r>
              <a:rPr lang="en-US" altLang="zh-CN" dirty="0" smtClean="0">
                <a:solidFill>
                  <a:srgbClr val="000000"/>
                </a:solidFill>
                <a:sym typeface="+mn-ea"/>
              </a:rPr>
              <a:t>answer:</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b="1" dirty="0" smtClean="0">
                <a:solidFill>
                  <a:srgbClr val="000000"/>
                </a:solidFill>
                <a:sym typeface="+mn-ea"/>
              </a:rPr>
              <a:t>root</a:t>
            </a:r>
            <a:r>
              <a:rPr lang="en-US" altLang="zh-CN" b="1"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b="1" dirty="0" smtClean="0">
                <a:solidFill>
                  <a:srgbClr val="000000"/>
                </a:solidFill>
                <a:sym typeface="+mn-ea"/>
              </a:rPr>
              <a:t>non-root</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refer</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the </a:t>
            </a:r>
            <a:r>
              <a:rPr lang="en-US" altLang="zh-CN" b="1" dirty="0" smtClean="0">
                <a:solidFill>
                  <a:srgbClr val="800000"/>
                </a:solidFill>
                <a:sym typeface="+mn-ea"/>
              </a:rPr>
              <a:t>user</a:t>
            </a:r>
            <a:r>
              <a:rPr lang="en-US" altLang="zh-CN" b="1" dirty="0" smtClean="0">
                <a:sym typeface="+mn-ea"/>
              </a:rPr>
              <a:t> </a:t>
            </a:r>
            <a:r>
              <a:rPr lang="en-US" altLang="zh-CN" b="1" dirty="0" smtClean="0">
                <a:solidFill>
                  <a:srgbClr val="800000"/>
                </a:solidFill>
                <a:sym typeface="+mn-ea"/>
              </a:rPr>
              <a:t>account</a:t>
            </a:r>
            <a:r>
              <a:rPr lang="en-US" altLang="zh-CN" b="1" dirty="0" smtClean="0">
                <a:sym typeface="+mn-ea"/>
              </a:rPr>
              <a:t> </a:t>
            </a:r>
            <a:r>
              <a:rPr lang="en-US" altLang="zh-CN" b="1" dirty="0" smtClean="0">
                <a:solidFill>
                  <a:srgbClr val="800000"/>
                </a:solidFill>
                <a:sym typeface="+mn-ea"/>
              </a:rPr>
              <a:t>types</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Linux/Unix,</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root</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can access</a:t>
            </a:r>
            <a:r>
              <a:rPr lang="en-US" altLang="zh-CN" dirty="0" smtClean="0">
                <a:sym typeface="+mn-ea"/>
              </a:rPr>
              <a:t> </a:t>
            </a:r>
            <a:r>
              <a:rPr lang="en-US" altLang="zh-CN" dirty="0" smtClean="0">
                <a:solidFill>
                  <a:srgbClr val="000000"/>
                </a:solidFill>
                <a:sym typeface="+mn-ea"/>
              </a:rPr>
              <a:t>any</a:t>
            </a:r>
            <a:r>
              <a:rPr lang="en-US" altLang="zh-CN" dirty="0" smtClean="0">
                <a:sym typeface="+mn-ea"/>
              </a:rPr>
              <a:t> </a:t>
            </a:r>
            <a:r>
              <a:rPr lang="en-US" altLang="zh-CN" dirty="0" smtClean="0">
                <a:solidFill>
                  <a:srgbClr val="000000"/>
                </a:solidFill>
                <a:sym typeface="+mn-ea"/>
              </a:rPr>
              <a:t>ﬁles,</a:t>
            </a:r>
            <a:r>
              <a:rPr lang="en-US" altLang="zh-CN" dirty="0" smtClean="0">
                <a:sym typeface="+mn-ea"/>
              </a:rPr>
              <a:t> </a:t>
            </a:r>
            <a:r>
              <a:rPr lang="en-US" altLang="zh-CN" dirty="0" smtClean="0">
                <a:solidFill>
                  <a:srgbClr val="000000"/>
                </a:solidFill>
                <a:sym typeface="+mn-ea"/>
              </a:rPr>
              <a:t>while</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non-root</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only</a:t>
            </a:r>
            <a:r>
              <a:rPr lang="en-US" altLang="zh-CN" dirty="0" smtClean="0">
                <a:sym typeface="+mn-ea"/>
              </a:rPr>
              <a:t> </a:t>
            </a:r>
            <a:r>
              <a:rPr lang="en-US" altLang="zh-CN" dirty="0" smtClean="0">
                <a:solidFill>
                  <a:srgbClr val="000000"/>
                </a:solidFill>
                <a:sym typeface="+mn-ea"/>
              </a:rPr>
              <a:t>has</a:t>
            </a:r>
            <a:r>
              <a:rPr lang="en-US" altLang="zh-CN" dirty="0" smtClean="0">
                <a:sym typeface="+mn-ea"/>
              </a:rPr>
              <a:t> </a:t>
            </a:r>
            <a:r>
              <a:rPr lang="en-US" altLang="zh-CN" dirty="0" smtClean="0">
                <a:solidFill>
                  <a:srgbClr val="000000"/>
                </a:solidFill>
                <a:sym typeface="+mn-ea"/>
              </a:rPr>
              <a:t>access to</a:t>
            </a:r>
            <a:r>
              <a:rPr lang="en-US" altLang="zh-CN" dirty="0" smtClean="0">
                <a:sym typeface="+mn-ea"/>
              </a:rPr>
              <a:t> </a:t>
            </a:r>
            <a:r>
              <a:rPr lang="en-US" altLang="zh-CN" dirty="0" smtClean="0">
                <a:solidFill>
                  <a:srgbClr val="000000"/>
                </a:solidFill>
                <a:sym typeface="+mn-ea"/>
              </a:rPr>
              <a:t>some</a:t>
            </a:r>
            <a:r>
              <a:rPr lang="en-US" altLang="zh-CN" dirty="0" smtClean="0">
                <a:sym typeface="+mn-ea"/>
              </a:rPr>
              <a:t> </a:t>
            </a:r>
            <a:r>
              <a:rPr lang="en-US" altLang="zh-CN" dirty="0" smtClean="0">
                <a:solidFill>
                  <a:srgbClr val="000000"/>
                </a:solidFill>
                <a:sym typeface="+mn-ea"/>
              </a:rPr>
              <a:t>ﬁles.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100"/>
              </a:lnSpc>
              <a:tabLst>
                <a:tab pos="342900" algn="l"/>
              </a:tabLst>
            </a:pPr>
            <a:endParaRPr lang="en-US" altLang="zh-CN" dirty="0" smtClean="0">
              <a:solidFill>
                <a:srgbClr val="000000"/>
              </a:solidFill>
              <a:sym typeface="+mn-ea"/>
            </a:endParaRPr>
          </a:p>
          <a:p>
            <a:pPr>
              <a:lnSpc>
                <a:spcPts val="3100"/>
              </a:lnSpc>
              <a:tabLst>
                <a:tab pos="342900" algn="l"/>
              </a:tabLst>
            </a:pPr>
            <a:r>
              <a:rPr lang="en-US" altLang="zh-CN" b="1" dirty="0" smtClean="0">
                <a:solidFill>
                  <a:srgbClr val="000000"/>
                </a:solidFill>
                <a:sym typeface="+mn-ea"/>
              </a:rPr>
              <a:t>Kernel</a:t>
            </a:r>
            <a:r>
              <a:rPr lang="en-US" altLang="zh-CN" b="1" dirty="0" smtClean="0">
                <a:sym typeface="+mn-ea"/>
              </a:rPr>
              <a:t> </a:t>
            </a:r>
            <a:r>
              <a:rPr lang="en-US" altLang="zh-CN" b="1"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b="1" dirty="0" smtClean="0">
                <a:solidFill>
                  <a:srgbClr val="000000"/>
                </a:solidFill>
                <a:sym typeface="+mn-ea"/>
              </a:rPr>
              <a:t>User</a:t>
            </a:r>
            <a:r>
              <a:rPr lang="en-US" altLang="zh-CN" b="1" dirty="0" smtClean="0">
                <a:sym typeface="+mn-ea"/>
              </a:rPr>
              <a:t> </a:t>
            </a:r>
            <a:r>
              <a:rPr lang="en-US" altLang="zh-CN" b="1"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refer</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b="1" dirty="0" smtClean="0">
                <a:solidFill>
                  <a:srgbClr val="800000"/>
                </a:solidFill>
                <a:sym typeface="+mn-ea"/>
              </a:rPr>
              <a:t>processor mode</a:t>
            </a:r>
            <a:endParaRPr lang="en-US" altLang="zh-CN" dirty="0" smtClean="0">
              <a:solidFill>
                <a:srgbClr val="800000"/>
              </a:solidFill>
              <a:latin typeface="Times New Roman" panose="02020603050405020304" pitchFamily="18" charset="0"/>
              <a:cs typeface="Times New Roman" panose="02020603050405020304" pitchFamily="18" charset="0"/>
            </a:endParaRPr>
          </a:p>
          <a:p>
            <a:pPr>
              <a:lnSpc>
                <a:spcPts val="3000"/>
              </a:lnSpc>
              <a:tabLst>
                <a:tab pos="342900" algn="l"/>
              </a:tabLst>
            </a:pPr>
            <a:endParaRPr lang="en-US" altLang="zh-CN" dirty="0" smtClean="0">
              <a:solidFill>
                <a:srgbClr val="000000"/>
              </a:solidFill>
              <a:sym typeface="+mn-ea"/>
            </a:endParaRPr>
          </a:p>
          <a:p>
            <a:pPr>
              <a:lnSpc>
                <a:spcPts val="3000"/>
              </a:lnSpc>
              <a:tabLst>
                <a:tab pos="342900" algn="l"/>
              </a:tabLst>
            </a:pPr>
            <a:r>
              <a:rPr lang="en-US" altLang="zh-CN" dirty="0" smtClean="0">
                <a:solidFill>
                  <a:srgbClr val="000000"/>
                </a:solidFill>
                <a:sym typeface="+mn-ea"/>
              </a:rPr>
              <a:t>No</a:t>
            </a:r>
            <a:r>
              <a:rPr lang="en-US" altLang="zh-CN" dirty="0" smtClean="0">
                <a:sym typeface="+mn-ea"/>
              </a:rPr>
              <a:t> </a:t>
            </a:r>
            <a:r>
              <a:rPr lang="en-US" altLang="zh-CN" dirty="0" smtClean="0">
                <a:solidFill>
                  <a:srgbClr val="000000"/>
                </a:solidFill>
                <a:sym typeface="+mn-ea"/>
              </a:rPr>
              <a:t>matter</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root</a:t>
            </a:r>
            <a:r>
              <a:rPr lang="en-US" altLang="zh-CN" dirty="0" smtClean="0">
                <a:sym typeface="+mn-ea"/>
              </a:rPr>
              <a:t> </a:t>
            </a:r>
            <a:r>
              <a:rPr lang="en-US" altLang="zh-CN" dirty="0" smtClean="0">
                <a:solidFill>
                  <a:srgbClr val="000000"/>
                </a:solidFill>
                <a:sym typeface="+mn-ea"/>
              </a:rPr>
              <a:t>or</a:t>
            </a:r>
            <a:r>
              <a:rPr lang="en-US" altLang="zh-CN" dirty="0" smtClean="0">
                <a:sym typeface="+mn-ea"/>
              </a:rPr>
              <a:t> </a:t>
            </a:r>
            <a:r>
              <a:rPr lang="en-US" altLang="zh-CN" dirty="0" smtClean="0">
                <a:solidFill>
                  <a:srgbClr val="000000"/>
                </a:solidFill>
                <a:sym typeface="+mn-ea"/>
              </a:rPr>
              <a:t>non-root,</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still</a:t>
            </a:r>
            <a:r>
              <a:rPr lang="en-US" altLang="zh-CN" dirty="0" smtClean="0">
                <a:sym typeface="+mn-ea"/>
              </a:rPr>
              <a:t> </a:t>
            </a:r>
            <a:r>
              <a:rPr lang="en-US" altLang="zh-CN" dirty="0" smtClean="0">
                <a:solidFill>
                  <a:srgbClr val="000000"/>
                </a:solidFill>
                <a:sym typeface="+mn-ea"/>
              </a:rPr>
              <a:t>enter Kernel</a:t>
            </a:r>
            <a:r>
              <a:rPr lang="en-US" altLang="zh-CN" dirty="0" smtClean="0">
                <a:sym typeface="+mn-ea"/>
              </a:rPr>
              <a:t> </a:t>
            </a:r>
            <a:r>
              <a:rPr lang="en-US" altLang="zh-CN"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an</a:t>
            </a:r>
            <a:r>
              <a:rPr lang="en-US" altLang="zh-CN" dirty="0" smtClean="0">
                <a:sym typeface="+mn-ea"/>
              </a:rPr>
              <a:t> </a:t>
            </a:r>
            <a:r>
              <a:rPr lang="en-US" altLang="zh-CN" dirty="0" smtClean="0">
                <a:solidFill>
                  <a:srgbClr val="000000"/>
                </a:solidFill>
                <a:sym typeface="+mn-ea"/>
              </a:rPr>
              <a:t>interleaved</a:t>
            </a:r>
            <a:r>
              <a:rPr lang="en-US" altLang="zh-CN" dirty="0" smtClean="0">
                <a:sym typeface="+mn-ea"/>
              </a:rPr>
              <a:t> </a:t>
            </a:r>
            <a:r>
              <a:rPr lang="en-US" altLang="zh-CN" dirty="0" smtClean="0">
                <a:solidFill>
                  <a:srgbClr val="000000"/>
                </a:solidFill>
                <a:sym typeface="+mn-ea"/>
              </a:rPr>
              <a:t>way</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100"/>
              </a:lnSpc>
              <a:tabLst>
                <a:tab pos="342900" algn="l"/>
              </a:tabLst>
            </a:pPr>
            <a:endParaRPr lang="en-US" altLang="zh-CN" dirty="0" smtClean="0">
              <a:solidFill>
                <a:srgbClr val="000000"/>
              </a:solidFill>
              <a:sym typeface="+mn-ea"/>
            </a:endParaRPr>
          </a:p>
          <a:p>
            <a:pPr>
              <a:lnSpc>
                <a:spcPts val="3100"/>
              </a:lnSpc>
              <a:tabLst>
                <a:tab pos="342900" algn="l"/>
              </a:tabLst>
            </a:pPr>
            <a:r>
              <a:rPr lang="en-US" altLang="zh-CN" dirty="0" smtClean="0">
                <a:solidFill>
                  <a:srgbClr val="000000"/>
                </a:solidFill>
                <a:sym typeface="+mn-ea"/>
              </a:rPr>
              <a:t>Regardless</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current</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root</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is always</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root</a:t>
            </a:r>
            <a:r>
              <a:rPr lang="en-US" altLang="zh-CN" dirty="0" smtClean="0">
                <a:sym typeface="+mn-ea"/>
              </a:rPr>
              <a:t> </a:t>
            </a:r>
            <a:r>
              <a:rPr lang="en-US" altLang="zh-CN" dirty="0" smtClean="0">
                <a:solidFill>
                  <a:srgbClr val="000000"/>
                </a:solidFill>
                <a:sym typeface="+mn-ea"/>
              </a:rPr>
              <a:t>user</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100"/>
              </a:lnSpc>
              <a:tabLst>
                <a:tab pos="342900" algn="l"/>
              </a:tabLst>
            </a:pPr>
            <a:endParaRPr lang="en-US" altLang="zh-CN" dirty="0" smtClean="0">
              <a:solidFill>
                <a:srgbClr val="000000"/>
              </a:solidFill>
              <a:sym typeface="+mn-ea"/>
            </a:endParaRPr>
          </a:p>
          <a:p>
            <a:pPr>
              <a:lnSpc>
                <a:spcPts val="3100"/>
              </a:lnSpc>
              <a:tabLst>
                <a:tab pos="342900" algn="l"/>
              </a:tabLst>
            </a:pPr>
            <a:r>
              <a:rPr lang="en-US" altLang="zh-CN" dirty="0" smtClean="0">
                <a:solidFill>
                  <a:srgbClr val="000000"/>
                </a:solidFill>
                <a:sym typeface="+mn-ea"/>
              </a:rPr>
              <a:t>That</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they</a:t>
            </a:r>
            <a:r>
              <a:rPr lang="en-US" altLang="zh-CN" dirty="0" smtClean="0">
                <a:sym typeface="+mn-ea"/>
              </a:rPr>
              <a:t> </a:t>
            </a:r>
            <a:r>
              <a:rPr lang="en-US" altLang="zh-CN" dirty="0" smtClean="0">
                <a:solidFill>
                  <a:srgbClr val="000000"/>
                </a:solidFill>
                <a:sym typeface="+mn-ea"/>
              </a:rPr>
              <a:t>are</a:t>
            </a:r>
            <a:r>
              <a:rPr lang="en-US" altLang="zh-CN" dirty="0" smtClean="0">
                <a:sym typeface="+mn-ea"/>
              </a:rPr>
              <a:t> </a:t>
            </a:r>
            <a:r>
              <a:rPr lang="en-US" altLang="zh-CN" dirty="0" smtClean="0">
                <a:solidFill>
                  <a:srgbClr val="800000"/>
                </a:solidFill>
                <a:sym typeface="+mn-ea"/>
              </a:rPr>
              <a:t>orthogonal</a:t>
            </a:r>
            <a:r>
              <a:rPr lang="en-US" altLang="zh-CN" dirty="0" smtClean="0">
                <a:sym typeface="+mn-ea"/>
              </a:rPr>
              <a:t> </a:t>
            </a:r>
            <a:r>
              <a:rPr lang="en-US" altLang="zh-CN" dirty="0" smtClean="0">
                <a:solidFill>
                  <a:srgbClr val="000000"/>
                </a:solidFill>
                <a:sym typeface="+mn-ea"/>
              </a:rPr>
              <a:t>concepts</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Rings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and</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Virtualization</a:t>
            </a:r>
            <a:endParaRPr lang="en-US"/>
          </a:p>
        </p:txBody>
      </p:sp>
      <p:sp>
        <p:nvSpPr>
          <p:cNvPr id="3" name="Content Placeholder 2"/>
          <p:cNvSpPr>
            <a:spLocks noGrp="1"/>
          </p:cNvSpPr>
          <p:nvPr>
            <p:ph idx="1"/>
          </p:nvPr>
        </p:nvSpPr>
        <p:spPr>
          <a:xfrm>
            <a:off x="554355" y="806450"/>
            <a:ext cx="7576185" cy="5206365"/>
          </a:xfrm>
        </p:spPr>
        <p:txBody>
          <a:bodyPr>
            <a:normAutofit/>
          </a:bodyPr>
          <a:p>
            <a:pPr>
              <a:lnSpc>
                <a:spcPts val="2700"/>
              </a:lnSpc>
              <a:tabLst>
                <a:tab pos="342900" algn="l"/>
                <a:tab pos="457200" algn="l"/>
                <a:tab pos="736600" algn="l"/>
                <a:tab pos="812800" algn="l"/>
              </a:tabLst>
            </a:pPr>
            <a:r>
              <a:rPr lang="en-US" altLang="zh-CN" dirty="0" smtClean="0">
                <a:solidFill>
                  <a:srgbClr val="000000"/>
                </a:solidFill>
                <a:sym typeface="+mn-ea"/>
              </a:rPr>
              <a:t>A</a:t>
            </a:r>
            <a:r>
              <a:rPr lang="en-US" altLang="zh-CN" dirty="0" smtClean="0">
                <a:sym typeface="+mn-ea"/>
              </a:rPr>
              <a:t> </a:t>
            </a:r>
            <a:r>
              <a:rPr lang="en-US" altLang="zh-CN" dirty="0" smtClean="0">
                <a:solidFill>
                  <a:srgbClr val="800000"/>
                </a:solidFill>
                <a:sym typeface="+mn-ea"/>
              </a:rPr>
              <a:t>Hypervisor</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800000"/>
                </a:solidFill>
                <a:sym typeface="+mn-ea"/>
              </a:rPr>
              <a:t>Virtual</a:t>
            </a:r>
            <a:r>
              <a:rPr lang="en-US" altLang="zh-CN" dirty="0" smtClean="0">
                <a:sym typeface="+mn-ea"/>
              </a:rPr>
              <a:t> </a:t>
            </a:r>
            <a:r>
              <a:rPr lang="en-US" altLang="zh-CN" dirty="0" smtClean="0">
                <a:solidFill>
                  <a:srgbClr val="800000"/>
                </a:solidFill>
                <a:sym typeface="+mn-ea"/>
              </a:rPr>
              <a:t>Machine</a:t>
            </a:r>
            <a:r>
              <a:rPr lang="en-US" altLang="zh-CN" dirty="0" smtClean="0">
                <a:sym typeface="+mn-ea"/>
              </a:rPr>
              <a:t> </a:t>
            </a:r>
            <a:r>
              <a:rPr lang="en-US" altLang="zh-CN" dirty="0" smtClean="0">
                <a:solidFill>
                  <a:srgbClr val="800000"/>
                </a:solidFill>
                <a:sym typeface="+mn-ea"/>
              </a:rPr>
              <a:t>Monitor</a:t>
            </a:r>
            <a:r>
              <a:rPr lang="en-US" altLang="zh-CN" dirty="0" smtClean="0">
                <a:sym typeface="+mn-ea"/>
              </a:rPr>
              <a:t> </a:t>
            </a:r>
            <a:r>
              <a:rPr lang="en-US" altLang="zh-CN" dirty="0" smtClean="0">
                <a:solidFill>
                  <a:srgbClr val="800000"/>
                </a:solidFill>
                <a:sym typeface="+mn-ea"/>
              </a:rPr>
              <a:t>(VMM)</a:t>
            </a:r>
            <a:r>
              <a:rPr lang="en-US" altLang="zh-CN" dirty="0" smtClean="0">
                <a:sym typeface="+mn-ea"/>
              </a:rPr>
              <a:t> </a:t>
            </a:r>
            <a:r>
              <a:rPr lang="en-US" altLang="zh-CN" dirty="0" smtClean="0">
                <a:solidFill>
                  <a:srgbClr val="000000"/>
                </a:solidFill>
                <a:sym typeface="+mn-ea"/>
              </a:rPr>
              <a:t>that runs</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manages</a:t>
            </a:r>
            <a:r>
              <a:rPr lang="en-US" altLang="zh-CN" dirty="0" smtClean="0">
                <a:sym typeface="+mn-ea"/>
              </a:rPr>
              <a:t> </a:t>
            </a:r>
            <a:r>
              <a:rPr lang="en-US" altLang="zh-CN" dirty="0" smtClean="0">
                <a:solidFill>
                  <a:srgbClr val="000000"/>
                </a:solidFill>
                <a:sym typeface="+mn-ea"/>
              </a:rPr>
              <a:t>virtual</a:t>
            </a:r>
            <a:r>
              <a:rPr lang="en-US" altLang="zh-CN" dirty="0" smtClean="0">
                <a:sym typeface="+mn-ea"/>
              </a:rPr>
              <a:t> </a:t>
            </a:r>
            <a:r>
              <a:rPr lang="en-US" altLang="zh-CN" dirty="0" smtClean="0">
                <a:solidFill>
                  <a:srgbClr val="000000"/>
                </a:solidFill>
                <a:sym typeface="+mn-ea"/>
              </a:rPr>
              <a:t>machines</a:t>
            </a:r>
            <a:endParaRPr lang="en-US" altLang="zh-CN" dirty="0" smtClean="0">
              <a:solidFill>
                <a:srgbClr val="000000"/>
              </a:solidFill>
              <a:latin typeface="Times New Roman" panose="02020603050405020304" pitchFamily="18" charset="0"/>
              <a:cs typeface="Times New Roman" panose="02020603050405020304" pitchFamily="18" charset="0"/>
            </a:endParaRPr>
          </a:p>
          <a:p>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straightforward</a:t>
            </a:r>
            <a:r>
              <a:rPr lang="en-US" altLang="zh-CN" dirty="0" smtClean="0">
                <a:sym typeface="+mn-ea"/>
              </a:rPr>
              <a:t> </a:t>
            </a:r>
            <a:r>
              <a:rPr lang="en-US" altLang="zh-CN" dirty="0" smtClean="0">
                <a:solidFill>
                  <a:srgbClr val="000000"/>
                </a:solidFill>
                <a:sym typeface="+mn-ea"/>
              </a:rPr>
              <a:t>virtualization</a:t>
            </a:r>
            <a:r>
              <a:rPr lang="en-US" altLang="zh-CN" dirty="0" smtClean="0">
                <a:sym typeface="+mn-ea"/>
              </a:rPr>
              <a:t> </a:t>
            </a:r>
            <a:r>
              <a:rPr lang="en-US" altLang="zh-CN" dirty="0" smtClean="0">
                <a:solidFill>
                  <a:srgbClr val="000000"/>
                </a:solidFill>
                <a:sym typeface="+mn-ea"/>
              </a:rPr>
              <a:t>scheme</a:t>
            </a:r>
            <a:endParaRPr lang="en-US" altLang="zh-CN" dirty="0" smtClean="0">
              <a:solidFill>
                <a:srgbClr val="000000"/>
              </a:solidFill>
              <a:sym typeface="+mn-ea"/>
            </a:endParaRPr>
          </a:p>
          <a:p>
            <a:pPr lvl="1"/>
            <a:r>
              <a:rPr lang="en-US" altLang="zh-CN" dirty="0" smtClean="0">
                <a:solidFill>
                  <a:srgbClr val="800000"/>
                </a:solidFill>
                <a:sym typeface="+mn-ea"/>
              </a:rPr>
              <a:t> Hypervisor:</a:t>
            </a:r>
            <a:r>
              <a:rPr lang="en-US" altLang="zh-CN" dirty="0" smtClean="0">
                <a:sym typeface="+mn-ea"/>
              </a:rPr>
              <a:t> </a:t>
            </a:r>
            <a:r>
              <a:rPr lang="en-US" altLang="zh-CN" dirty="0" smtClean="0">
                <a:solidFill>
                  <a:srgbClr val="800000"/>
                </a:solidFill>
                <a:sym typeface="+mn-ea"/>
              </a:rPr>
              <a:t>Ring</a:t>
            </a:r>
            <a:r>
              <a:rPr lang="en-US" altLang="zh-CN" dirty="0" smtClean="0">
                <a:sym typeface="+mn-ea"/>
              </a:rPr>
              <a:t> </a:t>
            </a:r>
            <a:r>
              <a:rPr lang="en-US" altLang="zh-CN" dirty="0" smtClean="0">
                <a:solidFill>
                  <a:srgbClr val="800000"/>
                </a:solidFill>
                <a:sym typeface="+mn-ea"/>
              </a:rPr>
              <a:t>0;</a:t>
            </a:r>
            <a:r>
              <a:rPr lang="en-US" altLang="zh-CN" dirty="0" smtClean="0">
                <a:sym typeface="+mn-ea"/>
              </a:rPr>
              <a:t> </a:t>
            </a:r>
            <a:r>
              <a:rPr lang="en-US" altLang="zh-CN" dirty="0" smtClean="0">
                <a:solidFill>
                  <a:srgbClr val="800000"/>
                </a:solidFill>
                <a:sym typeface="+mn-ea"/>
              </a:rPr>
              <a:t>VM</a:t>
            </a:r>
            <a:r>
              <a:rPr lang="en-US" altLang="zh-CN" dirty="0" smtClean="0">
                <a:sym typeface="+mn-ea"/>
              </a:rPr>
              <a:t> </a:t>
            </a:r>
            <a:r>
              <a:rPr lang="en-US" altLang="zh-CN" dirty="0" smtClean="0">
                <a:solidFill>
                  <a:srgbClr val="800000"/>
                </a:solidFill>
                <a:sym typeface="+mn-ea"/>
              </a:rPr>
              <a:t>Kernel:</a:t>
            </a:r>
            <a:r>
              <a:rPr lang="en-US" altLang="zh-CN" dirty="0" smtClean="0">
                <a:sym typeface="+mn-ea"/>
              </a:rPr>
              <a:t> </a:t>
            </a:r>
            <a:r>
              <a:rPr lang="en-US" altLang="zh-CN" dirty="0" smtClean="0">
                <a:solidFill>
                  <a:srgbClr val="800000"/>
                </a:solidFill>
                <a:sym typeface="+mn-ea"/>
              </a:rPr>
              <a:t>Ring</a:t>
            </a:r>
            <a:r>
              <a:rPr lang="en-US" altLang="zh-CN" dirty="0" smtClean="0">
                <a:sym typeface="+mn-ea"/>
              </a:rPr>
              <a:t> </a:t>
            </a:r>
            <a:r>
              <a:rPr lang="en-US" altLang="zh-CN" dirty="0" smtClean="0">
                <a:solidFill>
                  <a:srgbClr val="800000"/>
                </a:solidFill>
                <a:sym typeface="+mn-ea"/>
              </a:rPr>
              <a:t>1;</a:t>
            </a:r>
            <a:r>
              <a:rPr lang="en-US" altLang="zh-CN" dirty="0" smtClean="0">
                <a:sym typeface="+mn-ea"/>
              </a:rPr>
              <a:t> </a:t>
            </a:r>
            <a:r>
              <a:rPr lang="en-US" altLang="zh-CN" dirty="0" smtClean="0">
                <a:solidFill>
                  <a:srgbClr val="800000"/>
                </a:solidFill>
                <a:sym typeface="+mn-ea"/>
              </a:rPr>
              <a:t>VM</a:t>
            </a:r>
            <a:r>
              <a:rPr lang="en-US" altLang="zh-CN" dirty="0" smtClean="0">
                <a:sym typeface="+mn-ea"/>
              </a:rPr>
              <a:t> </a:t>
            </a:r>
            <a:r>
              <a:rPr lang="en-US" altLang="zh-CN" dirty="0" smtClean="0">
                <a:solidFill>
                  <a:srgbClr val="800000"/>
                </a:solidFill>
                <a:sym typeface="+mn-ea"/>
              </a:rPr>
              <a:t>User:</a:t>
            </a:r>
            <a:r>
              <a:rPr lang="en-US" altLang="zh-CN" dirty="0" smtClean="0">
                <a:sym typeface="+mn-ea"/>
              </a:rPr>
              <a:t> </a:t>
            </a:r>
            <a:r>
              <a:rPr lang="en-US" altLang="zh-CN" dirty="0" smtClean="0">
                <a:solidFill>
                  <a:srgbClr val="800000"/>
                </a:solidFill>
                <a:sym typeface="+mn-ea"/>
              </a:rPr>
              <a:t>Ring</a:t>
            </a:r>
            <a:r>
              <a:rPr lang="en-US" altLang="zh-CN" dirty="0" smtClean="0">
                <a:sym typeface="+mn-ea"/>
              </a:rPr>
              <a:t> </a:t>
            </a:r>
            <a:r>
              <a:rPr lang="en-US" altLang="zh-CN" dirty="0" smtClean="0">
                <a:solidFill>
                  <a:srgbClr val="800000"/>
                </a:solidFill>
                <a:sym typeface="+mn-ea"/>
              </a:rPr>
              <a:t>3</a:t>
            </a:r>
            <a:endParaRPr lang="en-US" altLang="zh-CN" dirty="0" smtClean="0">
              <a:solidFill>
                <a:srgbClr val="800000"/>
              </a:solidFill>
              <a:latin typeface="Times New Roman" panose="02020603050405020304" pitchFamily="18" charset="0"/>
              <a:cs typeface="Times New Roman" panose="02020603050405020304" pitchFamily="18" charset="0"/>
            </a:endParaRPr>
          </a:p>
          <a:p>
            <a:pPr lvl="1"/>
            <a:r>
              <a:rPr lang="en-US"/>
              <a:t>But there are instructions in X86 (sensitive but non-privileged) that cause problems when running in Ring 1; e.g., </a:t>
            </a:r>
            <a:r>
              <a:rPr lang="en-US" b="1"/>
              <a:t>SGDT </a:t>
            </a:r>
            <a:r>
              <a:rPr lang="en-US"/>
              <a:t>returns the host GDT info</a:t>
            </a:r>
            <a:endParaRPr lang="en-US"/>
          </a:p>
          <a:p>
            <a:pPr lvl="1"/>
            <a:r>
              <a:rPr lang="en-US"/>
              <a:t>– The hypervisor is supposed to handle them</a:t>
            </a:r>
            <a:endParaRPr lang="en-US"/>
          </a:p>
          <a:p>
            <a:pPr lvl="2"/>
            <a:r>
              <a:rPr lang="en-US"/>
              <a:t>E.g., the hypervisor can maintain a virtual GDT for each VM and returns the VM’s  GDT info when SGDT is invoked from a VM</a:t>
            </a:r>
            <a:endParaRPr lang="en-US"/>
          </a:p>
        </p:txBody>
      </p:sp>
      <p:sp>
        <p:nvSpPr>
          <p:cNvPr id="6" name="Text Box 5"/>
          <p:cNvSpPr txBox="1"/>
          <p:nvPr/>
        </p:nvSpPr>
        <p:spPr>
          <a:xfrm>
            <a:off x="1085215" y="6212205"/>
            <a:ext cx="6815455" cy="368300"/>
          </a:xfrm>
          <a:prstGeom prst="rect">
            <a:avLst/>
          </a:prstGeom>
          <a:noFill/>
        </p:spPr>
        <p:txBody>
          <a:bodyPr wrap="square" rtlCol="0" anchor="t">
            <a:spAutoFit/>
          </a:bodyPr>
          <a:p>
            <a:r>
              <a:rPr lang="en-US" altLang="en-US"/>
              <a:t>Ref: </a:t>
            </a:r>
            <a:r>
              <a:rPr lang="en-US"/>
              <a:t>https://blog.csdn.net/miller_lover/article/details/39898083</a:t>
            </a:r>
            <a:endParaRPr lang="en-US"/>
          </a:p>
        </p:txBody>
      </p:sp>
      <p:sp>
        <p:nvSpPr>
          <p:cNvPr id="7" name="Text Box 6"/>
          <p:cNvSpPr txBox="1"/>
          <p:nvPr/>
        </p:nvSpPr>
        <p:spPr>
          <a:xfrm>
            <a:off x="8669020" y="1496060"/>
            <a:ext cx="2540000" cy="645160"/>
          </a:xfrm>
          <a:prstGeom prst="rect">
            <a:avLst/>
          </a:prstGeom>
          <a:noFill/>
        </p:spPr>
        <p:txBody>
          <a:bodyPr wrap="square" rtlCol="0" anchor="t">
            <a:spAutoFit/>
          </a:bodyPr>
          <a:p>
            <a:r>
              <a:rPr lang="en-US"/>
              <a:t>Full Virtualization using Binary Translation</a:t>
            </a:r>
            <a:endParaRPr lang="en-US"/>
          </a:p>
        </p:txBody>
      </p:sp>
      <p:sp>
        <p:nvSpPr>
          <p:cNvPr id="9" name="TextBox 1"/>
          <p:cNvSpPr txBox="1"/>
          <p:nvPr/>
        </p:nvSpPr>
        <p:spPr>
          <a:xfrm>
            <a:off x="7628255" y="6409055"/>
            <a:ext cx="4244975" cy="379095"/>
          </a:xfrm>
          <a:prstGeom prst="rect">
            <a:avLst/>
          </a:prstGeom>
          <a:noFill/>
        </p:spPr>
        <p:txBody>
          <a:bodyPr wrap="square" lIns="0" tIns="0" rIns="0" rtlCol="0">
            <a:spAutoFit/>
          </a:bodyPr>
          <a:p>
            <a:pPr algn="ctr">
              <a:lnSpc>
                <a:spcPts val="1300"/>
              </a:lnSpc>
            </a:pPr>
            <a:r>
              <a:rPr lang="en-US" altLang="zh-CN"/>
              <a:t>The binary translation </a:t>
            </a:r>
            <a:r>
              <a:rPr lang="en-US" altLang="en-US"/>
              <a:t>approach for x86 virtualization</a:t>
            </a:r>
            <a:endParaRPr lang="en-US" altLang="en-US"/>
          </a:p>
        </p:txBody>
      </p:sp>
      <p:pic>
        <p:nvPicPr>
          <p:cNvPr id="10" name="Picture 9"/>
          <p:cNvPicPr>
            <a:picLocks noChangeAspect="1"/>
          </p:cNvPicPr>
          <p:nvPr/>
        </p:nvPicPr>
        <p:blipFill>
          <a:blip r:embed="rId1"/>
          <a:stretch>
            <a:fillRect/>
          </a:stretch>
        </p:blipFill>
        <p:spPr>
          <a:xfrm>
            <a:off x="8041005" y="2233295"/>
            <a:ext cx="4095115" cy="3009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Rings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and</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Virtualization</a:t>
            </a:r>
            <a:endParaRPr lang="en-US"/>
          </a:p>
        </p:txBody>
      </p:sp>
      <p:sp>
        <p:nvSpPr>
          <p:cNvPr id="3" name="Content Placeholder 2"/>
          <p:cNvSpPr>
            <a:spLocks noGrp="1"/>
          </p:cNvSpPr>
          <p:nvPr>
            <p:ph idx="1"/>
          </p:nvPr>
        </p:nvSpPr>
        <p:spPr/>
        <p:txBody>
          <a:bodyPr/>
          <a:p>
            <a:r>
              <a:rPr lang="en-US"/>
              <a:t>How to handle those instructions?</a:t>
            </a:r>
            <a:endParaRPr lang="en-US"/>
          </a:p>
          <a:p>
            <a:pPr lvl="1"/>
            <a:r>
              <a:rPr lang="en-US"/>
              <a:t> Binary translation (e.g., full-virtualization in certain VMware versions)</a:t>
            </a:r>
            <a:endParaRPr lang="en-US"/>
          </a:p>
          <a:p>
            <a:pPr lvl="1"/>
            <a:r>
              <a:rPr lang="en-US"/>
              <a:t>Modification of the guest OS (e.g., via para-virtualization in certain Xen versions)</a:t>
            </a:r>
            <a:endParaRPr lang="en-US"/>
          </a:p>
        </p:txBody>
      </p:sp>
      <p:pic>
        <p:nvPicPr>
          <p:cNvPr id="7" name="Picture 6"/>
          <p:cNvPicPr>
            <a:picLocks noChangeAspect="1"/>
          </p:cNvPicPr>
          <p:nvPr/>
        </p:nvPicPr>
        <p:blipFill>
          <a:blip r:embed="rId1"/>
          <a:stretch>
            <a:fillRect/>
          </a:stretch>
        </p:blipFill>
        <p:spPr>
          <a:xfrm>
            <a:off x="4518025" y="2949575"/>
            <a:ext cx="4850130" cy="3564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Ring</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-1</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used</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by</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the</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Hypervisor</a:t>
            </a:r>
            <a:endParaRPr lang="en-US"/>
          </a:p>
        </p:txBody>
      </p:sp>
      <p:pic>
        <p:nvPicPr>
          <p:cNvPr id="4" name="Picture 3"/>
          <p:cNvPicPr>
            <a:picLocks noChangeAspect="1"/>
          </p:cNvPicPr>
          <p:nvPr/>
        </p:nvPicPr>
        <p:blipFill>
          <a:blip r:embed="rId1"/>
          <a:stretch>
            <a:fillRect/>
          </a:stretch>
        </p:blipFill>
        <p:spPr>
          <a:xfrm>
            <a:off x="6386830" y="1595120"/>
            <a:ext cx="5704840" cy="3914140"/>
          </a:xfrm>
          <a:prstGeom prst="rect">
            <a:avLst/>
          </a:prstGeom>
        </p:spPr>
      </p:pic>
      <p:sp>
        <p:nvSpPr>
          <p:cNvPr id="3" name="Content Placeholder 2"/>
          <p:cNvSpPr>
            <a:spLocks noGrp="1"/>
          </p:cNvSpPr>
          <p:nvPr>
            <p:ph idx="1"/>
          </p:nvPr>
        </p:nvSpPr>
        <p:spPr>
          <a:xfrm>
            <a:off x="554355" y="778510"/>
            <a:ext cx="5831840" cy="5300980"/>
          </a:xfrm>
        </p:spPr>
        <p:txBody>
          <a:bodyPr/>
          <a:p>
            <a:r>
              <a:rPr lang="en-US"/>
              <a:t>In 2005 and 2006, Intel and AMD introduced </a:t>
            </a:r>
            <a:r>
              <a:rPr lang="en-US" b="1">
                <a:solidFill>
                  <a:srgbClr val="FF0000"/>
                </a:solidFill>
              </a:rPr>
              <a:t>Ring-1</a:t>
            </a:r>
            <a:r>
              <a:rPr lang="en-US"/>
              <a:t>, respectively; it is used by the </a:t>
            </a:r>
            <a:r>
              <a:rPr lang="en-US" b="1">
                <a:solidFill>
                  <a:srgbClr val="FF0000"/>
                </a:solidFill>
              </a:rPr>
              <a:t>Hypervisor</a:t>
            </a:r>
            <a:endParaRPr lang="en-US"/>
          </a:p>
          <a:p>
            <a:pPr lvl="1"/>
            <a:r>
              <a:rPr lang="en-US"/>
              <a:t> The VM kernel uses Ring 0, and the Hypervisor -1</a:t>
            </a:r>
            <a:endParaRPr lang="en-US"/>
          </a:p>
          <a:p>
            <a:pPr lvl="1"/>
            <a:r>
              <a:rPr lang="en-US"/>
              <a:t> The Hypervisor can configure with the CPU which instructions are of interest, so whenever they are executed, the execution traps from Ring 0 to -1</a:t>
            </a:r>
            <a:endParaRPr lang="en-US"/>
          </a:p>
          <a:p>
            <a:pPr lvl="1"/>
            <a:r>
              <a:rPr lang="en-US" b="1"/>
              <a:t>Hardwar</a:t>
            </a:r>
            <a:r>
              <a:rPr lang="en-US" altLang="en-US" b="1"/>
              <a:t>e</a:t>
            </a:r>
            <a:r>
              <a:rPr lang="en-US" b="1"/>
              <a:t>-assisted full virtualization</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Take-away</a:t>
            </a:r>
            <a:endParaRPr lang="en-US"/>
          </a:p>
        </p:txBody>
      </p:sp>
      <p:sp>
        <p:nvSpPr>
          <p:cNvPr id="3" name="Content Placeholder 2"/>
          <p:cNvSpPr>
            <a:spLocks noGrp="1"/>
          </p:cNvSpPr>
          <p:nvPr>
            <p:ph idx="1"/>
          </p:nvPr>
        </p:nvSpPr>
        <p:spPr/>
        <p:txBody>
          <a:bodyPr/>
          <a:p>
            <a:pPr>
              <a:lnSpc>
                <a:spcPts val="3400"/>
              </a:lnSpc>
              <a:tabLst>
                <a:tab pos="342900" algn="l"/>
                <a:tab pos="457200" algn="l"/>
                <a:tab pos="736600" algn="l"/>
              </a:tabLst>
            </a:pP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provides</a:t>
            </a:r>
            <a:r>
              <a:rPr lang="en-US" altLang="zh-CN" dirty="0" smtClean="0">
                <a:sym typeface="+mn-ea"/>
              </a:rPr>
              <a:t> </a:t>
            </a:r>
            <a:r>
              <a:rPr lang="en-US" altLang="zh-CN" dirty="0" smtClean="0">
                <a:solidFill>
                  <a:srgbClr val="000000"/>
                </a:solidFill>
                <a:sym typeface="+mn-ea"/>
              </a:rPr>
              <a:t>protection</a:t>
            </a:r>
            <a:r>
              <a:rPr lang="en-US" altLang="zh-CN" dirty="0" smtClean="0">
                <a:sym typeface="+mn-ea"/>
              </a:rPr>
              <a:t> </a:t>
            </a:r>
            <a:r>
              <a:rPr lang="en-US" altLang="zh-CN" dirty="0" smtClean="0">
                <a:solidFill>
                  <a:srgbClr val="000000"/>
                </a:solidFill>
                <a:sym typeface="+mn-ea"/>
              </a:rPr>
              <a:t>rings,</a:t>
            </a:r>
            <a:r>
              <a:rPr lang="en-US" altLang="zh-CN" dirty="0" smtClean="0">
                <a:sym typeface="+mn-ea"/>
              </a:rPr>
              <a:t> </a:t>
            </a:r>
            <a:r>
              <a:rPr lang="en-US" altLang="zh-CN" dirty="0" smtClean="0">
                <a:solidFill>
                  <a:srgbClr val="000000"/>
                </a:solidFill>
                <a:sym typeface="+mn-ea"/>
              </a:rPr>
              <a:t>while</a:t>
            </a:r>
            <a:r>
              <a:rPr lang="en-US" altLang="zh-CN" dirty="0" smtClean="0">
                <a:sym typeface="+mn-ea"/>
              </a:rPr>
              <a:t> </a:t>
            </a:r>
            <a:r>
              <a:rPr lang="en-US" altLang="zh-CN" dirty="0" smtClean="0">
                <a:solidFill>
                  <a:srgbClr val="000000"/>
                </a:solidFill>
                <a:sym typeface="+mn-ea"/>
              </a:rPr>
              <a:t>an</a:t>
            </a:r>
            <a:r>
              <a:rPr lang="en-US" altLang="zh-CN" dirty="0" smtClean="0">
                <a:sym typeface="+mn-ea"/>
              </a:rPr>
              <a:t> </a:t>
            </a:r>
            <a:r>
              <a:rPr lang="en-US" altLang="zh-CN" dirty="0" smtClean="0">
                <a:solidFill>
                  <a:srgbClr val="000000"/>
                </a:solidFill>
                <a:sym typeface="+mn-ea"/>
              </a:rPr>
              <a:t>OS</a:t>
            </a:r>
            <a:r>
              <a:rPr lang="en-US" altLang="zh-CN" dirty="0" smtClean="0">
                <a:sym typeface="+mn-ea"/>
              </a:rPr>
              <a:t> </a:t>
            </a:r>
            <a:r>
              <a:rPr lang="en-US" altLang="zh-CN" dirty="0" smtClean="0">
                <a:solidFill>
                  <a:srgbClr val="000000"/>
                </a:solidFill>
                <a:sym typeface="+mn-ea"/>
              </a:rPr>
              <a:t>use them</a:t>
            </a:r>
            <a:r>
              <a:rPr lang="en-US" altLang="zh-CN" dirty="0" smtClean="0">
                <a:sym typeface="+mn-ea"/>
              </a:rPr>
              <a:t> </a:t>
            </a:r>
            <a:r>
              <a:rPr lang="en-US" altLang="zh-CN" dirty="0" smtClean="0">
                <a:solidFill>
                  <a:srgbClr val="000000"/>
                </a:solidFill>
                <a:sym typeface="+mn-ea"/>
              </a:rPr>
              <a:t>for</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b="1" dirty="0" smtClean="0">
                <a:solidFill>
                  <a:srgbClr val="000000"/>
                </a:solidFill>
                <a:sym typeface="+mn-ea"/>
              </a:rPr>
              <a:t>kernel</a:t>
            </a:r>
            <a:r>
              <a:rPr lang="en-US" altLang="zh-CN" b="1" dirty="0" smtClean="0">
                <a:sym typeface="+mn-ea"/>
              </a:rPr>
              <a:t> </a:t>
            </a:r>
            <a:r>
              <a:rPr lang="en-US" altLang="zh-CN" b="1"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b="1" dirty="0" smtClean="0">
                <a:solidFill>
                  <a:srgbClr val="000000"/>
                </a:solidFill>
                <a:sym typeface="+mn-ea"/>
              </a:rPr>
              <a:t>user</a:t>
            </a:r>
            <a:r>
              <a:rPr lang="en-US" altLang="zh-CN" b="1" dirty="0" smtClean="0">
                <a:sym typeface="+mn-ea"/>
              </a:rPr>
              <a:t> </a:t>
            </a:r>
            <a:r>
              <a:rPr lang="en-US" altLang="zh-CN" b="1" dirty="0" smtClean="0">
                <a:solidFill>
                  <a:srgbClr val="000000"/>
                </a:solidFill>
                <a:sym typeface="+mn-ea"/>
              </a:rPr>
              <a:t>mode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600"/>
              </a:lnSpc>
              <a:tabLst>
                <a:tab pos="342900" algn="l"/>
                <a:tab pos="457200" algn="l"/>
                <a:tab pos="736600" algn="l"/>
              </a:tabLst>
            </a:pPr>
            <a:endParaRPr lang="en-US" altLang="zh-CN" dirty="0" smtClean="0">
              <a:solidFill>
                <a:srgbClr val="000000"/>
              </a:solidFill>
              <a:sym typeface="+mn-ea"/>
            </a:endParaRPr>
          </a:p>
          <a:p>
            <a:pPr>
              <a:lnSpc>
                <a:spcPts val="3600"/>
              </a:lnSpc>
              <a:tabLst>
                <a:tab pos="342900" algn="l"/>
                <a:tab pos="457200" algn="l"/>
                <a:tab pos="736600" algn="l"/>
              </a:tabLst>
            </a:pPr>
            <a:r>
              <a:rPr lang="en-US" altLang="zh-CN" dirty="0" smtClean="0">
                <a:solidFill>
                  <a:srgbClr val="000000"/>
                </a:solidFill>
                <a:sym typeface="+mn-ea"/>
              </a:rPr>
              <a:t> A</a:t>
            </a:r>
            <a:r>
              <a:rPr lang="en-US" altLang="zh-CN" dirty="0" smtClean="0">
                <a:sym typeface="+mn-ea"/>
              </a:rPr>
              <a:t> </a:t>
            </a:r>
            <a:r>
              <a:rPr lang="en-US" altLang="zh-CN" dirty="0" smtClean="0">
                <a:solidFill>
                  <a:srgbClr val="000000"/>
                </a:solidFill>
                <a:sym typeface="+mn-ea"/>
              </a:rPr>
              <a:t>fault</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code</a:t>
            </a:r>
            <a:r>
              <a:rPr lang="en-US" altLang="zh-CN" dirty="0" smtClean="0">
                <a:sym typeface="+mn-ea"/>
              </a:rPr>
              <a:t> </a:t>
            </a:r>
            <a:r>
              <a:rPr lang="en-US" altLang="zh-CN" dirty="0" smtClean="0">
                <a:solidFill>
                  <a:srgbClr val="000000"/>
                </a:solidFill>
                <a:sym typeface="+mn-ea"/>
              </a:rPr>
              <a:t>will</a:t>
            </a:r>
            <a:r>
              <a:rPr lang="en-US" altLang="zh-CN" dirty="0" smtClean="0">
                <a:sym typeface="+mn-ea"/>
              </a:rPr>
              <a:t> </a:t>
            </a:r>
            <a:r>
              <a:rPr lang="en-US" altLang="zh-CN" dirty="0" smtClean="0">
                <a:solidFill>
                  <a:srgbClr val="000000"/>
                </a:solidFill>
                <a:sym typeface="+mn-ea"/>
              </a:rPr>
              <a:t>not</a:t>
            </a:r>
            <a:r>
              <a:rPr lang="en-US" altLang="zh-CN" dirty="0" smtClean="0">
                <a:sym typeface="+mn-ea"/>
              </a:rPr>
              <a:t> </a:t>
            </a:r>
            <a:r>
              <a:rPr lang="en-US" altLang="zh-CN" dirty="0" smtClean="0">
                <a:solidFill>
                  <a:srgbClr val="000000"/>
                </a:solidFill>
                <a:sym typeface="+mn-ea"/>
              </a:rPr>
              <a:t>crash</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system</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600"/>
              </a:lnSpc>
              <a:tabLst>
                <a:tab pos="342900" algn="l"/>
                <a:tab pos="457200" algn="l"/>
                <a:tab pos="736600" algn="l"/>
              </a:tabLst>
            </a:pPr>
            <a:endParaRPr lang="en-US" altLang="zh-CN" dirty="0" smtClean="0">
              <a:solidFill>
                <a:srgbClr val="000000"/>
              </a:solidFill>
              <a:sym typeface="+mn-ea"/>
            </a:endParaRPr>
          </a:p>
          <a:p>
            <a:pPr>
              <a:lnSpc>
                <a:spcPts val="3600"/>
              </a:lnSpc>
              <a:tabLst>
                <a:tab pos="342900" algn="l"/>
                <a:tab pos="457200" algn="l"/>
                <a:tab pos="736600" algn="l"/>
              </a:tabLst>
            </a:pP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code</a:t>
            </a:r>
            <a:r>
              <a:rPr lang="en-US" altLang="zh-CN" dirty="0" smtClean="0">
                <a:sym typeface="+mn-ea"/>
              </a:rPr>
              <a:t> </a:t>
            </a:r>
            <a:r>
              <a:rPr lang="en-US" altLang="zh-CN" dirty="0" smtClean="0">
                <a:solidFill>
                  <a:srgbClr val="000000"/>
                </a:solidFill>
                <a:sym typeface="+mn-ea"/>
              </a:rPr>
              <a:t>cannot</a:t>
            </a:r>
            <a:r>
              <a:rPr lang="en-US" altLang="zh-CN" dirty="0" smtClean="0">
                <a:sym typeface="+mn-ea"/>
              </a:rPr>
              <a:t> </a:t>
            </a:r>
            <a:r>
              <a:rPr lang="en-US" altLang="zh-CN" dirty="0" smtClean="0">
                <a:solidFill>
                  <a:srgbClr val="000000"/>
                </a:solidFill>
                <a:sym typeface="+mn-ea"/>
              </a:rPr>
              <a:t>do</a:t>
            </a:r>
            <a:r>
              <a:rPr lang="en-US" altLang="zh-CN" dirty="0" smtClean="0">
                <a:sym typeface="+mn-ea"/>
              </a:rPr>
              <a:t> </a:t>
            </a:r>
            <a:r>
              <a:rPr lang="en-US" altLang="zh-CN" dirty="0" smtClean="0">
                <a:solidFill>
                  <a:srgbClr val="000000"/>
                </a:solidFill>
                <a:sym typeface="+mn-ea"/>
              </a:rPr>
              <a:t>I/O</a:t>
            </a:r>
            <a:r>
              <a:rPr lang="en-US" altLang="zh-CN" dirty="0" smtClean="0">
                <a:sym typeface="+mn-ea"/>
              </a:rPr>
              <a:t> </a:t>
            </a:r>
            <a:r>
              <a:rPr lang="en-US" altLang="zh-CN" dirty="0" smtClean="0">
                <a:solidFill>
                  <a:srgbClr val="000000"/>
                </a:solidFill>
                <a:sym typeface="+mn-ea"/>
              </a:rPr>
              <a:t>directly,</a:t>
            </a:r>
            <a:r>
              <a:rPr lang="en-US" altLang="zh-CN" dirty="0" smtClean="0">
                <a:sym typeface="+mn-ea"/>
              </a:rPr>
              <a:t> </a:t>
            </a:r>
            <a:r>
              <a:rPr lang="en-US" altLang="zh-CN" dirty="0" smtClean="0">
                <a:solidFill>
                  <a:srgbClr val="000000"/>
                </a:solidFill>
                <a:sym typeface="+mn-ea"/>
              </a:rPr>
              <a:t>but</a:t>
            </a:r>
            <a:r>
              <a:rPr lang="en-US" altLang="zh-CN" dirty="0" smtClean="0">
                <a:sym typeface="+mn-ea"/>
              </a:rPr>
              <a:t> </a:t>
            </a:r>
            <a:r>
              <a:rPr lang="en-US" altLang="zh-CN" dirty="0" smtClean="0">
                <a:solidFill>
                  <a:srgbClr val="000000"/>
                </a:solidFill>
                <a:sym typeface="+mn-ea"/>
              </a:rPr>
              <a:t>do</a:t>
            </a:r>
            <a:r>
              <a:rPr lang="en-US" altLang="zh-CN" dirty="0" smtClean="0">
                <a:sym typeface="+mn-ea"/>
              </a:rPr>
              <a:t> </a:t>
            </a:r>
            <a:r>
              <a:rPr lang="en-US" altLang="zh-CN" dirty="0" smtClean="0">
                <a:solidFill>
                  <a:srgbClr val="000000"/>
                </a:solidFill>
                <a:sym typeface="+mn-ea"/>
              </a:rPr>
              <a:t>it through</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600"/>
              </a:lnSpc>
              <a:tabLst>
                <a:tab pos="342900" algn="l"/>
                <a:tab pos="457200" algn="l"/>
                <a:tab pos="736600" algn="l"/>
              </a:tabLst>
            </a:pPr>
            <a:endParaRPr lang="en-US" altLang="zh-CN" dirty="0" smtClean="0">
              <a:solidFill>
                <a:srgbClr val="000000"/>
              </a:solidFill>
              <a:sym typeface="+mn-ea"/>
            </a:endParaRPr>
          </a:p>
          <a:p>
            <a:pPr>
              <a:lnSpc>
                <a:spcPts val="3600"/>
              </a:lnSpc>
              <a:tabLst>
                <a:tab pos="342900" algn="l"/>
                <a:tab pos="457200" algn="l"/>
                <a:tab pos="736600" algn="l"/>
              </a:tabLst>
            </a:pP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design</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calls</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beautiful, because..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3100"/>
              </a:lnSpc>
              <a:tabLst>
                <a:tab pos="342900" algn="l"/>
                <a:tab pos="457200" algn="l"/>
                <a:tab pos="736600" algn="l"/>
              </a:tabLst>
            </a:pPr>
            <a:r>
              <a:rPr lang="en-US" altLang="zh-CN" dirty="0" smtClean="0">
                <a:solidFill>
                  <a:srgbClr val="000000"/>
                </a:solidFill>
                <a:sym typeface="+mn-ea"/>
              </a:rPr>
              <a:t> they</a:t>
            </a:r>
            <a:r>
              <a:rPr lang="en-US" altLang="zh-CN" dirty="0" smtClean="0">
                <a:sym typeface="+mn-ea"/>
              </a:rPr>
              <a:t> </a:t>
            </a:r>
            <a:r>
              <a:rPr lang="en-US" altLang="zh-CN" dirty="0" smtClean="0">
                <a:solidFill>
                  <a:srgbClr val="000000"/>
                </a:solidFill>
                <a:sym typeface="+mn-ea"/>
              </a:rPr>
              <a:t>allow</a:t>
            </a:r>
            <a:r>
              <a:rPr lang="en-US" altLang="zh-CN" dirty="0" smtClean="0">
                <a:sym typeface="+mn-ea"/>
              </a:rPr>
              <a:t> </a:t>
            </a:r>
            <a:r>
              <a:rPr lang="en-US" altLang="zh-CN" dirty="0" smtClean="0">
                <a:solidFill>
                  <a:srgbClr val="000000"/>
                </a:solidFill>
                <a:sym typeface="+mn-ea"/>
              </a:rPr>
              <a:t>your</a:t>
            </a:r>
            <a:r>
              <a:rPr lang="en-US" altLang="zh-CN" dirty="0" smtClean="0">
                <a:sym typeface="+mn-ea"/>
              </a:rPr>
              <a:t> </a:t>
            </a:r>
            <a:r>
              <a:rPr lang="en-US" altLang="zh-CN" dirty="0" smtClean="0">
                <a:solidFill>
                  <a:srgbClr val="000000"/>
                </a:solidFill>
                <a:sym typeface="+mn-ea"/>
              </a:rPr>
              <a:t>program</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do</a:t>
            </a:r>
            <a:r>
              <a:rPr lang="en-US" altLang="zh-CN" dirty="0" smtClean="0">
                <a:sym typeface="+mn-ea"/>
              </a:rPr>
              <a:t> </a:t>
            </a:r>
            <a:r>
              <a:rPr lang="en-US" altLang="zh-CN" dirty="0" smtClean="0">
                <a:solidFill>
                  <a:srgbClr val="000000"/>
                </a:solidFill>
                <a:sym typeface="+mn-ea"/>
              </a:rPr>
              <a:t>something</a:t>
            </a:r>
            <a:r>
              <a:rPr lang="en-US" altLang="zh-CN" dirty="0" smtClean="0">
                <a:sym typeface="+mn-ea"/>
              </a:rPr>
              <a:t> </a:t>
            </a:r>
            <a:r>
              <a:rPr lang="en-US" altLang="zh-CN" dirty="0" smtClean="0">
                <a:solidFill>
                  <a:srgbClr val="000000"/>
                </a:solidFill>
                <a:sym typeface="+mn-ea"/>
              </a:rPr>
              <a:t>powerful;</a:t>
            </a:r>
            <a:r>
              <a:rPr lang="en-US" altLang="zh-CN" dirty="0" smtClean="0">
                <a:sym typeface="+mn-ea"/>
              </a:rPr>
              <a:t> </a:t>
            </a:r>
            <a:r>
              <a:rPr lang="en-US" altLang="zh-CN" dirty="0" smtClean="0">
                <a:solidFill>
                  <a:srgbClr val="000000"/>
                </a:solidFill>
                <a:sym typeface="+mn-ea"/>
              </a:rPr>
              <a:t>in </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meanwhile</a:t>
            </a:r>
            <a:r>
              <a:rPr lang="en-US" altLang="zh-CN" dirty="0" smtClean="0">
                <a:sym typeface="+mn-ea"/>
              </a:rPr>
              <a:t> </a:t>
            </a:r>
            <a:r>
              <a:rPr lang="en-US" altLang="zh-CN" dirty="0" smtClean="0">
                <a:solidFill>
                  <a:srgbClr val="000000"/>
                </a:solidFill>
                <a:sym typeface="+mn-ea"/>
              </a:rPr>
              <a:t>you</a:t>
            </a:r>
            <a:r>
              <a:rPr lang="en-US" altLang="zh-CN" dirty="0" smtClean="0">
                <a:sym typeface="+mn-ea"/>
              </a:rPr>
              <a:t> </a:t>
            </a:r>
            <a:r>
              <a:rPr lang="en-US" altLang="zh-CN" b="1" dirty="0" smtClean="0">
                <a:solidFill>
                  <a:srgbClr val="800000"/>
                </a:solidFill>
                <a:sym typeface="+mn-ea"/>
              </a:rPr>
              <a:t>cannot</a:t>
            </a:r>
            <a:r>
              <a:rPr lang="en-US" altLang="zh-CN" b="1" dirty="0" smtClean="0">
                <a:sym typeface="+mn-ea"/>
              </a:rPr>
              <a:t> </a:t>
            </a:r>
            <a:r>
              <a:rPr lang="en-US" altLang="zh-CN" b="1" dirty="0" smtClean="0">
                <a:solidFill>
                  <a:srgbClr val="800000"/>
                </a:solidFill>
                <a:sym typeface="+mn-ea"/>
              </a:rPr>
              <a:t>abuse</a:t>
            </a:r>
            <a:r>
              <a:rPr lang="en-US" altLang="zh-CN" dirty="0" smtClean="0">
                <a:sym typeface="+mn-ea"/>
              </a:rPr>
              <a:t> </a:t>
            </a:r>
            <a:r>
              <a:rPr lang="en-US" altLang="zh-CN" dirty="0" smtClean="0">
                <a:solidFill>
                  <a:srgbClr val="000000"/>
                </a:solidFill>
                <a:sym typeface="+mn-ea"/>
              </a:rPr>
              <a:t>them</a:t>
            </a:r>
            <a:r>
              <a:rPr lang="en-US" altLang="zh-CN" dirty="0" smtClean="0">
                <a:sym typeface="+mn-ea"/>
              </a:rPr>
              <a:t> </a:t>
            </a:r>
            <a:r>
              <a:rPr lang="en-US" altLang="zh-CN" dirty="0" smtClean="0">
                <a:solidFill>
                  <a:srgbClr val="000000"/>
                </a:solidFill>
                <a:sym typeface="+mn-ea"/>
              </a:rPr>
              <a:t>easily</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700"/>
              </a:lnSpc>
              <a:tabLst>
                <a:tab pos="342900" algn="l"/>
                <a:tab pos="457200" algn="l"/>
                <a:tab pos="736600" algn="l"/>
              </a:tabLst>
            </a:pP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-1</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used</a:t>
            </a:r>
            <a:r>
              <a:rPr lang="en-US" altLang="zh-CN" dirty="0" smtClean="0">
                <a:sym typeface="+mn-ea"/>
              </a:rPr>
              <a:t> </a:t>
            </a:r>
            <a:r>
              <a:rPr lang="en-US" altLang="zh-CN" dirty="0" smtClean="0">
                <a:solidFill>
                  <a:srgbClr val="000000"/>
                </a:solidFill>
                <a:sym typeface="+mn-ea"/>
              </a:rPr>
              <a:t>by</a:t>
            </a:r>
            <a:r>
              <a:rPr lang="en-US" altLang="zh-CN" dirty="0" smtClean="0">
                <a:sym typeface="+mn-ea"/>
              </a:rPr>
              <a:t> </a:t>
            </a:r>
            <a:r>
              <a:rPr lang="en-US" altLang="zh-CN" dirty="0" smtClean="0">
                <a:solidFill>
                  <a:srgbClr val="000000"/>
                </a:solidFill>
                <a:sym typeface="+mn-ea"/>
              </a:rPr>
              <a:t>some</a:t>
            </a:r>
            <a:r>
              <a:rPr lang="en-US" altLang="zh-CN" dirty="0" smtClean="0">
                <a:sym typeface="+mn-ea"/>
              </a:rPr>
              <a:t> </a:t>
            </a:r>
            <a:r>
              <a:rPr lang="en-US" altLang="zh-CN" dirty="0" smtClean="0">
                <a:solidFill>
                  <a:srgbClr val="000000"/>
                </a:solidFill>
                <a:sym typeface="+mn-ea"/>
              </a:rPr>
              <a:t>hypervisors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Operating System Services</a:t>
            </a:r>
            <a:endParaRPr lang="en-US"/>
          </a:p>
        </p:txBody>
      </p:sp>
      <p:sp>
        <p:nvSpPr>
          <p:cNvPr id="3" name="Content Placeholder 2"/>
          <p:cNvSpPr>
            <a:spLocks noGrp="1"/>
          </p:cNvSpPr>
          <p:nvPr>
            <p:ph idx="1"/>
          </p:nvPr>
        </p:nvSpPr>
        <p:spPr/>
        <p:txBody>
          <a:bodyPr>
            <a:normAutofit fontScale="90000" lnSpcReduction="20000"/>
          </a:bodyPr>
          <a:p>
            <a:r>
              <a:rPr sz="2800" dirty="0">
                <a:sym typeface="+mn-ea"/>
              </a:rPr>
              <a:t>Operating systems </a:t>
            </a:r>
            <a:r>
              <a:rPr sz="2800" b="1" dirty="0">
                <a:sym typeface="+mn-ea"/>
              </a:rPr>
              <a:t>provide an environment for execution of programs and services</a:t>
            </a:r>
            <a:r>
              <a:rPr sz="2800" dirty="0">
                <a:sym typeface="+mn-ea"/>
              </a:rPr>
              <a:t> to </a:t>
            </a:r>
            <a:r>
              <a:rPr sz="2800" b="1" dirty="0">
                <a:sym typeface="+mn-ea"/>
              </a:rPr>
              <a:t>programs </a:t>
            </a:r>
            <a:r>
              <a:rPr sz="2800" dirty="0">
                <a:sym typeface="+mn-ea"/>
              </a:rPr>
              <a:t>and </a:t>
            </a:r>
            <a:r>
              <a:rPr sz="2800" b="1" dirty="0">
                <a:sym typeface="+mn-ea"/>
              </a:rPr>
              <a:t>users</a:t>
            </a:r>
            <a:endParaRPr sz="2800" dirty="0"/>
          </a:p>
          <a:p>
            <a:r>
              <a:rPr sz="2800" b="1" dirty="0">
                <a:solidFill>
                  <a:srgbClr val="FF0000"/>
                </a:solidFill>
                <a:sym typeface="+mn-ea"/>
              </a:rPr>
              <a:t>One set of operating-system services provides functions that are helpful to the user</a:t>
            </a:r>
            <a:r>
              <a:rPr sz="2800" dirty="0">
                <a:sym typeface="+mn-ea"/>
              </a:rPr>
              <a:t>:</a:t>
            </a:r>
            <a:endParaRPr sz="2800" dirty="0"/>
          </a:p>
          <a:p>
            <a:pPr lvl="1"/>
            <a:r>
              <a:rPr sz="2800" b="1" dirty="0">
                <a:sym typeface="+mn-ea"/>
              </a:rPr>
              <a:t>User interface </a:t>
            </a:r>
            <a:r>
              <a:rPr sz="2800" dirty="0">
                <a:sym typeface="+mn-ea"/>
              </a:rPr>
              <a:t>- Almost all operating systems have a user interface (</a:t>
            </a:r>
            <a:r>
              <a:rPr sz="2800" b="1" dirty="0">
                <a:solidFill>
                  <a:srgbClr val="3366FF"/>
                </a:solidFill>
                <a:sym typeface="+mn-ea"/>
              </a:rPr>
              <a:t>UI</a:t>
            </a:r>
            <a:r>
              <a:rPr sz="2800" dirty="0">
                <a:sym typeface="+mn-ea"/>
              </a:rPr>
              <a:t>).</a:t>
            </a:r>
            <a:endParaRPr sz="2800" dirty="0"/>
          </a:p>
          <a:p>
            <a:pPr lvl="2"/>
            <a:r>
              <a:rPr sz="2800" dirty="0">
                <a:sym typeface="+mn-ea"/>
              </a:rPr>
              <a:t>Varies between </a:t>
            </a:r>
            <a:r>
              <a:rPr sz="2800" b="1" dirty="0">
                <a:solidFill>
                  <a:srgbClr val="3366FF"/>
                </a:solidFill>
                <a:sym typeface="+mn-ea"/>
              </a:rPr>
              <a:t>Command-Line </a:t>
            </a:r>
            <a:r>
              <a:rPr sz="2800" b="1" dirty="0">
                <a:sym typeface="+mn-ea"/>
              </a:rPr>
              <a:t>(</a:t>
            </a:r>
            <a:r>
              <a:rPr sz="2800" b="1" dirty="0">
                <a:solidFill>
                  <a:srgbClr val="3366FF"/>
                </a:solidFill>
                <a:sym typeface="+mn-ea"/>
              </a:rPr>
              <a:t>CLI</a:t>
            </a:r>
            <a:r>
              <a:rPr sz="2800" b="1" dirty="0">
                <a:solidFill>
                  <a:srgbClr val="000000"/>
                </a:solidFill>
                <a:sym typeface="+mn-ea"/>
              </a:rPr>
              <a:t>)</a:t>
            </a:r>
            <a:r>
              <a:rPr sz="2800" dirty="0">
                <a:solidFill>
                  <a:srgbClr val="000000"/>
                </a:solidFill>
                <a:sym typeface="+mn-ea"/>
              </a:rPr>
              <a:t>, </a:t>
            </a:r>
            <a:r>
              <a:rPr sz="2800" b="1" dirty="0">
                <a:solidFill>
                  <a:srgbClr val="3366FF"/>
                </a:solidFill>
                <a:sym typeface="+mn-ea"/>
              </a:rPr>
              <a:t>Graphics User Interface </a:t>
            </a:r>
            <a:r>
              <a:rPr sz="2800" b="1" dirty="0">
                <a:solidFill>
                  <a:srgbClr val="000000"/>
                </a:solidFill>
                <a:sym typeface="+mn-ea"/>
              </a:rPr>
              <a:t>(</a:t>
            </a:r>
            <a:r>
              <a:rPr sz="2800" b="1" dirty="0">
                <a:solidFill>
                  <a:srgbClr val="3366FF"/>
                </a:solidFill>
                <a:sym typeface="+mn-ea"/>
              </a:rPr>
              <a:t>GUI</a:t>
            </a:r>
            <a:r>
              <a:rPr sz="2800" b="1" dirty="0">
                <a:solidFill>
                  <a:srgbClr val="000000"/>
                </a:solidFill>
                <a:sym typeface="+mn-ea"/>
              </a:rPr>
              <a:t>)</a:t>
            </a:r>
            <a:r>
              <a:rPr sz="2800" dirty="0">
                <a:solidFill>
                  <a:srgbClr val="000000"/>
                </a:solidFill>
                <a:sym typeface="+mn-ea"/>
              </a:rPr>
              <a:t>,</a:t>
            </a:r>
            <a:r>
              <a:rPr sz="2800" b="1" dirty="0">
                <a:solidFill>
                  <a:srgbClr val="3366FF"/>
                </a:solidFill>
                <a:sym typeface="+mn-ea"/>
              </a:rPr>
              <a:t> Batch</a:t>
            </a:r>
            <a:endParaRPr sz="2800" b="1" dirty="0">
              <a:solidFill>
                <a:srgbClr val="3366FF"/>
              </a:solidFill>
            </a:endParaRPr>
          </a:p>
          <a:p>
            <a:pPr lvl="1"/>
            <a:r>
              <a:rPr sz="2800" b="1" dirty="0">
                <a:sym typeface="+mn-ea"/>
              </a:rPr>
              <a:t>Program execution </a:t>
            </a:r>
            <a:r>
              <a:rPr sz="2800" dirty="0">
                <a:sym typeface="+mn-ea"/>
              </a:rPr>
              <a:t>- The system must be able to load a program into memory and to run that program, end execution, either normally or abnormally (indicating error)</a:t>
            </a:r>
            <a:endParaRPr sz="2800" dirty="0"/>
          </a:p>
          <a:p>
            <a:pPr lvl="1"/>
            <a:r>
              <a:rPr sz="2800" b="1" dirty="0">
                <a:sym typeface="+mn-ea"/>
              </a:rPr>
              <a:t>I/O operations </a:t>
            </a:r>
            <a:r>
              <a:rPr sz="2800" dirty="0">
                <a:sym typeface="+mn-ea"/>
              </a:rPr>
              <a:t>-  A running program may require I/O, which may involve a file or an I/O device</a:t>
            </a:r>
            <a:endParaRPr sz="2800" dirty="0"/>
          </a:p>
          <a:p>
            <a:pPr lvl="1"/>
            <a:r>
              <a:rPr sz="2800" b="1" dirty="0">
                <a:sym typeface="+mn-ea"/>
              </a:rPr>
              <a:t>File-system manipulation </a:t>
            </a:r>
            <a:r>
              <a:rPr sz="2800" dirty="0">
                <a:sym typeface="+mn-ea"/>
              </a:rPr>
              <a:t>-  The file system is of particular interest. Programs need to read and write files and directories, create and delete them, search them, list file Information, permission management.</a:t>
            </a:r>
            <a:endParaRPr sz="2800" dirty="0"/>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Operating System Services (Cont.)</a:t>
            </a:r>
            <a:endParaRPr lang="en-US"/>
          </a:p>
        </p:txBody>
      </p:sp>
      <p:sp>
        <p:nvSpPr>
          <p:cNvPr id="3" name="Content Placeholder 2"/>
          <p:cNvSpPr>
            <a:spLocks noGrp="1"/>
          </p:cNvSpPr>
          <p:nvPr>
            <p:ph idx="1"/>
          </p:nvPr>
        </p:nvSpPr>
        <p:spPr/>
        <p:txBody>
          <a:bodyPr/>
          <a:p>
            <a:pPr lvl="1"/>
            <a:r>
              <a:rPr sz="2800" b="1" dirty="0">
                <a:sym typeface="+mn-ea"/>
              </a:rPr>
              <a:t>Communications</a:t>
            </a:r>
            <a:r>
              <a:rPr sz="2800" dirty="0">
                <a:sym typeface="+mn-ea"/>
              </a:rPr>
              <a:t> – Processes may exchange information, on the same computer or between computers over a network</a:t>
            </a:r>
            <a:endParaRPr sz="2800" dirty="0"/>
          </a:p>
          <a:p>
            <a:pPr lvl="2"/>
            <a:r>
              <a:rPr sz="2800" dirty="0">
                <a:sym typeface="+mn-ea"/>
              </a:rPr>
              <a:t>Communications may be via </a:t>
            </a:r>
            <a:r>
              <a:rPr sz="2800" b="1" dirty="0">
                <a:sym typeface="+mn-ea"/>
              </a:rPr>
              <a:t>shared memory</a:t>
            </a:r>
            <a:r>
              <a:rPr sz="2800" dirty="0">
                <a:sym typeface="+mn-ea"/>
              </a:rPr>
              <a:t> or through </a:t>
            </a:r>
            <a:r>
              <a:rPr sz="2800" b="1" dirty="0">
                <a:sym typeface="+mn-ea"/>
              </a:rPr>
              <a:t>message passing </a:t>
            </a:r>
            <a:r>
              <a:rPr sz="2800" dirty="0">
                <a:sym typeface="+mn-ea"/>
              </a:rPr>
              <a:t>(packets moved by the OS)</a:t>
            </a:r>
            <a:endParaRPr sz="2800" dirty="0"/>
          </a:p>
          <a:p>
            <a:pPr lvl="1"/>
            <a:r>
              <a:rPr sz="2800" b="1" dirty="0">
                <a:sym typeface="+mn-ea"/>
              </a:rPr>
              <a:t>Error detection </a:t>
            </a:r>
            <a:r>
              <a:rPr sz="2800" dirty="0">
                <a:sym typeface="+mn-ea"/>
              </a:rPr>
              <a:t>– OS needs to be constantly aware of possible errors</a:t>
            </a:r>
            <a:endParaRPr sz="2800" dirty="0"/>
          </a:p>
          <a:p>
            <a:pPr lvl="2"/>
            <a:r>
              <a:rPr sz="2800" dirty="0">
                <a:sym typeface="+mn-ea"/>
              </a:rPr>
              <a:t>May occur in the CPU and memory hardware, in I/O devices, in user program</a:t>
            </a:r>
            <a:endParaRPr sz="2800" dirty="0"/>
          </a:p>
          <a:p>
            <a:pPr lvl="2"/>
            <a:r>
              <a:rPr sz="2800" dirty="0">
                <a:sym typeface="+mn-ea"/>
              </a:rPr>
              <a:t>For each type of error, OS should take the appropriate action to ensure correct and consistent computing</a:t>
            </a:r>
            <a:endParaRPr sz="2800" dirty="0"/>
          </a:p>
          <a:p>
            <a:pPr lvl="2"/>
            <a:r>
              <a:rPr sz="2800" dirty="0">
                <a:sym typeface="+mn-ea"/>
              </a:rPr>
              <a:t>Debugging facilities can greatly enhance the user</a:t>
            </a:r>
            <a:r>
              <a:rPr lang="ja-JP" altLang="en-US" sz="2800" dirty="0">
                <a:sym typeface="+mn-ea"/>
              </a:rPr>
              <a:t>’</a:t>
            </a:r>
            <a:r>
              <a:rPr lang="en-US" altLang="ja-JP" sz="2800" dirty="0">
                <a:sym typeface="+mn-ea"/>
              </a:rPr>
              <a:t>s and programmer</a:t>
            </a:r>
            <a:r>
              <a:rPr lang="ja-JP" altLang="en-US" sz="2800" dirty="0">
                <a:sym typeface="+mn-ea"/>
              </a:rPr>
              <a:t>’</a:t>
            </a:r>
            <a:r>
              <a:rPr lang="en-US" altLang="ja-JP" sz="2800" dirty="0">
                <a:sym typeface="+mn-ea"/>
              </a:rPr>
              <a:t>s abilities to efficiently use the system</a:t>
            </a:r>
            <a:endParaRPr sz="2800" dirty="0"/>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Operating System Services (Cont.)</a:t>
            </a:r>
            <a:endParaRPr lang="en-US"/>
          </a:p>
        </p:txBody>
      </p:sp>
      <p:sp>
        <p:nvSpPr>
          <p:cNvPr id="3" name="Content Placeholder 2"/>
          <p:cNvSpPr>
            <a:spLocks noGrp="1"/>
          </p:cNvSpPr>
          <p:nvPr>
            <p:ph idx="1"/>
          </p:nvPr>
        </p:nvSpPr>
        <p:spPr>
          <a:xfrm>
            <a:off x="554355" y="730250"/>
            <a:ext cx="11330305" cy="6166485"/>
          </a:xfrm>
        </p:spPr>
        <p:txBody>
          <a:bodyPr>
            <a:normAutofit fontScale="90000"/>
          </a:bodyPr>
          <a:p>
            <a:pPr>
              <a:lnSpc>
                <a:spcPct val="90000"/>
              </a:lnSpc>
            </a:pPr>
            <a:r>
              <a:rPr sz="2800" dirty="0">
                <a:sym typeface="+mn-ea"/>
              </a:rPr>
              <a:t>Another set of OS functions exists for ensuring the</a:t>
            </a:r>
            <a:r>
              <a:rPr sz="2800" b="1" dirty="0">
                <a:solidFill>
                  <a:srgbClr val="FF0000"/>
                </a:solidFill>
                <a:sym typeface="+mn-ea"/>
              </a:rPr>
              <a:t> efficient operation </a:t>
            </a:r>
            <a:r>
              <a:rPr sz="2800" dirty="0">
                <a:sym typeface="+mn-ea"/>
              </a:rPr>
              <a:t>of the system itself via resource sharing</a:t>
            </a:r>
            <a:endParaRPr sz="2800" dirty="0"/>
          </a:p>
          <a:p>
            <a:pPr lvl="1">
              <a:lnSpc>
                <a:spcPct val="90000"/>
              </a:lnSpc>
            </a:pPr>
            <a:r>
              <a:rPr sz="2800" b="1" dirty="0">
                <a:sym typeface="+mn-ea"/>
              </a:rPr>
              <a:t>Resource allocation - </a:t>
            </a:r>
            <a:r>
              <a:rPr sz="2800" dirty="0">
                <a:sym typeface="+mn-ea"/>
              </a:rPr>
              <a:t>When  multiple users or multiple jobs running concurrently, resources must be allocated to each of them</a:t>
            </a:r>
            <a:endParaRPr sz="2800" dirty="0"/>
          </a:p>
          <a:p>
            <a:pPr lvl="2">
              <a:lnSpc>
                <a:spcPct val="90000"/>
              </a:lnSpc>
            </a:pPr>
            <a:r>
              <a:rPr sz="2800" dirty="0">
                <a:sym typeface="+mn-ea"/>
              </a:rPr>
              <a:t>Many types of resources -  Some (such as CPU cycles, main memory, and file storage) may have special allocation code, others (such as I/O devices) may have general request and release code</a:t>
            </a:r>
            <a:endParaRPr sz="2800" dirty="0"/>
          </a:p>
          <a:p>
            <a:pPr lvl="1">
              <a:lnSpc>
                <a:spcPct val="90000"/>
              </a:lnSpc>
            </a:pPr>
            <a:r>
              <a:rPr sz="2800" b="1" dirty="0">
                <a:sym typeface="+mn-ea"/>
              </a:rPr>
              <a:t>Accounting -</a:t>
            </a:r>
            <a:r>
              <a:rPr sz="2800" dirty="0">
                <a:sym typeface="+mn-ea"/>
              </a:rPr>
              <a:t> To keep track of which users use how much and what kinds of computer resources</a:t>
            </a:r>
            <a:endParaRPr sz="2800" dirty="0"/>
          </a:p>
          <a:p>
            <a:pPr lvl="1">
              <a:lnSpc>
                <a:spcPct val="90000"/>
              </a:lnSpc>
            </a:pPr>
            <a:r>
              <a:rPr sz="2800" b="1" dirty="0">
                <a:sym typeface="+mn-ea"/>
              </a:rPr>
              <a:t>Protection and security - </a:t>
            </a:r>
            <a:r>
              <a:rPr sz="2800" dirty="0">
                <a:sym typeface="+mn-ea"/>
              </a:rPr>
              <a:t>The owners of information stored in a multiuser or networked computer system may want to control use of that information, concurrent processes should not interfere with each other</a:t>
            </a:r>
            <a:endParaRPr sz="2800" dirty="0"/>
          </a:p>
          <a:p>
            <a:pPr lvl="2">
              <a:lnSpc>
                <a:spcPct val="90000"/>
              </a:lnSpc>
            </a:pPr>
            <a:r>
              <a:rPr sz="2800" b="1" dirty="0">
                <a:sym typeface="+mn-ea"/>
              </a:rPr>
              <a:t>Protection</a:t>
            </a:r>
            <a:r>
              <a:rPr sz="2800" dirty="0">
                <a:sym typeface="+mn-ea"/>
              </a:rPr>
              <a:t> involves ensuring that all access to system resources is controlled</a:t>
            </a:r>
            <a:endParaRPr sz="2800" dirty="0"/>
          </a:p>
          <a:p>
            <a:pPr lvl="2">
              <a:lnSpc>
                <a:spcPct val="90000"/>
              </a:lnSpc>
            </a:pPr>
            <a:r>
              <a:rPr sz="2800" b="1" dirty="0">
                <a:sym typeface="+mn-ea"/>
              </a:rPr>
              <a:t>Security</a:t>
            </a:r>
            <a:r>
              <a:rPr sz="2800" dirty="0">
                <a:sym typeface="+mn-ea"/>
              </a:rPr>
              <a:t> of the system from outsiders requires user authentication, extends to defending external I/O devices from invalid access attempts</a:t>
            </a:r>
            <a:endParaRPr sz="2800" dirty="0"/>
          </a:p>
          <a:p>
            <a:pPr lvl="2">
              <a:lnSpc>
                <a:spcPct val="90000"/>
              </a:lnSpc>
            </a:pPr>
            <a:r>
              <a:rPr sz="2800" dirty="0">
                <a:sym typeface="+mn-ea"/>
              </a:rPr>
              <a:t>If a system is to be protected and secure, precautions must be instituted throughout it. A chain is only as strong as its weakest link.</a:t>
            </a:r>
            <a:endParaRPr sz="2800" dirty="0"/>
          </a:p>
          <a:p>
            <a:pPr>
              <a:lnSpc>
                <a:spcPct val="90000"/>
              </a:lnSpc>
            </a:pPr>
            <a:endParaRPr sz="2800" dirty="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CPU</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Modes</a:t>
            </a:r>
            <a:endParaRPr lang="en-US"/>
          </a:p>
        </p:txBody>
      </p:sp>
      <p:sp>
        <p:nvSpPr>
          <p:cNvPr id="3" name="Content Placeholder 2"/>
          <p:cNvSpPr>
            <a:spLocks noGrp="1"/>
          </p:cNvSpPr>
          <p:nvPr>
            <p:ph idx="1"/>
          </p:nvPr>
        </p:nvSpPr>
        <p:spPr/>
        <p:txBody>
          <a:bodyPr/>
          <a:p>
            <a:pPr>
              <a:lnSpc>
                <a:spcPts val="3700"/>
              </a:lnSpc>
              <a:tabLst>
                <a:tab pos="457200" algn="l"/>
                <a:tab pos="914400" algn="l"/>
              </a:tabLst>
            </a:pPr>
            <a:r>
              <a:rPr lang="en-US" altLang="zh-CN" sz="2800">
                <a:sym typeface="+mn-ea"/>
              </a:rPr>
              <a:t>Two common modes</a:t>
            </a:r>
            <a:endParaRPr lang="en-US" altLang="zh-CN" sz="2800"/>
          </a:p>
          <a:p>
            <a:pPr lvl="1">
              <a:lnSpc>
                <a:spcPts val="3300"/>
              </a:lnSpc>
              <a:tabLst>
                <a:tab pos="457200" algn="l"/>
                <a:tab pos="914400" algn="l"/>
              </a:tabLst>
            </a:pPr>
            <a:r>
              <a:rPr lang="en-US" altLang="zh-CN" sz="2800" b="1">
                <a:sym typeface="+mn-ea"/>
              </a:rPr>
              <a:t>Kernel mode</a:t>
            </a:r>
            <a:r>
              <a:rPr lang="en-US" altLang="en-US" sz="2800" b="1">
                <a:sym typeface="+mn-ea"/>
              </a:rPr>
              <a:t>（也称为管态）</a:t>
            </a:r>
            <a:endParaRPr lang="en-US" altLang="zh-CN" sz="2800"/>
          </a:p>
          <a:p>
            <a:pPr lvl="2">
              <a:lnSpc>
                <a:spcPts val="2600"/>
              </a:lnSpc>
              <a:tabLst>
                <a:tab pos="457200" algn="l"/>
                <a:tab pos="914400" algn="l"/>
              </a:tabLst>
            </a:pPr>
            <a:r>
              <a:rPr lang="en-US" altLang="zh-CN" sz="2800">
                <a:sym typeface="+mn-ea"/>
              </a:rPr>
              <a:t>The CPU has to be in this mode to execute the kernel code</a:t>
            </a:r>
            <a:endParaRPr lang="en-US" altLang="zh-CN" sz="2800"/>
          </a:p>
          <a:p>
            <a:pPr lvl="1">
              <a:lnSpc>
                <a:spcPts val="3400"/>
              </a:lnSpc>
              <a:tabLst>
                <a:tab pos="457200" algn="l"/>
                <a:tab pos="914400" algn="l"/>
              </a:tabLst>
            </a:pPr>
            <a:r>
              <a:rPr lang="en-US" altLang="zh-CN" sz="2800" b="1">
                <a:sym typeface="+mn-ea"/>
              </a:rPr>
              <a:t>User mode</a:t>
            </a:r>
            <a:r>
              <a:rPr lang="en-US" altLang="en-US" sz="2800" b="1">
                <a:sym typeface="+mn-ea"/>
              </a:rPr>
              <a:t>（也称为目态）</a:t>
            </a:r>
            <a:endParaRPr lang="en-US" altLang="zh-CN" sz="2800"/>
          </a:p>
          <a:p>
            <a:pPr lvl="2">
              <a:lnSpc>
                <a:spcPts val="2500"/>
              </a:lnSpc>
              <a:tabLst>
                <a:tab pos="457200" algn="l"/>
                <a:tab pos="914400" algn="l"/>
              </a:tabLst>
            </a:pPr>
            <a:r>
              <a:rPr lang="en-US" altLang="zh-CN" sz="2800">
                <a:sym typeface="+mn-ea"/>
              </a:rPr>
              <a:t>The CPU is usually in this mode to execute the user code</a:t>
            </a:r>
            <a:endParaRPr lang="en-US" altLang="zh-CN" sz="2800"/>
          </a:p>
          <a:p>
            <a:endParaRPr lang="en-US"/>
          </a:p>
        </p:txBody>
      </p:sp>
      <p:sp>
        <p:nvSpPr>
          <p:cNvPr id="8" name="Rectangle 7"/>
          <p:cNvSpPr/>
          <p:nvPr/>
        </p:nvSpPr>
        <p:spPr>
          <a:xfrm>
            <a:off x="3429000" y="3429000"/>
            <a:ext cx="4800600" cy="685800"/>
          </a:xfrm>
          <a:prstGeom prst="rect">
            <a:avLst/>
          </a:prstGeom>
          <a:solidFill>
            <a:srgbClr val="04E44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en-US"/>
          </a:p>
        </p:txBody>
      </p:sp>
      <p:sp>
        <p:nvSpPr>
          <p:cNvPr id="9" name="Rectangle 8"/>
          <p:cNvSpPr/>
          <p:nvPr/>
        </p:nvSpPr>
        <p:spPr>
          <a:xfrm>
            <a:off x="3429000" y="4250055"/>
            <a:ext cx="480060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en-US"/>
          </a:p>
        </p:txBody>
      </p:sp>
      <p:sp>
        <p:nvSpPr>
          <p:cNvPr id="10" name="Rectangle 9"/>
          <p:cNvSpPr/>
          <p:nvPr/>
        </p:nvSpPr>
        <p:spPr>
          <a:xfrm>
            <a:off x="3429000" y="5075555"/>
            <a:ext cx="4800600" cy="6858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en-US"/>
          </a:p>
        </p:txBody>
      </p:sp>
      <p:sp>
        <p:nvSpPr>
          <p:cNvPr id="11" name="Text Box 10"/>
          <p:cNvSpPr txBox="1"/>
          <p:nvPr/>
        </p:nvSpPr>
        <p:spPr>
          <a:xfrm>
            <a:off x="3429000" y="3587750"/>
            <a:ext cx="1706245" cy="398780"/>
          </a:xfrm>
          <a:prstGeom prst="rect">
            <a:avLst/>
          </a:prstGeom>
          <a:noFill/>
        </p:spPr>
        <p:txBody>
          <a:bodyPr wrap="none" rtlCol="0" anchor="t">
            <a:spAutoFit/>
          </a:bodyPr>
          <a:p>
            <a:r>
              <a:rPr lang="en-US" altLang="en-US" sz="2000" b="1">
                <a:sym typeface="+mn-ea"/>
              </a:rPr>
              <a:t>User Spaces</a:t>
            </a:r>
            <a:endParaRPr lang="en-US" altLang="en-US" sz="2000" b="1">
              <a:sym typeface="+mn-ea"/>
            </a:endParaRPr>
          </a:p>
        </p:txBody>
      </p:sp>
      <p:sp>
        <p:nvSpPr>
          <p:cNvPr id="12" name="Text Box 11"/>
          <p:cNvSpPr txBox="1"/>
          <p:nvPr/>
        </p:nvSpPr>
        <p:spPr>
          <a:xfrm>
            <a:off x="5271770" y="3587750"/>
            <a:ext cx="2538095" cy="398780"/>
          </a:xfrm>
          <a:prstGeom prst="rect">
            <a:avLst/>
          </a:prstGeom>
          <a:noFill/>
        </p:spPr>
        <p:txBody>
          <a:bodyPr wrap="none" rtlCol="0" anchor="t">
            <a:spAutoFit/>
          </a:bodyPr>
          <a:p>
            <a:pPr algn="l"/>
            <a:r>
              <a:rPr lang="en-US" altLang="en-US" sz="2000">
                <a:sym typeface="+mn-ea"/>
              </a:rPr>
              <a:t>Application  Libraries</a:t>
            </a:r>
            <a:endParaRPr lang="en-US" altLang="en-US" sz="2000">
              <a:sym typeface="+mn-ea"/>
            </a:endParaRPr>
          </a:p>
        </p:txBody>
      </p:sp>
      <p:sp>
        <p:nvSpPr>
          <p:cNvPr id="13" name="Text Box 12"/>
          <p:cNvSpPr txBox="1"/>
          <p:nvPr/>
        </p:nvSpPr>
        <p:spPr>
          <a:xfrm>
            <a:off x="3508375" y="4408805"/>
            <a:ext cx="1043305" cy="398780"/>
          </a:xfrm>
          <a:prstGeom prst="rect">
            <a:avLst/>
          </a:prstGeom>
          <a:noFill/>
        </p:spPr>
        <p:txBody>
          <a:bodyPr wrap="none" rtlCol="0" anchor="t">
            <a:spAutoFit/>
          </a:bodyPr>
          <a:p>
            <a:r>
              <a:rPr lang="en-US" altLang="en-US" sz="2000" b="1">
                <a:solidFill>
                  <a:schemeClr val="bg1"/>
                </a:solidFill>
                <a:sym typeface="+mn-ea"/>
              </a:rPr>
              <a:t>Kernel </a:t>
            </a:r>
            <a:endParaRPr lang="en-US" altLang="en-US" sz="2000" b="1">
              <a:solidFill>
                <a:schemeClr val="bg1"/>
              </a:solidFill>
              <a:sym typeface="+mn-ea"/>
            </a:endParaRPr>
          </a:p>
        </p:txBody>
      </p:sp>
      <p:sp>
        <p:nvSpPr>
          <p:cNvPr id="14" name="Text Box 13"/>
          <p:cNvSpPr txBox="1"/>
          <p:nvPr/>
        </p:nvSpPr>
        <p:spPr>
          <a:xfrm>
            <a:off x="4425315" y="4256405"/>
            <a:ext cx="3576320" cy="706755"/>
          </a:xfrm>
          <a:prstGeom prst="rect">
            <a:avLst/>
          </a:prstGeom>
          <a:noFill/>
        </p:spPr>
        <p:txBody>
          <a:bodyPr wrap="square" rtlCol="0" anchor="t">
            <a:spAutoFit/>
          </a:bodyPr>
          <a:p>
            <a:pPr algn="ctr"/>
            <a:r>
              <a:rPr lang="en-US" altLang="en-US" sz="2000">
                <a:solidFill>
                  <a:schemeClr val="bg1"/>
                </a:solidFill>
                <a:sym typeface="+mn-ea"/>
              </a:rPr>
              <a:t>       Process/Memory/Device Management</a:t>
            </a:r>
            <a:endParaRPr lang="en-US" altLang="en-US" sz="2000">
              <a:solidFill>
                <a:schemeClr val="bg1"/>
              </a:solidFill>
              <a:sym typeface="+mn-ea"/>
            </a:endParaRPr>
          </a:p>
        </p:txBody>
      </p:sp>
      <p:sp>
        <p:nvSpPr>
          <p:cNvPr id="15" name="Text Box 14"/>
          <p:cNvSpPr txBox="1"/>
          <p:nvPr/>
        </p:nvSpPr>
        <p:spPr>
          <a:xfrm>
            <a:off x="3508375" y="5205730"/>
            <a:ext cx="1339850" cy="398780"/>
          </a:xfrm>
          <a:prstGeom prst="rect">
            <a:avLst/>
          </a:prstGeom>
          <a:noFill/>
        </p:spPr>
        <p:txBody>
          <a:bodyPr wrap="none" rtlCol="0" anchor="t">
            <a:spAutoFit/>
          </a:bodyPr>
          <a:p>
            <a:r>
              <a:rPr lang="en-US" altLang="en-US" sz="2000" b="1">
                <a:sym typeface="+mn-ea"/>
              </a:rPr>
              <a:t>Hardware</a:t>
            </a:r>
            <a:endParaRPr lang="en-US" sz="2000" b="1"/>
          </a:p>
        </p:txBody>
      </p:sp>
      <p:sp>
        <p:nvSpPr>
          <p:cNvPr id="16" name="Text Box 15"/>
          <p:cNvSpPr txBox="1"/>
          <p:nvPr/>
        </p:nvSpPr>
        <p:spPr>
          <a:xfrm>
            <a:off x="5050155" y="5205730"/>
            <a:ext cx="2834640" cy="398780"/>
          </a:xfrm>
          <a:prstGeom prst="rect">
            <a:avLst/>
          </a:prstGeom>
          <a:noFill/>
        </p:spPr>
        <p:txBody>
          <a:bodyPr wrap="none" rtlCol="0" anchor="t">
            <a:spAutoFit/>
          </a:bodyPr>
          <a:p>
            <a:pPr algn="ctr"/>
            <a:r>
              <a:rPr lang="en-US" altLang="en-US" sz="2000">
                <a:sym typeface="+mn-ea"/>
              </a:rPr>
              <a:t>  CPU  Memory  Device</a:t>
            </a:r>
            <a:endParaRPr lang="en-US" sz="2000"/>
          </a:p>
        </p:txBody>
      </p:sp>
      <p:cxnSp>
        <p:nvCxnSpPr>
          <p:cNvPr id="17" name="Straight Connector 16"/>
          <p:cNvCxnSpPr/>
          <p:nvPr/>
        </p:nvCxnSpPr>
        <p:spPr>
          <a:xfrm>
            <a:off x="2819400" y="4191000"/>
            <a:ext cx="6019800" cy="0"/>
          </a:xfrm>
          <a:prstGeom prst="line">
            <a:avLst/>
          </a:prstGeom>
          <a:ln w="60325"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70200" y="5003800"/>
            <a:ext cx="6019800" cy="0"/>
          </a:xfrm>
          <a:prstGeom prst="line">
            <a:avLst/>
          </a:prstGeom>
          <a:ln w="60325" cmpd="sng">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A View of Operating System Services</a:t>
            </a:r>
            <a:endParaRPr lang="en-US"/>
          </a:p>
        </p:txBody>
      </p:sp>
      <p:pic>
        <p:nvPicPr>
          <p:cNvPr id="17410" name="Picture 4" descr="2"/>
          <p:cNvPicPr>
            <a:picLocks noChangeAspect="1"/>
          </p:cNvPicPr>
          <p:nvPr>
            <p:ph idx="1"/>
          </p:nvPr>
        </p:nvPicPr>
        <p:blipFill>
          <a:blip r:embed="rId1"/>
          <a:stretch>
            <a:fillRect/>
          </a:stretch>
        </p:blipFill>
        <p:spPr>
          <a:xfrm>
            <a:off x="700405" y="828040"/>
            <a:ext cx="11068685" cy="55257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System Calls</a:t>
            </a:r>
            <a:endParaRPr lang="en-US"/>
          </a:p>
        </p:txBody>
      </p:sp>
      <p:sp>
        <p:nvSpPr>
          <p:cNvPr id="3" name="Content Placeholder 2"/>
          <p:cNvSpPr>
            <a:spLocks noGrp="1"/>
          </p:cNvSpPr>
          <p:nvPr>
            <p:ph idx="1"/>
          </p:nvPr>
        </p:nvSpPr>
        <p:spPr/>
        <p:txBody>
          <a:bodyPr>
            <a:normAutofit lnSpcReduction="10000"/>
          </a:bodyPr>
          <a:p>
            <a:pPr>
              <a:lnSpc>
                <a:spcPct val="90000"/>
              </a:lnSpc>
            </a:pPr>
            <a:r>
              <a:rPr b="1">
                <a:sym typeface="+mn-ea"/>
              </a:rPr>
              <a:t>Programming interface</a:t>
            </a:r>
            <a:r>
              <a:rPr>
                <a:sym typeface="+mn-ea"/>
              </a:rPr>
              <a:t> to the services provided by the OS</a:t>
            </a:r>
            <a:endParaRPr>
              <a:sym typeface="+mn-ea"/>
            </a:endParaRPr>
          </a:p>
          <a:p>
            <a:pPr>
              <a:lnSpc>
                <a:spcPct val="90000"/>
              </a:lnSpc>
            </a:pPr>
          </a:p>
          <a:p>
            <a:pPr>
              <a:lnSpc>
                <a:spcPct val="90000"/>
              </a:lnSpc>
            </a:pPr>
            <a:r>
              <a:rPr>
                <a:sym typeface="+mn-ea"/>
              </a:rPr>
              <a:t>Typically written in a high-level language (C or C++)</a:t>
            </a:r>
            <a:endParaRPr>
              <a:sym typeface="+mn-ea"/>
            </a:endParaRPr>
          </a:p>
          <a:p>
            <a:pPr>
              <a:lnSpc>
                <a:spcPct val="90000"/>
              </a:lnSpc>
            </a:pPr>
          </a:p>
          <a:p>
            <a:pPr>
              <a:lnSpc>
                <a:spcPct val="90000"/>
              </a:lnSpc>
            </a:pPr>
            <a:r>
              <a:rPr>
                <a:sym typeface="+mn-ea"/>
              </a:rPr>
              <a:t>Mostly accessed by programs via a high-level </a:t>
            </a:r>
            <a:r>
              <a:rPr b="1" dirty="0">
                <a:solidFill>
                  <a:srgbClr val="FF0000"/>
                </a:solidFill>
                <a:sym typeface="+mn-ea"/>
              </a:rPr>
              <a:t>Application Programming Interface</a:t>
            </a:r>
            <a:r>
              <a:rPr b="1" dirty="0">
                <a:solidFill>
                  <a:srgbClr val="3366FF"/>
                </a:solidFill>
                <a:sym typeface="+mn-ea"/>
              </a:rPr>
              <a:t> </a:t>
            </a:r>
            <a:r>
              <a:rPr b="1" dirty="0">
                <a:solidFill>
                  <a:srgbClr val="000000"/>
                </a:solidFill>
                <a:sym typeface="+mn-ea"/>
              </a:rPr>
              <a:t>(</a:t>
            </a:r>
            <a:r>
              <a:rPr b="1" dirty="0">
                <a:solidFill>
                  <a:srgbClr val="FF0000"/>
                </a:solidFill>
                <a:sym typeface="+mn-ea"/>
              </a:rPr>
              <a:t>API</a:t>
            </a:r>
            <a:r>
              <a:rPr b="1" dirty="0">
                <a:solidFill>
                  <a:srgbClr val="000000"/>
                </a:solidFill>
                <a:sym typeface="+mn-ea"/>
              </a:rPr>
              <a:t>)</a:t>
            </a:r>
            <a:r>
              <a:rPr dirty="0">
                <a:solidFill>
                  <a:srgbClr val="3366FF"/>
                </a:solidFill>
                <a:sym typeface="+mn-ea"/>
              </a:rPr>
              <a:t> </a:t>
            </a:r>
            <a:r>
              <a:rPr dirty="0">
                <a:sym typeface="+mn-ea"/>
              </a:rPr>
              <a:t>rather than direct system call use</a:t>
            </a:r>
            <a:endParaRPr dirty="0"/>
          </a:p>
          <a:p>
            <a:pPr>
              <a:lnSpc>
                <a:spcPct val="90000"/>
              </a:lnSpc>
            </a:pPr>
          </a:p>
          <a:p>
            <a:pPr>
              <a:lnSpc>
                <a:spcPct val="90000"/>
              </a:lnSpc>
            </a:pPr>
            <a:r>
              <a:rPr>
                <a:sym typeface="+mn-ea"/>
              </a:rPr>
              <a:t>Three most common APIs are Win32 API for Windows, POSIX API for POSIX-based systems (including virtually all versions of UNIX, Linux, and Mac OS X), and Java API for the Java virtual machine (JVM)</a:t>
            </a:r>
            <a:endParaRPr>
              <a:sym typeface="+mn-ea"/>
            </a:endParaRPr>
          </a:p>
          <a:p>
            <a:pPr>
              <a:lnSpc>
                <a:spcPct val="90000"/>
              </a:lnSpc>
            </a:pPr>
          </a:p>
          <a:p>
            <a:pPr>
              <a:lnSpc>
                <a:spcPct val="90000"/>
              </a:lnSpc>
            </a:pPr>
            <a:r>
              <a:rPr>
                <a:sym typeface="+mn-ea"/>
              </a:rPr>
              <a:t>Why use APIs rather than system calls?</a:t>
            </a:r>
            <a:br>
              <a:rPr>
                <a:sym typeface="+mn-ea"/>
              </a:rPr>
            </a:br>
            <a:endParaRPr>
              <a:sym typeface="+mn-ea"/>
            </a:endParaRPr>
          </a:p>
          <a:p>
            <a:pPr>
              <a:lnSpc>
                <a:spcPct val="90000"/>
              </a:lnSpc>
              <a:buNone/>
            </a:pPr>
            <a:r>
              <a:rPr>
                <a:sym typeface="+mn-ea"/>
              </a:rPr>
              <a:t>	(Note that the system-call names used throughout this text are generic)</a:t>
            </a:r>
            <a:endParaRPr>
              <a:sym typeface="+mn-ea"/>
            </a:endParaRPr>
          </a:p>
          <a:p>
            <a:pPr>
              <a:lnSpc>
                <a:spcPct val="90000"/>
              </a:lnSpc>
            </a:pP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Example of System Calls</a:t>
            </a:r>
            <a:endParaRPr lang="en-US"/>
          </a:p>
        </p:txBody>
      </p:sp>
      <p:sp>
        <p:nvSpPr>
          <p:cNvPr id="3" name="Content Placeholder 2"/>
          <p:cNvSpPr>
            <a:spLocks noGrp="1"/>
          </p:cNvSpPr>
          <p:nvPr>
            <p:ph idx="1"/>
          </p:nvPr>
        </p:nvSpPr>
        <p:spPr/>
        <p:txBody>
          <a:bodyPr/>
          <a:p>
            <a:r>
              <a:rPr dirty="0">
                <a:sym typeface="+mn-ea"/>
              </a:rPr>
              <a:t>System call sequence to copy the contents of one file to another file</a:t>
            </a:r>
            <a:endParaRPr lang="en-US"/>
          </a:p>
        </p:txBody>
      </p:sp>
      <p:pic>
        <p:nvPicPr>
          <p:cNvPr id="31747" name="Picture 5"/>
          <p:cNvPicPr>
            <a:picLocks noChangeAspect="1"/>
          </p:cNvPicPr>
          <p:nvPr/>
        </p:nvPicPr>
        <p:blipFill>
          <a:blip r:embed="rId1"/>
          <a:stretch>
            <a:fillRect/>
          </a:stretch>
        </p:blipFill>
        <p:spPr>
          <a:xfrm>
            <a:off x="2119630" y="1303020"/>
            <a:ext cx="7952740" cy="538226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42570"/>
            <a:ext cx="750570" cy="5289550"/>
          </a:xfrm>
        </p:spPr>
        <p:txBody>
          <a:bodyPr vert="eaVert"/>
          <a:p>
            <a:r>
              <a:rPr dirty="0">
                <a:sym typeface="+mn-ea"/>
              </a:rPr>
              <a:t>Example of Standard API</a:t>
            </a:r>
            <a:endParaRPr lang="en-US"/>
          </a:p>
        </p:txBody>
      </p:sp>
      <p:pic>
        <p:nvPicPr>
          <p:cNvPr id="33794" name="Picture 1" descr="Screen Shot 2012-12-01 at 12.25.00 PM.png"/>
          <p:cNvPicPr>
            <a:picLocks noChangeAspect="1"/>
          </p:cNvPicPr>
          <p:nvPr>
            <p:ph idx="1"/>
          </p:nvPr>
        </p:nvPicPr>
        <p:blipFill>
          <a:blip r:embed="rId1"/>
          <a:stretch>
            <a:fillRect/>
          </a:stretch>
        </p:blipFill>
        <p:spPr>
          <a:xfrm>
            <a:off x="2545715" y="25400"/>
            <a:ext cx="6674485" cy="680275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will you design the mechanism of System Calls?</a:t>
            </a:r>
            <a:endParaRPr lang="en-US"/>
          </a:p>
        </p:txBody>
      </p:sp>
      <p:sp>
        <p:nvSpPr>
          <p:cNvPr id="3" name="Content Placeholder 2"/>
          <p:cNvSpPr>
            <a:spLocks noGrp="1"/>
          </p:cNvSpPr>
          <p:nvPr>
            <p:ph idx="1"/>
          </p:nvPr>
        </p:nvSpPr>
        <p:spPr/>
        <p:txBody>
          <a:bodyPr/>
          <a:p>
            <a:pPr>
              <a:lnSpc>
                <a:spcPts val="3300"/>
              </a:lnSpc>
              <a:tabLst>
                <a:tab pos="342900" algn="l"/>
                <a:tab pos="457200" algn="l"/>
                <a:tab pos="736600" algn="l"/>
              </a:tabLst>
            </a:pPr>
            <a:r>
              <a:rPr lang="en-US" altLang="zh-CN" dirty="0" smtClean="0">
                <a:solidFill>
                  <a:srgbClr val="000000"/>
                </a:solidFill>
                <a:sym typeface="+mn-ea"/>
              </a:rPr>
              <a:t>Given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a:t>
            </a:r>
            <a:r>
              <a:rPr lang="en-US" altLang="zh-CN" dirty="0" smtClean="0">
                <a:sym typeface="+mn-ea"/>
              </a:rPr>
              <a:t> </a:t>
            </a:r>
            <a:r>
              <a:rPr lang="en-US" altLang="zh-CN" dirty="0" smtClean="0">
                <a:solidFill>
                  <a:srgbClr val="000000"/>
                </a:solidFill>
                <a:sym typeface="+mn-ea"/>
              </a:rPr>
              <a:t>how</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design</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the kernel</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execute</a:t>
            </a:r>
            <a:r>
              <a:rPr lang="en-US" altLang="zh-CN" dirty="0" smtClean="0">
                <a:sym typeface="+mn-ea"/>
              </a:rPr>
              <a:t> </a:t>
            </a:r>
            <a:r>
              <a:rPr lang="en-US" altLang="zh-CN" dirty="0" smtClean="0">
                <a:solidFill>
                  <a:srgbClr val="000000"/>
                </a:solidFill>
                <a:sym typeface="+mn-ea"/>
              </a:rPr>
              <a:t>it?</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400"/>
              </a:lnSpc>
              <a:tabLst>
                <a:tab pos="342900" algn="l"/>
                <a:tab pos="457200" algn="l"/>
                <a:tab pos="736600" algn="l"/>
              </a:tabLst>
            </a:pPr>
            <a:endParaRPr lang="en-US" altLang="zh-CN" dirty="0" smtClean="0">
              <a:solidFill>
                <a:srgbClr val="000000"/>
              </a:solidFill>
              <a:sym typeface="+mn-ea"/>
            </a:endParaRPr>
          </a:p>
          <a:p>
            <a:pPr>
              <a:lnSpc>
                <a:spcPts val="3400"/>
              </a:lnSpc>
              <a:tabLst>
                <a:tab pos="342900" algn="l"/>
                <a:tab pos="457200" algn="l"/>
                <a:tab pos="736600" algn="l"/>
              </a:tabLst>
            </a:pPr>
            <a:r>
              <a:rPr lang="en-US" altLang="zh-CN" b="1" dirty="0" smtClean="0">
                <a:solidFill>
                  <a:srgbClr val="000000"/>
                </a:solidFill>
                <a:sym typeface="+mn-ea"/>
              </a:rPr>
              <a:t>Background</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800000"/>
                </a:solidFill>
                <a:sym typeface="+mn-ea"/>
              </a:rPr>
              <a:t>Program</a:t>
            </a:r>
            <a:r>
              <a:rPr lang="en-US" altLang="zh-CN" dirty="0" smtClean="0">
                <a:sym typeface="+mn-ea"/>
              </a:rPr>
              <a:t> </a:t>
            </a:r>
            <a:r>
              <a:rPr lang="en-US" altLang="zh-CN" dirty="0" smtClean="0">
                <a:solidFill>
                  <a:srgbClr val="800000"/>
                </a:solidFill>
                <a:sym typeface="+mn-ea"/>
              </a:rPr>
              <a:t>Counter</a:t>
            </a:r>
            <a:r>
              <a:rPr lang="en-US" altLang="zh-CN" dirty="0" smtClean="0">
                <a:sym typeface="+mn-ea"/>
              </a:rPr>
              <a:t> </a:t>
            </a:r>
            <a:r>
              <a:rPr lang="en-US" altLang="zh-CN" dirty="0" smtClean="0">
                <a:solidFill>
                  <a:srgbClr val="800000"/>
                </a:solidFill>
                <a:sym typeface="+mn-ea"/>
              </a:rPr>
              <a:t>(PC)</a:t>
            </a:r>
            <a:r>
              <a:rPr lang="en-US" altLang="zh-CN" dirty="0" smtClean="0">
                <a:sym typeface="+mn-ea"/>
              </a:rPr>
              <a:t> </a:t>
            </a:r>
            <a:r>
              <a:rPr lang="en-US" altLang="zh-CN" dirty="0" smtClean="0">
                <a:solidFill>
                  <a:srgbClr val="000000"/>
                </a:solidFill>
                <a:sym typeface="+mn-ea"/>
              </a:rPr>
              <a:t>register</a:t>
            </a:r>
            <a:r>
              <a:rPr lang="en-US" altLang="zh-CN" dirty="0" smtClean="0">
                <a:sym typeface="+mn-ea"/>
              </a:rPr>
              <a:t> </a:t>
            </a:r>
            <a:r>
              <a:rPr lang="en-US" altLang="zh-CN" dirty="0" smtClean="0">
                <a:solidFill>
                  <a:srgbClr val="000000"/>
                </a:solidFill>
                <a:sym typeface="+mn-ea"/>
              </a:rPr>
              <a:t>in a</a:t>
            </a:r>
            <a:r>
              <a:rPr lang="en-US" altLang="zh-CN" dirty="0" smtClean="0">
                <a:sym typeface="+mn-ea"/>
              </a:rPr>
              <a:t> </a:t>
            </a:r>
            <a:r>
              <a:rPr lang="en-US" altLang="zh-CN" dirty="0" smtClean="0">
                <a:solidFill>
                  <a:srgbClr val="000000"/>
                </a:solidFill>
                <a:sym typeface="+mn-ea"/>
              </a:rPr>
              <a:t>processor</a:t>
            </a:r>
            <a:r>
              <a:rPr lang="en-US" altLang="zh-CN" dirty="0" smtClean="0">
                <a:sym typeface="+mn-ea"/>
              </a:rPr>
              <a:t> </a:t>
            </a:r>
            <a:r>
              <a:rPr lang="en-US" altLang="zh-CN" dirty="0" smtClean="0">
                <a:solidFill>
                  <a:srgbClr val="000000"/>
                </a:solidFill>
                <a:sym typeface="+mn-ea"/>
              </a:rPr>
              <a:t>stores</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address</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instruction</a:t>
            </a:r>
            <a:r>
              <a:rPr lang="en-US" altLang="zh-CN" dirty="0" smtClean="0">
                <a:sym typeface="+mn-ea"/>
              </a:rPr>
              <a:t> </a:t>
            </a:r>
            <a:r>
              <a:rPr lang="en-US" altLang="zh-CN" dirty="0" smtClean="0">
                <a:solidFill>
                  <a:srgbClr val="000000"/>
                </a:solidFill>
                <a:sym typeface="+mn-ea"/>
              </a:rPr>
              <a:t>to be</a:t>
            </a:r>
            <a:r>
              <a:rPr lang="en-US" altLang="zh-CN" dirty="0" smtClean="0">
                <a:sym typeface="+mn-ea"/>
              </a:rPr>
              <a:t> </a:t>
            </a:r>
            <a:r>
              <a:rPr lang="en-US" altLang="zh-CN" dirty="0" smtClean="0">
                <a:solidFill>
                  <a:srgbClr val="000000"/>
                </a:solidFill>
                <a:sym typeface="+mn-ea"/>
              </a:rPr>
              <a:t>executed</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800"/>
              </a:lnSpc>
              <a:tabLst>
                <a:tab pos="342900" algn="l"/>
                <a:tab pos="457200" algn="l"/>
                <a:tab pos="736600" algn="l"/>
              </a:tabLst>
            </a:pPr>
            <a:r>
              <a:rPr lang="en-US" altLang="zh-CN" dirty="0" smtClean="0">
                <a:sym typeface="+mn-ea"/>
              </a:rPr>
              <a:t> </a:t>
            </a:r>
            <a:r>
              <a:rPr lang="en-US" altLang="zh-CN" b="1" dirty="0" smtClean="0">
                <a:solidFill>
                  <a:srgbClr val="000000"/>
                </a:solidFill>
                <a:sym typeface="+mn-ea"/>
              </a:rPr>
              <a:t>PC</a:t>
            </a:r>
            <a:r>
              <a:rPr lang="en-US" altLang="zh-CN" b="1"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800000"/>
                </a:solidFill>
                <a:sym typeface="+mn-ea"/>
              </a:rPr>
              <a:t>incremented</a:t>
            </a:r>
            <a:r>
              <a:rPr lang="en-US" altLang="zh-CN" dirty="0" smtClean="0">
                <a:sym typeface="+mn-ea"/>
              </a:rPr>
              <a:t> </a:t>
            </a:r>
            <a:r>
              <a:rPr lang="en-US" altLang="zh-CN" dirty="0" smtClean="0">
                <a:solidFill>
                  <a:srgbClr val="000000"/>
                </a:solidFill>
                <a:sym typeface="+mn-ea"/>
              </a:rPr>
              <a:t>after</a:t>
            </a:r>
            <a:r>
              <a:rPr lang="en-US" altLang="zh-CN" dirty="0" smtClean="0">
                <a:sym typeface="+mn-ea"/>
              </a:rPr>
              <a:t> </a:t>
            </a:r>
            <a:r>
              <a:rPr lang="en-US" altLang="zh-CN" dirty="0" smtClean="0">
                <a:solidFill>
                  <a:srgbClr val="000000"/>
                </a:solidFill>
                <a:sym typeface="+mn-ea"/>
              </a:rPr>
              <a:t>fetching</a:t>
            </a:r>
            <a:r>
              <a:rPr lang="en-US" altLang="zh-CN" dirty="0" smtClean="0">
                <a:sym typeface="+mn-ea"/>
              </a:rPr>
              <a:t> </a:t>
            </a:r>
            <a:r>
              <a:rPr lang="en-US" altLang="zh-CN" dirty="0" smtClean="0">
                <a:solidFill>
                  <a:srgbClr val="000000"/>
                </a:solidFill>
                <a:sym typeface="+mn-ea"/>
              </a:rPr>
              <a:t>an</a:t>
            </a:r>
            <a:r>
              <a:rPr lang="en-US" altLang="zh-CN" dirty="0" smtClean="0">
                <a:sym typeface="+mn-ea"/>
              </a:rPr>
              <a:t> </a:t>
            </a:r>
            <a:r>
              <a:rPr lang="en-US" altLang="zh-CN" dirty="0" smtClean="0">
                <a:solidFill>
                  <a:srgbClr val="000000"/>
                </a:solidFill>
                <a:sym typeface="+mn-ea"/>
              </a:rPr>
              <a:t>instruction</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900"/>
              </a:lnSpc>
              <a:tabLst>
                <a:tab pos="342900" algn="l"/>
                <a:tab pos="457200" algn="l"/>
                <a:tab pos="736600" algn="l"/>
              </a:tabLst>
            </a:pPr>
            <a:r>
              <a:rPr lang="en-US" altLang="zh-CN" dirty="0" smtClean="0">
                <a:sym typeface="+mn-ea"/>
              </a:rPr>
              <a:t> </a:t>
            </a:r>
            <a:r>
              <a:rPr lang="en-US" altLang="zh-CN" dirty="0" smtClean="0">
                <a:solidFill>
                  <a:srgbClr val="000000"/>
                </a:solidFill>
                <a:sym typeface="+mn-ea"/>
              </a:rPr>
              <a:t>But</a:t>
            </a:r>
            <a:r>
              <a:rPr lang="en-US" altLang="zh-CN" dirty="0" smtClean="0">
                <a:sym typeface="+mn-ea"/>
              </a:rPr>
              <a:t> </a:t>
            </a:r>
            <a:r>
              <a:rPr lang="en-US" altLang="zh-CN" dirty="0" smtClean="0">
                <a:solidFill>
                  <a:srgbClr val="000000"/>
                </a:solidFill>
                <a:sym typeface="+mn-ea"/>
              </a:rPr>
              <a:t>“</a:t>
            </a:r>
            <a:r>
              <a:rPr lang="en-US" altLang="zh-CN" b="1" dirty="0" smtClean="0">
                <a:solidFill>
                  <a:srgbClr val="000000"/>
                </a:solidFill>
                <a:sym typeface="+mn-ea"/>
              </a:rPr>
              <a:t>jump</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a:t>
            </a:r>
            <a:r>
              <a:rPr lang="en-US" altLang="zh-CN" b="1" dirty="0" smtClean="0">
                <a:solidFill>
                  <a:srgbClr val="000000"/>
                </a:solidFill>
                <a:sym typeface="+mn-ea"/>
              </a:rPr>
              <a:t>call</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a:t>
            </a:r>
            <a:r>
              <a:rPr lang="en-US" altLang="zh-CN" b="1" dirty="0" smtClean="0">
                <a:solidFill>
                  <a:srgbClr val="000000"/>
                </a:solidFill>
                <a:sym typeface="+mn-ea"/>
              </a:rPr>
              <a:t>ret</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instruction</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set</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PC</a:t>
            </a:r>
            <a:r>
              <a:rPr lang="en-US" altLang="zh-CN" dirty="0" smtClean="0">
                <a:sym typeface="+mn-ea"/>
              </a:rPr>
              <a:t> </a:t>
            </a:r>
            <a:r>
              <a:rPr lang="en-US" altLang="zh-CN" dirty="0" smtClean="0">
                <a:solidFill>
                  <a:srgbClr val="000000"/>
                </a:solidFill>
                <a:sym typeface="+mn-ea"/>
              </a:rPr>
              <a:t>value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400"/>
              </a:lnSpc>
              <a:tabLst>
                <a:tab pos="342900" algn="l"/>
                <a:tab pos="457200" algn="l"/>
                <a:tab pos="736600" algn="l"/>
              </a:tabLst>
            </a:pPr>
            <a:endParaRPr lang="en-US" altLang="zh-CN" dirty="0" smtClean="0">
              <a:solidFill>
                <a:srgbClr val="000000"/>
              </a:solidFill>
              <a:sym typeface="+mn-ea"/>
            </a:endParaRPr>
          </a:p>
          <a:p>
            <a:pPr>
              <a:lnSpc>
                <a:spcPts val="3400"/>
              </a:lnSpc>
              <a:tabLst>
                <a:tab pos="342900" algn="l"/>
                <a:tab pos="457200" algn="l"/>
                <a:tab pos="736600" algn="l"/>
              </a:tabLst>
            </a:pPr>
            <a:r>
              <a:rPr lang="en-US" altLang="zh-CN" dirty="0" smtClean="0">
                <a:solidFill>
                  <a:srgbClr val="000000"/>
                </a:solidFill>
                <a:sym typeface="+mn-ea"/>
              </a:rPr>
              <a:t>If</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code</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set</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PC</a:t>
            </a:r>
            <a:r>
              <a:rPr lang="en-US" altLang="zh-CN" dirty="0" smtClean="0">
                <a:sym typeface="+mn-ea"/>
              </a:rPr>
              <a:t> </a:t>
            </a:r>
            <a:r>
              <a:rPr lang="en-US" altLang="zh-CN" dirty="0" smtClean="0">
                <a:solidFill>
                  <a:srgbClr val="000000"/>
                </a:solidFill>
                <a:sym typeface="+mn-ea"/>
              </a:rPr>
              <a:t>register</a:t>
            </a:r>
            <a:r>
              <a:rPr lang="en-US" altLang="zh-CN" dirty="0" smtClean="0">
                <a:sym typeface="+mn-ea"/>
              </a:rPr>
              <a:t> </a:t>
            </a:r>
            <a:r>
              <a:rPr lang="en-US" altLang="zh-CN" dirty="0" smtClean="0">
                <a:solidFill>
                  <a:srgbClr val="000000"/>
                </a:solidFill>
                <a:sym typeface="+mn-ea"/>
              </a:rPr>
              <a:t>arbitrarily </a:t>
            </a:r>
            <a:r>
              <a:rPr lang="en-US" altLang="zh-CN" dirty="0" smtClean="0">
                <a:sym typeface="+mn-ea"/>
              </a:rPr>
              <a:t>	</a:t>
            </a:r>
            <a:r>
              <a:rPr lang="en-US" altLang="zh-CN" dirty="0" smtClean="0">
                <a:solidFill>
                  <a:srgbClr val="000000"/>
                </a:solidFill>
                <a:sym typeface="+mn-ea"/>
              </a:rPr>
              <a:t>before</a:t>
            </a:r>
            <a:r>
              <a:rPr lang="en-US" altLang="zh-CN" dirty="0" smtClean="0">
                <a:sym typeface="+mn-ea"/>
              </a:rPr>
              <a:t> </a:t>
            </a:r>
            <a:r>
              <a:rPr lang="en-US" altLang="zh-CN" dirty="0" smtClean="0">
                <a:solidFill>
                  <a:srgbClr val="000000"/>
                </a:solidFill>
                <a:sym typeface="+mn-ea"/>
              </a:rPr>
              <a:t>changing</a:t>
            </a:r>
            <a:r>
              <a:rPr lang="en-US" altLang="zh-CN" dirty="0" smtClean="0">
                <a:sym typeface="+mn-ea"/>
              </a:rPr>
              <a:t> </a:t>
            </a:r>
            <a:r>
              <a:rPr lang="en-US" altLang="zh-CN" dirty="0" smtClean="0">
                <a:solidFill>
                  <a:srgbClr val="000000"/>
                </a:solidFill>
                <a:sym typeface="+mn-ea"/>
              </a:rPr>
              <a:t>from</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3</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0,</a:t>
            </a:r>
            <a:r>
              <a:rPr lang="en-US" altLang="zh-CN" dirty="0" smtClean="0">
                <a:sym typeface="+mn-ea"/>
              </a:rPr>
              <a:t> </a:t>
            </a:r>
            <a:r>
              <a:rPr lang="en-US" altLang="zh-CN" dirty="0" smtClean="0">
                <a:solidFill>
                  <a:srgbClr val="000000"/>
                </a:solidFill>
                <a:sym typeface="+mn-ea"/>
              </a:rPr>
              <a:t>how</a:t>
            </a:r>
            <a:r>
              <a:rPr lang="en-US" altLang="zh-CN" dirty="0" smtClean="0">
                <a:sym typeface="+mn-ea"/>
              </a:rPr>
              <a:t> </a:t>
            </a:r>
            <a:r>
              <a:rPr lang="en-US" altLang="zh-CN" dirty="0" smtClean="0">
                <a:solidFill>
                  <a:srgbClr val="000000"/>
                </a:solidFill>
                <a:sym typeface="+mn-ea"/>
              </a:rPr>
              <a:t>will</a:t>
            </a:r>
            <a:r>
              <a:rPr lang="en-US" altLang="zh-CN" dirty="0" smtClean="0">
                <a:sym typeface="+mn-ea"/>
              </a:rPr>
              <a:t> </a:t>
            </a:r>
            <a:r>
              <a:rPr lang="en-US" altLang="zh-CN" dirty="0" smtClean="0">
                <a:solidFill>
                  <a:srgbClr val="000000"/>
                </a:solidFill>
                <a:sym typeface="+mn-ea"/>
              </a:rPr>
              <a:t>you exploit</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kernel</a:t>
            </a:r>
            <a:r>
              <a:rPr lang="en-US" altLang="zh-CN" dirty="0" smtClean="0">
                <a:sym typeface="+mn-ea"/>
              </a:rPr>
              <a:t> </a:t>
            </a:r>
            <a:r>
              <a:rPr lang="en-US" altLang="zh-CN" dirty="0" smtClean="0">
                <a:solidFill>
                  <a:srgbClr val="000000"/>
                </a:solidFill>
                <a:sym typeface="+mn-ea"/>
              </a:rPr>
              <a:t>code?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800"/>
              </a:lnSpc>
              <a:tabLst>
                <a:tab pos="342900" algn="l"/>
                <a:tab pos="457200" algn="l"/>
                <a:tab pos="736600" algn="l"/>
              </a:tabLst>
            </a:pPr>
            <a:r>
              <a:rPr lang="en-US" altLang="zh-CN" dirty="0" smtClean="0">
                <a:solidFill>
                  <a:srgbClr val="000000"/>
                </a:solidFill>
                <a:sym typeface="+mn-ea"/>
              </a:rPr>
              <a:t> This</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very</a:t>
            </a:r>
            <a:r>
              <a:rPr lang="en-US" altLang="zh-CN" dirty="0" smtClean="0">
                <a:sym typeface="+mn-ea"/>
              </a:rPr>
              <a:t> </a:t>
            </a:r>
            <a:r>
              <a:rPr lang="en-US" altLang="zh-CN" dirty="0" smtClean="0">
                <a:solidFill>
                  <a:srgbClr val="000000"/>
                </a:solidFill>
                <a:sym typeface="+mn-ea"/>
              </a:rPr>
              <a:t>dangerous,</a:t>
            </a:r>
            <a:r>
              <a:rPr lang="en-US" altLang="zh-CN" dirty="0" smtClean="0">
                <a:sym typeface="+mn-ea"/>
              </a:rPr>
              <a:t> </a:t>
            </a:r>
            <a:r>
              <a:rPr lang="en-US" altLang="zh-CN" dirty="0" smtClean="0">
                <a:solidFill>
                  <a:srgbClr val="000000"/>
                </a:solidFill>
                <a:sym typeface="+mn-ea"/>
              </a:rPr>
              <a:t>as</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code</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exploit</a:t>
            </a:r>
            <a:r>
              <a:rPr lang="en-US" altLang="zh-CN" dirty="0" smtClean="0">
                <a:sym typeface="+mn-ea"/>
              </a:rPr>
              <a:t> </a:t>
            </a:r>
            <a:r>
              <a:rPr lang="en-US" altLang="zh-CN" dirty="0" smtClean="0">
                <a:solidFill>
                  <a:srgbClr val="000000"/>
                </a:solidFill>
                <a:sym typeface="+mn-ea"/>
              </a:rPr>
              <a:t>the power</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0</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harm</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whole</a:t>
            </a:r>
            <a:r>
              <a:rPr lang="en-US" altLang="zh-CN" dirty="0" smtClean="0">
                <a:sym typeface="+mn-ea"/>
              </a:rPr>
              <a:t> </a:t>
            </a:r>
            <a:r>
              <a:rPr lang="en-US" altLang="zh-CN" dirty="0" smtClean="0">
                <a:solidFill>
                  <a:srgbClr val="000000"/>
                </a:solidFill>
                <a:sym typeface="+mn-ea"/>
              </a:rPr>
              <a:t>system</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System Call Implementation</a:t>
            </a:r>
            <a:endParaRPr lang="en-US"/>
          </a:p>
        </p:txBody>
      </p:sp>
      <p:sp>
        <p:nvSpPr>
          <p:cNvPr id="3" name="Content Placeholder 2"/>
          <p:cNvSpPr>
            <a:spLocks noGrp="1"/>
          </p:cNvSpPr>
          <p:nvPr>
            <p:ph idx="1"/>
          </p:nvPr>
        </p:nvSpPr>
        <p:spPr/>
        <p:txBody>
          <a:bodyPr/>
          <a:p>
            <a:r>
              <a:rPr sz="2800" dirty="0">
                <a:sym typeface="+mn-ea"/>
              </a:rPr>
              <a:t>Typically, a </a:t>
            </a:r>
            <a:r>
              <a:rPr sz="2800" b="1" dirty="0">
                <a:sym typeface="+mn-ea"/>
              </a:rPr>
              <a:t>number </a:t>
            </a:r>
            <a:r>
              <a:rPr sz="2800" dirty="0">
                <a:sym typeface="+mn-ea"/>
              </a:rPr>
              <a:t>associated with each system call</a:t>
            </a:r>
            <a:endParaRPr sz="2800" dirty="0"/>
          </a:p>
          <a:p>
            <a:pPr lvl="1"/>
            <a:r>
              <a:rPr sz="2800" b="1" dirty="0">
                <a:solidFill>
                  <a:srgbClr val="FF0000"/>
                </a:solidFill>
                <a:ea typeface="MS PGothic" pitchFamily="-84" charset="-128"/>
                <a:sym typeface="+mn-ea"/>
              </a:rPr>
              <a:t>System-call interface</a:t>
            </a:r>
            <a:r>
              <a:rPr sz="2800" b="1" dirty="0">
                <a:solidFill>
                  <a:srgbClr val="3366FF"/>
                </a:solidFill>
                <a:ea typeface="MS PGothic" pitchFamily="-84" charset="-128"/>
                <a:sym typeface="+mn-ea"/>
              </a:rPr>
              <a:t> </a:t>
            </a:r>
            <a:r>
              <a:rPr sz="2800" dirty="0">
                <a:sym typeface="+mn-ea"/>
              </a:rPr>
              <a:t>maintains a </a:t>
            </a:r>
            <a:r>
              <a:rPr sz="2800" b="1" dirty="0">
                <a:sym typeface="+mn-ea"/>
              </a:rPr>
              <a:t>table </a:t>
            </a:r>
            <a:r>
              <a:rPr sz="2800" dirty="0">
                <a:sym typeface="+mn-ea"/>
              </a:rPr>
              <a:t>indexed according to these numbers</a:t>
            </a:r>
            <a:endParaRPr sz="2800" dirty="0"/>
          </a:p>
          <a:p>
            <a:pPr lvl="1"/>
            <a:endParaRPr sz="2800" dirty="0"/>
          </a:p>
          <a:p>
            <a:r>
              <a:rPr sz="2800" dirty="0">
                <a:sym typeface="+mn-ea"/>
              </a:rPr>
              <a:t>The system call interface invokes intended system call in OS kernel and returns status of the system call and any return values</a:t>
            </a:r>
            <a:endParaRPr sz="2800" dirty="0"/>
          </a:p>
          <a:p>
            <a:endParaRPr sz="2800" dirty="0"/>
          </a:p>
          <a:p>
            <a:r>
              <a:rPr sz="2800" dirty="0">
                <a:sym typeface="+mn-ea"/>
              </a:rPr>
              <a:t>The caller need know nothing about how the system call is implemented</a:t>
            </a:r>
            <a:endParaRPr sz="2800" dirty="0"/>
          </a:p>
          <a:p>
            <a:pPr lvl="1"/>
            <a:r>
              <a:rPr sz="2800" dirty="0">
                <a:sym typeface="+mn-ea"/>
              </a:rPr>
              <a:t>Just needs to obey API and understand what OS will do as a result call</a:t>
            </a:r>
            <a:endParaRPr sz="2800" dirty="0"/>
          </a:p>
          <a:p>
            <a:pPr lvl="1"/>
            <a:r>
              <a:rPr sz="2800" b="1" dirty="0">
                <a:sym typeface="+mn-ea"/>
              </a:rPr>
              <a:t>Most details of  OS interface hidden from programmer by API </a:t>
            </a:r>
            <a:r>
              <a:rPr sz="2800" dirty="0">
                <a:sym typeface="+mn-ea"/>
              </a:rPr>
              <a:t> </a:t>
            </a:r>
            <a:endParaRPr sz="2800" dirty="0"/>
          </a:p>
          <a:p>
            <a:pPr lvl="2"/>
            <a:r>
              <a:rPr sz="2800" b="1" dirty="0">
                <a:solidFill>
                  <a:srgbClr val="FF0000"/>
                </a:solidFill>
                <a:sym typeface="+mn-ea"/>
              </a:rPr>
              <a:t>Managed by run-time support library</a:t>
            </a:r>
            <a:r>
              <a:rPr sz="2800" dirty="0">
                <a:sym typeface="+mn-ea"/>
              </a:rPr>
              <a:t> (set of functions built into libraries included with compiler)</a:t>
            </a:r>
            <a:endParaRPr sz="2800" dirty="0"/>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System</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Call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Table</a:t>
            </a:r>
            <a:endParaRPr lang="en-US"/>
          </a:p>
        </p:txBody>
      </p:sp>
      <p:graphicFrame>
        <p:nvGraphicFramePr>
          <p:cNvPr id="4" name="Content Placeholder 3"/>
          <p:cNvGraphicFramePr/>
          <p:nvPr>
            <p:ph idx="1"/>
          </p:nvPr>
        </p:nvGraphicFramePr>
        <p:xfrm>
          <a:off x="554355" y="806450"/>
          <a:ext cx="11127740" cy="3169920"/>
        </p:xfrm>
        <a:graphic>
          <a:graphicData uri="http://schemas.openxmlformats.org/drawingml/2006/table">
            <a:tbl>
              <a:tblPr firstRow="1" bandRow="1">
                <a:tableStyleId>{5940675A-B579-460E-94D1-54222C63F5DA}</a:tableStyleId>
              </a:tblPr>
              <a:tblGrid>
                <a:gridCol w="882650"/>
                <a:gridCol w="2795270"/>
                <a:gridCol w="3298825"/>
                <a:gridCol w="4150995"/>
              </a:tblGrid>
              <a:tr h="396240">
                <a:tc>
                  <a:txBody>
                    <a:bodyPr/>
                    <a:p>
                      <a:pPr algn="ctr">
                        <a:buNone/>
                      </a:pPr>
                      <a:r>
                        <a:rPr lang="en-US" altLang="en-US" sz="2000" b="1"/>
                        <a:t>offset</a:t>
                      </a:r>
                      <a:endParaRPr lang="en-US" altLang="en-US" sz="2000" b="1"/>
                    </a:p>
                  </a:txBody>
                  <a:tcPr>
                    <a:lnL>
                      <a:noFill/>
                    </a:lnL>
                    <a:lnR>
                      <a:noFill/>
                    </a:lnR>
                    <a:lnT>
                      <a:noFill/>
                    </a:lnT>
                    <a:lnB>
                      <a:noFill/>
                    </a:lnB>
                    <a:lnTlToBr>
                      <a:noFill/>
                    </a:lnTlToBr>
                    <a:lnBlToTr>
                      <a:noFill/>
                    </a:lnBlToTr>
                  </a:tcPr>
                </a:tc>
                <a:tc>
                  <a:txBody>
                    <a:bodyPr/>
                    <a:p>
                      <a:pPr algn="ctr">
                        <a:buNone/>
                      </a:pPr>
                      <a:r>
                        <a:rPr lang="en-US" altLang="en-US" sz="2000" b="1"/>
                        <a:t>symbol</a:t>
                      </a:r>
                      <a:endParaRPr lang="en-US" altLang="en-US" sz="2000" b="1"/>
                    </a:p>
                  </a:txBody>
                  <a:tcPr>
                    <a:lnL>
                      <a:noFill/>
                    </a:lnL>
                    <a:lnR>
                      <a:noFill/>
                    </a:lnR>
                    <a:lnT>
                      <a:noFill/>
                    </a:lnT>
                    <a:lnB>
                      <a:noFill/>
                    </a:lnB>
                    <a:lnTlToBr>
                      <a:noFill/>
                    </a:lnTlToBr>
                    <a:lnBlToTr>
                      <a:noFill/>
                    </a:lnBlToTr>
                  </a:tcPr>
                </a:tc>
                <a:tc>
                  <a:txBody>
                    <a:bodyPr/>
                    <a:p>
                      <a:pPr algn="ctr">
                        <a:buNone/>
                      </a:pPr>
                      <a:r>
                        <a:rPr lang="en-US" altLang="en-US" sz="2000" b="1"/>
                        <a:t>sys_call_table</a:t>
                      </a:r>
                      <a:endParaRPr lang="en-US" altLang="en-US" sz="2000" b="1"/>
                    </a:p>
                  </a:txBody>
                  <a:tcPr>
                    <a:lnL>
                      <a:noFill/>
                    </a:lnL>
                    <a:lnR>
                      <a:noFill/>
                    </a:lnR>
                    <a:lnT>
                      <a:noFill/>
                    </a:lnT>
                    <a:lnB w="12700">
                      <a:solidFill>
                        <a:schemeClr val="tx1"/>
                      </a:solidFill>
                      <a:prstDash val="solid"/>
                    </a:lnB>
                    <a:lnTlToBr>
                      <a:noFill/>
                    </a:lnTlToBr>
                    <a:lnBlToTr>
                      <a:noFill/>
                    </a:lnBlToTr>
                  </a:tcPr>
                </a:tc>
                <a:tc>
                  <a:txBody>
                    <a:bodyPr/>
                    <a:p>
                      <a:pPr algn="ctr">
                        <a:buNone/>
                      </a:pPr>
                      <a:r>
                        <a:rPr lang="en-US" altLang="en-US" sz="2000" b="1"/>
                        <a:t>system call location</a:t>
                      </a:r>
                      <a:endParaRPr lang="en-US" altLang="en-US" sz="2000" b="1"/>
                    </a:p>
                  </a:txBody>
                  <a:tcPr>
                    <a:lnL>
                      <a:noFill/>
                    </a:lnL>
                    <a:lnR>
                      <a:noFill/>
                    </a:lnR>
                    <a:lnT>
                      <a:noFill/>
                    </a:lnT>
                    <a:lnB>
                      <a:noFill/>
                    </a:lnB>
                    <a:lnTlToBr>
                      <a:noFill/>
                    </a:lnTlToBr>
                    <a:lnBlToTr>
                      <a:noFill/>
                    </a:lnBlToTr>
                  </a:tcPr>
                </a:tc>
              </a:tr>
              <a:tr h="396240">
                <a:tc>
                  <a:txBody>
                    <a:bodyPr/>
                    <a:p>
                      <a:pPr algn="just">
                        <a:buNone/>
                      </a:pPr>
                      <a:r>
                        <a:rPr lang="en-US" altLang="en-US" sz="2000"/>
                        <a:t>0</a:t>
                      </a:r>
                      <a:endParaRPr lang="en-US" altLang="en-US" sz="2000"/>
                    </a:p>
                  </a:txBody>
                  <a:tcPr>
                    <a:lnL>
                      <a:noFill/>
                    </a:lnL>
                    <a:lnR>
                      <a:noFill/>
                    </a:lnR>
                    <a:lnT>
                      <a:noFill/>
                    </a:lnT>
                    <a:lnB>
                      <a:noFill/>
                    </a:lnB>
                    <a:lnTlToBr>
                      <a:noFill/>
                    </a:lnTlToBr>
                    <a:lnBlToTr>
                      <a:noFill/>
                    </a:lnBlToTr>
                  </a:tcPr>
                </a:tc>
                <a:tc>
                  <a:txBody>
                    <a:bodyPr/>
                    <a:p>
                      <a:pPr algn="just">
                        <a:buNone/>
                      </a:pPr>
                      <a:r>
                        <a:rPr lang="en-US" altLang="en-US" sz="2000" b="1">
                          <a:solidFill>
                            <a:schemeClr val="accent1"/>
                          </a:solidFill>
                        </a:rPr>
                        <a:t>__NR_restart_syscall</a:t>
                      </a:r>
                      <a:endParaRPr lang="en-US" altLang="en-US" sz="2000" b="1">
                        <a:solidFill>
                          <a:schemeClr val="accent1"/>
                        </a:solidFill>
                      </a:endParaRPr>
                    </a:p>
                  </a:txBody>
                  <a:tcPr>
                    <a:lnL>
                      <a:noFill/>
                    </a:lnL>
                    <a:lnR w="12700">
                      <a:solidFill>
                        <a:schemeClr val="tx1"/>
                      </a:solidFill>
                      <a:prstDash val="solid"/>
                    </a:lnR>
                    <a:lnT>
                      <a:noFill/>
                    </a:lnT>
                    <a:lnB>
                      <a:noFill/>
                    </a:lnB>
                    <a:lnTlToBr>
                      <a:noFill/>
                    </a:lnTlToBr>
                    <a:lnBlToTr>
                      <a:noFill/>
                    </a:lnBlToTr>
                  </a:tcPr>
                </a:tc>
                <a:tc>
                  <a:txBody>
                    <a:bodyPr/>
                    <a:p>
                      <a:pPr algn="just">
                        <a:buNone/>
                      </a:pPr>
                      <a:r>
                        <a:rPr lang="en-US" altLang="en-US" sz="2000" b="1">
                          <a:solidFill>
                            <a:schemeClr val="accent1"/>
                          </a:solidFill>
                        </a:rPr>
                        <a:t>sys_restart_syscall</a:t>
                      </a:r>
                      <a:endParaRPr lang="en-US" altLang="en-US" sz="2000" b="1">
                        <a:solidFill>
                          <a:schemeClr val="accent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just">
                        <a:buNone/>
                      </a:pPr>
                      <a:r>
                        <a:rPr lang="en-US" altLang="en-US" sz="2000" b="1">
                          <a:solidFill>
                            <a:schemeClr val="accent1"/>
                          </a:solidFill>
                          <a:sym typeface="+mn-ea"/>
                        </a:rPr>
                        <a:t>        </a:t>
                      </a:r>
                      <a:r>
                        <a:rPr lang="en-US" altLang="en-US" sz="2000" b="1">
                          <a:solidFill>
                            <a:schemeClr val="accent1"/>
                          </a:solidFill>
                        </a:rPr>
                        <a:t>./linux/kernel/signal.c</a:t>
                      </a:r>
                      <a:endParaRPr lang="en-US" altLang="en-US" sz="2000" b="1">
                        <a:solidFill>
                          <a:schemeClr val="accent1"/>
                        </a:solidFill>
                      </a:endParaRPr>
                    </a:p>
                  </a:txBody>
                  <a:tcPr>
                    <a:lnL w="12700">
                      <a:solidFill>
                        <a:schemeClr val="tx1"/>
                      </a:solidFill>
                      <a:prstDash val="solid"/>
                    </a:lnL>
                    <a:lnR>
                      <a:noFill/>
                    </a:lnR>
                    <a:lnT>
                      <a:noFill/>
                    </a:lnT>
                    <a:lnB>
                      <a:noFill/>
                    </a:lnB>
                    <a:lnTlToBr>
                      <a:noFill/>
                    </a:lnTlToBr>
                    <a:lnBlToTr>
                      <a:noFill/>
                    </a:lnBlToTr>
                  </a:tcPr>
                </a:tc>
              </a:tr>
              <a:tr h="396240">
                <a:tc>
                  <a:txBody>
                    <a:bodyPr/>
                    <a:p>
                      <a:pPr algn="just">
                        <a:buNone/>
                      </a:pPr>
                      <a:r>
                        <a:rPr lang="en-US" altLang="en-US" sz="2000"/>
                        <a:t>4</a:t>
                      </a:r>
                      <a:endParaRPr lang="en-US" altLang="en-US" sz="2000"/>
                    </a:p>
                  </a:txBody>
                  <a:tcPr>
                    <a:lnL>
                      <a:noFill/>
                    </a:lnL>
                    <a:lnR>
                      <a:noFill/>
                    </a:lnR>
                    <a:lnT>
                      <a:noFill/>
                    </a:lnT>
                    <a:lnB>
                      <a:noFill/>
                    </a:lnB>
                    <a:lnTlToBr>
                      <a:noFill/>
                    </a:lnTlToBr>
                    <a:lnBlToTr>
                      <a:noFill/>
                    </a:lnBlToTr>
                  </a:tcPr>
                </a:tc>
                <a:tc>
                  <a:txBody>
                    <a:bodyPr/>
                    <a:p>
                      <a:pPr algn="just">
                        <a:buNone/>
                      </a:pPr>
                      <a:r>
                        <a:rPr lang="en-US" altLang="en-US" sz="2000" b="1">
                          <a:solidFill>
                            <a:schemeClr val="accent1"/>
                          </a:solidFill>
                        </a:rPr>
                        <a:t>__NR-exit</a:t>
                      </a:r>
                      <a:endParaRPr lang="en-US" altLang="en-US" sz="2000" b="1">
                        <a:solidFill>
                          <a:schemeClr val="accent1"/>
                        </a:solidFill>
                      </a:endParaRPr>
                    </a:p>
                  </a:txBody>
                  <a:tcPr>
                    <a:lnL>
                      <a:noFill/>
                    </a:lnL>
                    <a:lnR w="12700">
                      <a:solidFill>
                        <a:schemeClr val="tx1"/>
                      </a:solidFill>
                      <a:prstDash val="solid"/>
                    </a:lnR>
                    <a:lnT>
                      <a:noFill/>
                    </a:lnT>
                    <a:lnB>
                      <a:noFill/>
                    </a:lnB>
                    <a:lnTlToBr>
                      <a:noFill/>
                    </a:lnTlToBr>
                    <a:lnBlToTr>
                      <a:noFill/>
                    </a:lnBlToTr>
                  </a:tcPr>
                </a:tc>
                <a:tc>
                  <a:txBody>
                    <a:bodyPr/>
                    <a:p>
                      <a:pPr algn="just">
                        <a:buNone/>
                      </a:pPr>
                      <a:r>
                        <a:rPr lang="en-US" altLang="en-US" sz="2000" b="1">
                          <a:solidFill>
                            <a:schemeClr val="accent1"/>
                          </a:solidFill>
                        </a:rPr>
                        <a:t>sys_exit</a:t>
                      </a:r>
                      <a:endParaRPr lang="en-US" altLang="en-US" sz="2000" b="1">
                        <a:solidFill>
                          <a:schemeClr val="accent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just">
                        <a:buNone/>
                      </a:pPr>
                      <a:r>
                        <a:rPr lang="en-US" altLang="en-US" sz="2000" b="1">
                          <a:solidFill>
                            <a:schemeClr val="accent1"/>
                          </a:solidFill>
                          <a:sym typeface="+mn-ea"/>
                        </a:rPr>
                        <a:t>        </a:t>
                      </a:r>
                      <a:r>
                        <a:rPr lang="en-US" altLang="en-US" sz="2000" b="1">
                          <a:solidFill>
                            <a:schemeClr val="accent1"/>
                          </a:solidFill>
                        </a:rPr>
                        <a:t>./linux/kernel/exit.c</a:t>
                      </a:r>
                      <a:endParaRPr lang="en-US" altLang="en-US" sz="2000" b="1">
                        <a:solidFill>
                          <a:schemeClr val="accent1"/>
                        </a:solidFill>
                      </a:endParaRPr>
                    </a:p>
                  </a:txBody>
                  <a:tcPr>
                    <a:lnL w="12700">
                      <a:solidFill>
                        <a:schemeClr val="tx1"/>
                      </a:solidFill>
                      <a:prstDash val="solid"/>
                    </a:lnL>
                    <a:lnR>
                      <a:noFill/>
                    </a:lnR>
                    <a:lnT>
                      <a:noFill/>
                    </a:lnT>
                    <a:lnB>
                      <a:noFill/>
                    </a:lnB>
                    <a:lnTlToBr>
                      <a:noFill/>
                    </a:lnTlToBr>
                    <a:lnBlToTr>
                      <a:noFill/>
                    </a:lnBlToTr>
                  </a:tcPr>
                </a:tc>
              </a:tr>
              <a:tr h="381000">
                <a:tc>
                  <a:txBody>
                    <a:bodyPr/>
                    <a:p>
                      <a:pPr algn="just">
                        <a:buNone/>
                      </a:pPr>
                      <a:r>
                        <a:rPr lang="en-US" altLang="en-US" sz="2000"/>
                        <a:t>8</a:t>
                      </a:r>
                      <a:endParaRPr lang="en-US" altLang="en-US" sz="2000"/>
                    </a:p>
                  </a:txBody>
                  <a:tcPr>
                    <a:lnL>
                      <a:noFill/>
                    </a:lnL>
                    <a:lnR>
                      <a:noFill/>
                    </a:lnR>
                    <a:lnT>
                      <a:noFill/>
                    </a:lnT>
                    <a:lnB>
                      <a:noFill/>
                    </a:lnB>
                    <a:lnTlToBr>
                      <a:noFill/>
                    </a:lnTlToBr>
                    <a:lnBlToTr>
                      <a:noFill/>
                    </a:lnBlToTr>
                  </a:tcPr>
                </a:tc>
                <a:tc>
                  <a:txBody>
                    <a:bodyPr/>
                    <a:p>
                      <a:pPr algn="just">
                        <a:buNone/>
                      </a:pPr>
                      <a:r>
                        <a:rPr lang="en-US" altLang="en-US" sz="2000" b="1">
                          <a:solidFill>
                            <a:schemeClr val="accent1"/>
                          </a:solidFill>
                          <a:sym typeface="+mn-ea"/>
                        </a:rPr>
                        <a:t>__NR_exit</a:t>
                      </a:r>
                      <a:endParaRPr lang="en-US" altLang="en-US" sz="2000" b="1">
                        <a:solidFill>
                          <a:schemeClr val="accent1"/>
                        </a:solidFill>
                        <a:sym typeface="+mn-ea"/>
                      </a:endParaRPr>
                    </a:p>
                  </a:txBody>
                  <a:tcPr>
                    <a:lnL>
                      <a:noFill/>
                    </a:lnL>
                    <a:lnR w="12700">
                      <a:solidFill>
                        <a:schemeClr val="tx1"/>
                      </a:solidFill>
                      <a:prstDash val="solid"/>
                    </a:lnR>
                    <a:lnT>
                      <a:noFill/>
                    </a:lnT>
                    <a:lnB>
                      <a:noFill/>
                    </a:lnB>
                    <a:lnTlToBr>
                      <a:noFill/>
                    </a:lnTlToBr>
                    <a:lnBlToTr>
                      <a:noFill/>
                    </a:lnBlToTr>
                  </a:tcPr>
                </a:tc>
                <a:tc>
                  <a:txBody>
                    <a:bodyPr/>
                    <a:p>
                      <a:pPr algn="just">
                        <a:buNone/>
                      </a:pPr>
                      <a:r>
                        <a:rPr lang="en-US" altLang="en-US" sz="2000" b="1">
                          <a:solidFill>
                            <a:schemeClr val="accent1"/>
                          </a:solidFill>
                        </a:rPr>
                        <a:t>sys_fork</a:t>
                      </a:r>
                      <a:endParaRPr lang="en-US" altLang="en-US" sz="2000" b="1">
                        <a:solidFill>
                          <a:schemeClr val="accent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just">
                        <a:buNone/>
                      </a:pPr>
                      <a:r>
                        <a:rPr lang="en-US" altLang="en-US" sz="2000" b="1">
                          <a:solidFill>
                            <a:schemeClr val="accent1"/>
                          </a:solidFill>
                          <a:sym typeface="+mn-ea"/>
                        </a:rPr>
                        <a:t>        </a:t>
                      </a:r>
                      <a:r>
                        <a:rPr lang="en-US" altLang="en-US" sz="2000" b="1">
                          <a:solidFill>
                            <a:schemeClr val="accent1"/>
                          </a:solidFill>
                        </a:rPr>
                        <a:t>./linux/arch/.../syscall_xx.tbl</a:t>
                      </a:r>
                      <a:endParaRPr lang="en-US" altLang="en-US" sz="2000" b="1">
                        <a:solidFill>
                          <a:schemeClr val="accent1"/>
                        </a:solidFill>
                      </a:endParaRPr>
                    </a:p>
                  </a:txBody>
                  <a:tcPr>
                    <a:lnL w="12700">
                      <a:solidFill>
                        <a:schemeClr val="tx1"/>
                      </a:solidFill>
                      <a:prstDash val="solid"/>
                    </a:lnL>
                    <a:lnR>
                      <a:noFill/>
                    </a:lnR>
                    <a:lnT>
                      <a:noFill/>
                    </a:lnT>
                    <a:lnB>
                      <a:noFill/>
                    </a:lnB>
                    <a:lnTlToBr>
                      <a:noFill/>
                    </a:lnTlToBr>
                    <a:lnBlToTr>
                      <a:noFill/>
                    </a:lnBlToTr>
                  </a:tcPr>
                </a:tc>
              </a:tr>
              <a:tr h="381000">
                <a:tc>
                  <a:txBody>
                    <a:bodyPr/>
                    <a:p>
                      <a:pPr algn="just">
                        <a:buNone/>
                      </a:pPr>
                      <a:endParaRPr lang="en-US" sz="2000"/>
                    </a:p>
                  </a:txBody>
                  <a:tcPr>
                    <a:lnL>
                      <a:noFill/>
                    </a:lnL>
                    <a:lnR>
                      <a:noFill/>
                    </a:lnR>
                    <a:lnT>
                      <a:noFill/>
                    </a:lnT>
                    <a:lnB>
                      <a:noFill/>
                    </a:lnB>
                    <a:lnTlToBr>
                      <a:noFill/>
                    </a:lnTlToBr>
                    <a:lnBlToTr>
                      <a:noFill/>
                    </a:lnBlToTr>
                  </a:tcPr>
                </a:tc>
                <a:tc>
                  <a:txBody>
                    <a:bodyPr/>
                    <a:p>
                      <a:pPr algn="just">
                        <a:buNone/>
                      </a:pPr>
                      <a:endParaRPr lang="en-US" sz="2000" b="1">
                        <a:solidFill>
                          <a:schemeClr val="accent1"/>
                        </a:solidFill>
                      </a:endParaRPr>
                    </a:p>
                  </a:txBody>
                  <a:tcPr>
                    <a:lnL>
                      <a:noFill/>
                    </a:lnL>
                    <a:lnR>
                      <a:noFill/>
                    </a:lnR>
                    <a:lnT>
                      <a:noFill/>
                    </a:lnT>
                    <a:lnB>
                      <a:noFill/>
                    </a:lnB>
                    <a:lnTlToBr>
                      <a:noFill/>
                    </a:lnTlToBr>
                    <a:lnBlToTr>
                      <a:noFill/>
                    </a:lnBlToTr>
                  </a:tcPr>
                </a:tc>
                <a:tc>
                  <a:txBody>
                    <a:bodyPr/>
                    <a:p>
                      <a:pPr algn="just">
                        <a:buNone/>
                      </a:pPr>
                      <a:endParaRPr lang="en-US" altLang="en-US" sz="2000" b="1">
                        <a:solidFill>
                          <a:schemeClr val="accent1"/>
                        </a:solidFill>
                      </a:endParaRPr>
                    </a:p>
                  </a:txBody>
                  <a:tcPr>
                    <a:lnL>
                      <a:noFill/>
                    </a:lnL>
                    <a:lnR>
                      <a:noFill/>
                    </a:lnR>
                    <a:lnT w="12700">
                      <a:solidFill>
                        <a:schemeClr val="tx1"/>
                      </a:solidFill>
                      <a:prstDash val="solid"/>
                    </a:lnT>
                    <a:lnB w="12700">
                      <a:solidFill>
                        <a:schemeClr val="tx1"/>
                      </a:solidFill>
                      <a:prstDash val="solid"/>
                    </a:lnB>
                    <a:lnTlToBr>
                      <a:noFill/>
                    </a:lnTlToBr>
                    <a:lnBlToTr>
                      <a:noFill/>
                    </a:lnBlToTr>
                  </a:tcPr>
                </a:tc>
                <a:tc>
                  <a:txBody>
                    <a:bodyPr/>
                    <a:p>
                      <a:pPr algn="just">
                        <a:buNone/>
                      </a:pPr>
                      <a:endParaRPr lang="en-US" sz="2000" b="1">
                        <a:solidFill>
                          <a:schemeClr val="accent1"/>
                        </a:solidFill>
                      </a:endParaRPr>
                    </a:p>
                  </a:txBody>
                  <a:tcPr>
                    <a:lnL>
                      <a:noFill/>
                    </a:lnL>
                    <a:lnR>
                      <a:noFill/>
                    </a:lnR>
                    <a:lnT>
                      <a:noFill/>
                    </a:lnT>
                    <a:lnB>
                      <a:noFill/>
                    </a:lnB>
                    <a:lnTlToBr>
                      <a:noFill/>
                    </a:lnTlToBr>
                    <a:lnBlToTr>
                      <a:noFill/>
                    </a:lnBlToTr>
                  </a:tcPr>
                </a:tc>
              </a:tr>
              <a:tr h="381000">
                <a:tc>
                  <a:txBody>
                    <a:bodyPr/>
                    <a:p>
                      <a:pPr algn="just">
                        <a:buNone/>
                      </a:pPr>
                      <a:r>
                        <a:rPr lang="en-US" altLang="en-US" sz="2000"/>
                        <a:t>1272</a:t>
                      </a:r>
                      <a:endParaRPr lang="en-US" altLang="en-US" sz="2000"/>
                    </a:p>
                  </a:txBody>
                  <a:tcPr>
                    <a:lnL>
                      <a:noFill/>
                    </a:lnL>
                    <a:lnR>
                      <a:noFill/>
                    </a:lnR>
                    <a:lnT>
                      <a:noFill/>
                    </a:lnT>
                    <a:lnB>
                      <a:noFill/>
                    </a:lnB>
                    <a:lnTlToBr>
                      <a:noFill/>
                    </a:lnTlToBr>
                    <a:lnBlToTr>
                      <a:noFill/>
                    </a:lnBlToTr>
                  </a:tcPr>
                </a:tc>
                <a:tc>
                  <a:txBody>
                    <a:bodyPr/>
                    <a:p>
                      <a:pPr algn="just">
                        <a:buNone/>
                      </a:pPr>
                      <a:r>
                        <a:rPr lang="en-US" altLang="en-US" sz="2000" b="1">
                          <a:solidFill>
                            <a:schemeClr val="accent1"/>
                          </a:solidFill>
                        </a:rPr>
                        <a:t>__NR_getcpu</a:t>
                      </a:r>
                      <a:endParaRPr lang="en-US" altLang="en-US" sz="2000" b="1">
                        <a:solidFill>
                          <a:schemeClr val="accent1"/>
                        </a:solidFill>
                      </a:endParaRPr>
                    </a:p>
                  </a:txBody>
                  <a:tcPr>
                    <a:lnL>
                      <a:noFill/>
                    </a:lnL>
                    <a:lnR w="12700">
                      <a:solidFill>
                        <a:schemeClr val="tx1"/>
                      </a:solidFill>
                      <a:prstDash val="solid"/>
                    </a:lnR>
                    <a:lnT>
                      <a:noFill/>
                    </a:lnT>
                    <a:lnB>
                      <a:noFill/>
                    </a:lnB>
                    <a:lnTlToBr>
                      <a:noFill/>
                    </a:lnTlToBr>
                    <a:lnBlToTr>
                      <a:noFill/>
                    </a:lnBlToTr>
                  </a:tcPr>
                </a:tc>
                <a:tc>
                  <a:txBody>
                    <a:bodyPr/>
                    <a:p>
                      <a:pPr algn="just">
                        <a:buNone/>
                      </a:pPr>
                      <a:r>
                        <a:rPr lang="en-US" altLang="en-US" sz="2000" b="1">
                          <a:solidFill>
                            <a:schemeClr val="accent1"/>
                          </a:solidFill>
                          <a:sym typeface="+mn-ea"/>
                        </a:rPr>
                        <a:t>sys_getcpu</a:t>
                      </a:r>
                      <a:endParaRPr lang="en-US" altLang="en-US" sz="2000" b="1">
                        <a:solidFill>
                          <a:schemeClr val="accent1"/>
                        </a:solidFill>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just">
                        <a:buNone/>
                      </a:pPr>
                      <a:r>
                        <a:rPr lang="en-US" altLang="en-US" sz="2000" b="1">
                          <a:solidFill>
                            <a:schemeClr val="accent1"/>
                          </a:solidFill>
                          <a:sym typeface="+mn-ea"/>
                        </a:rPr>
                        <a:t>        </a:t>
                      </a:r>
                      <a:r>
                        <a:rPr lang="en-US" altLang="en-US" sz="2000" b="1">
                          <a:solidFill>
                            <a:schemeClr val="accent1"/>
                          </a:solidFill>
                        </a:rPr>
                        <a:t>./linux/kernel/sys.c</a:t>
                      </a:r>
                      <a:endParaRPr lang="en-US" altLang="en-US" sz="2000" b="1">
                        <a:solidFill>
                          <a:schemeClr val="accent1"/>
                        </a:solidFill>
                      </a:endParaRPr>
                    </a:p>
                  </a:txBody>
                  <a:tcPr>
                    <a:lnL w="12700">
                      <a:solidFill>
                        <a:schemeClr val="tx1"/>
                      </a:solidFill>
                      <a:prstDash val="solid"/>
                    </a:lnL>
                    <a:lnR>
                      <a:noFill/>
                    </a:lnR>
                    <a:lnT>
                      <a:noFill/>
                    </a:lnT>
                    <a:lnB>
                      <a:noFill/>
                    </a:lnB>
                    <a:lnTlToBr>
                      <a:noFill/>
                    </a:lnTlToBr>
                    <a:lnBlToTr>
                      <a:noFill/>
                    </a:lnBlToTr>
                  </a:tcPr>
                </a:tc>
              </a:tr>
              <a:tr h="396240">
                <a:tc>
                  <a:txBody>
                    <a:bodyPr/>
                    <a:p>
                      <a:pPr algn="just">
                        <a:buNone/>
                      </a:pPr>
                      <a:r>
                        <a:rPr lang="en-US" altLang="en-US" sz="2000"/>
                        <a:t>1276</a:t>
                      </a:r>
                      <a:endParaRPr lang="en-US" altLang="en-US" sz="2000"/>
                    </a:p>
                  </a:txBody>
                  <a:tcPr>
                    <a:lnL>
                      <a:noFill/>
                    </a:lnL>
                    <a:lnR>
                      <a:noFill/>
                    </a:lnR>
                    <a:lnT>
                      <a:noFill/>
                    </a:lnT>
                    <a:lnB>
                      <a:noFill/>
                    </a:lnB>
                    <a:lnTlToBr>
                      <a:noFill/>
                    </a:lnTlToBr>
                    <a:lnBlToTr>
                      <a:noFill/>
                    </a:lnBlToTr>
                  </a:tcPr>
                </a:tc>
                <a:tc>
                  <a:txBody>
                    <a:bodyPr/>
                    <a:p>
                      <a:pPr algn="just">
                        <a:buNone/>
                      </a:pPr>
                      <a:r>
                        <a:rPr lang="en-US" altLang="en-US" sz="2000" b="1">
                          <a:solidFill>
                            <a:schemeClr val="accent1"/>
                          </a:solidFill>
                        </a:rPr>
                        <a:t>__NR_epoll_pwait</a:t>
                      </a:r>
                      <a:endParaRPr lang="en-US" altLang="en-US" sz="2000" b="1">
                        <a:solidFill>
                          <a:schemeClr val="accent1"/>
                        </a:solidFill>
                      </a:endParaRPr>
                    </a:p>
                  </a:txBody>
                  <a:tcPr>
                    <a:lnL>
                      <a:noFill/>
                    </a:lnL>
                    <a:lnR w="12700">
                      <a:solidFill>
                        <a:schemeClr val="tx1"/>
                      </a:solidFill>
                      <a:prstDash val="solid"/>
                    </a:lnR>
                    <a:lnT>
                      <a:noFill/>
                    </a:lnT>
                    <a:lnB>
                      <a:noFill/>
                    </a:lnB>
                    <a:lnTlToBr>
                      <a:noFill/>
                    </a:lnTlToBr>
                    <a:lnBlToTr>
                      <a:noFill/>
                    </a:lnBlToTr>
                  </a:tcPr>
                </a:tc>
                <a:tc>
                  <a:txBody>
                    <a:bodyPr/>
                    <a:p>
                      <a:pPr algn="just">
                        <a:buNone/>
                      </a:pPr>
                      <a:r>
                        <a:rPr lang="en-US" altLang="en-US" sz="2000" b="1">
                          <a:solidFill>
                            <a:schemeClr val="accent1"/>
                          </a:solidFill>
                        </a:rPr>
                        <a:t>sys_epoll_pwait</a:t>
                      </a:r>
                      <a:endParaRPr lang="en-US" altLang="en-US" sz="2000" b="1">
                        <a:solidFill>
                          <a:schemeClr val="accent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p>
                      <a:pPr algn="just">
                        <a:buNone/>
                      </a:pPr>
                      <a:r>
                        <a:rPr lang="en-US" altLang="en-US" sz="2000" b="1">
                          <a:solidFill>
                            <a:schemeClr val="accent1"/>
                          </a:solidFill>
                          <a:sym typeface="+mn-ea"/>
                        </a:rPr>
                        <a:t>        ./linux/kernel/sys_ni.c</a:t>
                      </a:r>
                      <a:endParaRPr lang="en-US" altLang="en-US" sz="2000" b="1">
                        <a:solidFill>
                          <a:schemeClr val="accent1"/>
                        </a:solidFill>
                        <a:sym typeface="+mn-ea"/>
                      </a:endParaRPr>
                    </a:p>
                  </a:txBody>
                  <a:tcPr>
                    <a:lnL w="12700">
                      <a:solidFill>
                        <a:schemeClr val="tx1"/>
                      </a:solidFill>
                      <a:prstDash val="solid"/>
                    </a:lnL>
                    <a:lnR>
                      <a:noFill/>
                    </a:lnR>
                    <a:lnT>
                      <a:noFill/>
                    </a:lnT>
                    <a:lnB>
                      <a:noFill/>
                    </a:lnB>
                    <a:lnTlToBr>
                      <a:noFill/>
                    </a:lnTlToBr>
                    <a:lnBlToTr>
                      <a:noFill/>
                    </a:lnBlToTr>
                  </a:tcPr>
                </a:tc>
              </a:tr>
              <a:tr h="381000">
                <a:tc>
                  <a:txBody>
                    <a:bodyPr/>
                    <a:p>
                      <a:pPr algn="ctr">
                        <a:buNone/>
                      </a:pPr>
                      <a:endParaRPr lang="en-US" sz="2000"/>
                    </a:p>
                  </a:txBody>
                  <a:tcPr>
                    <a:lnL>
                      <a:noFill/>
                    </a:lnL>
                    <a:lnR>
                      <a:noFill/>
                    </a:lnR>
                    <a:lnT>
                      <a:noFill/>
                    </a:lnT>
                    <a:lnB>
                      <a:noFill/>
                    </a:lnB>
                    <a:lnTlToBr>
                      <a:noFill/>
                    </a:lnTlToBr>
                    <a:lnBlToTr>
                      <a:noFill/>
                    </a:lnBlToTr>
                  </a:tcPr>
                </a:tc>
                <a:tc>
                  <a:txBody>
                    <a:bodyPr/>
                    <a:p>
                      <a:pPr algn="just">
                        <a:buNone/>
                      </a:pPr>
                      <a:r>
                        <a:rPr lang="en-US" altLang="en-US" sz="2000" b="1">
                          <a:solidFill>
                            <a:schemeClr val="accent1"/>
                          </a:solidFill>
                        </a:rPr>
                        <a:t>__NR_syscalls</a:t>
                      </a:r>
                      <a:endParaRPr lang="en-US" altLang="en-US" sz="2000" b="1">
                        <a:solidFill>
                          <a:schemeClr val="accent1"/>
                        </a:solidFill>
                      </a:endParaRPr>
                    </a:p>
                  </a:txBody>
                  <a:tcPr>
                    <a:lnL>
                      <a:noFill/>
                    </a:lnL>
                    <a:lnR>
                      <a:noFill/>
                    </a:lnR>
                    <a:lnT>
                      <a:noFill/>
                    </a:lnT>
                    <a:lnB>
                      <a:noFill/>
                    </a:lnB>
                    <a:lnTlToBr>
                      <a:noFill/>
                    </a:lnTlToBr>
                    <a:lnBlToTr>
                      <a:noFill/>
                    </a:lnBlToTr>
                  </a:tcPr>
                </a:tc>
                <a:tc>
                  <a:txBody>
                    <a:bodyPr/>
                    <a:p>
                      <a:pPr algn="ctr">
                        <a:buNone/>
                      </a:pPr>
                      <a:endParaRPr lang="en-US" sz="2000" b="1">
                        <a:solidFill>
                          <a:schemeClr val="accent1"/>
                        </a:solidFill>
                      </a:endParaRPr>
                    </a:p>
                  </a:txBody>
                  <a:tcPr>
                    <a:lnL>
                      <a:noFill/>
                    </a:lnL>
                    <a:lnR>
                      <a:noFill/>
                    </a:lnR>
                    <a:lnT w="12700">
                      <a:solidFill>
                        <a:schemeClr val="tx1"/>
                      </a:solidFill>
                      <a:prstDash val="solid"/>
                    </a:lnT>
                    <a:lnB>
                      <a:noFill/>
                    </a:lnB>
                    <a:lnTlToBr>
                      <a:noFill/>
                    </a:lnTlToBr>
                    <a:lnBlToTr>
                      <a:noFill/>
                    </a:lnBlToTr>
                  </a:tcPr>
                </a:tc>
                <a:tc>
                  <a:txBody>
                    <a:bodyPr/>
                    <a:p>
                      <a:pPr algn="ctr">
                        <a:buNone/>
                      </a:pPr>
                      <a:endParaRPr lang="en-US" sz="2000" b="1">
                        <a:solidFill>
                          <a:schemeClr val="accent1"/>
                        </a:solidFill>
                      </a:endParaRPr>
                    </a:p>
                  </a:txBody>
                  <a:tcPr>
                    <a:lnL>
                      <a:noFill/>
                    </a:lnL>
                    <a:lnR>
                      <a:noFill/>
                    </a:lnR>
                    <a:lnT>
                      <a:noFill/>
                    </a:lnT>
                    <a:lnB>
                      <a:noFill/>
                    </a:lnB>
                    <a:lnTlToBr>
                      <a:noFill/>
                    </a:lnTlToBr>
                    <a:lnBlToTr>
                      <a:noFill/>
                    </a:lnBlToTr>
                  </a:tcPr>
                </a:tc>
              </a:tr>
            </a:tbl>
          </a:graphicData>
        </a:graphic>
      </p:graphicFrame>
      <p:sp>
        <p:nvSpPr>
          <p:cNvPr id="5" name="Text Box 4"/>
          <p:cNvSpPr txBox="1"/>
          <p:nvPr/>
        </p:nvSpPr>
        <p:spPr>
          <a:xfrm>
            <a:off x="214630" y="5365750"/>
            <a:ext cx="7013575" cy="460375"/>
          </a:xfrm>
          <a:prstGeom prst="rect">
            <a:avLst/>
          </a:prstGeom>
          <a:noFill/>
        </p:spPr>
        <p:txBody>
          <a:bodyPr wrap="square" rtlCol="0">
            <a:spAutoFit/>
          </a:bodyPr>
          <a:p>
            <a:r>
              <a:rPr lang="en-US" altLang="en-US" sz="2400"/>
              <a:t>./linux/include/uapi/asm-generic/unistd.h</a:t>
            </a:r>
            <a:endParaRPr lang="en-US" altLang="en-US" sz="2400"/>
          </a:p>
        </p:txBody>
      </p:sp>
      <p:sp>
        <p:nvSpPr>
          <p:cNvPr id="6" name="Text Box 5"/>
          <p:cNvSpPr txBox="1"/>
          <p:nvPr/>
        </p:nvSpPr>
        <p:spPr>
          <a:xfrm>
            <a:off x="4189730" y="4714875"/>
            <a:ext cx="5996305" cy="460375"/>
          </a:xfrm>
          <a:prstGeom prst="rect">
            <a:avLst/>
          </a:prstGeom>
          <a:noFill/>
        </p:spPr>
        <p:txBody>
          <a:bodyPr wrap="square" rtlCol="0">
            <a:spAutoFit/>
          </a:bodyPr>
          <a:p>
            <a:r>
              <a:rPr lang="en-US" altLang="en-US" sz="2400"/>
              <a:t>./linux/arch/386/kernel/syscall_table.S</a:t>
            </a:r>
            <a:endParaRPr lang="en-US" altLang="en-US" sz="2400"/>
          </a:p>
        </p:txBody>
      </p:sp>
      <p:cxnSp>
        <p:nvCxnSpPr>
          <p:cNvPr id="7" name="Straight Arrow Connector 6"/>
          <p:cNvCxnSpPr/>
          <p:nvPr/>
        </p:nvCxnSpPr>
        <p:spPr>
          <a:xfrm>
            <a:off x="7696200" y="1447800"/>
            <a:ext cx="457200"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70800" y="1803400"/>
            <a:ext cx="457200"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670800" y="2184400"/>
            <a:ext cx="457200"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670800" y="3022600"/>
            <a:ext cx="457200"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670800" y="3403600"/>
            <a:ext cx="457200"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057400" y="4038600"/>
            <a:ext cx="0" cy="13716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927725" y="3976370"/>
            <a:ext cx="15875" cy="74803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API – System Call – OS Relationship</a:t>
            </a:r>
            <a:endParaRPr lang="en-US"/>
          </a:p>
        </p:txBody>
      </p:sp>
      <p:pic>
        <p:nvPicPr>
          <p:cNvPr id="37890" name="Picture 5" descr="2"/>
          <p:cNvPicPr>
            <a:picLocks noChangeAspect="1"/>
          </p:cNvPicPr>
          <p:nvPr>
            <p:ph idx="1"/>
          </p:nvPr>
        </p:nvPicPr>
        <p:blipFill>
          <a:blip r:embed="rId1"/>
          <a:stretch>
            <a:fillRect/>
          </a:stretch>
        </p:blipFill>
        <p:spPr>
          <a:xfrm>
            <a:off x="1463675" y="867410"/>
            <a:ext cx="9309100" cy="570039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System Call Parameter Passing</a:t>
            </a:r>
            <a:endParaRPr lang="en-US"/>
          </a:p>
        </p:txBody>
      </p:sp>
      <p:sp>
        <p:nvSpPr>
          <p:cNvPr id="3" name="Content Placeholder 2"/>
          <p:cNvSpPr>
            <a:spLocks noGrp="1"/>
          </p:cNvSpPr>
          <p:nvPr>
            <p:ph idx="1"/>
          </p:nvPr>
        </p:nvSpPr>
        <p:spPr/>
        <p:txBody>
          <a:bodyPr>
            <a:normAutofit lnSpcReduction="10000"/>
          </a:bodyPr>
          <a:p>
            <a:pPr>
              <a:lnSpc>
                <a:spcPct val="90000"/>
              </a:lnSpc>
            </a:pPr>
            <a:r>
              <a:rPr sz="2800" dirty="0">
                <a:sym typeface="+mn-ea"/>
              </a:rPr>
              <a:t>Often, more information is required than simply identity of desired system call</a:t>
            </a:r>
            <a:endParaRPr sz="2800" dirty="0"/>
          </a:p>
          <a:p>
            <a:pPr lvl="1">
              <a:lnSpc>
                <a:spcPct val="90000"/>
              </a:lnSpc>
            </a:pPr>
            <a:r>
              <a:rPr sz="2800" dirty="0">
                <a:sym typeface="+mn-ea"/>
              </a:rPr>
              <a:t>Exact type and amount of information vary according to OS and call</a:t>
            </a:r>
            <a:endParaRPr sz="2800" dirty="0"/>
          </a:p>
          <a:p>
            <a:pPr lvl="1">
              <a:lnSpc>
                <a:spcPct val="90000"/>
              </a:lnSpc>
            </a:pPr>
            <a:endParaRPr sz="2800" dirty="0"/>
          </a:p>
          <a:p>
            <a:pPr>
              <a:lnSpc>
                <a:spcPct val="90000"/>
              </a:lnSpc>
            </a:pPr>
            <a:r>
              <a:rPr sz="2800" b="1" dirty="0">
                <a:sym typeface="+mn-ea"/>
              </a:rPr>
              <a:t>Three general methods used to pass parameters</a:t>
            </a:r>
            <a:r>
              <a:rPr sz="2800" dirty="0">
                <a:sym typeface="+mn-ea"/>
              </a:rPr>
              <a:t> to the OS</a:t>
            </a:r>
            <a:endParaRPr sz="2800" dirty="0"/>
          </a:p>
          <a:p>
            <a:pPr lvl="1">
              <a:lnSpc>
                <a:spcPct val="90000"/>
              </a:lnSpc>
            </a:pPr>
            <a:r>
              <a:rPr sz="2800" dirty="0">
                <a:sym typeface="+mn-ea"/>
              </a:rPr>
              <a:t>Simplest:  pass the parameters in </a:t>
            </a:r>
            <a:r>
              <a:rPr sz="2800" b="1" dirty="0">
                <a:solidFill>
                  <a:srgbClr val="FF0000"/>
                </a:solidFill>
                <a:sym typeface="+mn-ea"/>
              </a:rPr>
              <a:t>registers</a:t>
            </a:r>
            <a:endParaRPr sz="2800" dirty="0"/>
          </a:p>
          <a:p>
            <a:pPr lvl="2">
              <a:lnSpc>
                <a:spcPct val="90000"/>
              </a:lnSpc>
            </a:pPr>
            <a:r>
              <a:rPr sz="2800" dirty="0">
                <a:sym typeface="+mn-ea"/>
              </a:rPr>
              <a:t> In some cases, may be more parameters than registers</a:t>
            </a:r>
            <a:endParaRPr sz="2800" dirty="0"/>
          </a:p>
          <a:p>
            <a:pPr lvl="1">
              <a:lnSpc>
                <a:spcPct val="90000"/>
              </a:lnSpc>
            </a:pPr>
            <a:r>
              <a:rPr sz="2800" dirty="0">
                <a:sym typeface="+mn-ea"/>
              </a:rPr>
              <a:t>Parameters stored in a </a:t>
            </a:r>
            <a:r>
              <a:rPr sz="2800" b="1" dirty="0">
                <a:sym typeface="+mn-ea"/>
              </a:rPr>
              <a:t>block</a:t>
            </a:r>
            <a:r>
              <a:rPr sz="2800" i="1" dirty="0">
                <a:sym typeface="+mn-ea"/>
              </a:rPr>
              <a:t>, </a:t>
            </a:r>
            <a:r>
              <a:rPr sz="2800" dirty="0">
                <a:sym typeface="+mn-ea"/>
              </a:rPr>
              <a:t>or </a:t>
            </a:r>
            <a:r>
              <a:rPr sz="2800" b="1" dirty="0">
                <a:sym typeface="+mn-ea"/>
              </a:rPr>
              <a:t>table</a:t>
            </a:r>
            <a:r>
              <a:rPr sz="2800" dirty="0">
                <a:sym typeface="+mn-ea"/>
              </a:rPr>
              <a:t>, in memory, and </a:t>
            </a:r>
            <a:r>
              <a:rPr sz="2800" b="1" dirty="0">
                <a:solidFill>
                  <a:srgbClr val="FF0000"/>
                </a:solidFill>
                <a:sym typeface="+mn-ea"/>
              </a:rPr>
              <a:t>address of block</a:t>
            </a:r>
            <a:r>
              <a:rPr sz="2800" dirty="0">
                <a:sym typeface="+mn-ea"/>
              </a:rPr>
              <a:t> passed as a parameter </a:t>
            </a:r>
            <a:r>
              <a:rPr sz="2800" b="1" dirty="0">
                <a:solidFill>
                  <a:srgbClr val="FF0000"/>
                </a:solidFill>
                <a:sym typeface="+mn-ea"/>
              </a:rPr>
              <a:t>in a register</a:t>
            </a:r>
            <a:r>
              <a:rPr sz="2800" dirty="0">
                <a:sym typeface="+mn-ea"/>
              </a:rPr>
              <a:t> </a:t>
            </a:r>
            <a:endParaRPr sz="2800" dirty="0"/>
          </a:p>
          <a:p>
            <a:pPr lvl="2">
              <a:lnSpc>
                <a:spcPct val="90000"/>
              </a:lnSpc>
            </a:pPr>
            <a:r>
              <a:rPr sz="2800" dirty="0">
                <a:sym typeface="+mn-ea"/>
              </a:rPr>
              <a:t>This approach taken by Linux and Solaris</a:t>
            </a:r>
            <a:endParaRPr sz="2800" dirty="0"/>
          </a:p>
          <a:p>
            <a:pPr lvl="1">
              <a:lnSpc>
                <a:spcPct val="90000"/>
              </a:lnSpc>
            </a:pPr>
            <a:r>
              <a:rPr sz="2800" dirty="0">
                <a:sym typeface="+mn-ea"/>
              </a:rPr>
              <a:t>Parameters placed, or </a:t>
            </a:r>
            <a:r>
              <a:rPr sz="2800" b="1" dirty="0">
                <a:solidFill>
                  <a:srgbClr val="FF0000"/>
                </a:solidFill>
                <a:ea typeface="MS PGothic" pitchFamily="-84" charset="-128"/>
                <a:sym typeface="+mn-ea"/>
              </a:rPr>
              <a:t>pushed</a:t>
            </a:r>
            <a:r>
              <a:rPr sz="2800" i="1" dirty="0">
                <a:sym typeface="+mn-ea"/>
              </a:rPr>
              <a:t>, </a:t>
            </a:r>
            <a:r>
              <a:rPr sz="2800" dirty="0">
                <a:sym typeface="+mn-ea"/>
              </a:rPr>
              <a:t>onto the </a:t>
            </a:r>
            <a:r>
              <a:rPr sz="2800" b="1" dirty="0">
                <a:solidFill>
                  <a:srgbClr val="FF0000"/>
                </a:solidFill>
                <a:ea typeface="MS PGothic" pitchFamily="-84" charset="-128"/>
                <a:sym typeface="+mn-ea"/>
              </a:rPr>
              <a:t>stack</a:t>
            </a:r>
            <a:r>
              <a:rPr sz="2800" i="1" dirty="0">
                <a:solidFill>
                  <a:srgbClr val="FF0000"/>
                </a:solidFill>
                <a:sym typeface="+mn-ea"/>
              </a:rPr>
              <a:t> </a:t>
            </a:r>
            <a:r>
              <a:rPr sz="2800" dirty="0">
                <a:sym typeface="+mn-ea"/>
              </a:rPr>
              <a:t>by the program and </a:t>
            </a:r>
            <a:r>
              <a:rPr sz="2800" b="1" dirty="0">
                <a:solidFill>
                  <a:srgbClr val="FF0000"/>
                </a:solidFill>
                <a:ea typeface="MS PGothic" pitchFamily="-84" charset="-128"/>
                <a:sym typeface="+mn-ea"/>
              </a:rPr>
              <a:t>popped</a:t>
            </a:r>
            <a:r>
              <a:rPr sz="2800" b="1" i="1" dirty="0">
                <a:solidFill>
                  <a:srgbClr val="FF0000"/>
                </a:solidFill>
                <a:ea typeface="MS PGothic" pitchFamily="-84" charset="-128"/>
                <a:sym typeface="+mn-ea"/>
              </a:rPr>
              <a:t> </a:t>
            </a:r>
            <a:r>
              <a:rPr sz="2800" dirty="0">
                <a:sym typeface="+mn-ea"/>
              </a:rPr>
              <a:t>off the stack by the operating system</a:t>
            </a:r>
            <a:endParaRPr sz="2800" dirty="0"/>
          </a:p>
          <a:p>
            <a:pPr lvl="1">
              <a:lnSpc>
                <a:spcPct val="90000"/>
              </a:lnSpc>
            </a:pPr>
            <a:r>
              <a:rPr sz="2800" dirty="0">
                <a:sym typeface="+mn-ea"/>
              </a:rPr>
              <a:t>Block and stack methods do not limit the number or length of parameters being passed</a:t>
            </a:r>
            <a:endParaRPr sz="2800" dirty="0"/>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Parameter Passing via Table</a:t>
            </a:r>
            <a:endParaRPr lang="en-US"/>
          </a:p>
        </p:txBody>
      </p:sp>
      <p:pic>
        <p:nvPicPr>
          <p:cNvPr id="41986" name="Picture 7" descr="2"/>
          <p:cNvPicPr>
            <a:picLocks noChangeAspect="1"/>
          </p:cNvPicPr>
          <p:nvPr>
            <p:ph idx="1"/>
          </p:nvPr>
        </p:nvPicPr>
        <p:blipFill>
          <a:blip r:embed="rId1"/>
          <a:stretch>
            <a:fillRect/>
          </a:stretch>
        </p:blipFill>
        <p:spPr>
          <a:xfrm>
            <a:off x="1775460" y="1230630"/>
            <a:ext cx="9387205" cy="492823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Important</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questions</a:t>
            </a:r>
            <a:endParaRPr lang="en-US"/>
          </a:p>
        </p:txBody>
      </p:sp>
      <p:sp>
        <p:nvSpPr>
          <p:cNvPr id="3" name="Content Placeholder 2"/>
          <p:cNvSpPr>
            <a:spLocks noGrp="1"/>
          </p:cNvSpPr>
          <p:nvPr>
            <p:ph idx="1"/>
          </p:nvPr>
        </p:nvSpPr>
        <p:spPr/>
        <p:txBody>
          <a:bodyPr/>
          <a:p>
            <a:pPr>
              <a:lnSpc>
                <a:spcPts val="2800"/>
              </a:lnSpc>
            </a:pPr>
            <a:r>
              <a:rPr lang="en-US" altLang="zh-CN" dirty="0" smtClean="0">
                <a:solidFill>
                  <a:srgbClr val="000000"/>
                </a:solidFill>
                <a:sym typeface="+mn-ea"/>
              </a:rPr>
              <a:t>How</a:t>
            </a:r>
            <a:r>
              <a:rPr lang="en-US" altLang="zh-CN" dirty="0" smtClean="0">
                <a:sym typeface="+mn-ea"/>
              </a:rPr>
              <a:t> </a:t>
            </a:r>
            <a:r>
              <a:rPr lang="en-US" altLang="zh-CN" dirty="0" smtClean="0">
                <a:solidFill>
                  <a:srgbClr val="000000"/>
                </a:solidFill>
                <a:sym typeface="+mn-ea"/>
              </a:rPr>
              <a:t>are</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modes</a:t>
            </a:r>
            <a:r>
              <a:rPr lang="en-US" altLang="zh-CN" dirty="0" smtClean="0">
                <a:sym typeface="+mn-ea"/>
              </a:rPr>
              <a:t> </a:t>
            </a:r>
            <a:r>
              <a:rPr lang="en-US" altLang="zh-CN" dirty="0" smtClean="0">
                <a:solidFill>
                  <a:srgbClr val="000000"/>
                </a:solidFill>
                <a:sym typeface="+mn-ea"/>
              </a:rPr>
              <a:t>implemented?</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2900"/>
              </a:lnSpc>
            </a:pPr>
            <a:r>
              <a:rPr lang="en-US" altLang="zh-CN" dirty="0" smtClean="0">
                <a:solidFill>
                  <a:srgbClr val="000000"/>
                </a:solidFill>
                <a:sym typeface="+mn-ea"/>
              </a:rPr>
              <a:t>Why</a:t>
            </a:r>
            <a:r>
              <a:rPr lang="en-US" altLang="zh-CN" dirty="0" smtClean="0">
                <a:sym typeface="+mn-ea"/>
              </a:rPr>
              <a:t> </a:t>
            </a:r>
            <a:r>
              <a:rPr lang="en-US" altLang="zh-CN" dirty="0" smtClean="0">
                <a:solidFill>
                  <a:srgbClr val="000000"/>
                </a:solidFill>
                <a:sym typeface="+mn-ea"/>
              </a:rPr>
              <a:t>are</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modes</a:t>
            </a:r>
            <a:r>
              <a:rPr lang="en-US" altLang="zh-CN" dirty="0" smtClean="0">
                <a:sym typeface="+mn-ea"/>
              </a:rPr>
              <a:t> </a:t>
            </a:r>
            <a:r>
              <a:rPr lang="en-US" altLang="zh-CN" dirty="0" smtClean="0">
                <a:solidFill>
                  <a:srgbClr val="000000"/>
                </a:solidFill>
                <a:sym typeface="+mn-ea"/>
              </a:rPr>
              <a:t>needed?</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000"/>
              </a:lnSpc>
            </a:pPr>
            <a:r>
              <a:rPr lang="en-US" altLang="zh-CN" dirty="0" smtClean="0">
                <a:solidFill>
                  <a:srgbClr val="000000"/>
                </a:solidFill>
                <a:sym typeface="+mn-ea"/>
              </a:rPr>
              <a:t>Difference</a:t>
            </a:r>
            <a:r>
              <a:rPr lang="en-US" altLang="zh-CN" dirty="0" smtClean="0">
                <a:sym typeface="+mn-ea"/>
              </a:rPr>
              <a:t> </a:t>
            </a:r>
            <a:r>
              <a:rPr lang="en-US" altLang="zh-CN" dirty="0" smtClean="0">
                <a:solidFill>
                  <a:srgbClr val="000000"/>
                </a:solidFill>
                <a:sym typeface="+mn-ea"/>
              </a:rPr>
              <a:t>between</a:t>
            </a:r>
            <a:r>
              <a:rPr lang="en-US" altLang="zh-CN" dirty="0" smtClean="0">
                <a:sym typeface="+mn-ea"/>
              </a:rPr>
              <a:t> </a:t>
            </a:r>
            <a:r>
              <a:rPr lang="en-US" altLang="zh-CN" dirty="0" smtClean="0">
                <a:solidFill>
                  <a:srgbClr val="000000"/>
                </a:solidFill>
                <a:sym typeface="+mn-ea"/>
              </a:rPr>
              <a:t>Kernel</a:t>
            </a:r>
            <a:r>
              <a:rPr lang="en-US" altLang="zh-CN" dirty="0" smtClean="0">
                <a:sym typeface="+mn-ea"/>
              </a:rPr>
              <a:t> </a:t>
            </a:r>
            <a:r>
              <a:rPr lang="en-US" altLang="zh-CN"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mode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100"/>
              </a:lnSpc>
            </a:pPr>
            <a:r>
              <a:rPr lang="en-US" altLang="zh-CN" dirty="0" smtClean="0">
                <a:solidFill>
                  <a:srgbClr val="000000"/>
                </a:solidFill>
                <a:sym typeface="+mn-ea"/>
              </a:rPr>
              <a:t>How</a:t>
            </a:r>
            <a:r>
              <a:rPr lang="en-US" altLang="zh-CN" dirty="0" smtClean="0">
                <a:sym typeface="+mn-ea"/>
              </a:rPr>
              <a:t> </a:t>
            </a:r>
            <a:r>
              <a:rPr lang="en-US" altLang="zh-CN" dirty="0" smtClean="0">
                <a:solidFill>
                  <a:srgbClr val="000000"/>
                </a:solidFill>
                <a:sym typeface="+mn-ea"/>
              </a:rPr>
              <a:t>are</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calls</a:t>
            </a:r>
            <a:r>
              <a:rPr lang="en-US" altLang="zh-CN" dirty="0" smtClean="0">
                <a:sym typeface="+mn-ea"/>
              </a:rPr>
              <a:t> </a:t>
            </a:r>
            <a:r>
              <a:rPr lang="en-US" altLang="zh-CN" dirty="0" smtClean="0">
                <a:solidFill>
                  <a:srgbClr val="000000"/>
                </a:solidFill>
                <a:sym typeface="+mn-ea"/>
              </a:rPr>
              <a:t>implemented?</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3000"/>
              </a:lnSpc>
            </a:pPr>
            <a:r>
              <a:rPr lang="en-US" altLang="zh-CN" dirty="0" smtClean="0">
                <a:solidFill>
                  <a:srgbClr val="000000"/>
                </a:solidFill>
                <a:sym typeface="+mn-ea"/>
              </a:rPr>
              <a:t>Advanced</a:t>
            </a:r>
            <a:r>
              <a:rPr lang="en-US" altLang="zh-CN" dirty="0" smtClean="0">
                <a:sym typeface="+mn-ea"/>
              </a:rPr>
              <a:t> </a:t>
            </a:r>
            <a:r>
              <a:rPr lang="en-US" altLang="zh-CN" dirty="0" smtClean="0">
                <a:solidFill>
                  <a:srgbClr val="000000"/>
                </a:solidFill>
                <a:sym typeface="+mn-ea"/>
              </a:rPr>
              <a:t>topic:</a:t>
            </a:r>
            <a:r>
              <a:rPr lang="en-US" altLang="zh-CN" dirty="0" smtClean="0">
                <a:sym typeface="+mn-ea"/>
              </a:rPr>
              <a:t> </a:t>
            </a:r>
            <a:r>
              <a:rPr lang="en-US" altLang="zh-CN" dirty="0" smtClean="0">
                <a:solidFill>
                  <a:srgbClr val="000000"/>
                </a:solidFill>
                <a:sym typeface="+mn-ea"/>
              </a:rPr>
              <a:t>Virtualization</a:t>
            </a:r>
            <a:endParaRPr lang="en-US" altLang="zh-CN" dirty="0" smtClean="0">
              <a:solidFill>
                <a:srgbClr val="000000"/>
              </a:solidFill>
              <a:sym typeface="+mn-ea"/>
            </a:endParaRPr>
          </a:p>
          <a:p>
            <a:pPr>
              <a:lnSpc>
                <a:spcPts val="3000"/>
              </a:lnSpc>
            </a:pPr>
            <a:endParaRPr lang="en-US" altLang="zh-CN" dirty="0" smtClean="0">
              <a:solidFill>
                <a:srgbClr val="000000"/>
              </a:solidFill>
              <a:latin typeface="Times New Roman" panose="02020603050405020304" pitchFamily="18" charset="0"/>
              <a:cs typeface="Times New Roman" panose="02020603050405020304" pitchFamily="18" charset="0"/>
              <a:sym typeface="+mn-ea"/>
            </a:endParaRPr>
          </a:p>
          <a:p>
            <a:pPr>
              <a:lnSpc>
                <a:spcPts val="3000"/>
              </a:lnSpc>
            </a:pPr>
            <a:r>
              <a:rPr lang="" altLang="en-US" dirty="0" smtClean="0">
                <a:solidFill>
                  <a:srgbClr val="000000"/>
                </a:solidFill>
                <a:sym typeface="+mn-ea"/>
              </a:rPr>
              <a:t>Operating Services</a:t>
            </a:r>
            <a:endParaRPr lang="" altLang="en-US" dirty="0" smtClean="0">
              <a:solidFill>
                <a:srgbClr val="000000"/>
              </a:solidFill>
              <a:sym typeface="+mn-ea"/>
            </a:endParaRPr>
          </a:p>
          <a:p>
            <a:pPr>
              <a:lnSpc>
                <a:spcPts val="3000"/>
              </a:lnSpc>
            </a:pPr>
            <a:r>
              <a:rPr lang="" altLang="en-US" dirty="0" smtClean="0">
                <a:solidFill>
                  <a:srgbClr val="000000"/>
                </a:solidFill>
                <a:sym typeface="+mn-ea"/>
              </a:rPr>
              <a:t>System calls</a:t>
            </a:r>
            <a:endParaRPr lang="" altLang="en-US" dirty="0" smtClean="0">
              <a:solidFill>
                <a:srgbClr val="000000"/>
              </a:solidFill>
              <a:sym typeface="+mn-ea"/>
            </a:endParaRPr>
          </a:p>
          <a:p>
            <a:pPr>
              <a:lnSpc>
                <a:spcPts val="3000"/>
              </a:lnSpc>
            </a:pPr>
            <a:r>
              <a:rPr lang="" altLang="en-US" dirty="0" smtClean="0">
                <a:solidFill>
                  <a:srgbClr val="000000"/>
                </a:solidFill>
                <a:sym typeface="+mn-ea"/>
              </a:rPr>
              <a:t>Operating Structure</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Types of System Calls</a:t>
            </a:r>
            <a:endParaRPr lang="en-US"/>
          </a:p>
        </p:txBody>
      </p:sp>
      <p:sp>
        <p:nvSpPr>
          <p:cNvPr id="3" name="Content Placeholder 2"/>
          <p:cNvSpPr>
            <a:spLocks noGrp="1"/>
          </p:cNvSpPr>
          <p:nvPr>
            <p:ph idx="1"/>
          </p:nvPr>
        </p:nvSpPr>
        <p:spPr/>
        <p:txBody>
          <a:bodyPr>
            <a:normAutofit lnSpcReduction="10000"/>
          </a:bodyPr>
          <a:p>
            <a:r>
              <a:rPr sz="2800" dirty="0">
                <a:sym typeface="+mn-ea"/>
              </a:rPr>
              <a:t>Process control</a:t>
            </a:r>
            <a:endParaRPr sz="2800" dirty="0"/>
          </a:p>
          <a:p>
            <a:pPr lvl="1"/>
            <a:r>
              <a:rPr sz="2800" dirty="0">
                <a:sym typeface="+mn-ea"/>
              </a:rPr>
              <a:t>end, abort</a:t>
            </a:r>
            <a:endParaRPr sz="2800" dirty="0"/>
          </a:p>
          <a:p>
            <a:pPr lvl="1"/>
            <a:r>
              <a:rPr sz="2800" dirty="0">
                <a:sym typeface="+mn-ea"/>
              </a:rPr>
              <a:t>load, execute</a:t>
            </a:r>
            <a:endParaRPr sz="2800" dirty="0"/>
          </a:p>
          <a:p>
            <a:pPr lvl="1"/>
            <a:r>
              <a:rPr sz="2800" dirty="0">
                <a:sym typeface="+mn-ea"/>
              </a:rPr>
              <a:t>create process, terminate process</a:t>
            </a:r>
            <a:endParaRPr sz="2800" dirty="0"/>
          </a:p>
          <a:p>
            <a:pPr lvl="1"/>
            <a:r>
              <a:rPr sz="2800" dirty="0">
                <a:sym typeface="+mn-ea"/>
              </a:rPr>
              <a:t>get process attributes, set process attributes</a:t>
            </a:r>
            <a:endParaRPr sz="2800" dirty="0"/>
          </a:p>
          <a:p>
            <a:pPr lvl="1"/>
            <a:r>
              <a:rPr sz="2800" dirty="0">
                <a:sym typeface="+mn-ea"/>
              </a:rPr>
              <a:t>wait for time</a:t>
            </a:r>
            <a:endParaRPr sz="2800" dirty="0"/>
          </a:p>
          <a:p>
            <a:pPr lvl="1"/>
            <a:r>
              <a:rPr sz="2800" dirty="0">
                <a:sym typeface="+mn-ea"/>
              </a:rPr>
              <a:t>wait event, signal event</a:t>
            </a:r>
            <a:endParaRPr sz="2800" dirty="0"/>
          </a:p>
          <a:p>
            <a:pPr lvl="1"/>
            <a:r>
              <a:rPr sz="2800" dirty="0">
                <a:sym typeface="+mn-ea"/>
              </a:rPr>
              <a:t>allocate and free memory</a:t>
            </a:r>
            <a:endParaRPr sz="2800" dirty="0"/>
          </a:p>
          <a:p>
            <a:pPr lvl="1"/>
            <a:endParaRPr sz="2800" dirty="0"/>
          </a:p>
          <a:p>
            <a:pPr lvl="1"/>
            <a:r>
              <a:rPr sz="2800" dirty="0">
                <a:sym typeface="+mn-ea"/>
              </a:rPr>
              <a:t>Dump memory if error</a:t>
            </a:r>
            <a:endParaRPr sz="2800" dirty="0"/>
          </a:p>
          <a:p>
            <a:pPr lvl="1"/>
            <a:r>
              <a:rPr sz="2800" b="1" dirty="0">
                <a:solidFill>
                  <a:srgbClr val="FF0000"/>
                </a:solidFill>
                <a:ea typeface="MS PGothic" pitchFamily="-84" charset="-128"/>
                <a:sym typeface="+mn-ea"/>
              </a:rPr>
              <a:t>Debugger</a:t>
            </a:r>
            <a:r>
              <a:rPr sz="2800" dirty="0">
                <a:solidFill>
                  <a:srgbClr val="FF0000"/>
                </a:solidFill>
                <a:sym typeface="+mn-ea"/>
              </a:rPr>
              <a:t> </a:t>
            </a:r>
            <a:r>
              <a:rPr sz="2800" dirty="0">
                <a:sym typeface="+mn-ea"/>
              </a:rPr>
              <a:t>for determining </a:t>
            </a:r>
            <a:r>
              <a:rPr sz="2800" b="1" dirty="0">
                <a:solidFill>
                  <a:srgbClr val="FF0000"/>
                </a:solidFill>
                <a:ea typeface="MS PGothic" pitchFamily="-84" charset="-128"/>
                <a:sym typeface="+mn-ea"/>
              </a:rPr>
              <a:t>bugs, single step</a:t>
            </a:r>
            <a:r>
              <a:rPr sz="2800" b="1" dirty="0">
                <a:solidFill>
                  <a:srgbClr val="3366FF"/>
                </a:solidFill>
                <a:ea typeface="MS PGothic" pitchFamily="-84" charset="-128"/>
                <a:sym typeface="+mn-ea"/>
              </a:rPr>
              <a:t> </a:t>
            </a:r>
            <a:r>
              <a:rPr sz="2800" dirty="0">
                <a:sym typeface="+mn-ea"/>
              </a:rPr>
              <a:t>execution</a:t>
            </a:r>
            <a:endParaRPr sz="2800" dirty="0"/>
          </a:p>
          <a:p>
            <a:pPr lvl="1"/>
            <a:r>
              <a:rPr sz="2800" b="1" dirty="0">
                <a:solidFill>
                  <a:srgbClr val="FF0000"/>
                </a:solidFill>
                <a:ea typeface="MS PGothic" pitchFamily="-84" charset="-128"/>
                <a:sym typeface="+mn-ea"/>
              </a:rPr>
              <a:t>Locks </a:t>
            </a:r>
            <a:r>
              <a:rPr sz="2800" dirty="0">
                <a:sym typeface="+mn-ea"/>
              </a:rPr>
              <a:t>for managing access to shared data between processes</a:t>
            </a:r>
            <a:endParaRPr sz="2800" dirty="0"/>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Types of System Calls (Cont.)</a:t>
            </a:r>
            <a:endParaRPr lang="en-US"/>
          </a:p>
        </p:txBody>
      </p:sp>
      <p:sp>
        <p:nvSpPr>
          <p:cNvPr id="3" name="Content Placeholder 2"/>
          <p:cNvSpPr>
            <a:spLocks noGrp="1"/>
          </p:cNvSpPr>
          <p:nvPr>
            <p:ph idx="1"/>
          </p:nvPr>
        </p:nvSpPr>
        <p:spPr/>
        <p:txBody>
          <a:bodyPr/>
          <a:p>
            <a:r>
              <a:rPr sz="2800" dirty="0">
                <a:sym typeface="+mn-ea"/>
              </a:rPr>
              <a:t>File management</a:t>
            </a:r>
            <a:endParaRPr sz="2800" dirty="0"/>
          </a:p>
          <a:p>
            <a:pPr lvl="1"/>
            <a:r>
              <a:rPr sz="2800" dirty="0">
                <a:sym typeface="+mn-ea"/>
              </a:rPr>
              <a:t>create file, delete file</a:t>
            </a:r>
            <a:endParaRPr sz="2800" dirty="0"/>
          </a:p>
          <a:p>
            <a:pPr lvl="1"/>
            <a:r>
              <a:rPr sz="2800" dirty="0">
                <a:sym typeface="+mn-ea"/>
              </a:rPr>
              <a:t>open, close file</a:t>
            </a:r>
            <a:endParaRPr sz="2800" dirty="0"/>
          </a:p>
          <a:p>
            <a:pPr lvl="1"/>
            <a:r>
              <a:rPr sz="2800" dirty="0">
                <a:sym typeface="+mn-ea"/>
              </a:rPr>
              <a:t>read, write, reposition</a:t>
            </a:r>
            <a:endParaRPr sz="2800" dirty="0"/>
          </a:p>
          <a:p>
            <a:pPr lvl="1"/>
            <a:r>
              <a:rPr sz="2800" dirty="0">
                <a:sym typeface="+mn-ea"/>
              </a:rPr>
              <a:t>get and set file attributes</a:t>
            </a:r>
            <a:endParaRPr sz="2800" dirty="0"/>
          </a:p>
          <a:p>
            <a:pPr lvl="1"/>
            <a:endParaRPr sz="2800" dirty="0"/>
          </a:p>
          <a:p>
            <a:r>
              <a:rPr sz="2800" dirty="0">
                <a:sym typeface="+mn-ea"/>
              </a:rPr>
              <a:t>Device management</a:t>
            </a:r>
            <a:endParaRPr sz="2800" dirty="0"/>
          </a:p>
          <a:p>
            <a:pPr lvl="1"/>
            <a:r>
              <a:rPr sz="2800" dirty="0">
                <a:sym typeface="+mn-ea"/>
              </a:rPr>
              <a:t>request device, release device</a:t>
            </a:r>
            <a:endParaRPr sz="2800" dirty="0"/>
          </a:p>
          <a:p>
            <a:pPr lvl="1"/>
            <a:r>
              <a:rPr sz="2800" dirty="0">
                <a:sym typeface="+mn-ea"/>
              </a:rPr>
              <a:t>read, write, reposition</a:t>
            </a:r>
            <a:endParaRPr sz="2800" dirty="0"/>
          </a:p>
          <a:p>
            <a:pPr lvl="1"/>
            <a:r>
              <a:rPr sz="2800" dirty="0">
                <a:sym typeface="+mn-ea"/>
              </a:rPr>
              <a:t>get device attributes, set device attributes</a:t>
            </a:r>
            <a:endParaRPr sz="2800" dirty="0"/>
          </a:p>
          <a:p>
            <a:pPr lvl="1"/>
            <a:r>
              <a:rPr sz="2800" dirty="0">
                <a:sym typeface="+mn-ea"/>
              </a:rPr>
              <a:t>logically attach or detach devices</a:t>
            </a:r>
            <a:endParaRPr sz="2800" dirty="0"/>
          </a:p>
          <a:p>
            <a:pPr lvl="1"/>
            <a:endParaRPr sz="2800" dirty="0"/>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Types of System Calls (Cont.)</a:t>
            </a:r>
            <a:endParaRPr lang="en-US"/>
          </a:p>
        </p:txBody>
      </p:sp>
      <p:sp>
        <p:nvSpPr>
          <p:cNvPr id="3" name="Content Placeholder 2"/>
          <p:cNvSpPr>
            <a:spLocks noGrp="1"/>
          </p:cNvSpPr>
          <p:nvPr>
            <p:ph idx="1"/>
          </p:nvPr>
        </p:nvSpPr>
        <p:spPr/>
        <p:txBody>
          <a:bodyPr>
            <a:normAutofit lnSpcReduction="10000"/>
          </a:bodyPr>
          <a:p>
            <a:r>
              <a:rPr sz="2800" dirty="0">
                <a:sym typeface="+mn-ea"/>
              </a:rPr>
              <a:t>Information maintenance</a:t>
            </a:r>
            <a:endParaRPr sz="2800" dirty="0"/>
          </a:p>
          <a:p>
            <a:pPr lvl="1"/>
            <a:r>
              <a:rPr sz="2800" dirty="0">
                <a:sym typeface="+mn-ea"/>
              </a:rPr>
              <a:t>get </a:t>
            </a:r>
            <a:r>
              <a:rPr sz="2800" b="1" dirty="0">
                <a:sym typeface="+mn-ea"/>
              </a:rPr>
              <a:t>time </a:t>
            </a:r>
            <a:r>
              <a:rPr sz="2800" dirty="0">
                <a:sym typeface="+mn-ea"/>
              </a:rPr>
              <a:t>or </a:t>
            </a:r>
            <a:r>
              <a:rPr sz="2800" b="1" dirty="0">
                <a:sym typeface="+mn-ea"/>
              </a:rPr>
              <a:t>date</a:t>
            </a:r>
            <a:r>
              <a:rPr sz="2800" dirty="0">
                <a:sym typeface="+mn-ea"/>
              </a:rPr>
              <a:t>, set time or date</a:t>
            </a:r>
            <a:endParaRPr sz="2800" dirty="0"/>
          </a:p>
          <a:p>
            <a:pPr lvl="1"/>
            <a:r>
              <a:rPr sz="2800" dirty="0">
                <a:sym typeface="+mn-ea"/>
              </a:rPr>
              <a:t>get </a:t>
            </a:r>
            <a:r>
              <a:rPr sz="2800" b="1" dirty="0">
                <a:sym typeface="+mn-ea"/>
              </a:rPr>
              <a:t>system data</a:t>
            </a:r>
            <a:r>
              <a:rPr sz="2800" dirty="0">
                <a:sym typeface="+mn-ea"/>
              </a:rPr>
              <a:t>, set system data</a:t>
            </a:r>
            <a:endParaRPr sz="2800" dirty="0"/>
          </a:p>
          <a:p>
            <a:pPr lvl="1"/>
            <a:r>
              <a:rPr sz="2800" dirty="0">
                <a:sym typeface="+mn-ea"/>
              </a:rPr>
              <a:t>get and set </a:t>
            </a:r>
            <a:r>
              <a:rPr sz="2800" b="1" dirty="0">
                <a:sym typeface="+mn-ea"/>
              </a:rPr>
              <a:t>process</a:t>
            </a:r>
            <a:r>
              <a:rPr sz="2800" dirty="0">
                <a:sym typeface="+mn-ea"/>
              </a:rPr>
              <a:t>, </a:t>
            </a:r>
            <a:r>
              <a:rPr sz="2800" b="1" dirty="0">
                <a:sym typeface="+mn-ea"/>
              </a:rPr>
              <a:t>file</a:t>
            </a:r>
            <a:r>
              <a:rPr sz="2800" dirty="0">
                <a:sym typeface="+mn-ea"/>
              </a:rPr>
              <a:t>, or </a:t>
            </a:r>
            <a:r>
              <a:rPr sz="2800" b="1" dirty="0">
                <a:sym typeface="+mn-ea"/>
              </a:rPr>
              <a:t>device attributes</a:t>
            </a:r>
            <a:endParaRPr sz="2800" dirty="0"/>
          </a:p>
          <a:p>
            <a:pPr lvl="1"/>
            <a:endParaRPr sz="2800" dirty="0"/>
          </a:p>
          <a:p>
            <a:r>
              <a:rPr sz="2800" dirty="0">
                <a:sym typeface="+mn-ea"/>
              </a:rPr>
              <a:t>Communications</a:t>
            </a:r>
            <a:endParaRPr sz="2800" dirty="0"/>
          </a:p>
          <a:p>
            <a:pPr lvl="1"/>
            <a:r>
              <a:rPr sz="2800" dirty="0">
                <a:sym typeface="+mn-ea"/>
              </a:rPr>
              <a:t>create, delete communication connection</a:t>
            </a:r>
            <a:endParaRPr sz="2800" dirty="0"/>
          </a:p>
          <a:p>
            <a:pPr lvl="1"/>
            <a:r>
              <a:rPr sz="2800" dirty="0">
                <a:sym typeface="+mn-ea"/>
              </a:rPr>
              <a:t>send, receive messages if </a:t>
            </a:r>
            <a:r>
              <a:rPr sz="2800" b="1" dirty="0">
                <a:solidFill>
                  <a:srgbClr val="FF0000"/>
                </a:solidFill>
                <a:ea typeface="MS PGothic" pitchFamily="-84" charset="-128"/>
                <a:sym typeface="+mn-ea"/>
              </a:rPr>
              <a:t>message passing model</a:t>
            </a:r>
            <a:r>
              <a:rPr sz="2800" b="1" dirty="0">
                <a:solidFill>
                  <a:srgbClr val="3366FF"/>
                </a:solidFill>
                <a:ea typeface="MS PGothic" pitchFamily="-84" charset="-128"/>
                <a:sym typeface="+mn-ea"/>
              </a:rPr>
              <a:t> </a:t>
            </a:r>
            <a:r>
              <a:rPr sz="2800" dirty="0">
                <a:sym typeface="+mn-ea"/>
              </a:rPr>
              <a:t>to </a:t>
            </a:r>
            <a:r>
              <a:rPr sz="2800" b="1" dirty="0">
                <a:solidFill>
                  <a:srgbClr val="FF0000"/>
                </a:solidFill>
                <a:ea typeface="MS PGothic" pitchFamily="-84" charset="-128"/>
                <a:sym typeface="+mn-ea"/>
              </a:rPr>
              <a:t>host name</a:t>
            </a:r>
            <a:r>
              <a:rPr sz="2800" dirty="0">
                <a:sym typeface="+mn-ea"/>
              </a:rPr>
              <a:t> or </a:t>
            </a:r>
            <a:r>
              <a:rPr sz="2800" b="1" dirty="0">
                <a:solidFill>
                  <a:srgbClr val="FF0000"/>
                </a:solidFill>
                <a:ea typeface="MS PGothic" pitchFamily="-84" charset="-128"/>
                <a:sym typeface="+mn-ea"/>
              </a:rPr>
              <a:t>process name</a:t>
            </a:r>
            <a:endParaRPr sz="2800" b="1" dirty="0">
              <a:solidFill>
                <a:srgbClr val="3366FF"/>
              </a:solidFill>
              <a:ea typeface="MS PGothic" pitchFamily="-84" charset="-128"/>
            </a:endParaRPr>
          </a:p>
          <a:p>
            <a:pPr lvl="2"/>
            <a:r>
              <a:rPr sz="2800" dirty="0">
                <a:sym typeface="+mn-ea"/>
              </a:rPr>
              <a:t>From</a:t>
            </a:r>
            <a:r>
              <a:rPr sz="2800" b="1" dirty="0">
                <a:solidFill>
                  <a:srgbClr val="3366FF"/>
                </a:solidFill>
                <a:ea typeface="MS PGothic" pitchFamily="-84" charset="-128"/>
                <a:sym typeface="+mn-ea"/>
              </a:rPr>
              <a:t> </a:t>
            </a:r>
            <a:r>
              <a:rPr sz="2800" b="1" dirty="0">
                <a:solidFill>
                  <a:srgbClr val="FF0000"/>
                </a:solidFill>
                <a:ea typeface="MS PGothic" pitchFamily="-84" charset="-128"/>
                <a:sym typeface="+mn-ea"/>
              </a:rPr>
              <a:t>client </a:t>
            </a:r>
            <a:r>
              <a:rPr sz="2800" dirty="0">
                <a:sym typeface="+mn-ea"/>
              </a:rPr>
              <a:t>to</a:t>
            </a:r>
            <a:r>
              <a:rPr sz="2800" b="1" dirty="0">
                <a:solidFill>
                  <a:srgbClr val="3366FF"/>
                </a:solidFill>
                <a:ea typeface="MS PGothic" pitchFamily="-84" charset="-128"/>
                <a:sym typeface="+mn-ea"/>
              </a:rPr>
              <a:t> </a:t>
            </a:r>
            <a:r>
              <a:rPr sz="2800" b="1" dirty="0">
                <a:solidFill>
                  <a:srgbClr val="FF0000"/>
                </a:solidFill>
                <a:ea typeface="MS PGothic" pitchFamily="-84" charset="-128"/>
                <a:sym typeface="+mn-ea"/>
              </a:rPr>
              <a:t>server</a:t>
            </a:r>
            <a:endParaRPr sz="2800" b="1" dirty="0">
              <a:solidFill>
                <a:srgbClr val="3366FF"/>
              </a:solidFill>
              <a:ea typeface="MS PGothic" pitchFamily="-84" charset="-128"/>
            </a:endParaRPr>
          </a:p>
          <a:p>
            <a:pPr lvl="1"/>
            <a:r>
              <a:rPr sz="2800" b="1" dirty="0">
                <a:solidFill>
                  <a:srgbClr val="FF0000"/>
                </a:solidFill>
                <a:ea typeface="MS PGothic" pitchFamily="-84" charset="-128"/>
                <a:sym typeface="+mn-ea"/>
              </a:rPr>
              <a:t>Shared-memory model </a:t>
            </a:r>
            <a:r>
              <a:rPr sz="2800" dirty="0">
                <a:sym typeface="+mn-ea"/>
              </a:rPr>
              <a:t>create and gain access to memory regions</a:t>
            </a:r>
            <a:endParaRPr sz="2800" dirty="0"/>
          </a:p>
          <a:p>
            <a:pPr lvl="1"/>
            <a:r>
              <a:rPr sz="2800" dirty="0">
                <a:sym typeface="+mn-ea"/>
              </a:rPr>
              <a:t>transfer status information</a:t>
            </a:r>
            <a:endParaRPr sz="2800" dirty="0"/>
          </a:p>
          <a:p>
            <a:pPr lvl="1"/>
            <a:r>
              <a:rPr sz="2800" dirty="0">
                <a:sym typeface="+mn-ea"/>
              </a:rPr>
              <a:t>attach and detach remote devices</a:t>
            </a:r>
            <a:endParaRPr sz="2800" dirty="0"/>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Types of System Calls (Cont.)</a:t>
            </a:r>
            <a:endParaRPr lang="en-US"/>
          </a:p>
        </p:txBody>
      </p:sp>
      <p:sp>
        <p:nvSpPr>
          <p:cNvPr id="3" name="Content Placeholder 2"/>
          <p:cNvSpPr>
            <a:spLocks noGrp="1"/>
          </p:cNvSpPr>
          <p:nvPr>
            <p:ph idx="1"/>
          </p:nvPr>
        </p:nvSpPr>
        <p:spPr/>
        <p:txBody>
          <a:bodyPr/>
          <a:p>
            <a:r>
              <a:rPr sz="2800" dirty="0">
                <a:sym typeface="+mn-ea"/>
              </a:rPr>
              <a:t>Protection</a:t>
            </a:r>
            <a:endParaRPr sz="2800" dirty="0"/>
          </a:p>
          <a:p>
            <a:pPr lvl="1"/>
            <a:r>
              <a:rPr sz="2800" dirty="0">
                <a:ea typeface="MS PGothic" pitchFamily="-84" charset="-128"/>
                <a:sym typeface="+mn-ea"/>
              </a:rPr>
              <a:t>Control access to resources</a:t>
            </a:r>
            <a:endParaRPr sz="2800" dirty="0">
              <a:ea typeface="MS PGothic" pitchFamily="-84" charset="-128"/>
            </a:endParaRPr>
          </a:p>
          <a:p>
            <a:pPr lvl="1"/>
            <a:r>
              <a:rPr sz="2800" dirty="0">
                <a:ea typeface="MS PGothic" pitchFamily="-84" charset="-128"/>
                <a:sym typeface="+mn-ea"/>
              </a:rPr>
              <a:t>Get and set permissions</a:t>
            </a:r>
            <a:endParaRPr sz="2800" dirty="0">
              <a:ea typeface="MS PGothic" pitchFamily="-84" charset="-128"/>
            </a:endParaRPr>
          </a:p>
          <a:p>
            <a:pPr lvl="1"/>
            <a:r>
              <a:rPr sz="2800" dirty="0">
                <a:ea typeface="MS PGothic" pitchFamily="-84" charset="-128"/>
                <a:sym typeface="+mn-ea"/>
              </a:rPr>
              <a:t>Allow and deny user access</a:t>
            </a:r>
            <a:endParaRPr sz="2800" dirty="0">
              <a:ea typeface="MS PGothic" pitchFamily="-84" charset="-128"/>
            </a:endParaRPr>
          </a:p>
          <a:p>
            <a:pPr lvl="1"/>
            <a:endParaRPr sz="2800" dirty="0"/>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42570"/>
            <a:ext cx="1344295" cy="5817235"/>
          </a:xfrm>
        </p:spPr>
        <p:txBody>
          <a:bodyPr vert="eaVert"/>
          <a:p>
            <a:r>
              <a:rPr dirty="0">
                <a:sym typeface="+mn-ea"/>
              </a:rPr>
              <a:t>Examples of Windows and Unix System Calls</a:t>
            </a:r>
            <a:endParaRPr lang="en-US"/>
          </a:p>
        </p:txBody>
      </p:sp>
      <p:pic>
        <p:nvPicPr>
          <p:cNvPr id="52226" name="Picture 6" descr="OS8-p61"/>
          <p:cNvPicPr>
            <a:picLocks noChangeAspect="1"/>
          </p:cNvPicPr>
          <p:nvPr>
            <p:ph idx="1"/>
          </p:nvPr>
        </p:nvPicPr>
        <p:blipFill>
          <a:blip r:embed="rId1"/>
          <a:stretch>
            <a:fillRect/>
          </a:stretch>
        </p:blipFill>
        <p:spPr>
          <a:xfrm>
            <a:off x="3201670" y="81915"/>
            <a:ext cx="7509510" cy="669417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Standard C Library Example</a:t>
            </a:r>
            <a:endParaRPr lang="en-US"/>
          </a:p>
        </p:txBody>
      </p:sp>
      <p:sp>
        <p:nvSpPr>
          <p:cNvPr id="3" name="Content Placeholder 2"/>
          <p:cNvSpPr>
            <a:spLocks noGrp="1"/>
          </p:cNvSpPr>
          <p:nvPr>
            <p:ph idx="1"/>
          </p:nvPr>
        </p:nvSpPr>
        <p:spPr>
          <a:xfrm>
            <a:off x="554355" y="806450"/>
            <a:ext cx="4835525" cy="5300980"/>
          </a:xfrm>
        </p:spPr>
        <p:txBody>
          <a:bodyPr/>
          <a:p>
            <a:r>
              <a:rPr dirty="0">
                <a:sym typeface="+mn-ea"/>
              </a:rPr>
              <a:t>C program invoking printf() library call, which calls write() system call</a:t>
            </a:r>
            <a:endParaRPr lang="en-US"/>
          </a:p>
        </p:txBody>
      </p:sp>
      <p:pic>
        <p:nvPicPr>
          <p:cNvPr id="54275" name="Picture 1" descr="Screen Shot 2012-12-01 at 1.12.03 PM.png"/>
          <p:cNvPicPr>
            <a:picLocks noChangeAspect="1"/>
          </p:cNvPicPr>
          <p:nvPr/>
        </p:nvPicPr>
        <p:blipFill>
          <a:blip r:embed="rId1"/>
          <a:stretch>
            <a:fillRect/>
          </a:stretch>
        </p:blipFill>
        <p:spPr>
          <a:xfrm>
            <a:off x="5869940" y="486410"/>
            <a:ext cx="6075680" cy="614235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89660" y="35560"/>
            <a:ext cx="10012045" cy="67862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2130" y="-27940"/>
            <a:ext cx="11127740" cy="472440"/>
          </a:xfrm>
        </p:spPr>
        <p:txBody>
          <a:bodyPr/>
          <a:p>
            <a:pPr algn="l"/>
            <a:r>
              <a:rPr lang="en-US" altLang="zh-CN" dirty="0" smtClean="0">
                <a:latin typeface="Times New Roman" panose="02020603050405020304" pitchFamily="18" charset="0"/>
                <a:cs typeface="Times New Roman" panose="02020603050405020304" pitchFamily="18" charset="0"/>
                <a:sym typeface="+mn-ea"/>
              </a:rPr>
              <a:t>System calls in Linux</a:t>
            </a:r>
            <a:endParaRPr lang="en-US" altLang="zh-CN" dirty="0" smtClean="0">
              <a:latin typeface="Times New Roman" panose="02020603050405020304" pitchFamily="18" charset="0"/>
              <a:cs typeface="Times New Roman" panose="02020603050405020304" pitchFamily="18" charset="0"/>
              <a:sym typeface="+mn-ea"/>
            </a:endParaRPr>
          </a:p>
        </p:txBody>
      </p:sp>
      <p:sp>
        <p:nvSpPr>
          <p:cNvPr id="4" name="Rectangle 3"/>
          <p:cNvSpPr/>
          <p:nvPr/>
        </p:nvSpPr>
        <p:spPr>
          <a:xfrm>
            <a:off x="1151255" y="935990"/>
            <a:ext cx="1818005" cy="5486400"/>
          </a:xfrm>
          <a:prstGeom prst="rect">
            <a:avLst/>
          </a:prstGeom>
        </p:spPr>
        <p:style>
          <a:lnRef idx="1">
            <a:schemeClr val="dk1"/>
          </a:lnRef>
          <a:fillRef idx="2">
            <a:schemeClr val="dk1"/>
          </a:fillRef>
          <a:effectRef idx="1">
            <a:schemeClr val="dk1"/>
          </a:effectRef>
          <a:fontRef idx="minor">
            <a:schemeClr val="dk1"/>
          </a:fontRef>
        </p:style>
        <p:txBody>
          <a:bodyPr lIns="0" rIns="0" rtlCol="0" anchor="ctr" anchorCtr="0"/>
          <a:p>
            <a:pPr algn="ctr"/>
            <a:r>
              <a:rPr lang="en-US" altLang="en-US"/>
              <a:t>...</a:t>
            </a:r>
            <a:endParaRPr lang="en-US" altLang="en-US"/>
          </a:p>
          <a:p>
            <a:pPr algn="ctr"/>
            <a:r>
              <a:rPr lang="en-US" altLang="en-US"/>
              <a:t>...</a:t>
            </a:r>
            <a:endParaRPr lang="en-US" altLang="en-US"/>
          </a:p>
          <a:p>
            <a:pPr algn="ctr"/>
            <a:r>
              <a:rPr lang="en-US" altLang="en-US"/>
              <a:t>push arguments</a:t>
            </a:r>
            <a:endParaRPr lang="en-US" altLang="en-US"/>
          </a:p>
          <a:p>
            <a:pPr algn="ctr"/>
            <a:r>
              <a:rPr lang="en-US" altLang="en-US"/>
              <a:t>_libc_read()</a:t>
            </a: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r>
              <a:rPr lang="en-US" altLang="en-US"/>
              <a:t>pop arguments</a:t>
            </a:r>
            <a:endParaRPr lang="en-US" altLang="en-US"/>
          </a:p>
          <a:p>
            <a:pPr algn="ctr"/>
            <a:r>
              <a:rPr lang="en-US" altLang="en-US"/>
              <a:t>...</a:t>
            </a:r>
            <a:endParaRPr lang="en-US" altLang="en-US"/>
          </a:p>
          <a:p>
            <a:pPr algn="ctr"/>
            <a:r>
              <a:rPr lang="en-US" altLang="en-US"/>
              <a:t>...</a:t>
            </a:r>
            <a:endParaRPr lang="en-US" altLang="en-US"/>
          </a:p>
        </p:txBody>
      </p:sp>
      <p:sp>
        <p:nvSpPr>
          <p:cNvPr id="5" name="Rectangle 4"/>
          <p:cNvSpPr/>
          <p:nvPr/>
        </p:nvSpPr>
        <p:spPr>
          <a:xfrm>
            <a:off x="3178810" y="935990"/>
            <a:ext cx="1818005" cy="5486400"/>
          </a:xfrm>
          <a:prstGeom prst="rect">
            <a:avLst/>
          </a:prstGeom>
        </p:spPr>
        <p:style>
          <a:lnRef idx="1">
            <a:schemeClr val="dk1"/>
          </a:lnRef>
          <a:fillRef idx="2">
            <a:schemeClr val="dk1"/>
          </a:fillRef>
          <a:effectRef idx="1">
            <a:schemeClr val="dk1"/>
          </a:effectRef>
          <a:fontRef idx="minor">
            <a:schemeClr val="dk1"/>
          </a:fontRef>
        </p:style>
        <p:txBody>
          <a:bodyPr vertOverflow="overflow" horzOverflow="overflow" vert="horz" wrap="square" lIns="0" rIns="0" numCol="1" spcCol="0" rtlCol="0" fromWordArt="0" anchor="ctr" anchorCtr="0" forceAA="0" compatLnSpc="1">
            <a:noAutofit/>
          </a:bodyPr>
          <a:p>
            <a:pPr lvl="0" algn="ctr"/>
            <a:endParaRPr lang="en-US" altLang="en-US">
              <a:sym typeface="+mn-ea"/>
            </a:endParaRPr>
          </a:p>
          <a:p>
            <a:pPr lvl="0" algn="ctr"/>
            <a:r>
              <a:rPr lang="en-US" altLang="en-US">
                <a:sym typeface="+mn-ea"/>
              </a:rPr>
              <a:t>load args to regs</a:t>
            </a:r>
            <a:endParaRPr lang="en-US" altLang="en-US">
              <a:sym typeface="+mn-ea"/>
            </a:endParaRPr>
          </a:p>
          <a:p>
            <a:pPr lvl="0" algn="ctr"/>
            <a:r>
              <a:rPr lang="en-US" altLang="en-US">
                <a:sym typeface="+mn-ea"/>
              </a:rPr>
              <a:t>EAX=__NR_read</a:t>
            </a:r>
            <a:endParaRPr lang="en-US" altLang="en-US">
              <a:sym typeface="+mn-ea"/>
            </a:endParaRPr>
          </a:p>
          <a:p>
            <a:pPr lvl="0" algn="ctr"/>
            <a:r>
              <a:rPr lang="en-US" altLang="en-US">
                <a:sym typeface="+mn-ea"/>
              </a:rPr>
              <a:t>int 0x80</a:t>
            </a: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endParaRPr lang="en-US" altLang="en-US">
              <a:sym typeface="+mn-ea"/>
            </a:endParaRPr>
          </a:p>
          <a:p>
            <a:pPr lvl="0" algn="ctr"/>
            <a:r>
              <a:rPr lang="en-US" altLang="en-US">
                <a:sym typeface="+mn-ea"/>
              </a:rPr>
              <a:t>check error</a:t>
            </a:r>
            <a:endParaRPr lang="en-US" altLang="en-US">
              <a:sym typeface="+mn-ea"/>
            </a:endParaRPr>
          </a:p>
          <a:p>
            <a:pPr lvl="0" algn="ctr"/>
            <a:r>
              <a:rPr lang="en-US" altLang="en-US">
                <a:sym typeface="+mn-ea"/>
              </a:rPr>
              <a:t>return</a:t>
            </a:r>
            <a:endParaRPr lang="en-US" altLang="en-US">
              <a:sym typeface="+mn-ea"/>
            </a:endParaRPr>
          </a:p>
        </p:txBody>
      </p:sp>
      <p:sp>
        <p:nvSpPr>
          <p:cNvPr id="6" name="Rectangle 5"/>
          <p:cNvSpPr/>
          <p:nvPr/>
        </p:nvSpPr>
        <p:spPr>
          <a:xfrm>
            <a:off x="5539105" y="935990"/>
            <a:ext cx="1900555" cy="5486400"/>
          </a:xfrm>
          <a:prstGeom prst="rect">
            <a:avLst/>
          </a:prstGeom>
        </p:spPr>
        <p:style>
          <a:lnRef idx="1">
            <a:schemeClr val="dk1"/>
          </a:lnRef>
          <a:fillRef idx="2">
            <a:schemeClr val="dk1"/>
          </a:fillRef>
          <a:effectRef idx="1">
            <a:schemeClr val="dk1"/>
          </a:effectRef>
          <a:fontRef idx="minor">
            <a:schemeClr val="dk1"/>
          </a:fontRef>
        </p:style>
        <p:txBody>
          <a:bodyPr vertOverflow="overflow" horzOverflow="overflow" vert="horz" wrap="square" lIns="0" rIns="0" numCol="1" spcCol="0" rtlCol="0" fromWordArt="0" anchor="ctr" anchorCtr="0" forceAA="0" compatLnSpc="1">
            <a:noAutofit/>
          </a:bodyPr>
          <a:p>
            <a:pPr lvl="0" algn="ctr"/>
            <a:r>
              <a:rPr lang="en-US" altLang="en-US" sz="1600">
                <a:sym typeface="+mn-ea"/>
              </a:rPr>
              <a:t>SAVE_ALL</a:t>
            </a:r>
            <a:endParaRPr lang="en-US" altLang="en-US" sz="1600">
              <a:sym typeface="+mn-ea"/>
            </a:endParaRPr>
          </a:p>
          <a:p>
            <a:pPr lvl="0" algn="ctr"/>
            <a:r>
              <a:rPr lang="en-US" altLang="en-US" sz="1600">
                <a:sym typeface="+mn-ea"/>
              </a:rPr>
              <a:t>check limit of EAX</a:t>
            </a:r>
            <a:endParaRPr lang="en-US" altLang="en-US" sz="1600">
              <a:sym typeface="+mn-ea"/>
            </a:endParaRPr>
          </a:p>
          <a:p>
            <a:pPr lvl="0" algn="ctr"/>
            <a:r>
              <a:rPr lang="en-US" altLang="en-US" sz="1600">
                <a:sym typeface="+mn-ea"/>
              </a:rPr>
              <a:t>syscall_tab[EAX]()</a:t>
            </a:r>
            <a:endParaRPr lang="en-US" altLang="en-US" sz="1600">
              <a:sym typeface="+mn-ea"/>
            </a:endParaRPr>
          </a:p>
          <a:p>
            <a:pPr lvl="0" algn="ctr"/>
            <a:endParaRPr lang="en-US" altLang="en-US" sz="1600">
              <a:sym typeface="+mn-ea"/>
            </a:endParaRPr>
          </a:p>
          <a:p>
            <a:pPr lvl="0" algn="ctr"/>
            <a:endParaRPr lang="en-US" altLang="en-US" sz="1600">
              <a:sym typeface="+mn-ea"/>
            </a:endParaRPr>
          </a:p>
          <a:p>
            <a:pPr lvl="0" algn="ctr"/>
            <a:endParaRPr lang="en-US" altLang="en-US" sz="1600">
              <a:sym typeface="+mn-ea"/>
            </a:endParaRPr>
          </a:p>
          <a:p>
            <a:pPr lvl="0" algn="ctr"/>
            <a:endParaRPr lang="en-US" altLang="en-US" sz="1600">
              <a:sym typeface="+mn-ea"/>
            </a:endParaRPr>
          </a:p>
          <a:p>
            <a:pPr lvl="0" algn="ctr"/>
            <a:endParaRPr lang="en-US" altLang="en-US" sz="1600">
              <a:sym typeface="+mn-ea"/>
            </a:endParaRPr>
          </a:p>
          <a:p>
            <a:pPr lvl="0" algn="ctr"/>
            <a:r>
              <a:rPr lang="en-US" altLang="en-US" sz="1600">
                <a:sym typeface="+mn-ea"/>
              </a:rPr>
              <a:t>handle signals</a:t>
            </a:r>
            <a:endParaRPr lang="en-US" altLang="en-US" sz="1600">
              <a:sym typeface="+mn-ea"/>
            </a:endParaRPr>
          </a:p>
          <a:p>
            <a:pPr lvl="0" algn="ctr"/>
            <a:r>
              <a:rPr lang="en-US" altLang="en-US" sz="1600">
                <a:sym typeface="+mn-ea"/>
              </a:rPr>
              <a:t>possibly schedule</a:t>
            </a:r>
            <a:endParaRPr lang="en-US" altLang="en-US" sz="1600">
              <a:sym typeface="+mn-ea"/>
            </a:endParaRPr>
          </a:p>
          <a:p>
            <a:pPr lvl="0" algn="ctr"/>
            <a:r>
              <a:rPr lang="en-US" altLang="en-US" sz="1600">
                <a:sym typeface="+mn-ea"/>
              </a:rPr>
              <a:t>RESTORE_ALL</a:t>
            </a:r>
            <a:endParaRPr lang="en-US" altLang="en-US" sz="1600">
              <a:sym typeface="+mn-ea"/>
            </a:endParaRPr>
          </a:p>
          <a:p>
            <a:pPr lvl="0" algn="ctr"/>
            <a:r>
              <a:rPr lang="en-US" altLang="en-US" sz="1600">
                <a:sym typeface="+mn-ea"/>
              </a:rPr>
              <a:t>iret</a:t>
            </a:r>
            <a:endParaRPr lang="en-US" altLang="en-US" sz="1600">
              <a:sym typeface="+mn-ea"/>
            </a:endParaRPr>
          </a:p>
        </p:txBody>
      </p:sp>
      <p:sp>
        <p:nvSpPr>
          <p:cNvPr id="7" name="Rectangle 6"/>
          <p:cNvSpPr/>
          <p:nvPr/>
        </p:nvSpPr>
        <p:spPr>
          <a:xfrm>
            <a:off x="7637145" y="935990"/>
            <a:ext cx="1818005" cy="5486400"/>
          </a:xfrm>
          <a:prstGeom prst="rect">
            <a:avLst/>
          </a:prstGeom>
        </p:spPr>
        <p:style>
          <a:lnRef idx="1">
            <a:schemeClr val="dk1"/>
          </a:lnRef>
          <a:fillRef idx="2">
            <a:schemeClr val="dk1"/>
          </a:fillRef>
          <a:effectRef idx="1">
            <a:schemeClr val="dk1"/>
          </a:effectRef>
          <a:fontRef idx="minor">
            <a:schemeClr val="dk1"/>
          </a:fontRef>
        </p:style>
        <p:txBody>
          <a:bodyPr vertOverflow="overflow" horzOverflow="overflow" vert="horz" wrap="square" lIns="0" rIns="0" numCol="1" spcCol="0" rtlCol="0" fromWordArt="0" anchor="ctr" anchorCtr="0" forceAA="0" compatLnSpc="1">
            <a:noAutofit/>
          </a:bodyPr>
          <a:p>
            <a:pPr lvl="0" algn="ctr"/>
            <a:r>
              <a:rPr lang="en-US" altLang="en-US">
                <a:sym typeface="+mn-ea"/>
              </a:rPr>
              <a:t>file=fget(fd)</a:t>
            </a:r>
            <a:endParaRPr lang="en-US" altLang="en-US">
              <a:sym typeface="+mn-ea"/>
            </a:endParaRPr>
          </a:p>
          <a:p>
            <a:pPr lvl="0" algn="ctr"/>
            <a:r>
              <a:rPr lang="en-US" altLang="en-US">
                <a:sym typeface="+mn-ea"/>
              </a:rPr>
              <a:t>check file ops</a:t>
            </a:r>
            <a:endParaRPr lang="en-US" altLang="en-US">
              <a:sym typeface="+mn-ea"/>
            </a:endParaRPr>
          </a:p>
          <a:p>
            <a:pPr lvl="0" algn="ctr"/>
            <a:r>
              <a:rPr lang="en-US" altLang="en-US">
                <a:sym typeface="+mn-ea"/>
              </a:rPr>
              <a:t>check file locks</a:t>
            </a:r>
            <a:endParaRPr lang="en-US" altLang="en-US">
              <a:sym typeface="+mn-ea"/>
            </a:endParaRPr>
          </a:p>
          <a:p>
            <a:pPr lvl="0" algn="ctr"/>
            <a:r>
              <a:rPr lang="en-US" altLang="en-US">
                <a:sym typeface="+mn-ea"/>
              </a:rPr>
              <a:t>(file-&gt;fop-&gt;read)()</a:t>
            </a:r>
            <a:endParaRPr lang="en-US" altLang="en-US">
              <a:sym typeface="+mn-ea"/>
            </a:endParaRPr>
          </a:p>
          <a:p>
            <a:pPr lvl="0" algn="ctr"/>
            <a:endParaRPr lang="en-US" altLang="en-US">
              <a:sym typeface="+mn-ea"/>
            </a:endParaRPr>
          </a:p>
          <a:p>
            <a:pPr lvl="0" algn="ctr"/>
            <a:endParaRPr lang="en-US" altLang="en-US">
              <a:sym typeface="+mn-ea"/>
            </a:endParaRPr>
          </a:p>
          <a:p>
            <a:pPr lvl="0" algn="ctr"/>
            <a:r>
              <a:rPr lang="en-US" altLang="en-US">
                <a:sym typeface="+mn-ea"/>
              </a:rPr>
              <a:t>fput(file)</a:t>
            </a:r>
            <a:endParaRPr lang="en-US" altLang="en-US">
              <a:sym typeface="+mn-ea"/>
            </a:endParaRPr>
          </a:p>
          <a:p>
            <a:pPr lvl="0" algn="ctr"/>
            <a:r>
              <a:rPr lang="en-US" altLang="en-US">
                <a:sym typeface="+mn-ea"/>
              </a:rPr>
              <a:t>return</a:t>
            </a:r>
            <a:endParaRPr lang="en-US" altLang="en-US">
              <a:sym typeface="+mn-ea"/>
            </a:endParaRPr>
          </a:p>
        </p:txBody>
      </p:sp>
      <p:sp>
        <p:nvSpPr>
          <p:cNvPr id="8" name="Rectangle 7"/>
          <p:cNvSpPr/>
          <p:nvPr/>
        </p:nvSpPr>
        <p:spPr>
          <a:xfrm>
            <a:off x="9665970" y="935990"/>
            <a:ext cx="1818005" cy="5486400"/>
          </a:xfrm>
          <a:prstGeom prst="rect">
            <a:avLst/>
          </a:prstGeom>
        </p:spPr>
        <p:style>
          <a:lnRef idx="1">
            <a:schemeClr val="dk1"/>
          </a:lnRef>
          <a:fillRef idx="2">
            <a:schemeClr val="dk1"/>
          </a:fillRef>
          <a:effectRef idx="1">
            <a:schemeClr val="dk1"/>
          </a:effectRef>
          <a:fontRef idx="minor">
            <a:schemeClr val="dk1"/>
          </a:fontRef>
        </p:style>
        <p:txBody>
          <a:bodyPr vertOverflow="overflow" horzOverflow="overflow" vert="horz" wrap="square" lIns="0" rIns="0" numCol="1" spcCol="0" rtlCol="0" fromWordArt="0" anchor="ctr" anchorCtr="0" forceAA="0" compatLnSpc="1">
            <a:noAutofit/>
          </a:bodyPr>
          <a:p>
            <a:pPr lvl="0" algn="ctr"/>
            <a:r>
              <a:rPr lang="en-US" altLang="en-US">
                <a:sym typeface="+mn-ea"/>
              </a:rPr>
              <a:t>Check destination</a:t>
            </a:r>
            <a:endParaRPr lang="en-US" altLang="en-US">
              <a:sym typeface="+mn-ea"/>
            </a:endParaRPr>
          </a:p>
          <a:p>
            <a:pPr lvl="0" algn="ctr"/>
            <a:r>
              <a:rPr lang="en-US" altLang="en-US">
                <a:sym typeface="+mn-ea"/>
              </a:rPr>
              <a:t>retrieve data</a:t>
            </a:r>
            <a:endParaRPr lang="en-US" altLang="en-US">
              <a:sym typeface="+mn-ea"/>
            </a:endParaRPr>
          </a:p>
          <a:p>
            <a:pPr lvl="0" algn="ctr"/>
            <a:r>
              <a:rPr lang="en-US" altLang="en-US">
                <a:sym typeface="+mn-ea"/>
              </a:rPr>
              <a:t>copy data</a:t>
            </a:r>
            <a:endParaRPr lang="en-US" altLang="en-US">
              <a:sym typeface="+mn-ea"/>
            </a:endParaRPr>
          </a:p>
          <a:p>
            <a:pPr lvl="0" algn="ctr"/>
            <a:r>
              <a:rPr lang="en-US" altLang="en-US">
                <a:sym typeface="+mn-ea"/>
              </a:rPr>
              <a:t>return</a:t>
            </a:r>
            <a:endParaRPr lang="en-US" altLang="en-US">
              <a:sym typeface="+mn-ea"/>
            </a:endParaRPr>
          </a:p>
        </p:txBody>
      </p:sp>
      <p:sp>
        <p:nvSpPr>
          <p:cNvPr id="9" name="Rectangle 8"/>
          <p:cNvSpPr/>
          <p:nvPr/>
        </p:nvSpPr>
        <p:spPr>
          <a:xfrm>
            <a:off x="5177790" y="687705"/>
            <a:ext cx="164465" cy="59829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endParaRPr lang="en-US"/>
          </a:p>
        </p:txBody>
      </p:sp>
      <p:sp>
        <p:nvSpPr>
          <p:cNvPr id="10" name="Bent-Up Arrow 9"/>
          <p:cNvSpPr/>
          <p:nvPr/>
        </p:nvSpPr>
        <p:spPr>
          <a:xfrm rot="5400000">
            <a:off x="2336800" y="1680845"/>
            <a:ext cx="41592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Bent-Up Arrow 10"/>
          <p:cNvSpPr/>
          <p:nvPr/>
        </p:nvSpPr>
        <p:spPr>
          <a:xfrm rot="5400000">
            <a:off x="4663440" y="2305050"/>
            <a:ext cx="41592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Bent-Up Arrow 11"/>
          <p:cNvSpPr/>
          <p:nvPr/>
        </p:nvSpPr>
        <p:spPr>
          <a:xfrm rot="5400000">
            <a:off x="6795135" y="2552065"/>
            <a:ext cx="41592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Bent-Up Arrow 12"/>
          <p:cNvSpPr/>
          <p:nvPr/>
        </p:nvSpPr>
        <p:spPr>
          <a:xfrm rot="5400000">
            <a:off x="8823960" y="3224530"/>
            <a:ext cx="41592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Bent-Up Arrow 13"/>
          <p:cNvSpPr/>
          <p:nvPr/>
        </p:nvSpPr>
        <p:spPr>
          <a:xfrm rot="16200000" flipH="1">
            <a:off x="9891395" y="3808095"/>
            <a:ext cx="39560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Bent-Up Arrow 15"/>
          <p:cNvSpPr/>
          <p:nvPr/>
        </p:nvSpPr>
        <p:spPr>
          <a:xfrm rot="16200000" flipH="1">
            <a:off x="7875905" y="4327525"/>
            <a:ext cx="39560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Bent-Up Arrow 16"/>
          <p:cNvSpPr/>
          <p:nvPr/>
        </p:nvSpPr>
        <p:spPr>
          <a:xfrm rot="16200000" flipH="1">
            <a:off x="5523865" y="4632960"/>
            <a:ext cx="395605" cy="144843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Bent-Up Arrow 17"/>
          <p:cNvSpPr/>
          <p:nvPr/>
        </p:nvSpPr>
        <p:spPr>
          <a:xfrm rot="16200000" flipH="1">
            <a:off x="3405505" y="5281295"/>
            <a:ext cx="395605" cy="1268095"/>
          </a:xfrm>
          <a:prstGeom prst="ben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2192020" y="6422390"/>
            <a:ext cx="1816100" cy="368300"/>
          </a:xfrm>
          <a:prstGeom prst="rect">
            <a:avLst/>
          </a:prstGeom>
          <a:noFill/>
        </p:spPr>
        <p:txBody>
          <a:bodyPr wrap="square" rtlCol="0">
            <a:spAutoFit/>
          </a:bodyPr>
          <a:p>
            <a:r>
              <a:rPr lang="en-US" altLang="en-US" b="1"/>
              <a:t>User Mode</a:t>
            </a:r>
            <a:endParaRPr lang="en-US" altLang="en-US" b="1"/>
          </a:p>
        </p:txBody>
      </p:sp>
      <p:sp>
        <p:nvSpPr>
          <p:cNvPr id="20" name="Text Box 19"/>
          <p:cNvSpPr txBox="1"/>
          <p:nvPr/>
        </p:nvSpPr>
        <p:spPr>
          <a:xfrm>
            <a:off x="7639050" y="6422390"/>
            <a:ext cx="1816100" cy="368300"/>
          </a:xfrm>
          <a:prstGeom prst="rect">
            <a:avLst/>
          </a:prstGeom>
          <a:noFill/>
        </p:spPr>
        <p:txBody>
          <a:bodyPr wrap="square" rtlCol="0">
            <a:spAutoFit/>
          </a:bodyPr>
          <a:p>
            <a:r>
              <a:rPr lang="en-US" altLang="en-US" b="1"/>
              <a:t>Kernel Mode</a:t>
            </a:r>
            <a:endParaRPr lang="en-US" altLang="en-US" b="1"/>
          </a:p>
        </p:txBody>
      </p:sp>
      <p:sp>
        <p:nvSpPr>
          <p:cNvPr id="21" name="Text Box 20"/>
          <p:cNvSpPr txBox="1"/>
          <p:nvPr/>
        </p:nvSpPr>
        <p:spPr>
          <a:xfrm>
            <a:off x="1153160" y="567690"/>
            <a:ext cx="1816100" cy="368300"/>
          </a:xfrm>
          <a:prstGeom prst="rect">
            <a:avLst/>
          </a:prstGeom>
          <a:noFill/>
        </p:spPr>
        <p:txBody>
          <a:bodyPr wrap="square" rtlCol="0">
            <a:spAutoFit/>
          </a:bodyPr>
          <a:p>
            <a:pPr algn="ctr"/>
            <a:r>
              <a:rPr lang="en-US" altLang="en-US" b="1"/>
              <a:t>main()</a:t>
            </a:r>
            <a:endParaRPr lang="en-US" altLang="en-US" b="1"/>
          </a:p>
        </p:txBody>
      </p:sp>
      <p:sp>
        <p:nvSpPr>
          <p:cNvPr id="22" name="Text Box 21"/>
          <p:cNvSpPr txBox="1"/>
          <p:nvPr/>
        </p:nvSpPr>
        <p:spPr>
          <a:xfrm>
            <a:off x="3178810" y="567690"/>
            <a:ext cx="1816100" cy="368300"/>
          </a:xfrm>
          <a:prstGeom prst="rect">
            <a:avLst/>
          </a:prstGeom>
          <a:noFill/>
        </p:spPr>
        <p:txBody>
          <a:bodyPr wrap="square" rtlCol="0">
            <a:spAutoFit/>
          </a:bodyPr>
          <a:p>
            <a:pPr algn="ctr"/>
            <a:r>
              <a:rPr lang="en-US" altLang="en-US" b="1"/>
              <a:t>__libc_read()</a:t>
            </a:r>
            <a:endParaRPr lang="en-US" altLang="en-US" b="1"/>
          </a:p>
        </p:txBody>
      </p:sp>
      <p:sp>
        <p:nvSpPr>
          <p:cNvPr id="23" name="Text Box 22"/>
          <p:cNvSpPr txBox="1"/>
          <p:nvPr/>
        </p:nvSpPr>
        <p:spPr>
          <a:xfrm>
            <a:off x="5095240" y="290830"/>
            <a:ext cx="2788285" cy="645160"/>
          </a:xfrm>
          <a:prstGeom prst="rect">
            <a:avLst/>
          </a:prstGeom>
          <a:noFill/>
        </p:spPr>
        <p:txBody>
          <a:bodyPr wrap="square" rtlCol="0">
            <a:spAutoFit/>
          </a:bodyPr>
          <a:p>
            <a:pPr algn="ctr"/>
            <a:r>
              <a:rPr lang="en-US" altLang="en-US"/>
              <a:t>arck/i386/kernel/entryS</a:t>
            </a:r>
            <a:endParaRPr lang="en-US" altLang="en-US"/>
          </a:p>
          <a:p>
            <a:pPr algn="ctr"/>
            <a:r>
              <a:rPr lang="en-US" altLang="en-US" b="1"/>
              <a:t>system_call()</a:t>
            </a:r>
            <a:endParaRPr lang="en-US" altLang="en-US" b="1"/>
          </a:p>
        </p:txBody>
      </p:sp>
      <p:sp>
        <p:nvSpPr>
          <p:cNvPr id="24" name="Text Box 23"/>
          <p:cNvSpPr txBox="1"/>
          <p:nvPr/>
        </p:nvSpPr>
        <p:spPr>
          <a:xfrm>
            <a:off x="7637145" y="290830"/>
            <a:ext cx="1816100" cy="645160"/>
          </a:xfrm>
          <a:prstGeom prst="rect">
            <a:avLst/>
          </a:prstGeom>
          <a:noFill/>
        </p:spPr>
        <p:txBody>
          <a:bodyPr wrap="square" rtlCol="0">
            <a:spAutoFit/>
          </a:bodyPr>
          <a:p>
            <a:pPr algn="ctr"/>
            <a:r>
              <a:rPr lang="en-US" altLang="en-US"/>
              <a:t>fs/read_write.c</a:t>
            </a:r>
            <a:endParaRPr lang="en-US" altLang="en-US" b="1"/>
          </a:p>
          <a:p>
            <a:pPr algn="ctr"/>
            <a:r>
              <a:rPr lang="en-US" altLang="en-US" b="1"/>
              <a:t>sys_read()</a:t>
            </a:r>
            <a:endParaRPr lang="en-US" altLang="en-US" b="1"/>
          </a:p>
        </p:txBody>
      </p:sp>
      <p:sp>
        <p:nvSpPr>
          <p:cNvPr id="25" name="Text Box 24"/>
          <p:cNvSpPr txBox="1"/>
          <p:nvPr/>
        </p:nvSpPr>
        <p:spPr>
          <a:xfrm>
            <a:off x="9221470" y="290830"/>
            <a:ext cx="2707640" cy="645160"/>
          </a:xfrm>
          <a:prstGeom prst="rect">
            <a:avLst/>
          </a:prstGeom>
          <a:noFill/>
        </p:spPr>
        <p:txBody>
          <a:bodyPr wrap="square" rtlCol="0">
            <a:spAutoFit/>
          </a:bodyPr>
          <a:p>
            <a:pPr algn="ctr"/>
            <a:r>
              <a:rPr lang="en-US" altLang="en-US"/>
              <a:t>file system or network</a:t>
            </a:r>
            <a:endParaRPr lang="en-US" altLang="en-US"/>
          </a:p>
          <a:p>
            <a:pPr algn="ctr"/>
            <a:r>
              <a:rPr lang="en-US" altLang="en-US"/>
              <a:t> or device code</a:t>
            </a:r>
            <a:endParaRPr lang="en-US" altLang="en-US"/>
          </a:p>
        </p:txBody>
      </p:sp>
      <p:sp>
        <p:nvSpPr>
          <p:cNvPr id="27" name="Rounded Rectangular Callout 26"/>
          <p:cNvSpPr/>
          <p:nvPr/>
        </p:nvSpPr>
        <p:spPr>
          <a:xfrm>
            <a:off x="8546465" y="1152525"/>
            <a:ext cx="3019425" cy="1266190"/>
          </a:xfrm>
          <a:prstGeom prst="wedgeRoundRectCallout">
            <a:avLst>
              <a:gd name="adj1" fmla="val -87650"/>
              <a:gd name="adj2" fmla="val 839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System call dispatch</a:t>
            </a:r>
            <a:endParaRPr lang="en-US"/>
          </a:p>
          <a:p>
            <a:pPr algn="ctr"/>
            <a:r>
              <a:rPr lang="en-US"/>
              <a:t>table, which is an array</a:t>
            </a:r>
            <a:endParaRPr lang="en-US"/>
          </a:p>
          <a:p>
            <a:pPr algn="ctr"/>
            <a:r>
              <a:rPr lang="en-US"/>
              <a:t>of addresses of system</a:t>
            </a:r>
            <a:endParaRPr lang="en-US"/>
          </a:p>
          <a:p>
            <a:pPr algn="ctr"/>
            <a:r>
              <a:rPr lang="en-US"/>
              <a:t>service functions</a:t>
            </a:r>
            <a:endParaRPr lang="en-US"/>
          </a:p>
        </p:txBody>
      </p:sp>
      <p:sp>
        <p:nvSpPr>
          <p:cNvPr id="28" name="Rounded Rectangular Callout 27"/>
          <p:cNvSpPr/>
          <p:nvPr/>
        </p:nvSpPr>
        <p:spPr>
          <a:xfrm>
            <a:off x="1248410" y="3394075"/>
            <a:ext cx="2898140" cy="1482725"/>
          </a:xfrm>
          <a:prstGeom prst="wedgeRoundRectCallout">
            <a:avLst>
              <a:gd name="adj1" fmla="val 43900"/>
              <a:gd name="adj2" fmla="val -942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a:t>INT 0x80/SYSENTER</a:t>
            </a:r>
            <a:endParaRPr lang="en-US" sz="2000"/>
          </a:p>
          <a:p>
            <a:pPr algn="ctr"/>
            <a:r>
              <a:rPr lang="en-US" sz="2000"/>
              <a:t>are instructions used</a:t>
            </a:r>
            <a:endParaRPr lang="en-US" sz="2000"/>
          </a:p>
          <a:p>
            <a:pPr algn="ctr"/>
            <a:r>
              <a:rPr lang="en-US" sz="2000"/>
              <a:t>to issue system calls</a:t>
            </a: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How</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to</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trace</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system</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calls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in</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Linux/Unix</a:t>
            </a:r>
            <a:endParaRPr lang="en-US"/>
          </a:p>
        </p:txBody>
      </p:sp>
      <p:sp>
        <p:nvSpPr>
          <p:cNvPr id="3" name="Content Placeholder 2"/>
          <p:cNvSpPr>
            <a:spLocks noGrp="1"/>
          </p:cNvSpPr>
          <p:nvPr>
            <p:ph idx="1"/>
          </p:nvPr>
        </p:nvSpPr>
        <p:spPr/>
        <p:txBody>
          <a:bodyPr/>
          <a:p>
            <a:pPr>
              <a:lnSpc>
                <a:spcPts val="3700"/>
              </a:lnSpc>
            </a:pPr>
            <a:r>
              <a:rPr lang="en-US" altLang="zh-CN" dirty="0" smtClean="0">
                <a:solidFill>
                  <a:srgbClr val="000000"/>
                </a:solidFill>
                <a:sym typeface="+mn-ea"/>
              </a:rPr>
              <a:t>“strace”</a:t>
            </a:r>
            <a:r>
              <a:rPr lang="en-US" altLang="zh-CN" dirty="0" smtClean="0">
                <a:sym typeface="+mn-ea"/>
              </a:rPr>
              <a:t> </a:t>
            </a:r>
            <a:r>
              <a:rPr lang="en-US" altLang="zh-CN" dirty="0" smtClean="0">
                <a:solidFill>
                  <a:srgbClr val="000000"/>
                </a:solidFill>
                <a:sym typeface="+mn-ea"/>
              </a:rPr>
              <a:t>command</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trace</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calls </a:t>
            </a:r>
            <a:r>
              <a:rPr lang="en-US" altLang="en-US" dirty="0" smtClean="0">
                <a:solidFill>
                  <a:srgbClr val="000000"/>
                </a:solidFill>
                <a:sym typeface="+mn-ea"/>
              </a:rPr>
              <a:t>(or ltrace -S)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900"/>
              </a:lnSpc>
            </a:pPr>
            <a:r>
              <a:rPr lang="en-US" altLang="en-US" dirty="0" smtClean="0">
                <a:solidFill>
                  <a:srgbClr val="000000"/>
                </a:solidFill>
                <a:sym typeface="+mn-ea"/>
              </a:rPr>
              <a:t>“</a:t>
            </a:r>
            <a:r>
              <a:rPr lang="en-US" altLang="zh-CN" dirty="0" smtClean="0">
                <a:solidFill>
                  <a:srgbClr val="000000"/>
                </a:solidFill>
                <a:sym typeface="+mn-ea"/>
              </a:rPr>
              <a:t>ltrace”</a:t>
            </a:r>
            <a:r>
              <a:rPr lang="en-US" altLang="zh-CN" dirty="0" smtClean="0">
                <a:sym typeface="+mn-ea"/>
              </a:rPr>
              <a:t> </a:t>
            </a:r>
            <a:r>
              <a:rPr lang="en-US" altLang="zh-CN" dirty="0" smtClean="0">
                <a:solidFill>
                  <a:srgbClr val="000000"/>
                </a:solidFill>
                <a:sym typeface="+mn-ea"/>
              </a:rPr>
              <a:t>command</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trace</a:t>
            </a:r>
            <a:r>
              <a:rPr lang="en-US" altLang="zh-CN" dirty="0" smtClean="0">
                <a:sym typeface="+mn-ea"/>
              </a:rPr>
              <a:t> </a:t>
            </a:r>
            <a:r>
              <a:rPr lang="en-US" altLang="zh-CN" dirty="0" smtClean="0">
                <a:solidFill>
                  <a:srgbClr val="000000"/>
                </a:solidFill>
                <a:sym typeface="+mn-ea"/>
              </a:rPr>
              <a:t>library</a:t>
            </a:r>
            <a:r>
              <a:rPr lang="en-US" altLang="zh-CN" dirty="0" smtClean="0">
                <a:sym typeface="+mn-ea"/>
              </a:rPr>
              <a:t> </a:t>
            </a:r>
            <a:r>
              <a:rPr lang="en-US" altLang="zh-CN" dirty="0" smtClean="0">
                <a:solidFill>
                  <a:srgbClr val="000000"/>
                </a:solidFill>
                <a:sym typeface="+mn-ea"/>
              </a:rPr>
              <a:t>calls</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
        <p:nvSpPr>
          <p:cNvPr id="5" name="Text Box 4"/>
          <p:cNvSpPr txBox="1"/>
          <p:nvPr/>
        </p:nvSpPr>
        <p:spPr>
          <a:xfrm>
            <a:off x="665480" y="1861185"/>
            <a:ext cx="11590020" cy="4246245"/>
          </a:xfrm>
          <a:prstGeom prst="rect">
            <a:avLst/>
          </a:prstGeom>
          <a:noFill/>
        </p:spPr>
        <p:txBody>
          <a:bodyPr wrap="square" rtlCol="0" anchor="t">
            <a:spAutoFit/>
          </a:bodyPr>
          <a:p>
            <a:r>
              <a:rPr lang="en-US"/>
              <a:t>$ strace ls</a:t>
            </a:r>
            <a:endParaRPr lang="en-US"/>
          </a:p>
          <a:p>
            <a:r>
              <a:rPr lang="en-US"/>
              <a:t>execve("/bin/ls", ["ls"], 0x7ffcbb5e1bd0 /* 56 vars */) = 0</a:t>
            </a:r>
            <a:endParaRPr lang="en-US"/>
          </a:p>
          <a:p>
            <a:r>
              <a:rPr lang="en-US"/>
              <a:t>brk(NULL)                               = 0x55ac561c8000</a:t>
            </a:r>
            <a:endParaRPr lang="en-US"/>
          </a:p>
          <a:p>
            <a:r>
              <a:rPr lang="en-US"/>
              <a:t>access("/etc/ld.so.nohwcap", F_OK)      = -1 ENOENT (No such file or directory)</a:t>
            </a:r>
            <a:endParaRPr lang="en-US"/>
          </a:p>
          <a:p>
            <a:r>
              <a:rPr lang="en-US"/>
              <a:t>access("/etc/ld.so.preload", R_OK)      = -1 ENOENT (No such file or directory)</a:t>
            </a:r>
            <a:endParaRPr lang="en-US"/>
          </a:p>
          <a:p>
            <a:r>
              <a:rPr lang="en-US"/>
              <a:t>openat(AT_FDCWD, "/usr/local/cuda/lib64/tls/haswell/x86_64/libselinux.so.1", O_RDONLY|O_CLOEXEC) = -1 ENOENT (No such file or directory)</a:t>
            </a:r>
            <a:endParaRPr lang="en-US"/>
          </a:p>
          <a:p>
            <a:r>
              <a:rPr lang="en-US"/>
              <a:t>stat("/usr/local/cuda/lib64/tls/haswell/x86_64", 0x7fff8b28c2d0) = -1 ENOENT (No such file or directory)</a:t>
            </a:r>
            <a:endParaRPr lang="en-US"/>
          </a:p>
          <a:p>
            <a:r>
              <a:rPr lang="en-US"/>
              <a:t>openat(AT_FDCWD, "/usr/local/cuda/lib64/tls/haswell/libselinux.so.1", O_RDONLY|O_CLOEXEC) = -1 ENOENT (No such file or directory)</a:t>
            </a:r>
            <a:endParaRPr lang="en-US"/>
          </a:p>
          <a:p>
            <a:r>
              <a:rPr lang="en-US"/>
              <a:t>stat("/usr/local/cuda/lib64/tls/haswell", 0x7fff8b28c2d0) = -1 ENOENT (No such file or directory)</a:t>
            </a:r>
            <a:endParaRPr lang="en-US"/>
          </a:p>
          <a:p>
            <a:r>
              <a:rPr lang="en-US"/>
              <a:t>openat(AT_FDCWD, "/usr/local/cuda/lib64/tls/x86_64/libselinux.so.1", O_RDONLY|O_CLOEXEC) = -1 ENOENT (No such file or directory)</a:t>
            </a:r>
            <a:endParaRPr lang="en-US"/>
          </a:p>
          <a:p>
            <a:r>
              <a:rPr lang="en-US"/>
              <a:t>stat("/usr/local/cuda/lib64/tls/x86_64", 0x7fff8b28c2d0) = -1 ENOENT (No such file or directory)</a:t>
            </a:r>
            <a:endParaRPr lang="en-US"/>
          </a:p>
          <a:p>
            <a:r>
              <a:rPr lang="en-US" altLang="en-US"/>
              <a:t>......</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Operating System Design and Implementation</a:t>
            </a:r>
            <a:endParaRPr lang="en-US"/>
          </a:p>
        </p:txBody>
      </p:sp>
      <p:sp>
        <p:nvSpPr>
          <p:cNvPr id="3" name="Content Placeholder 2"/>
          <p:cNvSpPr>
            <a:spLocks noGrp="1"/>
          </p:cNvSpPr>
          <p:nvPr>
            <p:ph idx="1"/>
          </p:nvPr>
        </p:nvSpPr>
        <p:spPr/>
        <p:txBody>
          <a:bodyPr>
            <a:normAutofit lnSpcReduction="20000"/>
          </a:bodyPr>
          <a:p>
            <a:r>
              <a:rPr sz="2800" dirty="0">
                <a:sym typeface="+mn-ea"/>
              </a:rPr>
              <a:t>Design and Implementation of OS </a:t>
            </a:r>
            <a:r>
              <a:rPr sz="2800" b="1" dirty="0">
                <a:sym typeface="+mn-ea"/>
              </a:rPr>
              <a:t>not </a:t>
            </a:r>
            <a:r>
              <a:rPr lang="ja-JP" altLang="en-US" sz="2800" b="1" dirty="0">
                <a:sym typeface="+mn-ea"/>
              </a:rPr>
              <a:t>“</a:t>
            </a:r>
            <a:r>
              <a:rPr lang="en-US" altLang="ja-JP" sz="2800" b="1" dirty="0">
                <a:sym typeface="+mn-ea"/>
              </a:rPr>
              <a:t>solvable</a:t>
            </a:r>
            <a:r>
              <a:rPr lang="ja-JP" altLang="en-US" sz="2800" b="1" dirty="0">
                <a:sym typeface="+mn-ea"/>
              </a:rPr>
              <a:t>”</a:t>
            </a:r>
            <a:r>
              <a:rPr lang="en-US" altLang="ja-JP" sz="2800" dirty="0">
                <a:sym typeface="+mn-ea"/>
              </a:rPr>
              <a:t>, but some approaches have proven successful</a:t>
            </a:r>
            <a:endParaRPr lang="en-US" altLang="ja-JP" sz="2800" dirty="0"/>
          </a:p>
          <a:p>
            <a:endParaRPr sz="2800" dirty="0"/>
          </a:p>
          <a:p>
            <a:r>
              <a:rPr sz="2800" dirty="0">
                <a:sym typeface="+mn-ea"/>
              </a:rPr>
              <a:t>Internal structure of different Operating Systems  can vary widely</a:t>
            </a:r>
            <a:endParaRPr sz="2800" dirty="0"/>
          </a:p>
          <a:p>
            <a:endParaRPr sz="2800" dirty="0"/>
          </a:p>
          <a:p>
            <a:r>
              <a:rPr sz="2800" dirty="0">
                <a:sym typeface="+mn-ea"/>
              </a:rPr>
              <a:t>Start by defining goals and specifications </a:t>
            </a:r>
            <a:endParaRPr sz="2800" dirty="0"/>
          </a:p>
          <a:p>
            <a:endParaRPr sz="2800" dirty="0"/>
          </a:p>
          <a:p>
            <a:r>
              <a:rPr sz="2800" dirty="0">
                <a:sym typeface="+mn-ea"/>
              </a:rPr>
              <a:t>Affected by choice of hardware, type of system</a:t>
            </a:r>
            <a:endParaRPr sz="2800" dirty="0"/>
          </a:p>
          <a:p>
            <a:endParaRPr sz="2800" dirty="0"/>
          </a:p>
          <a:p>
            <a:r>
              <a:rPr sz="2800" b="1" dirty="0">
                <a:solidFill>
                  <a:srgbClr val="FF0000"/>
                </a:solidFill>
                <a:sym typeface="+mn-ea"/>
              </a:rPr>
              <a:t>User </a:t>
            </a:r>
            <a:r>
              <a:rPr sz="2800" dirty="0">
                <a:sym typeface="+mn-ea"/>
              </a:rPr>
              <a:t>goals and </a:t>
            </a:r>
            <a:r>
              <a:rPr sz="2800" b="1" dirty="0">
                <a:solidFill>
                  <a:srgbClr val="FF0000"/>
                </a:solidFill>
                <a:sym typeface="+mn-ea"/>
              </a:rPr>
              <a:t>System </a:t>
            </a:r>
            <a:r>
              <a:rPr sz="2800" dirty="0">
                <a:sym typeface="+mn-ea"/>
              </a:rPr>
              <a:t>goals</a:t>
            </a:r>
            <a:endParaRPr sz="2800" dirty="0"/>
          </a:p>
          <a:p>
            <a:pPr lvl="1"/>
            <a:r>
              <a:rPr sz="2800" dirty="0">
                <a:sym typeface="+mn-ea"/>
              </a:rPr>
              <a:t>User goals – operating system should be </a:t>
            </a:r>
            <a:r>
              <a:rPr sz="2800" b="1" dirty="0">
                <a:sym typeface="+mn-ea"/>
              </a:rPr>
              <a:t>convenient </a:t>
            </a:r>
            <a:r>
              <a:rPr sz="2800" dirty="0">
                <a:sym typeface="+mn-ea"/>
              </a:rPr>
              <a:t>to use, </a:t>
            </a:r>
            <a:r>
              <a:rPr sz="2800" b="1" dirty="0">
                <a:sym typeface="+mn-ea"/>
              </a:rPr>
              <a:t>easy </a:t>
            </a:r>
            <a:r>
              <a:rPr sz="2800" dirty="0">
                <a:sym typeface="+mn-ea"/>
              </a:rPr>
              <a:t>to learn, </a:t>
            </a:r>
            <a:r>
              <a:rPr sz="2800" b="1" dirty="0">
                <a:sym typeface="+mn-ea"/>
              </a:rPr>
              <a:t>reliable</a:t>
            </a:r>
            <a:r>
              <a:rPr sz="2800" dirty="0">
                <a:sym typeface="+mn-ea"/>
              </a:rPr>
              <a:t>, </a:t>
            </a:r>
            <a:r>
              <a:rPr sz="2800" b="1" dirty="0">
                <a:sym typeface="+mn-ea"/>
              </a:rPr>
              <a:t>safe</a:t>
            </a:r>
            <a:r>
              <a:rPr sz="2800" dirty="0">
                <a:sym typeface="+mn-ea"/>
              </a:rPr>
              <a:t>, and </a:t>
            </a:r>
            <a:r>
              <a:rPr sz="2800" b="1" dirty="0">
                <a:sym typeface="+mn-ea"/>
              </a:rPr>
              <a:t>fast</a:t>
            </a:r>
            <a:endParaRPr sz="2800" dirty="0"/>
          </a:p>
          <a:p>
            <a:pPr lvl="1"/>
            <a:r>
              <a:rPr sz="2800" dirty="0">
                <a:sym typeface="+mn-ea"/>
              </a:rPr>
              <a:t>System goals – operating system should be </a:t>
            </a:r>
            <a:r>
              <a:rPr sz="2800" b="1" dirty="0">
                <a:sym typeface="+mn-ea"/>
              </a:rPr>
              <a:t>easy to design</a:t>
            </a:r>
            <a:r>
              <a:rPr sz="2800" dirty="0">
                <a:sym typeface="+mn-ea"/>
              </a:rPr>
              <a:t>, </a:t>
            </a:r>
            <a:r>
              <a:rPr sz="2800" b="1" dirty="0">
                <a:sym typeface="+mn-ea"/>
              </a:rPr>
              <a:t>implement</a:t>
            </a:r>
            <a:r>
              <a:rPr sz="2800" dirty="0">
                <a:sym typeface="+mn-ea"/>
              </a:rPr>
              <a:t>, and </a:t>
            </a:r>
            <a:r>
              <a:rPr sz="2800" b="1" dirty="0">
                <a:sym typeface="+mn-ea"/>
              </a:rPr>
              <a:t>maintain</a:t>
            </a:r>
            <a:r>
              <a:rPr sz="2800" dirty="0">
                <a:sym typeface="+mn-ea"/>
              </a:rPr>
              <a:t>, as well as </a:t>
            </a:r>
            <a:r>
              <a:rPr sz="2800" b="1" dirty="0">
                <a:sym typeface="+mn-ea"/>
              </a:rPr>
              <a:t>flexible</a:t>
            </a:r>
            <a:r>
              <a:rPr sz="2800" dirty="0">
                <a:sym typeface="+mn-ea"/>
              </a:rPr>
              <a:t>, </a:t>
            </a:r>
            <a:r>
              <a:rPr sz="2800" b="1" dirty="0">
                <a:sym typeface="+mn-ea"/>
              </a:rPr>
              <a:t>reliable</a:t>
            </a:r>
            <a:r>
              <a:rPr sz="2800" dirty="0">
                <a:sym typeface="+mn-ea"/>
              </a:rPr>
              <a:t>, </a:t>
            </a:r>
            <a:r>
              <a:rPr sz="2800" b="1" dirty="0">
                <a:sym typeface="+mn-ea"/>
              </a:rPr>
              <a:t>error-free</a:t>
            </a:r>
            <a:r>
              <a:rPr sz="2800" dirty="0">
                <a:sym typeface="+mn-ea"/>
              </a:rPr>
              <a:t>, and </a:t>
            </a:r>
            <a:r>
              <a:rPr sz="2800" b="1" dirty="0">
                <a:sym typeface="+mn-ea"/>
              </a:rPr>
              <a:t>efficient</a:t>
            </a:r>
            <a:endParaRPr sz="2800" dirty="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How</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CPU</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Modes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are</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implemented</a:t>
            </a:r>
            <a:endParaRPr lang="en-US"/>
          </a:p>
        </p:txBody>
      </p:sp>
      <p:sp>
        <p:nvSpPr>
          <p:cNvPr id="3" name="Content Placeholder 2"/>
          <p:cNvSpPr>
            <a:spLocks noGrp="1"/>
          </p:cNvSpPr>
          <p:nvPr>
            <p:ph idx="1"/>
          </p:nvPr>
        </p:nvSpPr>
        <p:spPr>
          <a:xfrm>
            <a:off x="554355" y="806450"/>
            <a:ext cx="7555230" cy="5814695"/>
          </a:xfrm>
        </p:spPr>
        <p:txBody>
          <a:bodyPr/>
          <a:p>
            <a:pPr>
              <a:lnSpc>
                <a:spcPts val="3300"/>
              </a:lnSpc>
              <a:tabLst>
                <a:tab pos="457200" algn="l"/>
                <a:tab pos="736600" algn="l"/>
                <a:tab pos="914400" algn="l"/>
              </a:tabLst>
            </a:pPr>
            <a:r>
              <a:rPr lang="en-US" altLang="zh-CN" dirty="0" smtClean="0">
                <a:solidFill>
                  <a:srgbClr val="000000"/>
                </a:solidFill>
                <a:sym typeface="+mn-ea"/>
              </a:rPr>
              <a:t>Implemented</a:t>
            </a:r>
            <a:r>
              <a:rPr lang="en-US" altLang="zh-CN" dirty="0" smtClean="0">
                <a:sym typeface="+mn-ea"/>
              </a:rPr>
              <a:t> </a:t>
            </a:r>
            <a:r>
              <a:rPr lang="en-US" altLang="zh-CN" dirty="0" smtClean="0">
                <a:solidFill>
                  <a:srgbClr val="000000"/>
                </a:solidFill>
                <a:sym typeface="+mn-ea"/>
              </a:rPr>
              <a:t>through</a:t>
            </a:r>
            <a:r>
              <a:rPr lang="en-US" altLang="zh-CN" dirty="0" smtClean="0">
                <a:sym typeface="+mn-ea"/>
              </a:rPr>
              <a:t> </a:t>
            </a:r>
            <a:r>
              <a:rPr lang="en-US" altLang="zh-CN" dirty="0" smtClean="0">
                <a:solidFill>
                  <a:srgbClr val="800000"/>
                </a:solidFill>
                <a:sym typeface="+mn-ea"/>
              </a:rPr>
              <a:t>protection</a:t>
            </a:r>
            <a:r>
              <a:rPr lang="en-US" altLang="zh-CN" dirty="0" smtClean="0">
                <a:sym typeface="+mn-ea"/>
              </a:rPr>
              <a:t> </a:t>
            </a:r>
            <a:r>
              <a:rPr lang="en-US" altLang="zh-CN" dirty="0" smtClean="0">
                <a:solidFill>
                  <a:srgbClr val="800000"/>
                </a:solidFill>
                <a:sym typeface="+mn-ea"/>
              </a:rPr>
              <a:t>rings</a:t>
            </a:r>
            <a:endParaRPr lang="en-US" altLang="zh-CN" dirty="0" smtClean="0">
              <a:solidFill>
                <a:srgbClr val="800000"/>
              </a:solidFill>
              <a:latin typeface="Times New Roman" panose="02020603050405020304" pitchFamily="18" charset="0"/>
              <a:cs typeface="Times New Roman" panose="02020603050405020304" pitchFamily="18" charset="0"/>
            </a:endParaRPr>
          </a:p>
          <a:p>
            <a:pPr lvl="1">
              <a:lnSpc>
                <a:spcPts val="3300"/>
              </a:lnSpc>
              <a:tabLst>
                <a:tab pos="457200" algn="l"/>
                <a:tab pos="736600" algn="l"/>
                <a:tab pos="914400" algn="l"/>
              </a:tabLst>
            </a:pP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modern</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typical</a:t>
            </a:r>
            <a:r>
              <a:rPr lang="en-US" altLang="zh-CN" dirty="0" smtClean="0">
                <a:sym typeface="+mn-ea"/>
              </a:rPr>
              <a:t> </a:t>
            </a:r>
            <a:r>
              <a:rPr lang="en-US" altLang="zh-CN" dirty="0" smtClean="0">
                <a:solidFill>
                  <a:srgbClr val="000000"/>
                </a:solidFill>
                <a:sym typeface="+mn-ea"/>
              </a:rPr>
              <a:t>provides</a:t>
            </a:r>
            <a:r>
              <a:rPr lang="en-US" altLang="zh-CN" dirty="0" smtClean="0">
                <a:sym typeface="+mn-ea"/>
              </a:rPr>
              <a:t> </a:t>
            </a:r>
            <a:r>
              <a:rPr lang="en-US" altLang="zh-CN" dirty="0" smtClean="0">
                <a:solidFill>
                  <a:srgbClr val="000000"/>
                </a:solidFill>
                <a:sym typeface="+mn-ea"/>
              </a:rPr>
              <a:t>different</a:t>
            </a:r>
            <a:r>
              <a:rPr lang="en-US" altLang="zh-CN" dirty="0" smtClean="0">
                <a:sym typeface="+mn-ea"/>
              </a:rPr>
              <a:t> </a:t>
            </a:r>
            <a:r>
              <a:rPr lang="en-US" altLang="zh-CN" dirty="0" smtClean="0">
                <a:solidFill>
                  <a:srgbClr val="800000"/>
                </a:solidFill>
                <a:sym typeface="+mn-ea"/>
              </a:rPr>
              <a:t>protection rings</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which</a:t>
            </a:r>
            <a:r>
              <a:rPr lang="en-US" altLang="zh-CN" dirty="0" smtClean="0">
                <a:sym typeface="+mn-ea"/>
              </a:rPr>
              <a:t> </a:t>
            </a:r>
            <a:r>
              <a:rPr lang="en-US" altLang="zh-CN" dirty="0" smtClean="0">
                <a:solidFill>
                  <a:srgbClr val="000000"/>
                </a:solidFill>
                <a:sym typeface="+mn-ea"/>
              </a:rPr>
              <a:t>represent</a:t>
            </a:r>
            <a:r>
              <a:rPr lang="en-US" altLang="zh-CN" dirty="0" smtClean="0">
                <a:sym typeface="+mn-ea"/>
              </a:rPr>
              <a:t> </a:t>
            </a:r>
            <a:r>
              <a:rPr lang="en-US" altLang="zh-CN" dirty="0" smtClean="0">
                <a:solidFill>
                  <a:srgbClr val="000000"/>
                </a:solidFill>
                <a:sym typeface="+mn-ea"/>
              </a:rPr>
              <a:t>different</a:t>
            </a:r>
            <a:r>
              <a:rPr lang="en-US" altLang="zh-CN" dirty="0" smtClean="0">
                <a:sym typeface="+mn-ea"/>
              </a:rPr>
              <a:t> </a:t>
            </a:r>
            <a:r>
              <a:rPr lang="en-US" altLang="zh-CN" dirty="0" smtClean="0">
                <a:solidFill>
                  <a:srgbClr val="800000"/>
                </a:solidFill>
                <a:sym typeface="+mn-ea"/>
              </a:rPr>
              <a:t>privilege</a:t>
            </a:r>
            <a:r>
              <a:rPr lang="en-US" altLang="zh-CN" dirty="0" smtClean="0">
                <a:sym typeface="+mn-ea"/>
              </a:rPr>
              <a:t> </a:t>
            </a:r>
            <a:r>
              <a:rPr lang="en-US" altLang="zh-CN" dirty="0" smtClean="0">
                <a:solidFill>
                  <a:srgbClr val="800000"/>
                </a:solidFill>
                <a:sym typeface="+mn-ea"/>
              </a:rPr>
              <a:t>levels</a:t>
            </a:r>
            <a:endParaRPr lang="en-US" altLang="zh-CN" dirty="0" smtClean="0">
              <a:solidFill>
                <a:srgbClr val="800000"/>
              </a:solidFill>
              <a:latin typeface="Times New Roman" panose="02020603050405020304" pitchFamily="18" charset="0"/>
              <a:cs typeface="Times New Roman" panose="02020603050405020304" pitchFamily="18" charset="0"/>
            </a:endParaRPr>
          </a:p>
          <a:p>
            <a:pPr lvl="2">
              <a:lnSpc>
                <a:spcPts val="2400"/>
              </a:lnSpc>
              <a:tabLst>
                <a:tab pos="457200" algn="l"/>
                <a:tab pos="736600" algn="l"/>
                <a:tab pos="914400" algn="l"/>
              </a:tabLst>
            </a:pP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with</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lower</a:t>
            </a:r>
            <a:r>
              <a:rPr lang="en-US" altLang="zh-CN" dirty="0" smtClean="0">
                <a:sym typeface="+mn-ea"/>
              </a:rPr>
              <a:t> </a:t>
            </a:r>
            <a:r>
              <a:rPr lang="en-US" altLang="zh-CN" dirty="0" smtClean="0">
                <a:solidFill>
                  <a:srgbClr val="000000"/>
                </a:solidFill>
                <a:sym typeface="+mn-ea"/>
              </a:rPr>
              <a:t>number</a:t>
            </a:r>
            <a:r>
              <a:rPr lang="en-US" altLang="zh-CN" dirty="0" smtClean="0">
                <a:sym typeface="+mn-ea"/>
              </a:rPr>
              <a:t> </a:t>
            </a:r>
            <a:r>
              <a:rPr lang="en-US" altLang="zh-CN" dirty="0" smtClean="0">
                <a:solidFill>
                  <a:srgbClr val="000000"/>
                </a:solidFill>
                <a:sym typeface="+mn-ea"/>
              </a:rPr>
              <a:t>has</a:t>
            </a:r>
            <a:r>
              <a:rPr lang="en-US" altLang="zh-CN" dirty="0" smtClean="0">
                <a:sym typeface="+mn-ea"/>
              </a:rPr>
              <a:t> </a:t>
            </a:r>
            <a:r>
              <a:rPr lang="en-US" altLang="zh-CN" dirty="0" smtClean="0">
                <a:solidFill>
                  <a:srgbClr val="000000"/>
                </a:solidFill>
                <a:sym typeface="+mn-ea"/>
              </a:rPr>
              <a:t>higher</a:t>
            </a:r>
            <a:r>
              <a:rPr lang="en-US" altLang="zh-CN" dirty="0" smtClean="0">
                <a:sym typeface="+mn-ea"/>
              </a:rPr>
              <a:t> </a:t>
            </a:r>
            <a:r>
              <a:rPr lang="en-US" altLang="zh-CN" dirty="0" smtClean="0">
                <a:solidFill>
                  <a:srgbClr val="000000"/>
                </a:solidFill>
                <a:sym typeface="+mn-ea"/>
              </a:rPr>
              <a:t>privileges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3400"/>
              </a:lnSpc>
              <a:tabLst>
                <a:tab pos="457200" algn="l"/>
                <a:tab pos="736600" algn="l"/>
                <a:tab pos="914400" algn="l"/>
              </a:tabLst>
            </a:pPr>
            <a:endParaRPr lang="en-US" altLang="zh-CN" dirty="0" smtClean="0">
              <a:solidFill>
                <a:srgbClr val="000000"/>
              </a:solidFill>
              <a:sym typeface="+mn-ea"/>
            </a:endParaRPr>
          </a:p>
          <a:p>
            <a:pPr lvl="1">
              <a:lnSpc>
                <a:spcPts val="3400"/>
              </a:lnSpc>
              <a:tabLst>
                <a:tab pos="457200" algn="l"/>
                <a:tab pos="736600" algn="l"/>
                <a:tab pos="914400" algn="l"/>
              </a:tabLst>
            </a:pPr>
            <a:r>
              <a:rPr lang="en-US" altLang="zh-CN" dirty="0" smtClean="0">
                <a:solidFill>
                  <a:srgbClr val="000000"/>
                </a:solidFill>
                <a:sym typeface="+mn-ea"/>
              </a:rPr>
              <a:t>Introduced</a:t>
            </a:r>
            <a:r>
              <a:rPr lang="en-US" altLang="zh-CN" dirty="0" smtClean="0">
                <a:sym typeface="+mn-ea"/>
              </a:rPr>
              <a:t> </a:t>
            </a:r>
            <a:r>
              <a:rPr lang="en-US" altLang="zh-CN" dirty="0" smtClean="0">
                <a:solidFill>
                  <a:srgbClr val="000000"/>
                </a:solidFill>
                <a:sym typeface="+mn-ea"/>
              </a:rPr>
              <a:t>by</a:t>
            </a:r>
            <a:r>
              <a:rPr lang="en-US" altLang="zh-CN" dirty="0" smtClean="0">
                <a:sym typeface="+mn-ea"/>
              </a:rPr>
              <a:t> </a:t>
            </a:r>
            <a:r>
              <a:rPr lang="en-US" altLang="zh-CN" dirty="0" smtClean="0">
                <a:solidFill>
                  <a:srgbClr val="000000"/>
                </a:solidFill>
                <a:sym typeface="+mn-ea"/>
              </a:rPr>
              <a:t>Multics</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60’s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3500"/>
              </a:lnSpc>
              <a:tabLst>
                <a:tab pos="457200" algn="l"/>
                <a:tab pos="736600" algn="l"/>
                <a:tab pos="914400" algn="l"/>
              </a:tabLst>
            </a:pPr>
            <a:endParaRPr lang="en-US" altLang="zh-CN" dirty="0" smtClean="0">
              <a:solidFill>
                <a:srgbClr val="000000"/>
              </a:solidFill>
              <a:sym typeface="+mn-ea"/>
            </a:endParaRPr>
          </a:p>
          <a:p>
            <a:pPr lvl="1">
              <a:lnSpc>
                <a:spcPts val="3500"/>
              </a:lnSpc>
              <a:tabLst>
                <a:tab pos="457200" algn="l"/>
                <a:tab pos="736600" algn="l"/>
                <a:tab pos="914400" algn="l"/>
              </a:tabLst>
            </a:pPr>
            <a:r>
              <a:rPr lang="en-US" altLang="zh-CN" dirty="0" smtClean="0">
                <a:solidFill>
                  <a:srgbClr val="000000"/>
                </a:solidFill>
                <a:sym typeface="+mn-ea"/>
              </a:rPr>
              <a:t>E.g.,</a:t>
            </a:r>
            <a:r>
              <a:rPr lang="en-US" altLang="zh-CN" dirty="0" smtClean="0">
                <a:sym typeface="+mn-ea"/>
              </a:rPr>
              <a:t> </a:t>
            </a:r>
            <a:r>
              <a:rPr lang="en-US" altLang="zh-CN" dirty="0" smtClean="0">
                <a:solidFill>
                  <a:srgbClr val="000000"/>
                </a:solidFill>
                <a:sym typeface="+mn-ea"/>
              </a:rPr>
              <a:t>an</a:t>
            </a:r>
            <a:r>
              <a:rPr lang="en-US" altLang="zh-CN" dirty="0" smtClean="0">
                <a:sym typeface="+mn-ea"/>
              </a:rPr>
              <a:t> </a:t>
            </a:r>
            <a:r>
              <a:rPr lang="en-US" altLang="zh-CN" dirty="0" smtClean="0">
                <a:solidFill>
                  <a:srgbClr val="000000"/>
                </a:solidFill>
                <a:sym typeface="+mn-ea"/>
              </a:rPr>
              <a:t>X86</a:t>
            </a:r>
            <a:r>
              <a:rPr lang="en-US" altLang="zh-CN" dirty="0" smtClean="0">
                <a:sym typeface="+mn-ea"/>
              </a:rPr>
              <a:t> </a:t>
            </a:r>
            <a:r>
              <a:rPr lang="en-US" altLang="zh-CN" dirty="0" smtClean="0">
                <a:solidFill>
                  <a:srgbClr val="000000"/>
                </a:solidFill>
                <a:sym typeface="+mn-ea"/>
              </a:rPr>
              <a:t>CPU</a:t>
            </a:r>
            <a:r>
              <a:rPr lang="en-US" altLang="zh-CN" dirty="0" smtClean="0">
                <a:sym typeface="+mn-ea"/>
              </a:rPr>
              <a:t> </a:t>
            </a:r>
            <a:r>
              <a:rPr lang="en-US" altLang="zh-CN" dirty="0" smtClean="0">
                <a:solidFill>
                  <a:srgbClr val="000000"/>
                </a:solidFill>
                <a:sym typeface="+mn-ea"/>
              </a:rPr>
              <a:t>usually</a:t>
            </a:r>
            <a:r>
              <a:rPr lang="en-US" altLang="zh-CN" dirty="0" smtClean="0">
                <a:sym typeface="+mn-ea"/>
              </a:rPr>
              <a:t> </a:t>
            </a:r>
            <a:r>
              <a:rPr lang="en-US" altLang="zh-CN" dirty="0" smtClean="0">
                <a:solidFill>
                  <a:srgbClr val="000000"/>
                </a:solidFill>
                <a:sym typeface="+mn-ea"/>
              </a:rPr>
              <a:t>provides</a:t>
            </a:r>
            <a:r>
              <a:rPr lang="en-US" altLang="zh-CN" dirty="0" smtClean="0">
                <a:sym typeface="+mn-ea"/>
              </a:rPr>
              <a:t> </a:t>
            </a:r>
            <a:r>
              <a:rPr lang="en-US" altLang="zh-CN" dirty="0" smtClean="0">
                <a:solidFill>
                  <a:srgbClr val="000000"/>
                </a:solidFill>
                <a:sym typeface="+mn-ea"/>
              </a:rPr>
              <a:t>four</a:t>
            </a:r>
            <a:r>
              <a:rPr lang="en-US" altLang="zh-CN" dirty="0" smtClean="0">
                <a:sym typeface="+mn-ea"/>
              </a:rPr>
              <a:t> </a:t>
            </a:r>
            <a:r>
              <a:rPr lang="en-US" altLang="zh-CN" dirty="0" smtClean="0">
                <a:solidFill>
                  <a:srgbClr val="000000"/>
                </a:solidFill>
                <a:sym typeface="+mn-ea"/>
              </a:rPr>
              <a:t>rings,</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000000"/>
                </a:solidFill>
                <a:sym typeface="+mn-ea"/>
              </a:rPr>
              <a:t>a Linux/Unix/Windows</a:t>
            </a:r>
            <a:r>
              <a:rPr lang="en-US" altLang="zh-CN" dirty="0" smtClean="0">
                <a:sym typeface="+mn-ea"/>
              </a:rPr>
              <a:t> </a:t>
            </a:r>
            <a:r>
              <a:rPr lang="en-US" altLang="zh-CN" dirty="0" smtClean="0">
                <a:solidFill>
                  <a:srgbClr val="000000"/>
                </a:solidFill>
                <a:sym typeface="+mn-ea"/>
              </a:rPr>
              <a:t>OS</a:t>
            </a:r>
            <a:r>
              <a:rPr lang="en-US" altLang="zh-CN" dirty="0" smtClean="0">
                <a:sym typeface="+mn-ea"/>
              </a:rPr>
              <a:t> </a:t>
            </a:r>
            <a:r>
              <a:rPr lang="en-US" altLang="zh-CN" dirty="0" smtClean="0">
                <a:solidFill>
                  <a:srgbClr val="000000"/>
                </a:solidFill>
                <a:sym typeface="+mn-ea"/>
              </a:rPr>
              <a:t>uses</a:t>
            </a:r>
            <a:r>
              <a:rPr lang="en-US" altLang="zh-CN" dirty="0" smtClean="0">
                <a:sym typeface="+mn-ea"/>
              </a:rPr>
              <a:t> </a:t>
            </a:r>
            <a:r>
              <a:rPr lang="en-US" altLang="zh-CN" dirty="0" smtClean="0">
                <a:solidFill>
                  <a:srgbClr val="800000"/>
                </a:solidFill>
                <a:sym typeface="+mn-ea"/>
              </a:rPr>
              <a:t>Ring</a:t>
            </a:r>
            <a:r>
              <a:rPr lang="en-US" altLang="zh-CN" dirty="0" smtClean="0">
                <a:sym typeface="+mn-ea"/>
              </a:rPr>
              <a:t> </a:t>
            </a:r>
            <a:r>
              <a:rPr lang="en-US" altLang="zh-CN" dirty="0" smtClean="0">
                <a:solidFill>
                  <a:srgbClr val="800000"/>
                </a:solidFill>
                <a:sym typeface="+mn-ea"/>
              </a:rPr>
              <a:t>0</a:t>
            </a:r>
            <a:r>
              <a:rPr lang="en-US" altLang="zh-CN" dirty="0" smtClean="0">
                <a:sym typeface="+mn-ea"/>
              </a:rPr>
              <a:t> </a:t>
            </a:r>
            <a:r>
              <a:rPr lang="en-US" altLang="zh-CN" dirty="0" smtClean="0">
                <a:solidFill>
                  <a:srgbClr val="800000"/>
                </a:solidFill>
                <a:sym typeface="+mn-ea"/>
              </a:rPr>
              <a:t>for</a:t>
            </a:r>
            <a:r>
              <a:rPr lang="en-US" altLang="zh-CN" dirty="0" smtClean="0">
                <a:sym typeface="+mn-ea"/>
              </a:rPr>
              <a:t> </a:t>
            </a:r>
            <a:r>
              <a:rPr lang="en-US" altLang="zh-CN" dirty="0" smtClean="0">
                <a:solidFill>
                  <a:srgbClr val="800000"/>
                </a:solidFill>
                <a:sym typeface="+mn-ea"/>
              </a:rPr>
              <a:t>the</a:t>
            </a:r>
            <a:r>
              <a:rPr lang="en-US" altLang="zh-CN" dirty="0" smtClean="0">
                <a:sym typeface="+mn-ea"/>
              </a:rPr>
              <a:t> </a:t>
            </a:r>
            <a:r>
              <a:rPr lang="en-US" altLang="zh-CN" dirty="0" smtClean="0">
                <a:solidFill>
                  <a:srgbClr val="800000"/>
                </a:solidFill>
                <a:sym typeface="+mn-ea"/>
              </a:rPr>
              <a:t>kernel mode</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800000"/>
                </a:solidFill>
                <a:sym typeface="+mn-ea"/>
              </a:rPr>
              <a:t>Ring</a:t>
            </a:r>
            <a:r>
              <a:rPr lang="en-US" altLang="zh-CN" dirty="0" smtClean="0">
                <a:sym typeface="+mn-ea"/>
              </a:rPr>
              <a:t> </a:t>
            </a:r>
            <a:r>
              <a:rPr lang="en-US" altLang="zh-CN" dirty="0" smtClean="0">
                <a:solidFill>
                  <a:srgbClr val="800000"/>
                </a:solidFill>
                <a:sym typeface="+mn-ea"/>
              </a:rPr>
              <a:t>3</a:t>
            </a:r>
            <a:r>
              <a:rPr lang="en-US" altLang="zh-CN" dirty="0" smtClean="0">
                <a:sym typeface="+mn-ea"/>
              </a:rPr>
              <a:t> </a:t>
            </a:r>
            <a:r>
              <a:rPr lang="en-US" altLang="zh-CN" dirty="0" smtClean="0">
                <a:solidFill>
                  <a:srgbClr val="800000"/>
                </a:solidFill>
                <a:sym typeface="+mn-ea"/>
              </a:rPr>
              <a:t>for</a:t>
            </a:r>
            <a:r>
              <a:rPr lang="en-US" altLang="zh-CN" dirty="0" smtClean="0">
                <a:sym typeface="+mn-ea"/>
              </a:rPr>
              <a:t> </a:t>
            </a:r>
            <a:r>
              <a:rPr lang="en-US" altLang="zh-CN" dirty="0" smtClean="0">
                <a:solidFill>
                  <a:srgbClr val="800000"/>
                </a:solidFill>
                <a:sym typeface="+mn-ea"/>
              </a:rPr>
              <a:t>the</a:t>
            </a:r>
            <a:r>
              <a:rPr lang="en-US" altLang="zh-CN" dirty="0" smtClean="0">
                <a:sym typeface="+mn-ea"/>
              </a:rPr>
              <a:t> </a:t>
            </a:r>
            <a:r>
              <a:rPr lang="en-US" altLang="zh-CN" dirty="0" smtClean="0">
                <a:solidFill>
                  <a:srgbClr val="800000"/>
                </a:solidFill>
                <a:sym typeface="+mn-ea"/>
              </a:rPr>
              <a:t>user</a:t>
            </a:r>
            <a:r>
              <a:rPr lang="en-US" altLang="zh-CN" dirty="0" smtClean="0">
                <a:sym typeface="+mn-ea"/>
              </a:rPr>
              <a:t> </a:t>
            </a:r>
            <a:r>
              <a:rPr lang="en-US" altLang="zh-CN" dirty="0" smtClean="0">
                <a:solidFill>
                  <a:srgbClr val="800000"/>
                </a:solidFill>
                <a:sym typeface="+mn-ea"/>
              </a:rPr>
              <a:t>mode</a:t>
            </a:r>
            <a:endParaRPr lang="en-US"/>
          </a:p>
        </p:txBody>
      </p:sp>
      <p:pic>
        <p:nvPicPr>
          <p:cNvPr id="5" name="Picture 4"/>
          <p:cNvPicPr>
            <a:picLocks noChangeAspect="1"/>
          </p:cNvPicPr>
          <p:nvPr/>
        </p:nvPicPr>
        <p:blipFill>
          <a:blip r:embed="rId1"/>
          <a:stretch>
            <a:fillRect/>
          </a:stretch>
        </p:blipFill>
        <p:spPr>
          <a:xfrm>
            <a:off x="8028305" y="1329055"/>
            <a:ext cx="4009390" cy="40379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Operating System Design and Implementation</a:t>
            </a:r>
            <a:r>
              <a:rPr lang="en-US" dirty="0">
                <a:sym typeface="+mn-ea"/>
              </a:rPr>
              <a:t>(Cont.)</a:t>
            </a:r>
            <a:endParaRPr lang="en-US" dirty="0">
              <a:sym typeface="+mn-ea"/>
            </a:endParaRPr>
          </a:p>
        </p:txBody>
      </p:sp>
      <p:sp>
        <p:nvSpPr>
          <p:cNvPr id="3" name="Content Placeholder 2"/>
          <p:cNvSpPr>
            <a:spLocks noGrp="1"/>
          </p:cNvSpPr>
          <p:nvPr>
            <p:ph idx="1"/>
          </p:nvPr>
        </p:nvSpPr>
        <p:spPr/>
        <p:txBody>
          <a:bodyPr/>
          <a:p>
            <a:r>
              <a:rPr sz="2800" dirty="0">
                <a:sym typeface="+mn-ea"/>
              </a:rPr>
              <a:t>Important principle to separate</a:t>
            </a:r>
            <a:endParaRPr sz="2800" dirty="0"/>
          </a:p>
          <a:p>
            <a:pPr>
              <a:buNone/>
            </a:pPr>
            <a:r>
              <a:rPr sz="2800" b="1" dirty="0">
                <a:sym typeface="+mn-ea"/>
              </a:rPr>
              <a:t>	</a:t>
            </a:r>
            <a:r>
              <a:rPr sz="2800" b="1" dirty="0">
                <a:solidFill>
                  <a:srgbClr val="FF0000"/>
                </a:solidFill>
                <a:sym typeface="+mn-ea"/>
              </a:rPr>
              <a:t>Policy</a:t>
            </a:r>
            <a:r>
              <a:rPr sz="2800" b="1" dirty="0">
                <a:sym typeface="+mn-ea"/>
              </a:rPr>
              <a:t>:   </a:t>
            </a:r>
            <a:r>
              <a:rPr sz="2800" b="1" i="1" dirty="0">
                <a:sym typeface="+mn-ea"/>
              </a:rPr>
              <a:t>What</a:t>
            </a:r>
            <a:r>
              <a:rPr sz="2800" dirty="0">
                <a:sym typeface="+mn-ea"/>
              </a:rPr>
              <a:t> will be done?</a:t>
            </a:r>
            <a:r>
              <a:rPr sz="2800" b="1" dirty="0">
                <a:sym typeface="+mn-ea"/>
              </a:rPr>
              <a:t> </a:t>
            </a:r>
            <a:br>
              <a:rPr sz="2800" b="1" dirty="0">
                <a:sym typeface="+mn-ea"/>
              </a:rPr>
            </a:br>
            <a:r>
              <a:rPr sz="2800" b="1" dirty="0">
                <a:solidFill>
                  <a:srgbClr val="FF0000"/>
                </a:solidFill>
                <a:sym typeface="+mn-ea"/>
              </a:rPr>
              <a:t>Mechanism</a:t>
            </a:r>
            <a:r>
              <a:rPr sz="2800" b="1" dirty="0">
                <a:sym typeface="+mn-ea"/>
              </a:rPr>
              <a:t>:  </a:t>
            </a:r>
            <a:r>
              <a:rPr sz="2800" b="1" i="1" dirty="0">
                <a:sym typeface="+mn-ea"/>
              </a:rPr>
              <a:t>How</a:t>
            </a:r>
            <a:r>
              <a:rPr sz="2800" dirty="0">
                <a:sym typeface="+mn-ea"/>
              </a:rPr>
              <a:t> to do it?</a:t>
            </a:r>
            <a:endParaRPr sz="2800" dirty="0"/>
          </a:p>
          <a:p>
            <a:pPr>
              <a:buNone/>
            </a:pPr>
            <a:endParaRPr sz="2800" dirty="0"/>
          </a:p>
          <a:p>
            <a:r>
              <a:rPr sz="2800" dirty="0">
                <a:sym typeface="+mn-ea"/>
              </a:rPr>
              <a:t>Mechanisms determine how to do something, policies decide what will be done</a:t>
            </a:r>
            <a:endParaRPr sz="2800" dirty="0"/>
          </a:p>
          <a:p>
            <a:pPr lvl="1"/>
            <a:r>
              <a:rPr sz="2800" dirty="0">
                <a:sym typeface="+mn-ea"/>
              </a:rPr>
              <a:t>The separation of policy from mechanism is a </a:t>
            </a:r>
            <a:r>
              <a:rPr sz="2800" b="1" dirty="0">
                <a:sym typeface="+mn-ea"/>
              </a:rPr>
              <a:t>very important principle</a:t>
            </a:r>
            <a:r>
              <a:rPr sz="2800" dirty="0">
                <a:sym typeface="+mn-ea"/>
              </a:rPr>
              <a:t>, it allows maximum flexibility if policy decisions are to be changed later</a:t>
            </a:r>
            <a:endParaRPr sz="2800" dirty="0"/>
          </a:p>
          <a:p>
            <a:pPr lvl="1"/>
            <a:endParaRPr sz="2800" dirty="0"/>
          </a:p>
          <a:p>
            <a:r>
              <a:rPr sz="2800" dirty="0">
                <a:sym typeface="+mn-ea"/>
              </a:rPr>
              <a:t>Specifying and designing OS is highly creative task of </a:t>
            </a:r>
            <a:r>
              <a:rPr sz="2800" b="1" dirty="0">
                <a:solidFill>
                  <a:srgbClr val="FF0000"/>
                </a:solidFill>
                <a:sym typeface="+mn-ea"/>
              </a:rPr>
              <a:t>software engineering</a:t>
            </a:r>
            <a:endParaRPr sz="2800" b="1" dirty="0">
              <a:solidFill>
                <a:srgbClr val="3366FF"/>
              </a:solidFill>
            </a:endParaRP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Implementation</a:t>
            </a:r>
            <a:endParaRPr lang="en-US"/>
          </a:p>
        </p:txBody>
      </p:sp>
      <p:sp>
        <p:nvSpPr>
          <p:cNvPr id="3" name="Content Placeholder 2"/>
          <p:cNvSpPr>
            <a:spLocks noGrp="1"/>
          </p:cNvSpPr>
          <p:nvPr>
            <p:ph idx="1"/>
          </p:nvPr>
        </p:nvSpPr>
        <p:spPr/>
        <p:txBody>
          <a:bodyPr/>
          <a:p>
            <a:r>
              <a:rPr sz="2800" dirty="0">
                <a:sym typeface="+mn-ea"/>
              </a:rPr>
              <a:t>Much variation</a:t>
            </a:r>
            <a:endParaRPr sz="2800" dirty="0"/>
          </a:p>
          <a:p>
            <a:pPr lvl="1"/>
            <a:r>
              <a:rPr sz="2800" dirty="0">
                <a:ea typeface="MS PGothic" pitchFamily="-84" charset="-128"/>
                <a:sym typeface="+mn-ea"/>
              </a:rPr>
              <a:t>Early OSes in </a:t>
            </a:r>
            <a:r>
              <a:rPr sz="2800" b="1" dirty="0">
                <a:ea typeface="MS PGothic" pitchFamily="-84" charset="-128"/>
                <a:sym typeface="+mn-ea"/>
              </a:rPr>
              <a:t>assembly </a:t>
            </a:r>
            <a:r>
              <a:rPr sz="2800" dirty="0">
                <a:ea typeface="MS PGothic" pitchFamily="-84" charset="-128"/>
                <a:sym typeface="+mn-ea"/>
              </a:rPr>
              <a:t>language</a:t>
            </a:r>
            <a:endParaRPr sz="2800" dirty="0">
              <a:ea typeface="MS PGothic" pitchFamily="-84" charset="-128"/>
            </a:endParaRPr>
          </a:p>
          <a:p>
            <a:pPr lvl="1"/>
            <a:r>
              <a:rPr sz="2800" dirty="0">
                <a:ea typeface="MS PGothic" pitchFamily="-84" charset="-128"/>
                <a:sym typeface="+mn-ea"/>
              </a:rPr>
              <a:t>Then system programming languages like </a:t>
            </a:r>
            <a:r>
              <a:rPr sz="2800" b="1" dirty="0">
                <a:ea typeface="MS PGothic" pitchFamily="-84" charset="-128"/>
                <a:sym typeface="+mn-ea"/>
              </a:rPr>
              <a:t>Algol</a:t>
            </a:r>
            <a:r>
              <a:rPr sz="2800" dirty="0">
                <a:ea typeface="MS PGothic" pitchFamily="-84" charset="-128"/>
                <a:sym typeface="+mn-ea"/>
              </a:rPr>
              <a:t>, </a:t>
            </a:r>
            <a:r>
              <a:rPr sz="2800" b="1" dirty="0">
                <a:ea typeface="MS PGothic" pitchFamily="-84" charset="-128"/>
                <a:sym typeface="+mn-ea"/>
              </a:rPr>
              <a:t>PL/1</a:t>
            </a:r>
            <a:endParaRPr sz="2800" dirty="0">
              <a:ea typeface="MS PGothic" pitchFamily="-84" charset="-128"/>
            </a:endParaRPr>
          </a:p>
          <a:p>
            <a:pPr lvl="1"/>
            <a:r>
              <a:rPr sz="2800" dirty="0">
                <a:ea typeface="MS PGothic" pitchFamily="-84" charset="-128"/>
                <a:sym typeface="+mn-ea"/>
              </a:rPr>
              <a:t>Now</a:t>
            </a:r>
            <a:r>
              <a:rPr sz="2800" b="1" dirty="0">
                <a:ea typeface="MS PGothic" pitchFamily="-84" charset="-128"/>
                <a:sym typeface="+mn-ea"/>
              </a:rPr>
              <a:t> C, C++</a:t>
            </a:r>
            <a:endParaRPr sz="2800" dirty="0">
              <a:ea typeface="MS PGothic" pitchFamily="-84" charset="-128"/>
            </a:endParaRPr>
          </a:p>
          <a:p>
            <a:r>
              <a:rPr sz="2800" dirty="0">
                <a:sym typeface="+mn-ea"/>
              </a:rPr>
              <a:t>Actually usually a </a:t>
            </a:r>
            <a:r>
              <a:rPr sz="2800" b="1" dirty="0">
                <a:sym typeface="+mn-ea"/>
              </a:rPr>
              <a:t>mix of languages</a:t>
            </a:r>
            <a:endParaRPr sz="2800" dirty="0"/>
          </a:p>
          <a:p>
            <a:pPr lvl="1"/>
            <a:r>
              <a:rPr sz="2800" dirty="0">
                <a:ea typeface="MS PGothic" pitchFamily="-84" charset="-128"/>
                <a:sym typeface="+mn-ea"/>
              </a:rPr>
              <a:t>Lowest levels in assembly</a:t>
            </a:r>
            <a:endParaRPr sz="2800" dirty="0">
              <a:ea typeface="MS PGothic" pitchFamily="-84" charset="-128"/>
            </a:endParaRPr>
          </a:p>
          <a:p>
            <a:pPr lvl="1"/>
            <a:r>
              <a:rPr sz="2800" dirty="0">
                <a:ea typeface="MS PGothic" pitchFamily="-84" charset="-128"/>
                <a:sym typeface="+mn-ea"/>
              </a:rPr>
              <a:t>Main body in C</a:t>
            </a:r>
            <a:endParaRPr sz="2800" dirty="0">
              <a:ea typeface="MS PGothic" pitchFamily="-84" charset="-128"/>
            </a:endParaRPr>
          </a:p>
          <a:p>
            <a:pPr lvl="1"/>
            <a:r>
              <a:rPr sz="2800" dirty="0">
                <a:ea typeface="MS PGothic" pitchFamily="-84" charset="-128"/>
                <a:sym typeface="+mn-ea"/>
              </a:rPr>
              <a:t>Systems programs in C, C++, scripting languages like PERL, Python, shell scripts</a:t>
            </a:r>
            <a:endParaRPr sz="2800" dirty="0">
              <a:ea typeface="MS PGothic" pitchFamily="-84" charset="-128"/>
            </a:endParaRPr>
          </a:p>
          <a:p>
            <a:r>
              <a:rPr sz="2800" dirty="0">
                <a:sym typeface="+mn-ea"/>
              </a:rPr>
              <a:t>More high-level language easier to</a:t>
            </a:r>
            <a:r>
              <a:rPr sz="2800" b="1" dirty="0">
                <a:solidFill>
                  <a:srgbClr val="3366FF"/>
                </a:solidFill>
                <a:sym typeface="+mn-ea"/>
              </a:rPr>
              <a:t> </a:t>
            </a:r>
            <a:r>
              <a:rPr sz="2800" b="1" dirty="0">
                <a:solidFill>
                  <a:srgbClr val="FF0000"/>
                </a:solidFill>
                <a:sym typeface="+mn-ea"/>
              </a:rPr>
              <a:t>port </a:t>
            </a:r>
            <a:r>
              <a:rPr sz="2800" dirty="0">
                <a:sym typeface="+mn-ea"/>
              </a:rPr>
              <a:t>to other hardware</a:t>
            </a:r>
            <a:endParaRPr sz="2800" dirty="0"/>
          </a:p>
          <a:p>
            <a:pPr lvl="1"/>
            <a:r>
              <a:rPr sz="2800" dirty="0">
                <a:ea typeface="MS PGothic" pitchFamily="-84" charset="-128"/>
                <a:sym typeface="+mn-ea"/>
              </a:rPr>
              <a:t>But slower</a:t>
            </a:r>
            <a:endParaRPr sz="2800" dirty="0">
              <a:ea typeface="MS PGothic" pitchFamily="-84" charset="-128"/>
            </a:endParaRPr>
          </a:p>
          <a:p>
            <a:r>
              <a:rPr sz="2800" b="1" dirty="0">
                <a:solidFill>
                  <a:srgbClr val="FF0000"/>
                </a:solidFill>
                <a:sym typeface="+mn-ea"/>
              </a:rPr>
              <a:t>Emulation </a:t>
            </a:r>
            <a:r>
              <a:rPr sz="2800" dirty="0">
                <a:sym typeface="+mn-ea"/>
              </a:rPr>
              <a:t>can allow an OS to run on non-native hardware</a:t>
            </a:r>
            <a:endParaRPr sz="2800" dirty="0"/>
          </a:p>
          <a:p>
            <a:pPr>
              <a:buNone/>
            </a:pPr>
            <a:endParaRPr sz="2800" dirty="0"/>
          </a:p>
          <a:p>
            <a:pPr>
              <a:buNone/>
            </a:pPr>
            <a:endParaRPr sz="2800" dirty="0"/>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Operating System Structure</a:t>
            </a:r>
            <a:endParaRPr lang="en-US"/>
          </a:p>
        </p:txBody>
      </p:sp>
      <p:sp>
        <p:nvSpPr>
          <p:cNvPr id="3" name="Content Placeholder 2"/>
          <p:cNvSpPr>
            <a:spLocks noGrp="1"/>
          </p:cNvSpPr>
          <p:nvPr>
            <p:ph idx="1"/>
          </p:nvPr>
        </p:nvSpPr>
        <p:spPr>
          <a:xfrm>
            <a:off x="554355" y="806450"/>
            <a:ext cx="6162040" cy="5300980"/>
          </a:xfrm>
        </p:spPr>
        <p:txBody>
          <a:bodyPr/>
          <a:p>
            <a:r>
              <a:rPr dirty="0">
                <a:sym typeface="+mn-ea"/>
              </a:rPr>
              <a:t>General-purpose OS is very large program</a:t>
            </a:r>
            <a:endParaRPr dirty="0"/>
          </a:p>
          <a:p>
            <a:r>
              <a:rPr dirty="0">
                <a:sym typeface="+mn-ea"/>
              </a:rPr>
              <a:t>Various ways to structure one as follows</a:t>
            </a:r>
            <a:endParaRPr dirty="0"/>
          </a:p>
          <a:p>
            <a:endParaRPr lang="en-US"/>
          </a:p>
          <a:p>
            <a:r>
              <a:rPr sz="2800" dirty="0">
                <a:sym typeface="+mn-ea"/>
              </a:rPr>
              <a:t>MS-DOS – written to </a:t>
            </a:r>
            <a:r>
              <a:rPr sz="2800" b="1" dirty="0">
                <a:sym typeface="+mn-ea"/>
              </a:rPr>
              <a:t>provide the most functionality in the least space</a:t>
            </a:r>
            <a:endParaRPr sz="2800" dirty="0"/>
          </a:p>
          <a:p>
            <a:pPr lvl="1"/>
            <a:r>
              <a:rPr sz="2800" dirty="0">
                <a:sym typeface="+mn-ea"/>
              </a:rPr>
              <a:t>Not divided into modules</a:t>
            </a:r>
            <a:endParaRPr sz="2800" dirty="0"/>
          </a:p>
          <a:p>
            <a:pPr lvl="1"/>
            <a:r>
              <a:rPr sz="2800" dirty="0">
                <a:sym typeface="+mn-ea"/>
              </a:rPr>
              <a:t>Although MS-DOS </a:t>
            </a:r>
            <a:r>
              <a:rPr sz="2800" b="1" dirty="0">
                <a:sym typeface="+mn-ea"/>
              </a:rPr>
              <a:t>has some structure</a:t>
            </a:r>
            <a:r>
              <a:rPr sz="2800" dirty="0">
                <a:sym typeface="+mn-ea"/>
              </a:rPr>
              <a:t>, its interfaces and levels of functionality are </a:t>
            </a:r>
            <a:r>
              <a:rPr sz="2800" b="1" dirty="0">
                <a:sym typeface="+mn-ea"/>
              </a:rPr>
              <a:t>not well separated</a:t>
            </a:r>
            <a:endParaRPr lang="en-US" sz="2800" b="1" dirty="0">
              <a:sym typeface="+mn-ea"/>
            </a:endParaRPr>
          </a:p>
        </p:txBody>
      </p:sp>
      <p:pic>
        <p:nvPicPr>
          <p:cNvPr id="73731" name="Picture 6" descr="2"/>
          <p:cNvPicPr>
            <a:picLocks noChangeAspect="1"/>
          </p:cNvPicPr>
          <p:nvPr/>
        </p:nvPicPr>
        <p:blipFill>
          <a:blip r:embed="rId1"/>
          <a:stretch>
            <a:fillRect/>
          </a:stretch>
        </p:blipFill>
        <p:spPr>
          <a:xfrm>
            <a:off x="6716395" y="806450"/>
            <a:ext cx="5102860" cy="490728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UNIX</a:t>
            </a:r>
            <a:endParaRPr lang="en-US"/>
          </a:p>
        </p:txBody>
      </p:sp>
      <p:sp>
        <p:nvSpPr>
          <p:cNvPr id="3" name="Content Placeholder 2"/>
          <p:cNvSpPr>
            <a:spLocks noGrp="1"/>
          </p:cNvSpPr>
          <p:nvPr>
            <p:ph idx="1"/>
          </p:nvPr>
        </p:nvSpPr>
        <p:spPr>
          <a:xfrm>
            <a:off x="554355" y="806450"/>
            <a:ext cx="5066030" cy="5936615"/>
          </a:xfrm>
        </p:spPr>
        <p:txBody>
          <a:bodyPr>
            <a:normAutofit fontScale="90000" lnSpcReduction="10000"/>
          </a:bodyPr>
          <a:p>
            <a:r>
              <a:rPr sz="2800" dirty="0">
                <a:sym typeface="+mn-ea"/>
              </a:rPr>
              <a:t>UNIX – limited by hardware functionality, the original UNIX operating system had limited structuring.  The UNIX OS consists of </a:t>
            </a:r>
            <a:r>
              <a:rPr sz="2800" b="1" dirty="0">
                <a:solidFill>
                  <a:srgbClr val="FF0000"/>
                </a:solidFill>
                <a:sym typeface="+mn-ea"/>
              </a:rPr>
              <a:t>two separable parts</a:t>
            </a:r>
            <a:endParaRPr sz="2800" dirty="0"/>
          </a:p>
          <a:p>
            <a:pPr lvl="1"/>
            <a:r>
              <a:rPr sz="2800" b="1" dirty="0">
                <a:sym typeface="+mn-ea"/>
              </a:rPr>
              <a:t>Systems programs</a:t>
            </a:r>
            <a:endParaRPr sz="2800" dirty="0"/>
          </a:p>
          <a:p>
            <a:pPr lvl="1"/>
            <a:r>
              <a:rPr sz="2800" b="1" dirty="0">
                <a:sym typeface="+mn-ea"/>
              </a:rPr>
              <a:t>The kernel</a:t>
            </a:r>
            <a:endParaRPr sz="2800" dirty="0"/>
          </a:p>
          <a:p>
            <a:pPr lvl="2"/>
            <a:r>
              <a:rPr sz="2800" dirty="0">
                <a:sym typeface="+mn-ea"/>
              </a:rPr>
              <a:t>Consists of </a:t>
            </a:r>
            <a:r>
              <a:rPr sz="2800" b="1" dirty="0">
                <a:sym typeface="+mn-ea"/>
              </a:rPr>
              <a:t>everything below the system-call interface</a:t>
            </a:r>
            <a:r>
              <a:rPr sz="2800" dirty="0">
                <a:sym typeface="+mn-ea"/>
              </a:rPr>
              <a:t> and above the physical hardware</a:t>
            </a:r>
            <a:endParaRPr sz="2800" dirty="0"/>
          </a:p>
          <a:p>
            <a:pPr lvl="2"/>
            <a:r>
              <a:rPr sz="2800" dirty="0">
                <a:sym typeface="+mn-ea"/>
              </a:rPr>
              <a:t>Provides the file system, CPU scheduling, memory management, and other operating-system functions; a large number of functions for one level</a:t>
            </a:r>
            <a:endParaRPr sz="2800" dirty="0"/>
          </a:p>
          <a:p>
            <a:endParaRPr lang="en-US"/>
          </a:p>
        </p:txBody>
      </p:sp>
      <p:pic>
        <p:nvPicPr>
          <p:cNvPr id="77826" name="Picture 4"/>
          <p:cNvPicPr>
            <a:picLocks noChangeAspect="1"/>
          </p:cNvPicPr>
          <p:nvPr/>
        </p:nvPicPr>
        <p:blipFill>
          <a:blip r:embed="rId1"/>
          <a:stretch>
            <a:fillRect/>
          </a:stretch>
        </p:blipFill>
        <p:spPr>
          <a:xfrm>
            <a:off x="5241290" y="1353820"/>
            <a:ext cx="6923088" cy="420687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Layered Approach</a:t>
            </a:r>
            <a:endParaRPr lang="en-US"/>
          </a:p>
        </p:txBody>
      </p:sp>
      <p:sp>
        <p:nvSpPr>
          <p:cNvPr id="3" name="Content Placeholder 2"/>
          <p:cNvSpPr>
            <a:spLocks noGrp="1"/>
          </p:cNvSpPr>
          <p:nvPr>
            <p:ph idx="1"/>
          </p:nvPr>
        </p:nvSpPr>
        <p:spPr>
          <a:xfrm>
            <a:off x="554355" y="806450"/>
            <a:ext cx="5687695" cy="5300980"/>
          </a:xfrm>
        </p:spPr>
        <p:txBody>
          <a:bodyPr>
            <a:normAutofit lnSpcReduction="10000"/>
          </a:bodyPr>
          <a:p>
            <a:r>
              <a:rPr dirty="0">
                <a:sym typeface="+mn-ea"/>
              </a:rPr>
              <a:t>The operating system is divided into a number of layers (levels), each built on top of lower layers.  The bottom layer (layer 0), is the hardware; the highest (layer N) is the user interface.</a:t>
            </a:r>
            <a:endParaRPr dirty="0"/>
          </a:p>
          <a:p>
            <a:endParaRPr dirty="0"/>
          </a:p>
          <a:p>
            <a:r>
              <a:rPr dirty="0">
                <a:sym typeface="+mn-ea"/>
              </a:rPr>
              <a:t>With modularity, layers are selected such that each uses functions (operations) and services of only lower-level layers</a:t>
            </a:r>
            <a:endParaRPr dirty="0"/>
          </a:p>
          <a:p>
            <a:endParaRPr lang="en-US"/>
          </a:p>
        </p:txBody>
      </p:sp>
      <p:pic>
        <p:nvPicPr>
          <p:cNvPr id="79875" name="Picture 5"/>
          <p:cNvPicPr>
            <a:picLocks noChangeAspect="1"/>
          </p:cNvPicPr>
          <p:nvPr/>
        </p:nvPicPr>
        <p:blipFill>
          <a:blip r:embed="rId1"/>
          <a:stretch>
            <a:fillRect/>
          </a:stretch>
        </p:blipFill>
        <p:spPr>
          <a:xfrm>
            <a:off x="6627495" y="942975"/>
            <a:ext cx="5054600" cy="502793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Microkernel System Structure </a:t>
            </a:r>
            <a:endParaRPr lang="en-US"/>
          </a:p>
        </p:txBody>
      </p:sp>
      <p:sp>
        <p:nvSpPr>
          <p:cNvPr id="3" name="Content Placeholder 2"/>
          <p:cNvSpPr>
            <a:spLocks noGrp="1"/>
          </p:cNvSpPr>
          <p:nvPr>
            <p:ph idx="1"/>
          </p:nvPr>
        </p:nvSpPr>
        <p:spPr/>
        <p:txBody>
          <a:bodyPr>
            <a:normAutofit lnSpcReduction="20000"/>
          </a:bodyPr>
          <a:p>
            <a:r>
              <a:rPr sz="2800" dirty="0">
                <a:sym typeface="+mn-ea"/>
              </a:rPr>
              <a:t>Moves as much from the kernel into user space</a:t>
            </a:r>
            <a:endParaRPr sz="2800" dirty="0"/>
          </a:p>
          <a:p>
            <a:r>
              <a:rPr sz="2800" b="1" dirty="0">
                <a:solidFill>
                  <a:srgbClr val="FF0000"/>
                </a:solidFill>
                <a:sym typeface="+mn-ea"/>
              </a:rPr>
              <a:t>Mach </a:t>
            </a:r>
            <a:r>
              <a:rPr sz="2800" dirty="0">
                <a:sym typeface="+mn-ea"/>
              </a:rPr>
              <a:t>example of </a:t>
            </a:r>
            <a:r>
              <a:rPr sz="2800" b="1" dirty="0">
                <a:solidFill>
                  <a:srgbClr val="FF0000"/>
                </a:solidFill>
                <a:sym typeface="+mn-ea"/>
              </a:rPr>
              <a:t>microkernel</a:t>
            </a:r>
            <a:endParaRPr sz="2800" b="1" dirty="0">
              <a:solidFill>
                <a:srgbClr val="3366FF"/>
              </a:solidFill>
            </a:endParaRPr>
          </a:p>
          <a:p>
            <a:pPr lvl="1"/>
            <a:r>
              <a:rPr sz="2800" dirty="0">
                <a:ea typeface="MS PGothic" pitchFamily="-84" charset="-128"/>
                <a:sym typeface="+mn-ea"/>
              </a:rPr>
              <a:t>Mac OS X kernel (</a:t>
            </a:r>
            <a:r>
              <a:rPr sz="2800" b="1" dirty="0">
                <a:solidFill>
                  <a:srgbClr val="FF0000"/>
                </a:solidFill>
                <a:ea typeface="MS PGothic" pitchFamily="-84" charset="-128"/>
                <a:sym typeface="+mn-ea"/>
              </a:rPr>
              <a:t>Darwin</a:t>
            </a:r>
            <a:r>
              <a:rPr sz="2800" dirty="0">
                <a:ea typeface="MS PGothic" pitchFamily="-84" charset="-128"/>
                <a:sym typeface="+mn-ea"/>
              </a:rPr>
              <a:t>) partly based on Mach</a:t>
            </a:r>
            <a:endParaRPr sz="2800" dirty="0">
              <a:ea typeface="MS PGothic" pitchFamily="-84" charset="-128"/>
            </a:endParaRPr>
          </a:p>
          <a:p>
            <a:endParaRPr sz="2800" dirty="0"/>
          </a:p>
          <a:p>
            <a:r>
              <a:rPr sz="2800" dirty="0">
                <a:sym typeface="+mn-ea"/>
              </a:rPr>
              <a:t>Communication takes place between user modules using </a:t>
            </a:r>
            <a:r>
              <a:rPr sz="2800" b="1" dirty="0">
                <a:solidFill>
                  <a:srgbClr val="FF0000"/>
                </a:solidFill>
                <a:sym typeface="+mn-ea"/>
              </a:rPr>
              <a:t>message passing</a:t>
            </a:r>
            <a:endParaRPr sz="2800" b="1" dirty="0">
              <a:solidFill>
                <a:srgbClr val="FF0000"/>
              </a:solidFill>
            </a:endParaRPr>
          </a:p>
          <a:p>
            <a:endParaRPr sz="2800" dirty="0"/>
          </a:p>
          <a:p>
            <a:r>
              <a:rPr sz="2800" dirty="0">
                <a:sym typeface="+mn-ea"/>
              </a:rPr>
              <a:t>Benefits:</a:t>
            </a:r>
            <a:endParaRPr sz="2800" dirty="0"/>
          </a:p>
          <a:p>
            <a:pPr lvl="1"/>
            <a:r>
              <a:rPr sz="2800" dirty="0">
                <a:sym typeface="+mn-ea"/>
              </a:rPr>
              <a:t>Easier to extend a microkernel</a:t>
            </a:r>
            <a:endParaRPr sz="2800" dirty="0"/>
          </a:p>
          <a:p>
            <a:pPr lvl="1"/>
            <a:r>
              <a:rPr sz="2800" dirty="0">
                <a:sym typeface="+mn-ea"/>
              </a:rPr>
              <a:t>Easier to port the operating system to new architectures</a:t>
            </a:r>
            <a:endParaRPr sz="2800" dirty="0"/>
          </a:p>
          <a:p>
            <a:pPr lvl="1"/>
            <a:r>
              <a:rPr sz="2800" dirty="0">
                <a:sym typeface="+mn-ea"/>
              </a:rPr>
              <a:t>More reliable (less code is running in kernel mode)</a:t>
            </a:r>
            <a:endParaRPr sz="2800" dirty="0"/>
          </a:p>
          <a:p>
            <a:pPr lvl="1"/>
            <a:r>
              <a:rPr sz="2800" dirty="0">
                <a:sym typeface="+mn-ea"/>
              </a:rPr>
              <a:t>More secure</a:t>
            </a:r>
            <a:endParaRPr sz="2800" dirty="0"/>
          </a:p>
          <a:p>
            <a:pPr lvl="1"/>
            <a:endParaRPr sz="2800" dirty="0"/>
          </a:p>
          <a:p>
            <a:r>
              <a:rPr sz="2800" dirty="0">
                <a:sym typeface="+mn-ea"/>
              </a:rPr>
              <a:t>Detriments:</a:t>
            </a:r>
            <a:endParaRPr sz="2800" dirty="0"/>
          </a:p>
          <a:p>
            <a:pPr lvl="1"/>
            <a:r>
              <a:rPr sz="2800" dirty="0">
                <a:sym typeface="+mn-ea"/>
              </a:rPr>
              <a:t>Performance overhead of user space to kernel space communication</a:t>
            </a:r>
            <a:endParaRPr sz="2800" dirty="0"/>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Microkernel System Structure</a:t>
            </a:r>
            <a:r>
              <a:rPr lang="en-US" dirty="0">
                <a:sym typeface="+mn-ea"/>
              </a:rPr>
              <a:t>(Cont.)</a:t>
            </a:r>
            <a:endParaRPr lang="en-US" dirty="0">
              <a:sym typeface="+mn-ea"/>
            </a:endParaRPr>
          </a:p>
        </p:txBody>
      </p:sp>
      <p:pic>
        <p:nvPicPr>
          <p:cNvPr id="83970" name="Picture 2" descr="2_14.pdf"/>
          <p:cNvPicPr>
            <a:picLocks noChangeAspect="1"/>
          </p:cNvPicPr>
          <p:nvPr>
            <p:ph idx="1"/>
          </p:nvPr>
        </p:nvPicPr>
        <p:blipFill>
          <a:blip r:embed="rId1"/>
          <a:stretch>
            <a:fillRect/>
          </a:stretch>
        </p:blipFill>
        <p:spPr>
          <a:xfrm>
            <a:off x="636270" y="806450"/>
            <a:ext cx="10962640" cy="530098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6" name="Picture 4"/>
          <p:cNvPicPr>
            <a:picLocks noChangeAspect="1"/>
          </p:cNvPicPr>
          <p:nvPr/>
        </p:nvPicPr>
        <p:blipFill>
          <a:blip r:embed="rId1"/>
          <a:stretch>
            <a:fillRect/>
          </a:stretch>
        </p:blipFill>
        <p:spPr>
          <a:xfrm>
            <a:off x="4870450" y="1489075"/>
            <a:ext cx="7197725" cy="3879850"/>
          </a:xfrm>
          <a:prstGeom prst="rect">
            <a:avLst/>
          </a:prstGeom>
          <a:noFill/>
          <a:ln w="9525">
            <a:noFill/>
          </a:ln>
        </p:spPr>
      </p:pic>
      <p:sp>
        <p:nvSpPr>
          <p:cNvPr id="2" name="Title 1"/>
          <p:cNvSpPr>
            <a:spLocks noGrp="1"/>
          </p:cNvSpPr>
          <p:nvPr>
            <p:ph type="title"/>
          </p:nvPr>
        </p:nvSpPr>
        <p:spPr/>
        <p:txBody>
          <a:bodyPr/>
          <a:p>
            <a:r>
              <a:rPr dirty="0">
                <a:sym typeface="+mn-ea"/>
              </a:rPr>
              <a:t>Modules</a:t>
            </a:r>
            <a:endParaRPr lang="en-US"/>
          </a:p>
        </p:txBody>
      </p:sp>
      <p:sp>
        <p:nvSpPr>
          <p:cNvPr id="3" name="Content Placeholder 2"/>
          <p:cNvSpPr>
            <a:spLocks noGrp="1"/>
          </p:cNvSpPr>
          <p:nvPr>
            <p:ph idx="1"/>
          </p:nvPr>
        </p:nvSpPr>
        <p:spPr>
          <a:xfrm>
            <a:off x="365125" y="778510"/>
            <a:ext cx="5215255" cy="5300980"/>
          </a:xfrm>
        </p:spPr>
        <p:txBody>
          <a:bodyPr>
            <a:normAutofit lnSpcReduction="20000"/>
          </a:bodyPr>
          <a:p>
            <a:r>
              <a:rPr sz="2800" dirty="0">
                <a:sym typeface="+mn-ea"/>
              </a:rPr>
              <a:t>Most modern operating systems implement </a:t>
            </a:r>
            <a:r>
              <a:rPr sz="2800" b="1" dirty="0">
                <a:solidFill>
                  <a:srgbClr val="FF0000"/>
                </a:solidFill>
                <a:sym typeface="+mn-ea"/>
              </a:rPr>
              <a:t>loadable</a:t>
            </a:r>
            <a:r>
              <a:rPr sz="2800" dirty="0">
                <a:solidFill>
                  <a:srgbClr val="FF0000"/>
                </a:solidFill>
                <a:sym typeface="+mn-ea"/>
              </a:rPr>
              <a:t> </a:t>
            </a:r>
            <a:r>
              <a:rPr sz="2800" b="1" dirty="0">
                <a:solidFill>
                  <a:srgbClr val="FF0000"/>
                </a:solidFill>
                <a:sym typeface="+mn-ea"/>
              </a:rPr>
              <a:t>kernel modules</a:t>
            </a:r>
            <a:endParaRPr sz="2800" b="1" dirty="0">
              <a:solidFill>
                <a:srgbClr val="FF0000"/>
              </a:solidFill>
            </a:endParaRPr>
          </a:p>
          <a:p>
            <a:pPr lvl="1"/>
            <a:r>
              <a:rPr sz="2800" dirty="0">
                <a:sym typeface="+mn-ea"/>
              </a:rPr>
              <a:t>Uses object-oriented approach</a:t>
            </a:r>
            <a:endParaRPr sz="2800" dirty="0"/>
          </a:p>
          <a:p>
            <a:pPr lvl="1"/>
            <a:r>
              <a:rPr sz="2800" dirty="0">
                <a:sym typeface="+mn-ea"/>
              </a:rPr>
              <a:t>Each core component is separate</a:t>
            </a:r>
            <a:endParaRPr sz="2800" dirty="0"/>
          </a:p>
          <a:p>
            <a:pPr lvl="1"/>
            <a:r>
              <a:rPr sz="2800" dirty="0">
                <a:sym typeface="+mn-ea"/>
              </a:rPr>
              <a:t>Each talks to the others over known interfaces</a:t>
            </a:r>
            <a:endParaRPr sz="2800" dirty="0"/>
          </a:p>
          <a:p>
            <a:pPr lvl="1"/>
            <a:r>
              <a:rPr sz="2800" dirty="0">
                <a:sym typeface="+mn-ea"/>
              </a:rPr>
              <a:t>Each is loadable as needed within the kernel</a:t>
            </a:r>
            <a:endParaRPr sz="2800" dirty="0"/>
          </a:p>
          <a:p>
            <a:pPr lvl="1"/>
            <a:endParaRPr sz="2800" dirty="0"/>
          </a:p>
          <a:p>
            <a:r>
              <a:rPr sz="2800" dirty="0">
                <a:sym typeface="+mn-ea"/>
              </a:rPr>
              <a:t>Overall, similar to layers but with more flexible</a:t>
            </a:r>
            <a:endParaRPr sz="2800" dirty="0"/>
          </a:p>
          <a:p>
            <a:pPr lvl="1"/>
            <a:r>
              <a:rPr sz="2800" dirty="0">
                <a:ea typeface="MS PGothic" pitchFamily="-84" charset="-128"/>
                <a:sym typeface="+mn-ea"/>
              </a:rPr>
              <a:t>Linux, Solaris, etc</a:t>
            </a:r>
            <a:endParaRPr sz="2800" dirty="0">
              <a:ea typeface="MS PGothic" pitchFamily="-84" charset="-128"/>
            </a:endParaRPr>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Hybrid Systems</a:t>
            </a:r>
            <a:endParaRPr lang="en-US"/>
          </a:p>
        </p:txBody>
      </p:sp>
      <p:sp>
        <p:nvSpPr>
          <p:cNvPr id="3" name="Content Placeholder 2"/>
          <p:cNvSpPr>
            <a:spLocks noGrp="1"/>
          </p:cNvSpPr>
          <p:nvPr>
            <p:ph idx="1"/>
          </p:nvPr>
        </p:nvSpPr>
        <p:spPr/>
        <p:txBody>
          <a:bodyPr/>
          <a:p>
            <a:r>
              <a:rPr sz="2800" dirty="0">
                <a:sym typeface="+mn-ea"/>
              </a:rPr>
              <a:t>Most modern operating systems actually </a:t>
            </a:r>
            <a:r>
              <a:rPr sz="2800" b="1" dirty="0">
                <a:solidFill>
                  <a:srgbClr val="FF0000"/>
                </a:solidFill>
                <a:sym typeface="+mn-ea"/>
              </a:rPr>
              <a:t>not one pure model</a:t>
            </a:r>
            <a:endParaRPr sz="2800" dirty="0"/>
          </a:p>
          <a:p>
            <a:pPr lvl="1"/>
            <a:r>
              <a:rPr sz="2800" dirty="0">
                <a:sym typeface="+mn-ea"/>
              </a:rPr>
              <a:t>Hybrid combines multiple approaches to address performance, security, usability needs</a:t>
            </a:r>
            <a:endParaRPr sz="2800" dirty="0"/>
          </a:p>
          <a:p>
            <a:pPr lvl="1"/>
            <a:r>
              <a:rPr sz="2800" dirty="0">
                <a:sym typeface="+mn-ea"/>
              </a:rPr>
              <a:t>Linux and Solaris kernels in kernel address space, so </a:t>
            </a:r>
            <a:r>
              <a:rPr sz="2800" b="1" dirty="0">
                <a:sym typeface="+mn-ea"/>
              </a:rPr>
              <a:t>monolithic</a:t>
            </a:r>
            <a:r>
              <a:rPr sz="2800" dirty="0">
                <a:sym typeface="+mn-ea"/>
              </a:rPr>
              <a:t>, plus </a:t>
            </a:r>
            <a:r>
              <a:rPr sz="2800" b="1" dirty="0">
                <a:sym typeface="+mn-ea"/>
              </a:rPr>
              <a:t>modular </a:t>
            </a:r>
            <a:r>
              <a:rPr sz="2800" dirty="0">
                <a:sym typeface="+mn-ea"/>
              </a:rPr>
              <a:t>for dynamic loading of functionality</a:t>
            </a:r>
            <a:endParaRPr sz="2800" dirty="0"/>
          </a:p>
          <a:p>
            <a:pPr lvl="1"/>
            <a:r>
              <a:rPr sz="2800" dirty="0">
                <a:sym typeface="+mn-ea"/>
              </a:rPr>
              <a:t>Windows mostly </a:t>
            </a:r>
            <a:r>
              <a:rPr sz="2800" b="1" dirty="0">
                <a:sym typeface="+mn-ea"/>
              </a:rPr>
              <a:t>monolithic</a:t>
            </a:r>
            <a:r>
              <a:rPr sz="2800" dirty="0">
                <a:sym typeface="+mn-ea"/>
              </a:rPr>
              <a:t>, plus </a:t>
            </a:r>
            <a:r>
              <a:rPr sz="2800" b="1" dirty="0">
                <a:sym typeface="+mn-ea"/>
              </a:rPr>
              <a:t>microkernel </a:t>
            </a:r>
            <a:r>
              <a:rPr sz="2800" dirty="0">
                <a:sym typeface="+mn-ea"/>
              </a:rPr>
              <a:t>for different subsystem </a:t>
            </a:r>
            <a:r>
              <a:rPr sz="2800" b="1" i="1" dirty="0">
                <a:sym typeface="+mn-ea"/>
              </a:rPr>
              <a:t>personalities</a:t>
            </a:r>
            <a:endParaRPr sz="2800" b="1" i="1" dirty="0"/>
          </a:p>
          <a:p>
            <a:r>
              <a:rPr sz="2800" dirty="0">
                <a:sym typeface="+mn-ea"/>
              </a:rPr>
              <a:t>Apple Mac OS X hybrid, layered, </a:t>
            </a:r>
            <a:r>
              <a:rPr sz="2800" b="1" dirty="0">
                <a:solidFill>
                  <a:srgbClr val="3366FF"/>
                </a:solidFill>
                <a:sym typeface="+mn-ea"/>
              </a:rPr>
              <a:t>Aqua</a:t>
            </a:r>
            <a:r>
              <a:rPr sz="2800" dirty="0">
                <a:sym typeface="+mn-ea"/>
              </a:rPr>
              <a:t> UI plus </a:t>
            </a:r>
            <a:r>
              <a:rPr sz="2800" b="1" dirty="0">
                <a:solidFill>
                  <a:srgbClr val="3366FF"/>
                </a:solidFill>
                <a:sym typeface="+mn-ea"/>
              </a:rPr>
              <a:t>Cocoa</a:t>
            </a:r>
            <a:r>
              <a:rPr sz="2800" dirty="0">
                <a:sym typeface="+mn-ea"/>
              </a:rPr>
              <a:t> programming environment</a:t>
            </a:r>
            <a:endParaRPr sz="2800" dirty="0"/>
          </a:p>
          <a:p>
            <a:pPr lvl="1"/>
            <a:r>
              <a:rPr sz="2800" dirty="0">
                <a:sym typeface="+mn-ea"/>
              </a:rPr>
              <a:t>Below is kernel consisting of Mach microkernel and BSD Unix parts, plus I/O kit and dynamically loadable modules (called </a:t>
            </a:r>
            <a:r>
              <a:rPr sz="2800" b="1" dirty="0">
                <a:solidFill>
                  <a:srgbClr val="3366FF"/>
                </a:solidFill>
                <a:ea typeface="MS PGothic" pitchFamily="-84" charset="-128"/>
                <a:sym typeface="+mn-ea"/>
              </a:rPr>
              <a:t>kernel extensions</a:t>
            </a:r>
            <a:r>
              <a:rPr sz="2800" dirty="0">
                <a:sym typeface="+mn-ea"/>
              </a:rPr>
              <a:t>)</a:t>
            </a:r>
            <a:endParaRPr sz="2800" dirty="0"/>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Mac OS X Structure</a:t>
            </a:r>
            <a:endParaRPr lang="en-US"/>
          </a:p>
        </p:txBody>
      </p:sp>
      <p:pic>
        <p:nvPicPr>
          <p:cNvPr id="92162" name="Content Placeholder 3" descr="2_16.pdf"/>
          <p:cNvPicPr>
            <a:picLocks noGrp="1" noChangeAspect="1"/>
          </p:cNvPicPr>
          <p:nvPr>
            <p:ph idx="1"/>
          </p:nvPr>
        </p:nvPicPr>
        <p:blipFill>
          <a:blip r:embed="rId1"/>
          <a:srcRect l="554" r="554"/>
          <a:stretch>
            <a:fillRect/>
          </a:stretch>
        </p:blipFill>
        <p:spPr>
          <a:xfrm>
            <a:off x="1247775" y="806450"/>
            <a:ext cx="9740265" cy="530098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Why</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are</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Protection</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Rings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needed?</a:t>
            </a:r>
            <a:endParaRPr lang="en-US"/>
          </a:p>
        </p:txBody>
      </p:sp>
      <p:sp>
        <p:nvSpPr>
          <p:cNvPr id="3" name="Content Placeholder 2"/>
          <p:cNvSpPr>
            <a:spLocks noGrp="1"/>
          </p:cNvSpPr>
          <p:nvPr>
            <p:ph idx="1"/>
          </p:nvPr>
        </p:nvSpPr>
        <p:spPr/>
        <p:txBody>
          <a:bodyPr/>
          <a:p>
            <a:pPr>
              <a:lnSpc>
                <a:spcPts val="3400"/>
              </a:lnSpc>
              <a:tabLst>
                <a:tab pos="342900" algn="l"/>
                <a:tab pos="850900" algn="l"/>
                <a:tab pos="1943100" algn="l"/>
              </a:tabLst>
            </a:pPr>
            <a:r>
              <a:rPr lang="en-US" altLang="zh-CN" dirty="0" smtClean="0">
                <a:solidFill>
                  <a:srgbClr val="800000"/>
                </a:solidFill>
                <a:sym typeface="+mn-ea"/>
              </a:rPr>
              <a:t>Fault</a:t>
            </a:r>
            <a:r>
              <a:rPr lang="en-US" altLang="zh-CN" dirty="0" smtClean="0">
                <a:sym typeface="+mn-ea"/>
              </a:rPr>
              <a:t> </a:t>
            </a:r>
            <a:r>
              <a:rPr lang="en-US" altLang="zh-CN" dirty="0" smtClean="0">
                <a:solidFill>
                  <a:srgbClr val="800000"/>
                </a:solidFill>
                <a:sym typeface="+mn-ea"/>
              </a:rPr>
              <a:t>isolation: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fault</a:t>
            </a:r>
            <a:r>
              <a:rPr lang="en-US" altLang="zh-CN" dirty="0" smtClean="0">
                <a:sym typeface="+mn-ea"/>
              </a:rPr>
              <a:t> </a:t>
            </a:r>
            <a:r>
              <a:rPr lang="en-US" altLang="zh-CN" dirty="0" smtClean="0">
                <a:solidFill>
                  <a:srgbClr val="000000"/>
                </a:solidFill>
                <a:sym typeface="+mn-ea"/>
              </a:rPr>
              <a:t>(e.g.,</a:t>
            </a:r>
            <a:r>
              <a:rPr lang="en-US" altLang="zh-CN" dirty="0" smtClean="0">
                <a:sym typeface="+mn-ea"/>
              </a:rPr>
              <a:t> </a:t>
            </a:r>
            <a:r>
              <a:rPr lang="en-US" altLang="zh-CN" dirty="0" smtClean="0">
                <a:solidFill>
                  <a:srgbClr val="000000"/>
                </a:solidFill>
                <a:sym typeface="+mn-ea"/>
              </a:rPr>
              <a:t>divided</a:t>
            </a:r>
            <a:r>
              <a:rPr lang="en-US" altLang="zh-CN" dirty="0" smtClean="0">
                <a:sym typeface="+mn-ea"/>
              </a:rPr>
              <a:t> </a:t>
            </a:r>
            <a:r>
              <a:rPr lang="en-US" altLang="zh-CN" dirty="0" smtClean="0">
                <a:solidFill>
                  <a:srgbClr val="000000"/>
                </a:solidFill>
                <a:sym typeface="+mn-ea"/>
              </a:rPr>
              <a:t>by</a:t>
            </a:r>
            <a:r>
              <a:rPr lang="en-US" altLang="zh-CN" dirty="0" smtClean="0">
                <a:sym typeface="+mn-ea"/>
              </a:rPr>
              <a:t> </a:t>
            </a:r>
            <a:r>
              <a:rPr lang="en-US" altLang="zh-CN" dirty="0" smtClean="0">
                <a:solidFill>
                  <a:srgbClr val="000000"/>
                </a:solidFill>
                <a:sym typeface="+mn-ea"/>
              </a:rPr>
              <a:t>0)</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code running</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less-privileged</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be</a:t>
            </a:r>
            <a:r>
              <a:rPr lang="en-US" altLang="zh-CN" dirty="0" smtClean="0">
                <a:sym typeface="+mn-ea"/>
              </a:rPr>
              <a:t> </a:t>
            </a:r>
            <a:r>
              <a:rPr lang="en-US" altLang="zh-CN" dirty="0" smtClean="0">
                <a:solidFill>
                  <a:srgbClr val="000000"/>
                </a:solidFill>
                <a:sym typeface="+mn-ea"/>
              </a:rPr>
              <a:t>captured</a:t>
            </a:r>
            <a:r>
              <a:rPr lang="en-US" altLang="zh-CN" dirty="0" smtClean="0">
                <a:sym typeface="+mn-ea"/>
              </a:rPr>
              <a:t> </a:t>
            </a:r>
            <a:r>
              <a:rPr lang="en-US" altLang="zh-CN" dirty="0" smtClean="0">
                <a:solidFill>
                  <a:srgbClr val="000000"/>
                </a:solidFill>
                <a:sym typeface="+mn-ea"/>
              </a:rPr>
              <a:t>and handled</a:t>
            </a:r>
            <a:r>
              <a:rPr lang="en-US" altLang="zh-CN" dirty="0" smtClean="0">
                <a:sym typeface="+mn-ea"/>
              </a:rPr>
              <a:t> </a:t>
            </a:r>
            <a:r>
              <a:rPr lang="en-US" altLang="zh-CN" dirty="0" smtClean="0">
                <a:solidFill>
                  <a:srgbClr val="000000"/>
                </a:solidFill>
                <a:sym typeface="+mn-ea"/>
              </a:rPr>
              <a:t>by</a:t>
            </a:r>
            <a:r>
              <a:rPr lang="en-US" altLang="zh-CN" dirty="0" smtClean="0">
                <a:sym typeface="+mn-ea"/>
              </a:rPr>
              <a:t> </a:t>
            </a:r>
            <a:r>
              <a:rPr lang="en-US" altLang="zh-CN" dirty="0" smtClean="0">
                <a:solidFill>
                  <a:srgbClr val="000000"/>
                </a:solidFill>
                <a:sym typeface="+mn-ea"/>
              </a:rPr>
              <a:t>code</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more-privileged</a:t>
            </a:r>
            <a:r>
              <a:rPr lang="en-US" altLang="zh-CN" dirty="0" smtClean="0">
                <a:sym typeface="+mn-ea"/>
              </a:rPr>
              <a:t> </a:t>
            </a:r>
            <a:r>
              <a:rPr lang="en-US" altLang="zh-CN" dirty="0" smtClean="0">
                <a:solidFill>
                  <a:srgbClr val="000000"/>
                </a:solidFill>
                <a:sym typeface="+mn-ea"/>
              </a:rPr>
              <a:t>ring</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700"/>
              </a:lnSpc>
              <a:tabLst>
                <a:tab pos="342900" algn="l"/>
                <a:tab pos="850900" algn="l"/>
                <a:tab pos="1943100" algn="l"/>
              </a:tabLst>
            </a:pPr>
            <a:r>
              <a:rPr lang="en-US" altLang="zh-CN" dirty="0" smtClean="0">
                <a:solidFill>
                  <a:srgbClr val="800000"/>
                </a:solidFill>
                <a:sym typeface="+mn-ea"/>
              </a:rPr>
              <a:t>Privileged</a:t>
            </a:r>
            <a:r>
              <a:rPr lang="en-US" altLang="zh-CN" dirty="0" smtClean="0">
                <a:sym typeface="+mn-ea"/>
              </a:rPr>
              <a:t> </a:t>
            </a:r>
            <a:r>
              <a:rPr lang="en-US" altLang="zh-CN" dirty="0" smtClean="0">
                <a:solidFill>
                  <a:srgbClr val="800000"/>
                </a:solidFill>
                <a:sym typeface="+mn-ea"/>
              </a:rPr>
              <a:t>instructions:</a:t>
            </a:r>
            <a:r>
              <a:rPr lang="en-US" altLang="zh-CN" dirty="0" smtClean="0">
                <a:sym typeface="+mn-ea"/>
              </a:rPr>
              <a:t> </a:t>
            </a:r>
            <a:r>
              <a:rPr lang="en-US" altLang="zh-CN" dirty="0" smtClean="0">
                <a:solidFill>
                  <a:srgbClr val="000000"/>
                </a:solidFill>
                <a:sym typeface="+mn-ea"/>
              </a:rPr>
              <a:t>certain</a:t>
            </a:r>
            <a:r>
              <a:rPr lang="en-US" altLang="zh-CN" dirty="0" smtClean="0">
                <a:sym typeface="+mn-ea"/>
              </a:rPr>
              <a:t> </a:t>
            </a:r>
            <a:r>
              <a:rPr lang="en-US" altLang="zh-CN" dirty="0" smtClean="0">
                <a:solidFill>
                  <a:srgbClr val="000000"/>
                </a:solidFill>
                <a:sym typeface="+mn-ea"/>
              </a:rPr>
              <a:t>instructions</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only be</a:t>
            </a:r>
            <a:r>
              <a:rPr lang="en-US" altLang="zh-CN" dirty="0" smtClean="0">
                <a:sym typeface="+mn-ea"/>
              </a:rPr>
              <a:t> </a:t>
            </a:r>
            <a:r>
              <a:rPr lang="en-US" altLang="zh-CN" dirty="0" smtClean="0">
                <a:solidFill>
                  <a:srgbClr val="000000"/>
                </a:solidFill>
                <a:sym typeface="+mn-ea"/>
              </a:rPr>
              <a:t>issued</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privileged</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thus</a:t>
            </a:r>
            <a:r>
              <a:rPr lang="en-US" altLang="zh-CN" dirty="0" smtClean="0">
                <a:sym typeface="+mn-ea"/>
              </a:rPr>
              <a:t> </a:t>
            </a:r>
            <a:r>
              <a:rPr lang="en-US" altLang="zh-CN" dirty="0" smtClean="0">
                <a:solidFill>
                  <a:srgbClr val="000000"/>
                </a:solidFill>
                <a:sym typeface="+mn-ea"/>
              </a:rPr>
              <a:t>an</a:t>
            </a:r>
            <a:r>
              <a:rPr lang="en-US" altLang="zh-CN" dirty="0" smtClean="0">
                <a:sym typeface="+mn-ea"/>
              </a:rPr>
              <a:t> </a:t>
            </a:r>
            <a:r>
              <a:rPr lang="en-US" altLang="zh-CN" dirty="0" smtClean="0">
                <a:solidFill>
                  <a:srgbClr val="000000"/>
                </a:solidFill>
                <a:sym typeface="+mn-ea"/>
              </a:rPr>
              <a:t>OS</a:t>
            </a:r>
            <a:r>
              <a:rPr lang="en-US" altLang="zh-CN" dirty="0" smtClean="0">
                <a:sym typeface="+mn-ea"/>
              </a:rPr>
              <a:t> </a:t>
            </a:r>
            <a:r>
              <a:rPr lang="en-US" altLang="zh-CN" dirty="0" smtClean="0">
                <a:solidFill>
                  <a:srgbClr val="000000"/>
                </a:solidFill>
                <a:sym typeface="+mn-ea"/>
              </a:rPr>
              <a:t>can implement</a:t>
            </a:r>
            <a:r>
              <a:rPr lang="en-US" altLang="zh-CN" dirty="0" smtClean="0">
                <a:sym typeface="+mn-ea"/>
              </a:rPr>
              <a:t> </a:t>
            </a:r>
            <a:r>
              <a:rPr lang="en-US" altLang="zh-CN" dirty="0" smtClean="0">
                <a:solidFill>
                  <a:srgbClr val="800000"/>
                </a:solidFill>
                <a:sym typeface="+mn-ea"/>
              </a:rPr>
              <a:t>resource</a:t>
            </a:r>
            <a:r>
              <a:rPr lang="en-US" altLang="zh-CN" dirty="0" smtClean="0">
                <a:sym typeface="+mn-ea"/>
              </a:rPr>
              <a:t> </a:t>
            </a:r>
            <a:r>
              <a:rPr lang="en-US" altLang="zh-CN" dirty="0" smtClean="0">
                <a:solidFill>
                  <a:srgbClr val="800000"/>
                </a:solidFill>
                <a:sym typeface="+mn-ea"/>
              </a:rPr>
              <a:t>management</a:t>
            </a:r>
            <a:r>
              <a:rPr lang="en-US" altLang="zh-CN" dirty="0" smtClean="0">
                <a:sym typeface="+mn-ea"/>
              </a:rPr>
              <a:t> </a:t>
            </a:r>
            <a:r>
              <a:rPr lang="en-US" altLang="zh-CN" dirty="0" smtClean="0">
                <a:solidFill>
                  <a:srgbClr val="000000"/>
                </a:solidFill>
                <a:sym typeface="+mn-ea"/>
              </a:rPr>
              <a:t>and</a:t>
            </a:r>
            <a:r>
              <a:rPr lang="en-US" altLang="zh-CN" dirty="0" smtClean="0">
                <a:sym typeface="+mn-ea"/>
              </a:rPr>
              <a:t> </a:t>
            </a:r>
            <a:r>
              <a:rPr lang="en-US" altLang="zh-CN" dirty="0" smtClean="0">
                <a:solidFill>
                  <a:srgbClr val="800000"/>
                </a:solidFill>
                <a:sym typeface="+mn-ea"/>
              </a:rPr>
              <a:t>isolation</a:t>
            </a:r>
            <a:r>
              <a:rPr lang="en-US" altLang="zh-CN" dirty="0" smtClean="0">
                <a:sym typeface="+mn-ea"/>
              </a:rPr>
              <a:t> </a:t>
            </a:r>
            <a:r>
              <a:rPr lang="en-US" altLang="zh-CN" dirty="0" smtClean="0">
                <a:solidFill>
                  <a:srgbClr val="000000"/>
                </a:solidFill>
                <a:sym typeface="+mn-ea"/>
              </a:rPr>
              <a:t>here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700"/>
              </a:lnSpc>
              <a:tabLst>
                <a:tab pos="342900" algn="l"/>
                <a:tab pos="850900" algn="l"/>
                <a:tab pos="1943100" algn="l"/>
              </a:tabLst>
            </a:pPr>
            <a:r>
              <a:rPr lang="en-US" altLang="zh-CN" dirty="0" smtClean="0">
                <a:solidFill>
                  <a:srgbClr val="800000"/>
                </a:solidFill>
                <a:sym typeface="+mn-ea"/>
              </a:rPr>
              <a:t>Privileged</a:t>
            </a:r>
            <a:r>
              <a:rPr lang="en-US" altLang="zh-CN" dirty="0" smtClean="0">
                <a:sym typeface="+mn-ea"/>
              </a:rPr>
              <a:t> </a:t>
            </a:r>
            <a:r>
              <a:rPr lang="en-US" altLang="zh-CN" dirty="0" smtClean="0">
                <a:solidFill>
                  <a:srgbClr val="800000"/>
                </a:solidFill>
                <a:sym typeface="+mn-ea"/>
              </a:rPr>
              <a:t>memory</a:t>
            </a:r>
            <a:r>
              <a:rPr lang="en-US" altLang="zh-CN" dirty="0" smtClean="0">
                <a:sym typeface="+mn-ea"/>
              </a:rPr>
              <a:t> </a:t>
            </a:r>
            <a:r>
              <a:rPr lang="en-US" altLang="zh-CN" dirty="0" smtClean="0">
                <a:solidFill>
                  <a:srgbClr val="800000"/>
                </a:solidFill>
                <a:sym typeface="+mn-ea"/>
              </a:rPr>
              <a:t>space:</a:t>
            </a:r>
            <a:r>
              <a:rPr lang="en-US" altLang="zh-CN" dirty="0" smtClean="0">
                <a:sym typeface="+mn-ea"/>
              </a:rPr>
              <a:t> </a:t>
            </a:r>
            <a:r>
              <a:rPr lang="en-US" altLang="zh-CN" dirty="0" smtClean="0">
                <a:solidFill>
                  <a:srgbClr val="000000"/>
                </a:solidFill>
                <a:sym typeface="+mn-ea"/>
              </a:rPr>
              <a:t>certain</a:t>
            </a:r>
            <a:r>
              <a:rPr lang="en-US" altLang="zh-CN" dirty="0" smtClean="0">
                <a:sym typeface="+mn-ea"/>
              </a:rPr>
              <a:t> </a:t>
            </a:r>
            <a:r>
              <a:rPr lang="en-US" altLang="zh-CN" dirty="0" smtClean="0">
                <a:solidFill>
                  <a:srgbClr val="000000"/>
                </a:solidFill>
                <a:sym typeface="+mn-ea"/>
              </a:rPr>
              <a:t>memory</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only be</a:t>
            </a:r>
            <a:r>
              <a:rPr lang="en-US" altLang="zh-CN" dirty="0" smtClean="0">
                <a:sym typeface="+mn-ea"/>
              </a:rPr>
              <a:t> </a:t>
            </a:r>
            <a:r>
              <a:rPr lang="en-US" altLang="zh-CN" dirty="0" smtClean="0">
                <a:solidFill>
                  <a:srgbClr val="000000"/>
                </a:solidFill>
                <a:sym typeface="+mn-ea"/>
              </a:rPr>
              <a:t>accessed</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privileged</a:t>
            </a:r>
            <a:r>
              <a:rPr lang="en-US" altLang="zh-CN" dirty="0" smtClean="0">
                <a:sym typeface="+mn-ea"/>
              </a:rPr>
              <a:t> </a:t>
            </a:r>
            <a:r>
              <a:rPr lang="en-US" altLang="zh-CN" dirty="0" smtClean="0">
                <a:solidFill>
                  <a:srgbClr val="000000"/>
                </a:solidFill>
                <a:sym typeface="+mn-ea"/>
              </a:rPr>
              <a:t>ring</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
        <p:nvSpPr>
          <p:cNvPr id="4" name="Rounded Rectangle 3"/>
          <p:cNvSpPr/>
          <p:nvPr/>
        </p:nvSpPr>
        <p:spPr>
          <a:xfrm>
            <a:off x="1295400" y="4642485"/>
            <a:ext cx="96012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p>
            <a:pPr algn="ctr">
              <a:lnSpc>
                <a:spcPts val="3000"/>
              </a:lnSpc>
            </a:pPr>
            <a:r>
              <a:rPr lang="en-US" altLang="zh-CN" sz="2800" dirty="0" smtClean="0">
                <a:solidFill>
                  <a:srgbClr val="FFFFFF"/>
                </a:solidFill>
                <a:latin typeface="Calibri" pitchFamily="18" charset="0"/>
                <a:cs typeface="Calibri" pitchFamily="18" charset="0"/>
                <a:sym typeface="+mn-ea"/>
              </a:rPr>
              <a:t>All these are demonstrated in the difference between the kernel mode and the user mode </a:t>
            </a:r>
            <a:endParaRPr 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iOS</a:t>
            </a:r>
            <a:endParaRPr lang="en-US"/>
          </a:p>
        </p:txBody>
      </p:sp>
      <p:sp>
        <p:nvSpPr>
          <p:cNvPr id="3" name="Content Placeholder 2"/>
          <p:cNvSpPr>
            <a:spLocks noGrp="1"/>
          </p:cNvSpPr>
          <p:nvPr>
            <p:ph idx="1"/>
          </p:nvPr>
        </p:nvSpPr>
        <p:spPr>
          <a:xfrm>
            <a:off x="554355" y="806450"/>
            <a:ext cx="7515225" cy="5300980"/>
          </a:xfrm>
        </p:spPr>
        <p:txBody>
          <a:bodyPr/>
          <a:p>
            <a:r>
              <a:rPr sz="2800" dirty="0">
                <a:sym typeface="+mn-ea"/>
              </a:rPr>
              <a:t>Apple mobile OS for </a:t>
            </a:r>
            <a:r>
              <a:rPr sz="2800" b="1" i="1" dirty="0">
                <a:sym typeface="+mn-ea"/>
              </a:rPr>
              <a:t>iPhone</a:t>
            </a:r>
            <a:r>
              <a:rPr sz="2800" dirty="0">
                <a:sym typeface="+mn-ea"/>
              </a:rPr>
              <a:t>, </a:t>
            </a:r>
            <a:r>
              <a:rPr sz="2800" b="1" i="1" dirty="0">
                <a:sym typeface="+mn-ea"/>
              </a:rPr>
              <a:t>iPad</a:t>
            </a:r>
            <a:endParaRPr sz="2800" dirty="0"/>
          </a:p>
          <a:p>
            <a:pPr lvl="1"/>
            <a:r>
              <a:rPr sz="2800" dirty="0">
                <a:sym typeface="+mn-ea"/>
              </a:rPr>
              <a:t>Structured on Mac OS X, added functionality</a:t>
            </a:r>
            <a:endParaRPr sz="2800" dirty="0"/>
          </a:p>
          <a:p>
            <a:pPr lvl="1"/>
            <a:r>
              <a:rPr sz="2800" dirty="0">
                <a:sym typeface="+mn-ea"/>
              </a:rPr>
              <a:t>Does not run OS X applications natively</a:t>
            </a:r>
            <a:endParaRPr sz="2800" dirty="0"/>
          </a:p>
          <a:p>
            <a:pPr lvl="2"/>
            <a:r>
              <a:rPr sz="2800" dirty="0">
                <a:sym typeface="+mn-ea"/>
              </a:rPr>
              <a:t>Also runs on different CPU architecture (ARM vs. Intel)</a:t>
            </a:r>
            <a:endParaRPr sz="2800" dirty="0"/>
          </a:p>
          <a:p>
            <a:pPr lvl="1"/>
            <a:r>
              <a:rPr sz="2800" b="1" dirty="0">
                <a:solidFill>
                  <a:srgbClr val="3366FF"/>
                </a:solidFill>
                <a:ea typeface="MS PGothic" pitchFamily="-84" charset="-128"/>
                <a:sym typeface="+mn-ea"/>
              </a:rPr>
              <a:t>Cocoa Touch </a:t>
            </a:r>
            <a:r>
              <a:rPr sz="2800" dirty="0">
                <a:sym typeface="+mn-ea"/>
              </a:rPr>
              <a:t>Objective-C API for developing apps</a:t>
            </a:r>
            <a:endParaRPr sz="2800" dirty="0"/>
          </a:p>
          <a:p>
            <a:pPr lvl="1"/>
            <a:r>
              <a:rPr sz="2800" b="1" dirty="0">
                <a:solidFill>
                  <a:srgbClr val="3366FF"/>
                </a:solidFill>
                <a:ea typeface="MS PGothic" pitchFamily="-84" charset="-128"/>
                <a:sym typeface="+mn-ea"/>
              </a:rPr>
              <a:t>Media services </a:t>
            </a:r>
            <a:r>
              <a:rPr sz="2800" dirty="0">
                <a:sym typeface="+mn-ea"/>
              </a:rPr>
              <a:t>layer for graphics, audio, video</a:t>
            </a:r>
            <a:endParaRPr sz="2800" dirty="0"/>
          </a:p>
          <a:p>
            <a:pPr lvl="1"/>
            <a:r>
              <a:rPr sz="2800" b="1" dirty="0">
                <a:solidFill>
                  <a:srgbClr val="3366FF"/>
                </a:solidFill>
                <a:ea typeface="MS PGothic" pitchFamily="-84" charset="-128"/>
                <a:sym typeface="+mn-ea"/>
              </a:rPr>
              <a:t>Core services </a:t>
            </a:r>
            <a:r>
              <a:rPr sz="2800" dirty="0">
                <a:sym typeface="+mn-ea"/>
              </a:rPr>
              <a:t>provides cloud computing, databases</a:t>
            </a:r>
            <a:endParaRPr sz="2800" dirty="0"/>
          </a:p>
          <a:p>
            <a:pPr lvl="1"/>
            <a:r>
              <a:rPr sz="2800" dirty="0">
                <a:sym typeface="+mn-ea"/>
              </a:rPr>
              <a:t>Core operating system, based on Mac OS X kernel</a:t>
            </a:r>
            <a:endParaRPr sz="2800" dirty="0"/>
          </a:p>
          <a:p>
            <a:endParaRPr lang="en-US"/>
          </a:p>
        </p:txBody>
      </p:sp>
      <p:pic>
        <p:nvPicPr>
          <p:cNvPr id="93187" name="Picture 1" descr="2_17.pdf"/>
          <p:cNvPicPr>
            <a:picLocks noChangeAspect="1"/>
          </p:cNvPicPr>
          <p:nvPr/>
        </p:nvPicPr>
        <p:blipFill>
          <a:blip r:embed="rId1"/>
          <a:stretch>
            <a:fillRect/>
          </a:stretch>
        </p:blipFill>
        <p:spPr>
          <a:xfrm>
            <a:off x="9198610" y="1862455"/>
            <a:ext cx="2598420" cy="271843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Android</a:t>
            </a:r>
            <a:endParaRPr lang="en-US"/>
          </a:p>
        </p:txBody>
      </p:sp>
      <p:sp>
        <p:nvSpPr>
          <p:cNvPr id="3" name="Content Placeholder 2"/>
          <p:cNvSpPr>
            <a:spLocks noGrp="1"/>
          </p:cNvSpPr>
          <p:nvPr>
            <p:ph idx="1"/>
          </p:nvPr>
        </p:nvSpPr>
        <p:spPr/>
        <p:txBody>
          <a:bodyPr>
            <a:normAutofit lnSpcReduction="10000"/>
          </a:bodyPr>
          <a:p>
            <a:r>
              <a:rPr sz="2800" dirty="0">
                <a:sym typeface="+mn-ea"/>
              </a:rPr>
              <a:t>Developed by </a:t>
            </a:r>
            <a:r>
              <a:rPr sz="2800" b="1" dirty="0">
                <a:sym typeface="+mn-ea"/>
              </a:rPr>
              <a:t>Open Handset Alliance</a:t>
            </a:r>
            <a:r>
              <a:rPr sz="2800" dirty="0">
                <a:sym typeface="+mn-ea"/>
              </a:rPr>
              <a:t> (mostly Google)</a:t>
            </a:r>
            <a:endParaRPr sz="2800" dirty="0"/>
          </a:p>
          <a:p>
            <a:pPr lvl="1"/>
            <a:r>
              <a:rPr sz="2800" dirty="0">
                <a:ea typeface="MS PGothic" pitchFamily="-84" charset="-128"/>
                <a:sym typeface="+mn-ea"/>
              </a:rPr>
              <a:t>Open Source</a:t>
            </a:r>
            <a:endParaRPr sz="2800" dirty="0">
              <a:ea typeface="MS PGothic" pitchFamily="-84" charset="-128"/>
            </a:endParaRPr>
          </a:p>
          <a:p>
            <a:r>
              <a:rPr sz="2800" dirty="0">
                <a:sym typeface="+mn-ea"/>
              </a:rPr>
              <a:t>Similar stack to IOS</a:t>
            </a:r>
            <a:endParaRPr sz="2800" dirty="0"/>
          </a:p>
          <a:p>
            <a:r>
              <a:rPr sz="2800" b="1" dirty="0">
                <a:sym typeface="+mn-ea"/>
              </a:rPr>
              <a:t>Based on Linux kernel but modified</a:t>
            </a:r>
            <a:endParaRPr sz="2800" dirty="0"/>
          </a:p>
          <a:p>
            <a:pPr lvl="1"/>
            <a:r>
              <a:rPr sz="2800" dirty="0">
                <a:ea typeface="MS PGothic" pitchFamily="-84" charset="-128"/>
                <a:sym typeface="+mn-ea"/>
              </a:rPr>
              <a:t>Provides process, memory, device-driver management</a:t>
            </a:r>
            <a:endParaRPr sz="2800" dirty="0">
              <a:ea typeface="MS PGothic" pitchFamily="-84" charset="-128"/>
            </a:endParaRPr>
          </a:p>
          <a:p>
            <a:pPr lvl="1"/>
            <a:r>
              <a:rPr sz="2800" dirty="0">
                <a:ea typeface="MS PGothic" pitchFamily="-84" charset="-128"/>
                <a:sym typeface="+mn-ea"/>
              </a:rPr>
              <a:t>Adds power management </a:t>
            </a:r>
            <a:endParaRPr sz="2800" dirty="0">
              <a:ea typeface="MS PGothic" pitchFamily="-84" charset="-128"/>
            </a:endParaRPr>
          </a:p>
          <a:p>
            <a:r>
              <a:rPr sz="2800" dirty="0">
                <a:sym typeface="+mn-ea"/>
              </a:rPr>
              <a:t>Runtime environment includes core set of libraries and Dalvik virtual machine</a:t>
            </a:r>
            <a:endParaRPr sz="2800" dirty="0"/>
          </a:p>
          <a:p>
            <a:pPr lvl="1"/>
            <a:r>
              <a:rPr sz="2800" dirty="0">
                <a:ea typeface="MS PGothic" pitchFamily="-84" charset="-128"/>
                <a:sym typeface="+mn-ea"/>
              </a:rPr>
              <a:t>Apps developed in Java plus Android API</a:t>
            </a:r>
            <a:endParaRPr sz="2800" dirty="0">
              <a:ea typeface="MS PGothic" pitchFamily="-84" charset="-128"/>
            </a:endParaRPr>
          </a:p>
          <a:p>
            <a:pPr lvl="2"/>
            <a:r>
              <a:rPr sz="2800" dirty="0">
                <a:ea typeface="MS PGothic" pitchFamily="-84" charset="-128"/>
                <a:sym typeface="+mn-ea"/>
              </a:rPr>
              <a:t>Java class files compiled to Java bytecode then translated to executable than runs in Dalvik VM</a:t>
            </a:r>
            <a:endParaRPr sz="2800" dirty="0">
              <a:ea typeface="MS PGothic" pitchFamily="-84" charset="-128"/>
            </a:endParaRPr>
          </a:p>
          <a:p>
            <a:r>
              <a:rPr sz="2800" dirty="0">
                <a:sym typeface="+mn-ea"/>
              </a:rPr>
              <a:t>Libraries include frameworks for web browser (webkit), database (SQLite), multimedia, smaller libc</a:t>
            </a:r>
            <a:endParaRPr sz="2800" dirty="0"/>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Android Architecture</a:t>
            </a:r>
            <a:endParaRPr lang="en-US"/>
          </a:p>
        </p:txBody>
      </p:sp>
      <p:pic>
        <p:nvPicPr>
          <p:cNvPr id="97282" name="Content Placeholder 2" descr="2_18.pdf"/>
          <p:cNvPicPr>
            <a:picLocks noGrp="1" noChangeAspect="1"/>
          </p:cNvPicPr>
          <p:nvPr>
            <p:ph idx="1"/>
          </p:nvPr>
        </p:nvPicPr>
        <p:blipFill>
          <a:blip r:embed="rId1"/>
          <a:srcRect t="15273" b="15273"/>
          <a:stretch>
            <a:fillRect/>
          </a:stretch>
        </p:blipFill>
        <p:spPr>
          <a:xfrm>
            <a:off x="2773680" y="806450"/>
            <a:ext cx="7364095" cy="583692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dirty="0">
                <a:sym typeface="+mn-ea"/>
              </a:rPr>
              <a:t>System Boot</a:t>
            </a:r>
            <a:endParaRPr lang="en-US"/>
          </a:p>
        </p:txBody>
      </p:sp>
      <p:sp>
        <p:nvSpPr>
          <p:cNvPr id="3" name="Content Placeholder 2"/>
          <p:cNvSpPr>
            <a:spLocks noGrp="1"/>
          </p:cNvSpPr>
          <p:nvPr>
            <p:ph idx="1"/>
          </p:nvPr>
        </p:nvSpPr>
        <p:spPr/>
        <p:txBody>
          <a:bodyPr/>
          <a:p>
            <a:r>
              <a:rPr sz="2800">
                <a:sym typeface="+mn-ea"/>
              </a:rPr>
              <a:t>When power initialized on system, execution starts at a fixed memory location</a:t>
            </a:r>
            <a:endParaRPr sz="2800">
              <a:sym typeface="+mn-ea"/>
            </a:endParaRPr>
          </a:p>
          <a:p>
            <a:pPr lvl="1"/>
            <a:r>
              <a:rPr sz="2800" b="1">
                <a:sym typeface="+mn-ea"/>
              </a:rPr>
              <a:t>Firmware ROM</a:t>
            </a:r>
            <a:r>
              <a:rPr sz="2800">
                <a:sym typeface="+mn-ea"/>
              </a:rPr>
              <a:t> used to hold initial boot code</a:t>
            </a:r>
            <a:endParaRPr sz="2800">
              <a:sym typeface="+mn-ea"/>
            </a:endParaRPr>
          </a:p>
          <a:p>
            <a:r>
              <a:rPr sz="2800">
                <a:sym typeface="+mn-ea"/>
              </a:rPr>
              <a:t>Operating system must be made available to hardware so hardware can start it</a:t>
            </a:r>
            <a:endParaRPr sz="2800">
              <a:sym typeface="+mn-ea"/>
            </a:endParaRPr>
          </a:p>
          <a:p>
            <a:pPr lvl="1"/>
            <a:r>
              <a:rPr sz="2800">
                <a:sym typeface="+mn-ea"/>
              </a:rPr>
              <a:t>Small piece of code – </a:t>
            </a:r>
            <a:r>
              <a:rPr sz="2800" b="1">
                <a:solidFill>
                  <a:srgbClr val="FF0000"/>
                </a:solidFill>
                <a:ea typeface="MS PGothic" pitchFamily="-84" charset="-128"/>
                <a:sym typeface="+mn-ea"/>
              </a:rPr>
              <a:t>bootstrap loader</a:t>
            </a:r>
            <a:r>
              <a:rPr sz="2800">
                <a:sym typeface="+mn-ea"/>
              </a:rPr>
              <a:t>, stored in </a:t>
            </a:r>
            <a:r>
              <a:rPr sz="2800" b="1">
                <a:solidFill>
                  <a:srgbClr val="FF0000"/>
                </a:solidFill>
                <a:ea typeface="MS PGothic" pitchFamily="-84" charset="-128"/>
                <a:sym typeface="+mn-ea"/>
              </a:rPr>
              <a:t>ROM </a:t>
            </a:r>
            <a:r>
              <a:rPr sz="2800">
                <a:sym typeface="+mn-ea"/>
              </a:rPr>
              <a:t>or </a:t>
            </a:r>
            <a:r>
              <a:rPr sz="2800" b="1">
                <a:solidFill>
                  <a:srgbClr val="FF0000"/>
                </a:solidFill>
                <a:ea typeface="MS PGothic" pitchFamily="-84" charset="-128"/>
                <a:sym typeface="+mn-ea"/>
              </a:rPr>
              <a:t>EEPROM </a:t>
            </a:r>
            <a:r>
              <a:rPr sz="2800">
                <a:sym typeface="+mn-ea"/>
              </a:rPr>
              <a:t>locates the kernel, loads it into memory, and starts it</a:t>
            </a:r>
            <a:endParaRPr sz="2800">
              <a:sym typeface="+mn-ea"/>
            </a:endParaRPr>
          </a:p>
          <a:p>
            <a:pPr lvl="1"/>
            <a:r>
              <a:rPr sz="2800">
                <a:sym typeface="+mn-ea"/>
              </a:rPr>
              <a:t>Sometimes two-step process where </a:t>
            </a:r>
            <a:r>
              <a:rPr sz="2800" b="1">
                <a:solidFill>
                  <a:srgbClr val="FF0000"/>
                </a:solidFill>
                <a:ea typeface="MS PGothic" pitchFamily="-84" charset="-128"/>
                <a:sym typeface="+mn-ea"/>
              </a:rPr>
              <a:t>boot block</a:t>
            </a:r>
            <a:r>
              <a:rPr sz="2800" b="1">
                <a:solidFill>
                  <a:srgbClr val="3366FF"/>
                </a:solidFill>
                <a:ea typeface="MS PGothic" pitchFamily="-84" charset="-128"/>
                <a:sym typeface="+mn-ea"/>
              </a:rPr>
              <a:t> </a:t>
            </a:r>
            <a:r>
              <a:rPr sz="2800">
                <a:sym typeface="+mn-ea"/>
              </a:rPr>
              <a:t>at fixed location loaded by ROM code, which loads bootstrap loader from disk</a:t>
            </a:r>
            <a:endParaRPr sz="2800">
              <a:sym typeface="+mn-ea"/>
            </a:endParaRPr>
          </a:p>
          <a:p>
            <a:r>
              <a:rPr sz="2800">
                <a:sym typeface="+mn-ea"/>
              </a:rPr>
              <a:t>Common bootstrap loader, </a:t>
            </a:r>
            <a:r>
              <a:rPr sz="2800" b="1">
                <a:solidFill>
                  <a:srgbClr val="FF0000"/>
                </a:solidFill>
                <a:sym typeface="+mn-ea"/>
              </a:rPr>
              <a:t>GRUB</a:t>
            </a:r>
            <a:r>
              <a:rPr sz="2800">
                <a:sym typeface="+mn-ea"/>
              </a:rPr>
              <a:t>, allows selection of kernel from multiple disks, versions, kernel options</a:t>
            </a:r>
            <a:endParaRPr sz="2800">
              <a:sym typeface="+mn-ea"/>
            </a:endParaRPr>
          </a:p>
          <a:p>
            <a:r>
              <a:rPr sz="2800">
                <a:sym typeface="+mn-ea"/>
              </a:rPr>
              <a:t>Kernel loads and system is then </a:t>
            </a:r>
            <a:r>
              <a:rPr sz="2800" b="1">
                <a:solidFill>
                  <a:srgbClr val="FF0000"/>
                </a:solidFill>
                <a:sym typeface="+mn-ea"/>
              </a:rPr>
              <a:t>running</a:t>
            </a:r>
            <a:endParaRPr sz="2800" b="1">
              <a:solidFill>
                <a:srgbClr val="3366FF"/>
              </a:solidFill>
            </a:endParaRPr>
          </a:p>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smtClean="0">
                <a:latin typeface="Times New Roman" panose="02020603050405020304" pitchFamily="18" charset="0"/>
                <a:cs typeface="Times New Roman" panose="02020603050405020304" pitchFamily="18" charset="0"/>
                <a:sym typeface="+mn-ea"/>
              </a:rPr>
              <a:t>Essential </a:t>
            </a:r>
            <a:r>
              <a:rPr lang="en-US" altLang="zh-CN" b="1" dirty="0" smtClean="0">
                <a:latin typeface="Times New Roman" panose="02020603050405020304" pitchFamily="18" charset="0"/>
                <a:cs typeface="Times New Roman" panose="02020603050405020304" pitchFamily="18" charset="0"/>
                <a:sym typeface="+mn-ea"/>
              </a:rPr>
              <a:t>Readings</a:t>
            </a:r>
            <a:endParaRPr lang="en-US"/>
          </a:p>
        </p:txBody>
      </p:sp>
      <p:sp>
        <p:nvSpPr>
          <p:cNvPr id="3" name="Content Placeholder 2"/>
          <p:cNvSpPr>
            <a:spLocks noGrp="1"/>
          </p:cNvSpPr>
          <p:nvPr>
            <p:ph idx="1"/>
          </p:nvPr>
        </p:nvSpPr>
        <p:spPr>
          <a:xfrm>
            <a:off x="554355" y="806450"/>
            <a:ext cx="11303000" cy="5300980"/>
          </a:xfrm>
        </p:spPr>
        <p:txBody>
          <a:bodyPr/>
          <a:p>
            <a:pPr>
              <a:lnSpc>
                <a:spcPts val="2500"/>
              </a:lnSpc>
              <a:tabLst>
                <a:tab pos="457200" algn="l"/>
                <a:tab pos="736600" algn="l"/>
              </a:tabLst>
            </a:pPr>
            <a:r>
              <a:rPr lang="en-US" altLang="zh-CN"/>
              <a:t>Rings</a:t>
            </a:r>
            <a:endParaRPr lang="en-US" altLang="zh-CN"/>
          </a:p>
          <a:p>
            <a:pPr lvl="1">
              <a:lnSpc>
                <a:spcPts val="2200"/>
              </a:lnSpc>
              <a:tabLst>
                <a:tab pos="457200" algn="l"/>
                <a:tab pos="736600" algn="l"/>
              </a:tabLst>
            </a:pPr>
            <a:r>
              <a:rPr lang="en-US" altLang="zh-CN">
                <a:hlinkClick r:id="rId1" action="ppaction://hlinkfile"/>
              </a:rPr>
              <a:t> http://duartes.org/gustavo/blog/post/cpu-rings-privilege-and-protection/</a:t>
            </a:r>
            <a:endParaRPr lang="en-US" altLang="zh-CN"/>
          </a:p>
          <a:p>
            <a:pPr>
              <a:lnSpc>
                <a:spcPts val="2700"/>
              </a:lnSpc>
              <a:tabLst>
                <a:tab pos="457200" algn="l"/>
                <a:tab pos="736600" algn="l"/>
              </a:tabLst>
            </a:pPr>
            <a:endParaRPr lang="en-US" altLang="zh-CN"/>
          </a:p>
          <a:p>
            <a:pPr>
              <a:lnSpc>
                <a:spcPts val="2700"/>
              </a:lnSpc>
              <a:tabLst>
                <a:tab pos="457200" algn="l"/>
                <a:tab pos="736600" algn="l"/>
              </a:tabLst>
            </a:pPr>
            <a:r>
              <a:rPr lang="en-US" altLang="zh-CN"/>
              <a:t>System calls</a:t>
            </a:r>
            <a:endParaRPr lang="en-US" altLang="zh-CN"/>
          </a:p>
          <a:p>
            <a:pPr lvl="1">
              <a:lnSpc>
                <a:spcPts val="2200"/>
              </a:lnSpc>
              <a:tabLst>
                <a:tab pos="457200" algn="l"/>
                <a:tab pos="736600" algn="l"/>
              </a:tabLst>
            </a:pPr>
            <a:r>
              <a:rPr lang="en-US" altLang="zh-CN"/>
              <a:t> </a:t>
            </a:r>
            <a:r>
              <a:rPr lang="en-US" altLang="zh-CN">
                <a:hlinkClick r:id="rId2" action="ppaction://hlinkfile"/>
              </a:rPr>
              <a:t>https://www.ibm.com/developerworks/linux/library/l-system-calls/</a:t>
            </a:r>
            <a:endParaRPr lang="en-US" altLang="zh-CN"/>
          </a:p>
          <a:p>
            <a:pPr lvl="1">
              <a:lnSpc>
                <a:spcPts val="2300"/>
              </a:lnSpc>
              <a:tabLst>
                <a:tab pos="457200" algn="l"/>
                <a:tab pos="736600" algn="l"/>
              </a:tabLst>
            </a:pPr>
            <a:r>
              <a:rPr lang="en-US" altLang="zh-CN"/>
              <a:t> </a:t>
            </a:r>
            <a:r>
              <a:rPr lang="en-US" altLang="zh-CN">
                <a:hlinkClick r:id="rId3" action="ppaction://hlinkfile"/>
              </a:rPr>
              <a:t>https://www.cs.columbia.edu/~junfeng/10sp-w4118/lectures/l05-syscall-intr-linux.pdf</a:t>
            </a:r>
            <a:endParaRPr lang="en-US" altLang="zh-CN"/>
          </a:p>
          <a:p>
            <a:pPr lvl="1">
              <a:lnSpc>
                <a:spcPts val="2200"/>
              </a:lnSpc>
              <a:tabLst>
                <a:tab pos="457200" algn="l"/>
                <a:tab pos="736600" algn="l"/>
              </a:tabLst>
            </a:pPr>
            <a:r>
              <a:rPr lang="en-US" altLang="zh-CN"/>
              <a:t> https://www.cs.princeton.edu/courses/archive/fall10/cos318/lectures/OSStructure.pdf</a:t>
            </a:r>
            <a:endParaRPr lang="en-US" altLang="zh-CN"/>
          </a:p>
          <a:p>
            <a:pPr lvl="1">
              <a:lnSpc>
                <a:spcPts val="2200"/>
              </a:lnSpc>
              <a:tabLst>
                <a:tab pos="457200" algn="l"/>
                <a:tab pos="736600" algn="l"/>
              </a:tabLst>
            </a:pPr>
            <a:r>
              <a:rPr lang="en-US" altLang="zh-CN"/>
              <a:t> https://elixir.free-electrons.com/linux/v2.6.18-rc6/source/arch/i386/kernel/vsyscall-sysenter.S</a:t>
            </a:r>
            <a:endParaRPr lang="en-US" altLang="zh-CN"/>
          </a:p>
          <a:p>
            <a:pPr lvl="1">
              <a:lnSpc>
                <a:spcPts val="2200"/>
              </a:lnSpc>
              <a:tabLst>
                <a:tab pos="457200" algn="l"/>
                <a:tab pos="736600" algn="l"/>
              </a:tabLst>
            </a:pPr>
            <a:r>
              <a:rPr lang="en-US" altLang="zh-CN"/>
              <a:t> Protecting Against Unexpected System Calls. Usenix Sec’05.</a:t>
            </a:r>
            <a:endParaRPr lang="en-US" altLang="zh-CN"/>
          </a:p>
          <a:p>
            <a:pPr lvl="1">
              <a:lnSpc>
                <a:spcPts val="2300"/>
              </a:lnSpc>
              <a:tabLst>
                <a:tab pos="457200" algn="l"/>
                <a:tab pos="736600" algn="l"/>
              </a:tabLst>
            </a:pPr>
            <a:r>
              <a:rPr lang="en-US" altLang="zh-CN"/>
              <a:t> System call issues:</a:t>
            </a:r>
            <a:endParaRPr lang="en-US" altLang="zh-CN"/>
          </a:p>
          <a:p>
            <a:pPr marL="312420" lvl="1" indent="0">
              <a:lnSpc>
                <a:spcPts val="1800"/>
              </a:lnSpc>
              <a:buNone/>
              <a:tabLst>
                <a:tab pos="457200" algn="l"/>
                <a:tab pos="736600" algn="l"/>
              </a:tabLst>
            </a:pPr>
            <a:r>
              <a:rPr lang="en-US" altLang="zh-CN"/>
              <a:t> http://www.inf.ed.ac.uk/teaching/courses/os/slides/02-operations.pdf</a:t>
            </a:r>
            <a:endParaRPr lang="en-US" altLang="zh-CN"/>
          </a:p>
          <a:p>
            <a:pPr>
              <a:lnSpc>
                <a:spcPts val="2600"/>
              </a:lnSpc>
              <a:tabLst>
                <a:tab pos="457200" algn="l"/>
                <a:tab pos="736600" algn="l"/>
              </a:tabLst>
            </a:pPr>
            <a:endParaRPr lang="en-US" altLang="zh-CN"/>
          </a:p>
          <a:p>
            <a:pPr>
              <a:lnSpc>
                <a:spcPts val="2600"/>
              </a:lnSpc>
              <a:tabLst>
                <a:tab pos="457200" algn="l"/>
                <a:tab pos="736600" algn="l"/>
              </a:tabLst>
            </a:pPr>
            <a:r>
              <a:rPr lang="en-US" altLang="zh-CN"/>
              <a:t>Compatibility</a:t>
            </a:r>
            <a:endParaRPr lang="en-US" altLang="zh-CN"/>
          </a:p>
          <a:p>
            <a:pPr lvl="1">
              <a:lnSpc>
                <a:spcPts val="2200"/>
              </a:lnSpc>
              <a:tabLst>
                <a:tab pos="457200" algn="l"/>
                <a:tab pos="736600" algn="l"/>
              </a:tabLst>
            </a:pPr>
            <a:r>
              <a:rPr lang="en-US" altLang="zh-CN"/>
              <a:t> http://rlc.vlinder.ca/blog/2009/08/binary-compatibility/</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Optional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Readings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on</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Virtualization</a:t>
            </a:r>
            <a:endParaRPr lang="en-US"/>
          </a:p>
        </p:txBody>
      </p:sp>
      <p:sp>
        <p:nvSpPr>
          <p:cNvPr id="3" name="Content Placeholder 2"/>
          <p:cNvSpPr>
            <a:spLocks noGrp="1"/>
          </p:cNvSpPr>
          <p:nvPr>
            <p:ph idx="1"/>
          </p:nvPr>
        </p:nvSpPr>
        <p:spPr>
          <a:xfrm>
            <a:off x="554355" y="702310"/>
            <a:ext cx="11763375" cy="6124575"/>
          </a:xfrm>
        </p:spPr>
        <p:txBody>
          <a:bodyPr>
            <a:normAutofit fontScale="70000"/>
          </a:bodyPr>
          <a:p>
            <a:r>
              <a:rPr lang="en-US" altLang="zh-CN" dirty="0" smtClean="0">
                <a:solidFill>
                  <a:srgbClr val="000000"/>
                </a:solidFill>
                <a:sym typeface="+mn-ea"/>
              </a:rPr>
              <a:t>Introduction</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Xen</a:t>
            </a:r>
            <a:endParaRPr lang="en-US" altLang="zh-CN" dirty="0" smtClean="0">
              <a:solidFill>
                <a:srgbClr val="000000"/>
              </a:solidFill>
              <a:sym typeface="+mn-ea"/>
            </a:endParaRPr>
          </a:p>
          <a:p>
            <a:pPr lvl="1"/>
            <a:r>
              <a:rPr lang="en-US"/>
              <a:t>“Xen and the art of virtualization.” SOSP '03</a:t>
            </a:r>
            <a:endParaRPr lang="en-US"/>
          </a:p>
          <a:p>
            <a:pPr lvl="1"/>
            <a:r>
              <a:rPr lang="en-US"/>
              <a:t>Slides for the paper above: </a:t>
            </a:r>
            <a:r>
              <a:rPr lang="en-US">
                <a:hlinkClick r:id="rId1"/>
              </a:rPr>
              <a:t>http://courses.cs.vt.edu/cs5204/fall14-butt/lectures/xen.pdf</a:t>
            </a:r>
            <a:endParaRPr lang="en-US"/>
          </a:p>
          <a:p>
            <a:pPr lvl="1"/>
            <a:r>
              <a:rPr lang="en-US" altLang="zh-CN" dirty="0" smtClean="0">
                <a:solidFill>
                  <a:srgbClr val="000000"/>
                </a:solidFill>
                <a:sym typeface="+mn-ea"/>
              </a:rPr>
              <a:t>Virtualization</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Xen</a:t>
            </a:r>
            <a:r>
              <a:rPr lang="en-US" altLang="zh-CN" dirty="0" smtClean="0">
                <a:sym typeface="+mn-ea"/>
              </a:rPr>
              <a:t> </a:t>
            </a:r>
            <a:r>
              <a:rPr lang="en-US" altLang="zh-CN" dirty="0" smtClean="0">
                <a:solidFill>
                  <a:srgbClr val="000000"/>
                </a:solidFill>
                <a:sym typeface="+mn-ea"/>
              </a:rPr>
              <a:t>3.0.</a:t>
            </a:r>
            <a:r>
              <a:rPr lang="en-US" altLang="zh-CN" dirty="0" smtClean="0">
                <a:sym typeface="+mn-ea"/>
              </a:rPr>
              <a:t> </a:t>
            </a:r>
            <a:r>
              <a:rPr lang="en-US" altLang="zh-CN" dirty="0" smtClean="0">
                <a:solidFill>
                  <a:srgbClr val="000000"/>
                </a:solidFill>
                <a:sym typeface="+mn-ea"/>
              </a:rPr>
              <a:t>Rami</a:t>
            </a:r>
            <a:r>
              <a:rPr lang="en-US" altLang="zh-CN" dirty="0" smtClean="0">
                <a:sym typeface="+mn-ea"/>
              </a:rPr>
              <a:t> </a:t>
            </a:r>
            <a:r>
              <a:rPr lang="en-US" altLang="zh-CN" dirty="0" smtClean="0">
                <a:solidFill>
                  <a:srgbClr val="000000"/>
                </a:solidFill>
                <a:sym typeface="+mn-ea"/>
              </a:rPr>
              <a:t>Rosen,</a:t>
            </a:r>
            <a:r>
              <a:rPr lang="en-US" altLang="zh-CN" dirty="0" smtClean="0">
                <a:sym typeface="+mn-ea"/>
              </a:rPr>
              <a:t> </a:t>
            </a:r>
            <a:r>
              <a:rPr lang="en-US" altLang="zh-CN" dirty="0" smtClean="0">
                <a:solidFill>
                  <a:srgbClr val="000000"/>
                </a:solidFill>
                <a:sym typeface="+mn-ea"/>
              </a:rPr>
              <a:t>Linux</a:t>
            </a:r>
            <a:r>
              <a:rPr lang="en-US" altLang="zh-CN" dirty="0" smtClean="0">
                <a:sym typeface="+mn-ea"/>
              </a:rPr>
              <a:t> </a:t>
            </a:r>
            <a:r>
              <a:rPr lang="en-US" altLang="zh-CN" dirty="0" smtClean="0">
                <a:solidFill>
                  <a:srgbClr val="000000"/>
                </a:solidFill>
                <a:sym typeface="+mn-ea"/>
              </a:rPr>
              <a:t>Journal</a:t>
            </a:r>
            <a:r>
              <a:rPr lang="en-US" altLang="zh-CN" dirty="0" smtClean="0">
                <a:sym typeface="+mn-ea"/>
              </a:rPr>
              <a:t> </a:t>
            </a:r>
            <a:r>
              <a:rPr lang="en-US" altLang="zh-CN" dirty="0" smtClean="0">
                <a:solidFill>
                  <a:srgbClr val="000000"/>
                </a:solidFill>
                <a:sym typeface="+mn-ea"/>
              </a:rPr>
              <a:t>2006.</a:t>
            </a:r>
            <a:endParaRPr lang="en-US" altLang="zh-CN" dirty="0" smtClean="0">
              <a:solidFill>
                <a:srgbClr val="000000"/>
              </a:solidFill>
              <a:sym typeface="+mn-ea"/>
            </a:endParaRPr>
          </a:p>
          <a:p>
            <a:pPr lvl="1"/>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deﬁnitive</a:t>
            </a:r>
            <a:r>
              <a:rPr lang="en-US" altLang="zh-CN" dirty="0" smtClean="0">
                <a:sym typeface="+mn-ea"/>
              </a:rPr>
              <a:t> </a:t>
            </a:r>
            <a:r>
              <a:rPr lang="en-US" altLang="zh-CN" dirty="0" smtClean="0">
                <a:solidFill>
                  <a:srgbClr val="000000"/>
                </a:solidFill>
                <a:sym typeface="+mn-ea"/>
              </a:rPr>
              <a:t>guide</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xen</a:t>
            </a:r>
            <a:r>
              <a:rPr lang="en-US" altLang="zh-CN" dirty="0" smtClean="0">
                <a:sym typeface="+mn-ea"/>
              </a:rPr>
              <a:t> </a:t>
            </a:r>
            <a:r>
              <a:rPr lang="en-US" altLang="zh-CN" dirty="0" smtClean="0">
                <a:solidFill>
                  <a:srgbClr val="000000"/>
                </a:solidFill>
                <a:sym typeface="+mn-ea"/>
              </a:rPr>
              <a:t>hypervisor.”</a:t>
            </a:r>
            <a:r>
              <a:rPr lang="en-US" altLang="zh-CN" dirty="0" smtClean="0">
                <a:sym typeface="+mn-ea"/>
              </a:rPr>
              <a:t> </a:t>
            </a:r>
            <a:r>
              <a:rPr lang="en-US" altLang="zh-CN" dirty="0" smtClean="0">
                <a:solidFill>
                  <a:srgbClr val="000000"/>
                </a:solidFill>
                <a:sym typeface="+mn-ea"/>
              </a:rPr>
              <a:t>2008</a:t>
            </a:r>
            <a:endParaRPr lang="en-US" altLang="zh-CN" dirty="0" smtClean="0">
              <a:solidFill>
                <a:srgbClr val="000000"/>
              </a:solidFill>
              <a:sym typeface="+mn-ea"/>
            </a:endParaRPr>
          </a:p>
          <a:p>
            <a:pPr lvl="0"/>
            <a:r>
              <a:rPr lang="en-US" altLang="zh-CN" dirty="0" smtClean="0">
                <a:solidFill>
                  <a:srgbClr val="000000"/>
                </a:solidFill>
                <a:sym typeface="+mn-ea"/>
              </a:rPr>
              <a:t>Introduction</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Vmware</a:t>
            </a:r>
            <a:endParaRPr lang="en-US" altLang="zh-CN" dirty="0" smtClean="0">
              <a:solidFill>
                <a:srgbClr val="000000"/>
              </a:solidFill>
              <a:sym typeface="+mn-ea"/>
            </a:endParaRPr>
          </a:p>
          <a:p>
            <a:pPr lvl="1"/>
            <a:r>
              <a:rPr lang="en-US" altLang="zh-CN" dirty="0" smtClean="0">
                <a:solidFill>
                  <a:srgbClr val="000000"/>
                </a:solidFill>
                <a:sym typeface="+mn-ea"/>
              </a:rPr>
              <a:t>Virtual Machines &amp; VMware, Part I by Jay Munro</a:t>
            </a:r>
            <a:endParaRPr lang="en-US" altLang="zh-CN" dirty="0" smtClean="0">
              <a:solidFill>
                <a:srgbClr val="000000"/>
              </a:solidFill>
              <a:sym typeface="+mn-ea"/>
            </a:endParaRPr>
          </a:p>
          <a:p>
            <a:pPr lvl="1"/>
            <a:r>
              <a:rPr lang="en-US" altLang="zh-CN" dirty="0" smtClean="0">
                <a:solidFill>
                  <a:srgbClr val="000000"/>
                </a:solidFill>
                <a:sym typeface="+mn-ea"/>
              </a:rPr>
              <a:t>VMware and CPU Virtualization Technology</a:t>
            </a:r>
            <a:endParaRPr lang="en-US" altLang="zh-CN" dirty="0" smtClean="0">
              <a:solidFill>
                <a:srgbClr val="000000"/>
              </a:solidFill>
              <a:sym typeface="+mn-ea"/>
            </a:endParaRPr>
          </a:p>
          <a:p>
            <a:pPr lvl="1"/>
            <a:r>
              <a:rPr lang="en-US" altLang="zh-CN" dirty="0" smtClean="0">
                <a:solidFill>
                  <a:srgbClr val="000000"/>
                </a:solidFill>
                <a:sym typeface="+mn-ea"/>
              </a:rPr>
              <a:t>Virtualization-optimized architectures</a:t>
            </a:r>
            <a:endParaRPr lang="en-US" altLang="zh-CN" dirty="0" smtClean="0">
              <a:solidFill>
                <a:srgbClr val="000000"/>
              </a:solidFill>
              <a:sym typeface="+mn-ea"/>
            </a:endParaRPr>
          </a:p>
          <a:p>
            <a:pPr lvl="1"/>
            <a:r>
              <a:rPr lang="en-US" altLang="zh-CN" dirty="0" smtClean="0">
                <a:solidFill>
                  <a:srgbClr val="000000"/>
                </a:solidFill>
                <a:sym typeface="+mn-ea"/>
              </a:rPr>
              <a:t>Marshall, David. "Understanding Full Virtualization, Paravirtualization, and Hardware Assist.”</a:t>
            </a:r>
            <a:endParaRPr lang="en-US" altLang="zh-CN" dirty="0" smtClean="0">
              <a:solidFill>
                <a:srgbClr val="000000"/>
              </a:solidFill>
              <a:sym typeface="+mn-ea"/>
            </a:endParaRPr>
          </a:p>
          <a:p>
            <a:pPr lvl="0"/>
            <a:r>
              <a:rPr lang="en-US" altLang="zh-CN" dirty="0" smtClean="0">
                <a:solidFill>
                  <a:srgbClr val="000000"/>
                </a:solidFill>
                <a:sym typeface="+mn-ea"/>
              </a:rPr>
              <a:t>Very</a:t>
            </a:r>
            <a:r>
              <a:rPr lang="en-US" altLang="zh-CN" dirty="0" smtClean="0">
                <a:sym typeface="+mn-ea"/>
              </a:rPr>
              <a:t> </a:t>
            </a:r>
            <a:r>
              <a:rPr lang="en-US" altLang="zh-CN" dirty="0" smtClean="0">
                <a:solidFill>
                  <a:srgbClr val="000000"/>
                </a:solidFill>
                <a:sym typeface="+mn-ea"/>
              </a:rPr>
              <a:t>good</a:t>
            </a:r>
            <a:r>
              <a:rPr lang="en-US" altLang="zh-CN" dirty="0" smtClean="0">
                <a:sym typeface="+mn-ea"/>
              </a:rPr>
              <a:t> </a:t>
            </a:r>
            <a:r>
              <a:rPr lang="en-US" altLang="zh-CN" dirty="0" smtClean="0">
                <a:solidFill>
                  <a:srgbClr val="000000"/>
                </a:solidFill>
                <a:sym typeface="+mn-ea"/>
              </a:rPr>
              <a:t>slides</a:t>
            </a:r>
            <a:endParaRPr lang="en-US" altLang="zh-CN" dirty="0" smtClean="0">
              <a:solidFill>
                <a:srgbClr val="000000"/>
              </a:solidFill>
              <a:sym typeface="+mn-ea"/>
            </a:endParaRPr>
          </a:p>
          <a:p>
            <a:pPr lvl="1"/>
            <a:r>
              <a:rPr lang="en-US">
                <a:hlinkClick r:id="rId2" action="ppaction://hlinkfile"/>
              </a:rPr>
              <a:t>https://cbw.sh/static/class/5600/slides/11_Virtual_Machines.pptx</a:t>
            </a:r>
            <a:endParaRPr lang="en-US"/>
          </a:p>
          <a:p>
            <a:pPr lvl="1"/>
            <a:r>
              <a:rPr lang="en-US">
                <a:hlinkClick r:id="rId3" action="ppaction://hlinkfile"/>
              </a:rPr>
              <a:t>https://www.ics.uci.edu/~aburtsev/cs5460/lectures/lecture25-virtualization/lecture25-virtualization.pdf</a:t>
            </a:r>
            <a:endParaRPr lang="en-US"/>
          </a:p>
          <a:p>
            <a:pPr lvl="0"/>
            <a:r>
              <a:rPr lang="en-US" altLang="zh-CN" dirty="0" smtClean="0">
                <a:solidFill>
                  <a:srgbClr val="000000"/>
                </a:solidFill>
                <a:sym typeface="+mn-ea"/>
              </a:rPr>
              <a:t>List</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hypercalls</a:t>
            </a:r>
            <a:endParaRPr lang="en-US" altLang="zh-CN" dirty="0" smtClean="0">
              <a:solidFill>
                <a:srgbClr val="000000"/>
              </a:solidFill>
              <a:sym typeface="+mn-ea"/>
            </a:endParaRPr>
          </a:p>
          <a:p>
            <a:pPr lvl="1"/>
            <a:r>
              <a:rPr lang="en-US" altLang="zh-CN" dirty="0" smtClean="0">
                <a:solidFill>
                  <a:srgbClr val="000000"/>
                </a:solidFill>
                <a:latin typeface="Times New Roman" panose="02020603050405020304" pitchFamily="18" charset="0"/>
                <a:cs typeface="Times New Roman" panose="02020603050405020304" pitchFamily="18" charset="0"/>
                <a:hlinkClick r:id="rId4" action="ppaction://hlinkfile"/>
              </a:rPr>
              <a:t>https://xenbits.xen.org/docs/unstable/hypercall/x86_64/include,public,xen.h.html</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0"/>
            <a:r>
              <a:rPr lang="en-US" altLang="zh-CN" dirty="0" smtClean="0">
                <a:solidFill>
                  <a:srgbClr val="000000"/>
                </a:solidFill>
                <a:sym typeface="+mn-ea"/>
              </a:rPr>
              <a:t>Survey</a:t>
            </a:r>
            <a:endParaRPr lang="en-US" altLang="zh-CN" dirty="0" smtClean="0">
              <a:solidFill>
                <a:srgbClr val="000000"/>
              </a:solidFill>
              <a:sym typeface="+mn-ea"/>
            </a:endParaRPr>
          </a:p>
          <a:p>
            <a:pPr lvl="1"/>
            <a:r>
              <a:rPr lang="en-US" altLang="en-US"/>
              <a:t>Hwang, Jinho, et al. "A component-based performance comparison of four hypervisors.” 2013.</a:t>
            </a:r>
            <a:endParaRPr lang="en-US" altLang="en-US"/>
          </a:p>
          <a:p>
            <a:pPr lvl="1"/>
            <a:r>
              <a:rPr lang="en-US" altLang="en-US"/>
              <a:t>A summary of virtualization techniques, Haro et al. 2012</a:t>
            </a:r>
            <a:endParaRPr lang="en-US" altLang="en-US"/>
          </a:p>
          <a:p>
            <a:pPr lvl="1"/>
            <a:r>
              <a:rPr lang="en-US" altLang="en-US" b="1"/>
              <a:t>A Comparison of Software and Hardware Techniques for x86 Virtualization, ASPLOS’06</a:t>
            </a:r>
            <a:endParaRPr lang="en-US" altLang="en-US" b="1"/>
          </a:p>
          <a:p>
            <a:pPr lvl="1"/>
            <a:r>
              <a:rPr lang="en-US" altLang="en-US" b="1"/>
              <a:t>Virtualization Basics: Understanding Techniques and Fundamentals, Lee et al., 2014</a:t>
            </a:r>
            <a:endParaRPr lang="en-US" altLang="en-US"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Sensitive</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but</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non-privileged</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instructions</a:t>
            </a:r>
            <a:endParaRPr lang="en-US"/>
          </a:p>
        </p:txBody>
      </p:sp>
      <p:sp>
        <p:nvSpPr>
          <p:cNvPr id="3" name="Content Placeholder 2"/>
          <p:cNvSpPr>
            <a:spLocks noGrp="1"/>
          </p:cNvSpPr>
          <p:nvPr>
            <p:ph idx="1"/>
          </p:nvPr>
        </p:nvSpPr>
        <p:spPr/>
        <p:txBody>
          <a:bodyPr/>
          <a:p>
            <a:pPr>
              <a:lnSpc>
                <a:spcPts val="3700"/>
              </a:lnSpc>
              <a:tabLst>
                <a:tab pos="342900" algn="l"/>
              </a:tabLst>
            </a:pPr>
            <a:r>
              <a:rPr lang="en-US" altLang="zh-CN" dirty="0" smtClean="0">
                <a:solidFill>
                  <a:srgbClr val="000000"/>
                </a:solidFill>
                <a:sym typeface="+mn-ea"/>
              </a:rPr>
              <a:t>Analysis</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Intel</a:t>
            </a:r>
            <a:r>
              <a:rPr lang="en-US" altLang="zh-CN" dirty="0" smtClean="0">
                <a:sym typeface="+mn-ea"/>
              </a:rPr>
              <a:t> </a:t>
            </a:r>
            <a:r>
              <a:rPr lang="en-US" altLang="zh-CN" dirty="0" smtClean="0">
                <a:solidFill>
                  <a:srgbClr val="000000"/>
                </a:solidFill>
                <a:sym typeface="+mn-ea"/>
              </a:rPr>
              <a:t>Pentium’s</a:t>
            </a:r>
            <a:r>
              <a:rPr lang="en-US" altLang="zh-CN" dirty="0" smtClean="0">
                <a:sym typeface="+mn-ea"/>
              </a:rPr>
              <a:t> </a:t>
            </a:r>
            <a:r>
              <a:rPr lang="en-US" altLang="zh-CN" dirty="0" smtClean="0">
                <a:solidFill>
                  <a:srgbClr val="000000"/>
                </a:solidFill>
                <a:sym typeface="+mn-ea"/>
              </a:rPr>
              <a:t>Ability</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Support</a:t>
            </a:r>
            <a:r>
              <a:rPr lang="en-US" altLang="zh-CN" dirty="0" smtClean="0">
                <a:solidFill>
                  <a:srgbClr val="000000"/>
                </a:solidFill>
                <a:latin typeface="Times New Roman" panose="02020603050405020304" pitchFamily="18" charset="0"/>
                <a:cs typeface="Times New Roman" panose="02020603050405020304" pitchFamily="18" charset="0"/>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Secure</a:t>
            </a:r>
            <a:r>
              <a:rPr lang="en-US" altLang="zh-CN" dirty="0" smtClean="0">
                <a:sym typeface="+mn-ea"/>
              </a:rPr>
              <a:t> </a:t>
            </a:r>
            <a:r>
              <a:rPr lang="en-US" altLang="zh-CN" dirty="0" smtClean="0">
                <a:solidFill>
                  <a:srgbClr val="000000"/>
                </a:solidFill>
                <a:sym typeface="+mn-ea"/>
              </a:rPr>
              <a:t>Virtual</a:t>
            </a:r>
            <a:r>
              <a:rPr lang="en-US" altLang="zh-CN" dirty="0" smtClean="0">
                <a:sym typeface="+mn-ea"/>
              </a:rPr>
              <a:t> </a:t>
            </a:r>
            <a:r>
              <a:rPr lang="en-US" altLang="zh-CN" dirty="0" smtClean="0">
                <a:solidFill>
                  <a:srgbClr val="000000"/>
                </a:solidFill>
                <a:sym typeface="+mn-ea"/>
              </a:rPr>
              <a:t>Machine</a:t>
            </a:r>
            <a:r>
              <a:rPr lang="en-US" altLang="zh-CN" dirty="0" smtClean="0">
                <a:sym typeface="+mn-ea"/>
              </a:rPr>
              <a:t> </a:t>
            </a:r>
            <a:r>
              <a:rPr lang="en-US" altLang="zh-CN" dirty="0" smtClean="0">
                <a:solidFill>
                  <a:srgbClr val="000000"/>
                </a:solidFill>
                <a:sym typeface="+mn-ea"/>
              </a:rPr>
              <a:t>Monitor.</a:t>
            </a:r>
            <a:r>
              <a:rPr lang="en-US" altLang="zh-CN" dirty="0" smtClean="0">
                <a:sym typeface="+mn-ea"/>
              </a:rPr>
              <a:t> </a:t>
            </a:r>
            <a:r>
              <a:rPr lang="en-US" altLang="zh-CN" dirty="0" smtClean="0">
                <a:solidFill>
                  <a:srgbClr val="000000"/>
                </a:solidFill>
                <a:sym typeface="+mn-ea"/>
              </a:rPr>
              <a:t>Usenix Security,</a:t>
            </a:r>
            <a:r>
              <a:rPr lang="en-US" altLang="zh-CN" dirty="0" smtClean="0">
                <a:sym typeface="+mn-ea"/>
              </a:rPr>
              <a:t> </a:t>
            </a:r>
            <a:r>
              <a:rPr lang="en-US" altLang="zh-CN" dirty="0" smtClean="0">
                <a:solidFill>
                  <a:srgbClr val="000000"/>
                </a:solidFill>
                <a:sym typeface="+mn-ea"/>
              </a:rPr>
              <a:t>2000.</a:t>
            </a:r>
            <a:endParaRPr lang="en-US" altLang="zh-CN" dirty="0" smtClean="0">
              <a:solidFill>
                <a:srgbClr val="000000"/>
              </a:solidFill>
              <a:sym typeface="+mn-ea"/>
            </a:endParaRPr>
          </a:p>
          <a:p>
            <a:pPr>
              <a:lnSpc>
                <a:spcPts val="3700"/>
              </a:lnSpc>
              <a:tabLst>
                <a:tab pos="342900" algn="l"/>
              </a:tabLst>
            </a:pPr>
            <a:endParaRPr lang="en-US"/>
          </a:p>
          <a:p>
            <a:pPr algn="l">
              <a:lnSpc>
                <a:spcPts val="3700"/>
              </a:lnSpc>
              <a:tabLst>
                <a:tab pos="342900" algn="l"/>
              </a:tabLst>
            </a:pPr>
            <a:r>
              <a:rPr lang="en-US" altLang="zh-CN" dirty="0" smtClean="0">
                <a:solidFill>
                  <a:srgbClr val="000000"/>
                </a:solidFill>
                <a:sym typeface="+mn-ea"/>
              </a:rPr>
              <a:t>Intel Privileged and Sensitive Instructions</a:t>
            </a:r>
            <a:r>
              <a:rPr lang="en-US" altLang="en-US" dirty="0" smtClean="0">
                <a:solidFill>
                  <a:srgbClr val="000000"/>
                </a:solidFill>
                <a:latin typeface="Times New Roman" panose="02020603050405020304" pitchFamily="18" charset="0"/>
                <a:cs typeface="Times New Roman" panose="02020603050405020304" pitchFamily="18" charset="0"/>
              </a:rPr>
              <a:t>: </a:t>
            </a:r>
            <a:r>
              <a:rPr lang="en-US">
                <a:sym typeface="+mn-ea"/>
                <a:hlinkClick r:id="rId1" action="ppaction://hlinkfile"/>
              </a:rPr>
              <a:t>https://jeffpar.github.io/kbarchive/kb/114/Q114473/</a:t>
            </a:r>
            <a:endParaRPr lang="en-US">
              <a:sym typeface="+mn-ea"/>
            </a:endParaRPr>
          </a:p>
          <a:p>
            <a:pPr algn="l">
              <a:lnSpc>
                <a:spcPts val="3700"/>
              </a:lnSpc>
              <a:tabLst>
                <a:tab pos="342900" algn="l"/>
              </a:tabLst>
            </a:pPr>
            <a:endParaRPr lang="en-US" altLang="en-US" dirty="0" smtClean="0">
              <a:solidFill>
                <a:srgbClr val="000000"/>
              </a:solidFill>
              <a:latin typeface="Times New Roman" panose="02020603050405020304" pitchFamily="18" charset="0"/>
              <a:cs typeface="Times New Roman" panose="02020603050405020304" pitchFamily="18" charset="0"/>
            </a:endParaRPr>
          </a:p>
          <a:p>
            <a:pPr algn="l">
              <a:lnSpc>
                <a:spcPts val="3700"/>
              </a:lnSpc>
              <a:tabLst>
                <a:tab pos="342900" algn="l"/>
              </a:tabLst>
            </a:pPr>
            <a:r>
              <a:rPr lang="en-US" altLang="zh-CN" dirty="0" smtClean="0">
                <a:solidFill>
                  <a:srgbClr val="000000"/>
                </a:solidFill>
                <a:sym typeface="+mn-ea"/>
                <a:hlinkClick r:id="rId2" action="ppaction://hlinkfile"/>
              </a:rPr>
              <a:t>https://stackoverﬂow.com/questions/32794361/what-are-non-virtualizable-instructions-in-x86-architecture</a:t>
            </a:r>
            <a:endParaRPr lang="en-US" altLang="zh-CN" u="sng" dirty="0" smtClean="0">
              <a:solidFill>
                <a:srgbClr val="0000FF"/>
              </a:solidFill>
              <a:latin typeface="Times New Roman" panose="02020603050405020304" pitchFamily="18" charset="0"/>
              <a:cs typeface="Times New Roman" panose="02020603050405020304" pitchFamily="18" charset="0"/>
            </a:endParaRPr>
          </a:p>
          <a:p>
            <a:pPr>
              <a:lnSpc>
                <a:spcPts val="3700"/>
              </a:lnSpc>
              <a:tabLst>
                <a:tab pos="342900" algn="l"/>
              </a:tabLst>
            </a:pPr>
            <a:endParaRPr lang="en-US"/>
          </a:p>
        </p:txBody>
      </p:sp>
      <p:sp>
        <p:nvSpPr>
          <p:cNvPr id="4" name="Text Box 3"/>
          <p:cNvSpPr txBox="1"/>
          <p:nvPr/>
        </p:nvSpPr>
        <p:spPr>
          <a:xfrm>
            <a:off x="5570220" y="5185410"/>
            <a:ext cx="2540000" cy="368300"/>
          </a:xfrm>
          <a:prstGeom prst="rect">
            <a:avLst/>
          </a:prstGeom>
          <a:noFill/>
        </p:spPr>
        <p:txBody>
          <a:bodyPr wrap="square" rtlCol="0" anchor="t">
            <a:spAutoFit/>
          </a:bodyPr>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Optional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Readings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on</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x86-64</a:t>
            </a:r>
            <a:endParaRPr lang="en-US"/>
          </a:p>
        </p:txBody>
      </p:sp>
      <p:sp>
        <p:nvSpPr>
          <p:cNvPr id="3" name="Content Placeholder 2"/>
          <p:cNvSpPr>
            <a:spLocks noGrp="1"/>
          </p:cNvSpPr>
          <p:nvPr>
            <p:ph idx="1"/>
          </p:nvPr>
        </p:nvSpPr>
        <p:spPr/>
        <p:txBody>
          <a:bodyPr>
            <a:normAutofit lnSpcReduction="10000"/>
          </a:bodyPr>
          <a:p>
            <a:r>
              <a:rPr lang="en-US"/>
              <a:t>Long mode = 64-bit mode + Compatibility mode</a:t>
            </a:r>
            <a:endParaRPr lang="en-US"/>
          </a:p>
          <a:p>
            <a:pPr lvl="1"/>
            <a:r>
              <a:rPr lang="en-US">
                <a:hlinkClick r:id="rId1" action="ppaction://hlinkfile"/>
              </a:rPr>
              <a:t> https://en.wikipedia.org/wiki/Long_mode</a:t>
            </a:r>
            <a:endParaRPr lang="en-US"/>
          </a:p>
          <a:p>
            <a:pPr lvl="0"/>
            <a:r>
              <a:rPr lang="en-US"/>
              <a:t> Legacy mode: 64-bit programs cannot run</a:t>
            </a:r>
            <a:endParaRPr lang="en-US"/>
          </a:p>
          <a:p>
            <a:pPr lvl="1"/>
            <a:r>
              <a:rPr lang="en-US"/>
              <a:t> </a:t>
            </a:r>
            <a:r>
              <a:rPr lang="en-US">
                <a:hlinkClick r:id="rId2" action="ppaction://hlinkfile"/>
              </a:rPr>
              <a:t>https://en.wikipedia.org/wiki/X86-64</a:t>
            </a:r>
            <a:endParaRPr lang="en-US"/>
          </a:p>
          <a:p>
            <a:pPr lvl="0"/>
            <a:r>
              <a:rPr lang="en-US"/>
              <a:t>Real mode (without protection rings) vs. V86 mode (virtual real mode in protected mode) vs. Protected Mode</a:t>
            </a:r>
            <a:endParaRPr lang="en-US"/>
          </a:p>
          <a:p>
            <a:pPr lvl="1"/>
            <a:r>
              <a:rPr lang="en-US"/>
              <a:t> </a:t>
            </a:r>
            <a:r>
              <a:rPr lang="en-US">
                <a:hlinkClick r:id="rId3" action="ppaction://hlinkfile"/>
              </a:rPr>
              <a:t>https://stackoverﬂow.com/questions/43111970/whats-the-difference-		between-virtual-8086-mode-and-real-address-mode-in-x86-pro</a:t>
            </a:r>
            <a:endParaRPr lang="en-US"/>
          </a:p>
          <a:p>
            <a:r>
              <a:rPr lang="en-US"/>
              <a:t>Why do 32-bit applications work on x86-64 CPU?</a:t>
            </a:r>
            <a:endParaRPr lang="en-US"/>
          </a:p>
          <a:p>
            <a:pPr lvl="1"/>
            <a:r>
              <a:rPr lang="en-US"/>
              <a:t> </a:t>
            </a:r>
            <a:r>
              <a:rPr lang="en-US">
                <a:hlinkClick r:id="rId4" action="ppaction://hlinkfile"/>
              </a:rPr>
              <a:t>https://stackoverﬂow.com/questions/28307180/why-do-32-bit-applications-work-on-64-bit-x86-cpus</a:t>
            </a:r>
            <a:endParaRPr lang="en-US"/>
          </a:p>
          <a:p>
            <a:r>
              <a:rPr lang="en-US"/>
              <a:t>How retiring segmentation in AMD64 long mode broke Vmware</a:t>
            </a:r>
            <a:endParaRPr lang="en-US"/>
          </a:p>
          <a:p>
            <a:pPr lvl="1"/>
            <a:r>
              <a:rPr lang="en-US"/>
              <a:t> </a:t>
            </a:r>
            <a:r>
              <a:rPr lang="en-US">
                <a:hlinkClick r:id="rId5"/>
              </a:rPr>
              <a:t>http://www.pagetable.com/?p=25</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Ring</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-2:</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System</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Management</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Mode</a:t>
            </a:r>
            <a:endParaRPr lang="en-US"/>
          </a:p>
        </p:txBody>
      </p:sp>
      <p:sp>
        <p:nvSpPr>
          <p:cNvPr id="3" name="Content Placeholder 2"/>
          <p:cNvSpPr>
            <a:spLocks noGrp="1"/>
          </p:cNvSpPr>
          <p:nvPr>
            <p:ph idx="1"/>
          </p:nvPr>
        </p:nvSpPr>
        <p:spPr/>
        <p:txBody>
          <a:bodyPr/>
          <a:p>
            <a:r>
              <a:rPr lang="en-US">
                <a:hlinkClick r:id="rId1" action="ppaction://hlinkfile"/>
              </a:rPr>
              <a:t>https://security.stackexchange.com/questions/129098/what-is-protection-ring-1</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CPL,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DPL,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RPL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(RPL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not</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used</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latin typeface="Times New Roman" panose="02020603050405020304" pitchFamily="18" charset="0"/>
                <a:cs typeface="Times New Roman" panose="02020603050405020304" pitchFamily="18" charset="0"/>
                <a:sym typeface="+mn-ea"/>
              </a:rPr>
              <a:t>nowadays)</a:t>
            </a:r>
            <a:endParaRPr lang="en-US"/>
          </a:p>
        </p:txBody>
      </p:sp>
      <p:sp>
        <p:nvSpPr>
          <p:cNvPr id="3" name="Content Placeholder 2"/>
          <p:cNvSpPr>
            <a:spLocks noGrp="1"/>
          </p:cNvSpPr>
          <p:nvPr>
            <p:ph idx="1"/>
          </p:nvPr>
        </p:nvSpPr>
        <p:spPr/>
        <p:txBody>
          <a:bodyPr>
            <a:normAutofit fontScale="90000"/>
          </a:bodyPr>
          <a:p>
            <a:r>
              <a:rPr lang="en-US"/>
              <a:t>DPL - Descriptor Privilege Level</a:t>
            </a:r>
            <a:endParaRPr lang="en-US"/>
          </a:p>
          <a:p>
            <a:r>
              <a:rPr lang="en-US"/>
              <a:t>CPL - Current Privilege Level</a:t>
            </a:r>
            <a:endParaRPr lang="en-US"/>
          </a:p>
          <a:p>
            <a:pPr lvl="1"/>
            <a:r>
              <a:rPr lang="en-US"/>
              <a:t>The CPL bits are always consistent with the kernel/user mode</a:t>
            </a:r>
            <a:endParaRPr lang="en-US"/>
          </a:p>
          <a:p>
            <a:r>
              <a:rPr lang="en-US"/>
              <a:t>RPL - Requested Privilege Level</a:t>
            </a:r>
            <a:endParaRPr lang="en-US"/>
          </a:p>
          <a:p>
            <a:r>
              <a:rPr lang="en-US"/>
              <a:t>A logical addr = a 16-bit segment identifier/selector + offset</a:t>
            </a:r>
            <a:endParaRPr lang="en-US"/>
          </a:p>
          <a:p>
            <a:pPr lvl="1"/>
            <a:r>
              <a:rPr lang="en-US"/>
              <a:t> 13-bit index + 1-bit Table indicator + 2-bit RPL</a:t>
            </a:r>
            <a:endParaRPr lang="en-US"/>
          </a:p>
          <a:p>
            <a:r>
              <a:rPr lang="en-US"/>
              <a:t>The Intel processor provides </a:t>
            </a:r>
            <a:r>
              <a:rPr lang="en-US" b="1">
                <a:solidFill>
                  <a:srgbClr val="990033"/>
                </a:solidFill>
              </a:rPr>
              <a:t>Segment Registers</a:t>
            </a:r>
            <a:r>
              <a:rPr lang="en-US"/>
              <a:t> to hold </a:t>
            </a:r>
            <a:r>
              <a:rPr lang="en-US" b="1">
                <a:solidFill>
                  <a:srgbClr val="990033"/>
                </a:solidFill>
              </a:rPr>
              <a:t>Segment Selectors</a:t>
            </a:r>
            <a:endParaRPr lang="en-US"/>
          </a:p>
          <a:p>
            <a:pPr lvl="1"/>
            <a:r>
              <a:rPr lang="en-US"/>
              <a:t> cs (it contains CPL), ss, ds</a:t>
            </a:r>
            <a:endParaRPr lang="en-US"/>
          </a:p>
          <a:p>
            <a:r>
              <a:rPr lang="en-US"/>
              <a:t>A Segment Descriptor has 8 bytes and contains DPL</a:t>
            </a:r>
            <a:endParaRPr lang="en-US"/>
          </a:p>
          <a:p>
            <a:r>
              <a:rPr lang="en-US"/>
              <a:t>Before the processor loads a segment selector into a segment register, it performs a privilege check:</a:t>
            </a:r>
            <a:endParaRPr lang="en-US"/>
          </a:p>
          <a:p>
            <a:pPr lvl="1"/>
            <a:r>
              <a:rPr lang="en-US"/>
              <a:t> Max(CPL, RPL) &lt;= DPL</a:t>
            </a:r>
            <a:endParaRPr lang="en-US"/>
          </a:p>
          <a:p>
            <a:pPr lvl="1"/>
            <a:r>
              <a:rPr lang="en-US"/>
              <a:t> https://software.intel.com/en-us/forums/intel-isa-extensions/topic/733754</a:t>
            </a:r>
            <a:endParaRPr lang="en-US"/>
          </a:p>
          <a:p>
            <a:pPr lvl="1"/>
            <a:r>
              <a:rPr lang="en-US"/>
              <a:t> https://iambvk.wordpress.com/2007/10/10/notes-on-cpl-dpl-and-rpl-terms/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Kernel</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Mode</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vs.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User</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Mode?</a:t>
            </a:r>
            <a:endParaRPr lang="en-US"/>
          </a:p>
        </p:txBody>
      </p:sp>
      <p:sp>
        <p:nvSpPr>
          <p:cNvPr id="3" name="Content Placeholder 2"/>
          <p:cNvSpPr>
            <a:spLocks noGrp="1"/>
          </p:cNvSpPr>
          <p:nvPr>
            <p:ph idx="1"/>
          </p:nvPr>
        </p:nvSpPr>
        <p:spPr/>
        <p:txBody>
          <a:bodyPr/>
          <a:p>
            <a:pPr>
              <a:lnSpc>
                <a:spcPts val="2900"/>
              </a:lnSpc>
              <a:tabLst>
                <a:tab pos="342900" algn="l"/>
                <a:tab pos="457200" algn="l"/>
                <a:tab pos="736600" algn="l"/>
              </a:tabLst>
            </a:pPr>
            <a:r>
              <a:rPr lang="en-US" altLang="zh-CN" dirty="0" smtClean="0">
                <a:solidFill>
                  <a:srgbClr val="000000"/>
                </a:solidFill>
                <a:sym typeface="+mn-ea"/>
              </a:rPr>
              <a:t>A</a:t>
            </a:r>
            <a:r>
              <a:rPr lang="en-US" altLang="zh-CN" dirty="0" smtClean="0">
                <a:sym typeface="+mn-ea"/>
              </a:rPr>
              <a:t> </a:t>
            </a:r>
            <a:r>
              <a:rPr lang="en-US" altLang="zh-CN" dirty="0" smtClean="0">
                <a:solidFill>
                  <a:srgbClr val="800000"/>
                </a:solidFill>
                <a:sym typeface="+mn-ea"/>
              </a:rPr>
              <a:t>fault</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space</a:t>
            </a:r>
            <a:r>
              <a:rPr lang="en-US" altLang="zh-CN" dirty="0" smtClean="0">
                <a:sym typeface="+mn-ea"/>
              </a:rPr>
              <a:t> </a:t>
            </a:r>
            <a:r>
              <a:rPr lang="en-US" altLang="zh-CN" dirty="0" smtClean="0">
                <a:solidFill>
                  <a:srgbClr val="000000"/>
                </a:solidFill>
                <a:sym typeface="+mn-ea"/>
              </a:rPr>
              <a:t>(e.g.,</a:t>
            </a:r>
            <a:r>
              <a:rPr lang="en-US" altLang="zh-CN" dirty="0" smtClean="0">
                <a:sym typeface="+mn-ea"/>
              </a:rPr>
              <a:t> </a:t>
            </a:r>
            <a:r>
              <a:rPr lang="en-US" altLang="zh-CN" dirty="0" smtClean="0">
                <a:solidFill>
                  <a:srgbClr val="000000"/>
                </a:solidFill>
                <a:sym typeface="+mn-ea"/>
              </a:rPr>
              <a:t>divided</a:t>
            </a:r>
            <a:r>
              <a:rPr lang="en-US" altLang="zh-CN" dirty="0" smtClean="0">
                <a:sym typeface="+mn-ea"/>
              </a:rPr>
              <a:t> </a:t>
            </a:r>
            <a:r>
              <a:rPr lang="en-US" altLang="zh-CN" dirty="0" smtClean="0">
                <a:solidFill>
                  <a:srgbClr val="000000"/>
                </a:solidFill>
                <a:sym typeface="+mn-ea"/>
              </a:rPr>
              <a:t>by</a:t>
            </a:r>
            <a:r>
              <a:rPr lang="en-US" altLang="zh-CN" dirty="0" smtClean="0">
                <a:sym typeface="+mn-ea"/>
              </a:rPr>
              <a:t> </a:t>
            </a:r>
            <a:r>
              <a:rPr lang="en-US" altLang="zh-CN" dirty="0" smtClean="0">
                <a:solidFill>
                  <a:srgbClr val="000000"/>
                </a:solidFill>
                <a:sym typeface="+mn-ea"/>
              </a:rPr>
              <a:t>zero, invalid</a:t>
            </a:r>
            <a:r>
              <a:rPr lang="en-US" altLang="zh-CN" dirty="0" smtClean="0">
                <a:sym typeface="+mn-ea"/>
              </a:rPr>
              <a:t> </a:t>
            </a:r>
            <a:r>
              <a:rPr lang="en-US" altLang="zh-CN" dirty="0" smtClean="0">
                <a:solidFill>
                  <a:srgbClr val="000000"/>
                </a:solidFill>
                <a:sym typeface="+mn-ea"/>
              </a:rPr>
              <a:t>access,</a:t>
            </a:r>
            <a:r>
              <a:rPr lang="en-US" altLang="zh-CN" dirty="0" smtClean="0">
                <a:sym typeface="+mn-ea"/>
              </a:rPr>
              <a:t> </a:t>
            </a:r>
            <a:r>
              <a:rPr lang="en-US" altLang="zh-CN" dirty="0" smtClean="0">
                <a:solidFill>
                  <a:srgbClr val="000000"/>
                </a:solidFill>
                <a:sym typeface="+mn-ea"/>
              </a:rPr>
              <a:t>null</a:t>
            </a:r>
            <a:r>
              <a:rPr lang="en-US" altLang="zh-CN" dirty="0" smtClean="0">
                <a:sym typeface="+mn-ea"/>
              </a:rPr>
              <a:t> </a:t>
            </a:r>
            <a:r>
              <a:rPr lang="en-US" altLang="zh-CN" dirty="0" smtClean="0">
                <a:solidFill>
                  <a:srgbClr val="000000"/>
                </a:solidFill>
                <a:sym typeface="+mn-ea"/>
              </a:rPr>
              <a:t>pointer</a:t>
            </a:r>
            <a:r>
              <a:rPr lang="en-US" altLang="zh-CN" dirty="0" smtClean="0">
                <a:sym typeface="+mn-ea"/>
              </a:rPr>
              <a:t> </a:t>
            </a:r>
            <a:r>
              <a:rPr lang="en-US" altLang="zh-CN" dirty="0" smtClean="0">
                <a:solidFill>
                  <a:srgbClr val="000000"/>
                </a:solidFill>
                <a:sym typeface="+mn-ea"/>
              </a:rPr>
              <a:t>dereference)</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be captured</a:t>
            </a:r>
            <a:r>
              <a:rPr lang="en-US" altLang="zh-CN" dirty="0" smtClean="0">
                <a:sym typeface="+mn-ea"/>
              </a:rPr>
              <a:t> </a:t>
            </a:r>
            <a:r>
              <a:rPr lang="en-US" altLang="zh-CN" dirty="0" smtClean="0">
                <a:solidFill>
                  <a:srgbClr val="000000"/>
                </a:solidFill>
                <a:sym typeface="+mn-ea"/>
              </a:rPr>
              <a:t>by</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Kernel</a:t>
            </a:r>
            <a:r>
              <a:rPr lang="en-US" altLang="zh-CN" dirty="0" smtClean="0">
                <a:sym typeface="+mn-ea"/>
              </a:rPr>
              <a:t> </a:t>
            </a:r>
            <a:r>
              <a:rPr lang="en-US" altLang="zh-CN" dirty="0" smtClean="0">
                <a:solidFill>
                  <a:srgbClr val="000000"/>
                </a:solidFill>
                <a:sym typeface="+mn-ea"/>
              </a:rPr>
              <a:t>(without</a:t>
            </a:r>
            <a:r>
              <a:rPr lang="en-US" altLang="zh-CN" dirty="0" smtClean="0">
                <a:sym typeface="+mn-ea"/>
              </a:rPr>
              <a:t> </a:t>
            </a:r>
            <a:r>
              <a:rPr lang="en-US" altLang="zh-CN" dirty="0" smtClean="0">
                <a:solidFill>
                  <a:srgbClr val="000000"/>
                </a:solidFill>
                <a:sym typeface="+mn-ea"/>
              </a:rPr>
              <a:t>crashing</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whole </a:t>
            </a:r>
            <a:r>
              <a:rPr lang="en-US" altLang="zh-CN" dirty="0" smtClean="0">
                <a:sym typeface="+mn-ea"/>
              </a:rPr>
              <a:t>	</a:t>
            </a:r>
            <a:r>
              <a:rPr lang="en-US" altLang="zh-CN" dirty="0" smtClean="0">
                <a:solidFill>
                  <a:srgbClr val="000000"/>
                </a:solidFill>
                <a:sym typeface="+mn-ea"/>
              </a:rPr>
              <a:t>system)</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600"/>
              </a:lnSpc>
              <a:tabLst>
                <a:tab pos="342900" algn="l"/>
                <a:tab pos="457200" algn="l"/>
                <a:tab pos="736600" algn="l"/>
              </a:tabLst>
            </a:pPr>
            <a:r>
              <a:rPr lang="en-US" altLang="zh-CN" dirty="0" smtClean="0">
                <a:solidFill>
                  <a:srgbClr val="000000"/>
                </a:solidFill>
                <a:sym typeface="+mn-ea"/>
              </a:rPr>
              <a:t> Details</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fault</a:t>
            </a:r>
            <a:r>
              <a:rPr lang="en-US" altLang="zh-CN" dirty="0" smtClean="0">
                <a:sym typeface="+mn-ea"/>
              </a:rPr>
              <a:t> </a:t>
            </a:r>
            <a:r>
              <a:rPr lang="en-US" altLang="zh-CN" dirty="0" smtClean="0">
                <a:solidFill>
                  <a:srgbClr val="000000"/>
                </a:solidFill>
                <a:sym typeface="+mn-ea"/>
              </a:rPr>
              <a:t>handling</a:t>
            </a:r>
            <a:r>
              <a:rPr lang="en-US" altLang="zh-CN" dirty="0" smtClean="0">
                <a:sym typeface="+mn-ea"/>
              </a:rPr>
              <a:t> </a:t>
            </a:r>
            <a:r>
              <a:rPr lang="en-US" altLang="zh-CN" dirty="0" smtClean="0">
                <a:solidFill>
                  <a:srgbClr val="000000"/>
                </a:solidFill>
                <a:sym typeface="+mn-ea"/>
              </a:rPr>
              <a:t>will</a:t>
            </a:r>
            <a:r>
              <a:rPr lang="en-US" altLang="zh-CN" dirty="0" smtClean="0">
                <a:sym typeface="+mn-ea"/>
              </a:rPr>
              <a:t> </a:t>
            </a:r>
            <a:r>
              <a:rPr lang="en-US" altLang="zh-CN" dirty="0" smtClean="0">
                <a:solidFill>
                  <a:srgbClr val="000000"/>
                </a:solidFill>
                <a:sym typeface="+mn-ea"/>
              </a:rPr>
              <a:t>be</a:t>
            </a:r>
            <a:r>
              <a:rPr lang="en-US" altLang="zh-CN" dirty="0" smtClean="0">
                <a:sym typeface="+mn-ea"/>
              </a:rPr>
              <a:t> </a:t>
            </a:r>
            <a:r>
              <a:rPr lang="en-US" altLang="zh-CN" dirty="0" smtClean="0">
                <a:solidFill>
                  <a:srgbClr val="000000"/>
                </a:solidFill>
                <a:sym typeface="+mn-ea"/>
              </a:rPr>
              <a:t>covered</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later</a:t>
            </a:r>
            <a:r>
              <a:rPr lang="en-US" altLang="zh-CN" dirty="0" smtClean="0">
                <a:sym typeface="+mn-ea"/>
              </a:rPr>
              <a:t> </a:t>
            </a:r>
            <a:r>
              <a:rPr lang="en-US" altLang="zh-CN" dirty="0" smtClean="0">
                <a:solidFill>
                  <a:srgbClr val="000000"/>
                </a:solidFill>
                <a:sym typeface="+mn-ea"/>
              </a:rPr>
              <a:t>lectures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a:lnSpc>
                <a:spcPts val="3200"/>
              </a:lnSpc>
              <a:tabLst>
                <a:tab pos="342900" algn="l"/>
                <a:tab pos="457200" algn="l"/>
                <a:tab pos="736600" algn="l"/>
              </a:tabLst>
            </a:pPr>
            <a:r>
              <a:rPr lang="en-US" altLang="zh-CN" dirty="0" smtClean="0">
                <a:solidFill>
                  <a:srgbClr val="800000"/>
                </a:solidFill>
                <a:sym typeface="+mn-ea"/>
              </a:rPr>
              <a:t>Privileged</a:t>
            </a:r>
            <a:r>
              <a:rPr lang="en-US" altLang="zh-CN" dirty="0" smtClean="0">
                <a:sym typeface="+mn-ea"/>
              </a:rPr>
              <a:t> </a:t>
            </a:r>
            <a:r>
              <a:rPr lang="en-US" altLang="zh-CN" dirty="0" smtClean="0">
                <a:solidFill>
                  <a:srgbClr val="800000"/>
                </a:solidFill>
                <a:sym typeface="+mn-ea"/>
              </a:rPr>
              <a:t>instructions</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only</a:t>
            </a:r>
            <a:r>
              <a:rPr lang="en-US" altLang="zh-CN" dirty="0" smtClean="0">
                <a:sym typeface="+mn-ea"/>
              </a:rPr>
              <a:t> </a:t>
            </a:r>
            <a:r>
              <a:rPr lang="en-US" altLang="zh-CN" dirty="0" smtClean="0">
                <a:solidFill>
                  <a:srgbClr val="000000"/>
                </a:solidFill>
                <a:sym typeface="+mn-ea"/>
              </a:rPr>
              <a:t>be</a:t>
            </a:r>
            <a:r>
              <a:rPr lang="en-US" altLang="zh-CN" dirty="0" smtClean="0">
                <a:sym typeface="+mn-ea"/>
              </a:rPr>
              <a:t> </a:t>
            </a:r>
            <a:r>
              <a:rPr lang="en-US" altLang="zh-CN" dirty="0" smtClean="0">
                <a:solidFill>
                  <a:srgbClr val="000000"/>
                </a:solidFill>
                <a:sym typeface="+mn-ea"/>
              </a:rPr>
              <a:t>issued</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the kernel</a:t>
            </a:r>
            <a:r>
              <a:rPr lang="en-US" altLang="zh-CN" dirty="0" smtClean="0">
                <a:sym typeface="+mn-ea"/>
              </a:rPr>
              <a:t> </a:t>
            </a:r>
            <a:r>
              <a:rPr lang="en-US" altLang="zh-CN" dirty="0" smtClean="0">
                <a:solidFill>
                  <a:srgbClr val="000000"/>
                </a:solidFill>
                <a:sym typeface="+mn-ea"/>
              </a:rPr>
              <a:t>mode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600"/>
              </a:lnSpc>
              <a:tabLst>
                <a:tab pos="342900" algn="l"/>
                <a:tab pos="457200" algn="l"/>
                <a:tab pos="736600" algn="l"/>
              </a:tabLst>
            </a:pPr>
            <a:r>
              <a:rPr lang="en-US" altLang="zh-CN" dirty="0" smtClean="0">
                <a:solidFill>
                  <a:srgbClr val="000000"/>
                </a:solidFill>
                <a:sym typeface="+mn-ea"/>
              </a:rPr>
              <a:t> E.g.,</a:t>
            </a:r>
            <a:r>
              <a:rPr lang="en-US" altLang="zh-CN" dirty="0" smtClean="0">
                <a:sym typeface="+mn-ea"/>
              </a:rPr>
              <a:t> </a:t>
            </a:r>
            <a:r>
              <a:rPr lang="en-US" altLang="zh-CN" dirty="0" smtClean="0">
                <a:solidFill>
                  <a:srgbClr val="000000"/>
                </a:solidFill>
                <a:sym typeface="+mn-ea"/>
              </a:rPr>
              <a:t>disk</a:t>
            </a:r>
            <a:r>
              <a:rPr lang="en-US" altLang="zh-CN" dirty="0" smtClean="0">
                <a:sym typeface="+mn-ea"/>
              </a:rPr>
              <a:t> </a:t>
            </a:r>
            <a:r>
              <a:rPr lang="en-US" altLang="zh-CN" dirty="0" smtClean="0">
                <a:solidFill>
                  <a:srgbClr val="000000"/>
                </a:solidFill>
                <a:sym typeface="+mn-ea"/>
              </a:rPr>
              <a:t>I/O</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600"/>
              </a:lnSpc>
              <a:tabLst>
                <a:tab pos="342900" algn="l"/>
                <a:tab pos="457200" algn="l"/>
                <a:tab pos="736600" algn="l"/>
              </a:tabLst>
            </a:pPr>
            <a:r>
              <a:rPr lang="en-US" altLang="zh-CN" dirty="0" smtClean="0">
                <a:solidFill>
                  <a:srgbClr val="000000"/>
                </a:solidFill>
                <a:sym typeface="+mn-ea"/>
              </a:rPr>
              <a:t> In</a:t>
            </a:r>
            <a:r>
              <a:rPr lang="en-US" altLang="zh-CN" dirty="0" smtClean="0">
                <a:sym typeface="+mn-ea"/>
              </a:rPr>
              <a:t> </a:t>
            </a:r>
            <a:r>
              <a:rPr lang="en-US" altLang="zh-CN" dirty="0" smtClean="0">
                <a:solidFill>
                  <a:srgbClr val="000000"/>
                </a:solidFill>
                <a:sym typeface="+mn-ea"/>
              </a:rPr>
              <a:t>X86,</a:t>
            </a:r>
            <a:r>
              <a:rPr lang="en-US" altLang="zh-CN" dirty="0" smtClean="0">
                <a:sym typeface="+mn-ea"/>
              </a:rPr>
              <a:t> </a:t>
            </a:r>
            <a:r>
              <a:rPr lang="en-US" altLang="zh-CN" dirty="0" smtClean="0">
                <a:solidFill>
                  <a:srgbClr val="000000"/>
                </a:solidFill>
                <a:sym typeface="+mn-ea"/>
              </a:rPr>
              <a:t>an</a:t>
            </a:r>
            <a:r>
              <a:rPr lang="en-US" altLang="zh-CN" dirty="0" smtClean="0">
                <a:sym typeface="+mn-ea"/>
              </a:rPr>
              <a:t> </a:t>
            </a:r>
            <a:r>
              <a:rPr lang="en-US" altLang="zh-CN" dirty="0" smtClean="0">
                <a:solidFill>
                  <a:srgbClr val="000000"/>
                </a:solidFill>
                <a:sym typeface="+mn-ea"/>
              </a:rPr>
              <a:t>attempt</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execute</a:t>
            </a:r>
            <a:r>
              <a:rPr lang="en-US" altLang="zh-CN" dirty="0" smtClean="0">
                <a:sym typeface="+mn-ea"/>
              </a:rPr>
              <a:t> </a:t>
            </a:r>
            <a:r>
              <a:rPr lang="en-US" altLang="zh-CN" dirty="0" smtClean="0">
                <a:solidFill>
                  <a:srgbClr val="000000"/>
                </a:solidFill>
                <a:sym typeface="+mn-ea"/>
              </a:rPr>
              <a:t>them</a:t>
            </a:r>
            <a:r>
              <a:rPr lang="en-US" altLang="zh-CN" dirty="0" smtClean="0">
                <a:sym typeface="+mn-ea"/>
              </a:rPr>
              <a:t> </a:t>
            </a:r>
            <a:r>
              <a:rPr lang="en-US" altLang="zh-CN" dirty="0" smtClean="0">
                <a:solidFill>
                  <a:srgbClr val="000000"/>
                </a:solidFill>
                <a:sym typeface="+mn-ea"/>
              </a:rPr>
              <a:t>from</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3</a:t>
            </a:r>
            <a:r>
              <a:rPr lang="en-US" altLang="zh-CN" dirty="0" smtClean="0">
                <a:sym typeface="+mn-ea"/>
              </a:rPr>
              <a:t> </a:t>
            </a:r>
            <a:r>
              <a:rPr lang="en-US" altLang="zh-CN" dirty="0" smtClean="0">
                <a:solidFill>
                  <a:srgbClr val="000000"/>
                </a:solidFill>
                <a:sym typeface="+mn-ea"/>
              </a:rPr>
              <a:t>leads</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800000"/>
                </a:solidFill>
                <a:sym typeface="+mn-ea"/>
              </a:rPr>
              <a:t>GP (General</a:t>
            </a:r>
            <a:r>
              <a:rPr lang="en-US" altLang="zh-CN" dirty="0" smtClean="0">
                <a:sym typeface="+mn-ea"/>
              </a:rPr>
              <a:t> </a:t>
            </a:r>
            <a:r>
              <a:rPr lang="en-US" altLang="zh-CN" dirty="0" smtClean="0">
                <a:solidFill>
                  <a:srgbClr val="800000"/>
                </a:solidFill>
                <a:sym typeface="+mn-ea"/>
              </a:rPr>
              <a:t>Protection)</a:t>
            </a:r>
            <a:r>
              <a:rPr lang="en-US" altLang="zh-CN" dirty="0" smtClean="0">
                <a:sym typeface="+mn-ea"/>
              </a:rPr>
              <a:t> </a:t>
            </a:r>
            <a:r>
              <a:rPr lang="en-US" altLang="zh-CN" dirty="0" smtClean="0">
                <a:solidFill>
                  <a:srgbClr val="800000"/>
                </a:solidFill>
                <a:sym typeface="+mn-ea"/>
              </a:rPr>
              <a:t>exceptions</a:t>
            </a:r>
            <a:endParaRPr lang="en-US" altLang="zh-CN" dirty="0" smtClean="0">
              <a:solidFill>
                <a:srgbClr val="800000"/>
              </a:solidFill>
              <a:latin typeface="Times New Roman" panose="02020603050405020304" pitchFamily="18" charset="0"/>
              <a:cs typeface="Times New Roman" panose="02020603050405020304" pitchFamily="18" charset="0"/>
            </a:endParaRPr>
          </a:p>
          <a:p>
            <a:pPr>
              <a:lnSpc>
                <a:spcPts val="3100"/>
              </a:lnSpc>
              <a:tabLst>
                <a:tab pos="342900" algn="l"/>
                <a:tab pos="457200" algn="l"/>
                <a:tab pos="736600" algn="l"/>
              </a:tabLst>
            </a:pPr>
            <a:r>
              <a:rPr lang="en-US" altLang="zh-CN" dirty="0" smtClean="0">
                <a:solidFill>
                  <a:srgbClr val="000000"/>
                </a:solidFill>
                <a:sym typeface="+mn-ea"/>
              </a:rPr>
              <a:t>The</a:t>
            </a:r>
            <a:r>
              <a:rPr lang="en-US" altLang="zh-CN" dirty="0" smtClean="0">
                <a:sym typeface="+mn-ea"/>
              </a:rPr>
              <a:t> </a:t>
            </a:r>
            <a:r>
              <a:rPr lang="en-US" altLang="zh-CN" dirty="0" smtClean="0">
                <a:solidFill>
                  <a:srgbClr val="800000"/>
                </a:solidFill>
                <a:sym typeface="+mn-ea"/>
              </a:rPr>
              <a:t>kernel</a:t>
            </a:r>
            <a:r>
              <a:rPr lang="en-US" altLang="zh-CN" dirty="0" smtClean="0">
                <a:sym typeface="+mn-ea"/>
              </a:rPr>
              <a:t> </a:t>
            </a:r>
            <a:r>
              <a:rPr lang="en-US" altLang="zh-CN" dirty="0" smtClean="0">
                <a:solidFill>
                  <a:srgbClr val="800000"/>
                </a:solidFill>
                <a:sym typeface="+mn-ea"/>
              </a:rPr>
              <a:t>memory</a:t>
            </a:r>
            <a:r>
              <a:rPr lang="en-US" altLang="zh-CN" dirty="0" smtClean="0">
                <a:sym typeface="+mn-ea"/>
              </a:rPr>
              <a:t> </a:t>
            </a:r>
            <a:r>
              <a:rPr lang="en-US" altLang="zh-CN" dirty="0" smtClean="0">
                <a:solidFill>
                  <a:srgbClr val="800000"/>
                </a:solidFill>
                <a:sym typeface="+mn-ea"/>
              </a:rPr>
              <a:t>space</a:t>
            </a:r>
            <a:r>
              <a:rPr lang="en-US" altLang="zh-CN" dirty="0" smtClean="0">
                <a:sym typeface="+mn-ea"/>
              </a:rPr>
              <a:t> </a:t>
            </a:r>
            <a:r>
              <a:rPr lang="en-US" altLang="zh-CN" dirty="0" smtClean="0">
                <a:solidFill>
                  <a:srgbClr val="000000"/>
                </a:solidFill>
                <a:sym typeface="+mn-ea"/>
              </a:rPr>
              <a:t>can</a:t>
            </a:r>
            <a:r>
              <a:rPr lang="en-US" altLang="zh-CN" dirty="0" smtClean="0">
                <a:sym typeface="+mn-ea"/>
              </a:rPr>
              <a:t> </a:t>
            </a:r>
            <a:r>
              <a:rPr lang="en-US" altLang="zh-CN" dirty="0" smtClean="0">
                <a:solidFill>
                  <a:srgbClr val="000000"/>
                </a:solidFill>
                <a:sym typeface="+mn-ea"/>
              </a:rPr>
              <a:t>only</a:t>
            </a:r>
            <a:r>
              <a:rPr lang="en-US" altLang="zh-CN" dirty="0" smtClean="0">
                <a:sym typeface="+mn-ea"/>
              </a:rPr>
              <a:t> </a:t>
            </a:r>
            <a:r>
              <a:rPr lang="en-US" altLang="zh-CN" dirty="0" smtClean="0">
                <a:solidFill>
                  <a:srgbClr val="000000"/>
                </a:solidFill>
                <a:sym typeface="+mn-ea"/>
              </a:rPr>
              <a:t>be</a:t>
            </a:r>
            <a:r>
              <a:rPr lang="en-US" altLang="zh-CN" dirty="0" smtClean="0">
                <a:sym typeface="+mn-ea"/>
              </a:rPr>
              <a:t> </a:t>
            </a:r>
            <a:r>
              <a:rPr lang="en-US" altLang="zh-CN" dirty="0" smtClean="0">
                <a:solidFill>
                  <a:srgbClr val="000000"/>
                </a:solidFill>
                <a:sym typeface="+mn-ea"/>
              </a:rPr>
              <a:t>accessed</a:t>
            </a:r>
            <a:r>
              <a:rPr lang="en-US" altLang="zh-CN" dirty="0" smtClean="0">
                <a:sym typeface="+mn-ea"/>
              </a:rPr>
              <a:t> </a:t>
            </a:r>
            <a:r>
              <a:rPr lang="en-US" altLang="zh-CN" dirty="0" smtClean="0">
                <a:solidFill>
                  <a:srgbClr val="000000"/>
                </a:solidFill>
                <a:sym typeface="+mn-ea"/>
              </a:rPr>
              <a:t>in the</a:t>
            </a:r>
            <a:r>
              <a:rPr lang="en-US" altLang="zh-CN" dirty="0" smtClean="0">
                <a:sym typeface="+mn-ea"/>
              </a:rPr>
              <a:t> </a:t>
            </a:r>
            <a:r>
              <a:rPr lang="en-US" altLang="zh-CN" dirty="0" smtClean="0">
                <a:solidFill>
                  <a:srgbClr val="000000"/>
                </a:solidFill>
                <a:sym typeface="+mn-ea"/>
              </a:rPr>
              <a:t>kernel</a:t>
            </a:r>
            <a:r>
              <a:rPr lang="en-US" altLang="zh-CN" dirty="0" smtClean="0">
                <a:sym typeface="+mn-ea"/>
              </a:rPr>
              <a:t> </a:t>
            </a:r>
            <a:r>
              <a:rPr lang="en-US" altLang="zh-CN" dirty="0" smtClean="0">
                <a:solidFill>
                  <a:srgbClr val="000000"/>
                </a:solidFill>
                <a:sym typeface="+mn-ea"/>
              </a:rPr>
              <a:t>mode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600"/>
              </a:lnSpc>
              <a:tabLst>
                <a:tab pos="342900" algn="l"/>
                <a:tab pos="457200" algn="l"/>
                <a:tab pos="736600" algn="l"/>
              </a:tabLst>
            </a:pPr>
            <a:r>
              <a:rPr lang="en-US" altLang="zh-CN" dirty="0" smtClean="0">
                <a:sym typeface="+mn-ea"/>
              </a:rPr>
              <a:t> </a:t>
            </a:r>
            <a:r>
              <a:rPr lang="en-US" altLang="zh-CN" dirty="0" smtClean="0">
                <a:solidFill>
                  <a:srgbClr val="000000"/>
                </a:solidFill>
                <a:sym typeface="+mn-ea"/>
              </a:rPr>
              <a:t>E.g.,</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list</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processes</a:t>
            </a:r>
            <a:r>
              <a:rPr lang="en-US" altLang="zh-CN" dirty="0" smtClean="0">
                <a:sym typeface="+mn-ea"/>
              </a:rPr>
              <a:t> </a:t>
            </a:r>
            <a:r>
              <a:rPr lang="en-US" altLang="zh-CN" dirty="0" smtClean="0">
                <a:solidFill>
                  <a:srgbClr val="000000"/>
                </a:solidFill>
                <a:sym typeface="+mn-ea"/>
              </a:rPr>
              <a:t>for</a:t>
            </a:r>
            <a:r>
              <a:rPr lang="en-US" altLang="zh-CN" dirty="0" smtClean="0">
                <a:sym typeface="+mn-ea"/>
              </a:rPr>
              <a:t> </a:t>
            </a:r>
            <a:r>
              <a:rPr lang="en-US" altLang="zh-CN" dirty="0" smtClean="0">
                <a:solidFill>
                  <a:srgbClr val="000000"/>
                </a:solidFill>
                <a:sym typeface="+mn-ea"/>
              </a:rPr>
              <a:t>scheduling</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2286000" y="1371600"/>
            <a:ext cx="8686800" cy="17526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ts val="3900"/>
              </a:lnSpc>
              <a:tabLst>
                <a:tab pos="88900" algn="l"/>
                <a:tab pos="3225800" algn="l"/>
              </a:tabLst>
            </a:pPr>
            <a:r>
              <a:rPr lang="en-US" altLang="zh-CN" sz="2800" dirty="0" smtClean="0">
                <a:solidFill>
                  <a:srgbClr val="FFFFFF"/>
                </a:solidFill>
                <a:latin typeface="Calibri" pitchFamily="18" charset="0"/>
                <a:cs typeface="Calibri" pitchFamily="18" charset="0"/>
                <a:sym typeface="+mn-ea"/>
              </a:rPr>
              <a:t>What are the “</a:t>
            </a:r>
            <a:r>
              <a:rPr lang="en-US" altLang="zh-CN" sz="2800" b="1" dirty="0" smtClean="0">
                <a:solidFill>
                  <a:srgbClr val="FFFFFF"/>
                </a:solidFill>
                <a:latin typeface="Calibri" pitchFamily="18" charset="0"/>
                <a:cs typeface="Calibri" pitchFamily="18" charset="0"/>
                <a:sym typeface="+mn-ea"/>
              </a:rPr>
              <a:t>real mode</a:t>
            </a:r>
            <a:r>
              <a:rPr lang="en-US" altLang="zh-CN" sz="2800" dirty="0" smtClean="0">
                <a:solidFill>
                  <a:srgbClr val="FFFFFF"/>
                </a:solidFill>
                <a:latin typeface="Calibri" pitchFamily="18" charset="0"/>
                <a:cs typeface="Calibri" pitchFamily="18" charset="0"/>
                <a:sym typeface="+mn-ea"/>
              </a:rPr>
              <a:t>” “</a:t>
            </a:r>
            <a:r>
              <a:rPr lang="en-US" altLang="zh-CN" sz="2800" b="1" dirty="0" smtClean="0">
                <a:solidFill>
                  <a:srgbClr val="FFFFFF"/>
                </a:solidFill>
                <a:latin typeface="Calibri" pitchFamily="18" charset="0"/>
                <a:cs typeface="Calibri" pitchFamily="18" charset="0"/>
                <a:sym typeface="+mn-ea"/>
              </a:rPr>
              <a:t>protected mode</a:t>
            </a:r>
            <a:r>
              <a:rPr lang="en-US" altLang="zh-CN" sz="2800" dirty="0" smtClean="0">
                <a:solidFill>
                  <a:srgbClr val="FFFFFF"/>
                </a:solidFill>
                <a:latin typeface="Calibri" pitchFamily="18" charset="0"/>
                <a:cs typeface="Calibri" pitchFamily="18" charset="0"/>
                <a:sym typeface="+mn-ea"/>
              </a:rPr>
              <a:t>” in x86 CPUs</a:t>
            </a:r>
            <a:endParaRPr lang="en-US" altLang="zh-CN" sz="2800" dirty="0" smtClean="0">
              <a:solidFill>
                <a:srgbClr val="FFFFFF"/>
              </a:solidFill>
              <a:latin typeface="Calibri" pitchFamily="18" charset="0"/>
              <a:cs typeface="Calibri" pitchFamily="18" charset="0"/>
              <a:sym typeface="+mn-ea"/>
            </a:endParaRPr>
          </a:p>
        </p:txBody>
      </p:sp>
      <p:sp>
        <p:nvSpPr>
          <p:cNvPr id="5" name="Rounded Rectangle 4"/>
          <p:cNvSpPr/>
          <p:nvPr/>
        </p:nvSpPr>
        <p:spPr>
          <a:xfrm>
            <a:off x="1676400" y="3733800"/>
            <a:ext cx="9906000" cy="25146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ts val="3800"/>
              </a:lnSpc>
              <a:tabLst>
                <a:tab pos="88900" algn="l"/>
                <a:tab pos="3225800" algn="l"/>
              </a:tabLst>
            </a:pPr>
            <a:r>
              <a:rPr lang="en-US" altLang="zh-CN" sz="2800" dirty="0" smtClean="0">
                <a:solidFill>
                  <a:srgbClr val="990033"/>
                </a:solidFill>
                <a:latin typeface="Calibri" pitchFamily="18" charset="0"/>
                <a:cs typeface="Calibri" pitchFamily="18" charset="0"/>
                <a:sym typeface="+mn-ea"/>
              </a:rPr>
              <a:t>In “real mode”, protection rings are NOT enforced, while in “protected mode”, </a:t>
            </a:r>
            <a:r>
              <a:rPr lang="en-US" altLang="zh-CN" sz="2800" b="1" dirty="0" smtClean="0">
                <a:solidFill>
                  <a:srgbClr val="990033"/>
                </a:solidFill>
                <a:latin typeface="Calibri" pitchFamily="18" charset="0"/>
                <a:cs typeface="Calibri" pitchFamily="18" charset="0"/>
                <a:sym typeface="+mn-ea"/>
              </a:rPr>
              <a:t>protection rings </a:t>
            </a:r>
            <a:r>
              <a:rPr lang="en-US" altLang="zh-CN" sz="2800" dirty="0" smtClean="0">
                <a:solidFill>
                  <a:srgbClr val="990033"/>
                </a:solidFill>
                <a:latin typeface="Calibri" pitchFamily="18" charset="0"/>
                <a:cs typeface="Calibri" pitchFamily="18" charset="0"/>
                <a:sym typeface="+mn-ea"/>
              </a:rPr>
              <a:t>are enforced</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solidFill>
                  <a:srgbClr val="990033"/>
                </a:solidFill>
                <a:latin typeface="Times New Roman" panose="02020603050405020304" pitchFamily="18" charset="0"/>
                <a:cs typeface="Times New Roman" panose="02020603050405020304" pitchFamily="18" charset="0"/>
                <a:sym typeface="+mn-ea"/>
              </a:rPr>
              <a:t>Examples</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of</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Privileged</a:t>
            </a:r>
            <a:r>
              <a:rPr lang="en-US" altLang="zh-CN" dirty="0" smtClean="0">
                <a:latin typeface="Times New Roman" panose="02020603050405020304" pitchFamily="18" charset="0"/>
                <a:cs typeface="Times New Roman" panose="02020603050405020304" pitchFamily="18" charset="0"/>
                <a:sym typeface="+mn-ea"/>
              </a:rPr>
              <a:t> </a:t>
            </a:r>
            <a:r>
              <a:rPr lang="en-US" altLang="zh-CN" b="1" dirty="0" smtClean="0">
                <a:solidFill>
                  <a:srgbClr val="990033"/>
                </a:solidFill>
                <a:latin typeface="Times New Roman" panose="02020603050405020304" pitchFamily="18" charset="0"/>
                <a:cs typeface="Times New Roman" panose="02020603050405020304" pitchFamily="18" charset="0"/>
                <a:sym typeface="+mn-ea"/>
              </a:rPr>
              <a:t>Instructions</a:t>
            </a:r>
            <a:endParaRPr lang="en-US"/>
          </a:p>
        </p:txBody>
      </p:sp>
      <p:sp>
        <p:nvSpPr>
          <p:cNvPr id="3" name="Content Placeholder 2"/>
          <p:cNvSpPr>
            <a:spLocks noGrp="1"/>
          </p:cNvSpPr>
          <p:nvPr>
            <p:ph idx="1"/>
          </p:nvPr>
        </p:nvSpPr>
        <p:spPr/>
        <p:txBody>
          <a:bodyPr/>
          <a:p>
            <a:pPr>
              <a:lnSpc>
                <a:spcPts val="2400"/>
              </a:lnSpc>
            </a:pPr>
            <a:r>
              <a:rPr lang="en-US" altLang="zh-CN" dirty="0" smtClean="0">
                <a:solidFill>
                  <a:srgbClr val="800000"/>
                </a:solidFill>
                <a:sym typeface="+mn-ea"/>
              </a:rPr>
              <a:t>I/O</a:t>
            </a:r>
            <a:r>
              <a:rPr lang="en-US" altLang="zh-CN" dirty="0" smtClean="0">
                <a:sym typeface="+mn-ea"/>
              </a:rPr>
              <a:t> </a:t>
            </a:r>
            <a:r>
              <a:rPr lang="en-US" altLang="zh-CN" dirty="0" smtClean="0">
                <a:solidFill>
                  <a:srgbClr val="800000"/>
                </a:solidFill>
                <a:sym typeface="+mn-ea"/>
              </a:rPr>
              <a:t>operations</a:t>
            </a:r>
            <a:r>
              <a:rPr lang="en-US" altLang="en-US" dirty="0" smtClean="0">
                <a:solidFill>
                  <a:srgbClr val="800000"/>
                </a:solidFill>
                <a:sym typeface="+mn-ea"/>
              </a:rPr>
              <a:t>: </a:t>
            </a:r>
            <a:r>
              <a:rPr lang="en-US" altLang="en-US" b="1" dirty="0" smtClean="0">
                <a:solidFill>
                  <a:srgbClr val="800000"/>
                </a:solidFill>
                <a:sym typeface="+mn-ea"/>
              </a:rPr>
              <a:t>inp</a:t>
            </a:r>
            <a:r>
              <a:rPr lang="en-US" altLang="en-US" dirty="0" smtClean="0">
                <a:solidFill>
                  <a:srgbClr val="800000"/>
                </a:solidFill>
                <a:sym typeface="+mn-ea"/>
              </a:rPr>
              <a:t>, </a:t>
            </a:r>
            <a:r>
              <a:rPr lang="en-US" altLang="en-US" b="1" dirty="0" smtClean="0">
                <a:solidFill>
                  <a:srgbClr val="800000"/>
                </a:solidFill>
                <a:sym typeface="+mn-ea"/>
              </a:rPr>
              <a:t>outp</a:t>
            </a:r>
            <a:endParaRPr lang="en-US" altLang="zh-CN" dirty="0" smtClean="0">
              <a:solidFill>
                <a:srgbClr val="800000"/>
              </a:solidFill>
              <a:latin typeface="Times New Roman" panose="02020603050405020304" pitchFamily="18" charset="0"/>
              <a:cs typeface="Times New Roman" panose="02020603050405020304" pitchFamily="18" charset="0"/>
            </a:endParaRPr>
          </a:p>
          <a:p>
            <a:pPr>
              <a:lnSpc>
                <a:spcPts val="2800"/>
              </a:lnSpc>
            </a:pPr>
            <a:endParaRPr lang="en-US" altLang="zh-CN" dirty="0" smtClean="0">
              <a:solidFill>
                <a:srgbClr val="000000"/>
              </a:solidFill>
              <a:sym typeface="+mn-ea"/>
            </a:endParaRPr>
          </a:p>
          <a:p>
            <a:pPr>
              <a:lnSpc>
                <a:spcPts val="2800"/>
              </a:lnSpc>
            </a:pPr>
            <a:r>
              <a:rPr lang="en-US" altLang="zh-CN" dirty="0" smtClean="0">
                <a:solidFill>
                  <a:srgbClr val="000000"/>
                </a:solidFill>
                <a:sym typeface="+mn-ea"/>
              </a:rPr>
              <a:t>Switch</a:t>
            </a:r>
            <a:r>
              <a:rPr lang="en-US" altLang="zh-CN" dirty="0" smtClean="0">
                <a:sym typeface="+mn-ea"/>
              </a:rPr>
              <a:t> </a:t>
            </a:r>
            <a:r>
              <a:rPr lang="en-US" altLang="zh-CN" dirty="0" smtClean="0">
                <a:solidFill>
                  <a:srgbClr val="000000"/>
                </a:solidFill>
                <a:sym typeface="+mn-ea"/>
              </a:rPr>
              <a:t>page</a:t>
            </a:r>
            <a:r>
              <a:rPr lang="en-US" altLang="zh-CN" dirty="0" smtClean="0">
                <a:sym typeface="+mn-ea"/>
              </a:rPr>
              <a:t> </a:t>
            </a:r>
            <a:r>
              <a:rPr lang="en-US" altLang="zh-CN" dirty="0" smtClean="0">
                <a:solidFill>
                  <a:srgbClr val="000000"/>
                </a:solidFill>
                <a:sym typeface="+mn-ea"/>
              </a:rPr>
              <a:t>tables</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processes:</a:t>
            </a:r>
            <a:r>
              <a:rPr lang="en-US" altLang="zh-CN" dirty="0" smtClean="0">
                <a:sym typeface="+mn-ea"/>
              </a:rPr>
              <a:t> </a:t>
            </a:r>
            <a:r>
              <a:rPr lang="en-US" altLang="zh-CN" b="1" dirty="0" smtClean="0">
                <a:solidFill>
                  <a:srgbClr val="3366FF"/>
                </a:solidFill>
                <a:sym typeface="+mn-ea"/>
              </a:rPr>
              <a:t>load</a:t>
            </a:r>
            <a:r>
              <a:rPr lang="en-US" altLang="zh-CN" b="1" dirty="0" smtClean="0">
                <a:sym typeface="+mn-ea"/>
              </a:rPr>
              <a:t> </a:t>
            </a:r>
            <a:r>
              <a:rPr lang="en-US" altLang="zh-CN" b="1" dirty="0" smtClean="0">
                <a:solidFill>
                  <a:srgbClr val="3366FF"/>
                </a:solidFill>
                <a:sym typeface="+mn-ea"/>
              </a:rPr>
              <a:t>cr3</a:t>
            </a:r>
            <a:endParaRPr lang="en-US" altLang="zh-CN" dirty="0" smtClean="0">
              <a:solidFill>
                <a:srgbClr val="3366FF"/>
              </a:solidFill>
              <a:latin typeface="Times New Roman" panose="02020603050405020304" pitchFamily="18" charset="0"/>
              <a:cs typeface="Times New Roman" panose="02020603050405020304" pitchFamily="18" charset="0"/>
            </a:endParaRPr>
          </a:p>
          <a:p>
            <a:pPr>
              <a:lnSpc>
                <a:spcPts val="2800"/>
              </a:lnSpc>
            </a:pPr>
            <a:r>
              <a:rPr lang="en-US" altLang="zh-CN" dirty="0" smtClean="0">
                <a:solidFill>
                  <a:srgbClr val="000000"/>
                </a:solidFill>
                <a:sym typeface="+mn-ea"/>
              </a:rPr>
              <a:t>Enable/disable</a:t>
            </a:r>
            <a:r>
              <a:rPr lang="en-US" altLang="zh-CN" dirty="0" smtClean="0">
                <a:sym typeface="+mn-ea"/>
              </a:rPr>
              <a:t> </a:t>
            </a:r>
            <a:r>
              <a:rPr lang="en-US" altLang="zh-CN" dirty="0" smtClean="0">
                <a:solidFill>
                  <a:srgbClr val="000000"/>
                </a:solidFill>
                <a:sym typeface="+mn-ea"/>
              </a:rPr>
              <a:t>interrupts:</a:t>
            </a:r>
            <a:r>
              <a:rPr lang="en-US" altLang="zh-CN" dirty="0" smtClean="0">
                <a:sym typeface="+mn-ea"/>
              </a:rPr>
              <a:t> </a:t>
            </a:r>
            <a:r>
              <a:rPr lang="en-US" altLang="zh-CN" b="1" dirty="0" smtClean="0">
                <a:solidFill>
                  <a:srgbClr val="3366FF"/>
                </a:solidFill>
                <a:sym typeface="+mn-ea"/>
              </a:rPr>
              <a:t>sti/cli</a:t>
            </a:r>
            <a:endParaRPr lang="en-US" altLang="zh-CN" dirty="0" smtClean="0">
              <a:solidFill>
                <a:srgbClr val="3366FF"/>
              </a:solidFill>
              <a:latin typeface="Times New Roman" panose="02020603050405020304" pitchFamily="18" charset="0"/>
              <a:cs typeface="Times New Roman" panose="02020603050405020304" pitchFamily="18" charset="0"/>
            </a:endParaRPr>
          </a:p>
          <a:p>
            <a:pPr>
              <a:lnSpc>
                <a:spcPts val="2900"/>
              </a:lnSpc>
            </a:pPr>
            <a:r>
              <a:rPr lang="en-US" altLang="zh-CN" dirty="0" smtClean="0">
                <a:solidFill>
                  <a:srgbClr val="000000"/>
                </a:solidFill>
                <a:sym typeface="+mn-ea"/>
              </a:rPr>
              <a:t>Change</a:t>
            </a:r>
            <a:r>
              <a:rPr lang="en-US" altLang="zh-CN" dirty="0" smtClean="0">
                <a:sym typeface="+mn-ea"/>
              </a:rPr>
              <a:t> </a:t>
            </a:r>
            <a:r>
              <a:rPr lang="en-US" altLang="zh-CN" dirty="0" smtClean="0">
                <a:solidFill>
                  <a:srgbClr val="000000"/>
                </a:solidFill>
                <a:sym typeface="+mn-ea"/>
              </a:rPr>
              <a:t>processor</a:t>
            </a:r>
            <a:r>
              <a:rPr lang="en-US" altLang="zh-CN" dirty="0" smtClean="0">
                <a:sym typeface="+mn-ea"/>
              </a:rPr>
              <a:t> </a:t>
            </a:r>
            <a:r>
              <a:rPr lang="en-US" altLang="zh-CN" dirty="0" smtClean="0">
                <a:solidFill>
                  <a:srgbClr val="000000"/>
                </a:solidFill>
                <a:sym typeface="+mn-ea"/>
              </a:rPr>
              <a:t>modes</a:t>
            </a:r>
            <a:r>
              <a:rPr lang="en-US" altLang="zh-CN" dirty="0" smtClean="0">
                <a:sym typeface="+mn-ea"/>
              </a:rPr>
              <a:t> </a:t>
            </a:r>
            <a:r>
              <a:rPr lang="en-US" altLang="zh-CN" dirty="0" smtClean="0">
                <a:solidFill>
                  <a:srgbClr val="000000"/>
                </a:solidFill>
                <a:sym typeface="+mn-ea"/>
              </a:rPr>
              <a:t>from</a:t>
            </a:r>
            <a:r>
              <a:rPr lang="en-US" altLang="zh-CN" dirty="0" smtClean="0">
                <a:sym typeface="+mn-ea"/>
              </a:rPr>
              <a:t> </a:t>
            </a:r>
            <a:r>
              <a:rPr lang="en-US" altLang="zh-CN" dirty="0" smtClean="0">
                <a:solidFill>
                  <a:srgbClr val="000000"/>
                </a:solidFill>
                <a:sym typeface="+mn-ea"/>
              </a:rPr>
              <a:t>kernel</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b="1" dirty="0" smtClean="0">
                <a:solidFill>
                  <a:srgbClr val="3366FF"/>
                </a:solidFill>
                <a:sym typeface="+mn-ea"/>
              </a:rPr>
              <a:t>iret</a:t>
            </a:r>
            <a:endParaRPr lang="en-US" altLang="zh-CN" dirty="0" smtClean="0">
              <a:solidFill>
                <a:srgbClr val="3366FF"/>
              </a:solidFill>
              <a:latin typeface="Times New Roman" panose="02020603050405020304" pitchFamily="18" charset="0"/>
              <a:cs typeface="Times New Roman" panose="02020603050405020304" pitchFamily="18" charset="0"/>
            </a:endParaRPr>
          </a:p>
          <a:p>
            <a:pPr>
              <a:lnSpc>
                <a:spcPts val="2900"/>
              </a:lnSpc>
            </a:pPr>
            <a:r>
              <a:rPr lang="en-US" altLang="zh-CN" dirty="0" smtClean="0">
                <a:solidFill>
                  <a:srgbClr val="000000"/>
                </a:solidFill>
                <a:sym typeface="+mn-ea"/>
              </a:rPr>
              <a:t>Halt</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processor</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enter</a:t>
            </a:r>
            <a:r>
              <a:rPr lang="en-US" altLang="zh-CN" dirty="0" smtClean="0">
                <a:sym typeface="+mn-ea"/>
              </a:rPr>
              <a:t> </a:t>
            </a:r>
            <a:r>
              <a:rPr lang="en-US" altLang="zh-CN" dirty="0" smtClean="0">
                <a:solidFill>
                  <a:srgbClr val="000000"/>
                </a:solidFill>
                <a:sym typeface="+mn-ea"/>
              </a:rPr>
              <a:t>low-power</a:t>
            </a:r>
            <a:r>
              <a:rPr lang="en-US" altLang="zh-CN" dirty="0" smtClean="0">
                <a:sym typeface="+mn-ea"/>
              </a:rPr>
              <a:t> </a:t>
            </a:r>
            <a:r>
              <a:rPr lang="en-US" altLang="zh-CN" dirty="0" smtClean="0">
                <a:solidFill>
                  <a:srgbClr val="000000"/>
                </a:solidFill>
                <a:sym typeface="+mn-ea"/>
              </a:rPr>
              <a:t>stage:</a:t>
            </a:r>
            <a:r>
              <a:rPr lang="en-US" altLang="zh-CN" dirty="0" smtClean="0">
                <a:sym typeface="+mn-ea"/>
              </a:rPr>
              <a:t> </a:t>
            </a:r>
            <a:r>
              <a:rPr lang="en-US" altLang="zh-CN" b="1" dirty="0" smtClean="0">
                <a:solidFill>
                  <a:srgbClr val="3366FF"/>
                </a:solidFill>
                <a:sym typeface="+mn-ea"/>
              </a:rPr>
              <a:t>hlt</a:t>
            </a:r>
            <a:endParaRPr lang="en-US" altLang="zh-CN" dirty="0" smtClean="0">
              <a:solidFill>
                <a:srgbClr val="3366FF"/>
              </a:solidFill>
              <a:latin typeface="Times New Roman" panose="02020603050405020304" pitchFamily="18" charset="0"/>
              <a:cs typeface="Times New Roman" panose="02020603050405020304" pitchFamily="18" charset="0"/>
            </a:endParaRPr>
          </a:p>
          <a:p>
            <a:pPr>
              <a:lnSpc>
                <a:spcPts val="2900"/>
              </a:lnSpc>
            </a:pPr>
            <a:r>
              <a:rPr lang="en-US" altLang="zh-CN" dirty="0" smtClean="0">
                <a:solidFill>
                  <a:srgbClr val="000000"/>
                </a:solidFill>
                <a:sym typeface="+mn-ea"/>
              </a:rPr>
              <a:t>Load</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Global</a:t>
            </a:r>
            <a:r>
              <a:rPr lang="en-US" altLang="zh-CN" dirty="0" smtClean="0">
                <a:sym typeface="+mn-ea"/>
              </a:rPr>
              <a:t> </a:t>
            </a:r>
            <a:r>
              <a:rPr lang="en-US" altLang="zh-CN" dirty="0" smtClean="0">
                <a:solidFill>
                  <a:srgbClr val="000000"/>
                </a:solidFill>
                <a:sym typeface="+mn-ea"/>
              </a:rPr>
              <a:t>Descriptor</a:t>
            </a:r>
            <a:r>
              <a:rPr lang="en-US" altLang="zh-CN" dirty="0" smtClean="0">
                <a:sym typeface="+mn-ea"/>
              </a:rPr>
              <a:t> </a:t>
            </a:r>
            <a:r>
              <a:rPr lang="en-US" altLang="zh-CN" dirty="0" smtClean="0">
                <a:solidFill>
                  <a:srgbClr val="000000"/>
                </a:solidFill>
                <a:sym typeface="+mn-ea"/>
              </a:rPr>
              <a:t>Table</a:t>
            </a:r>
            <a:r>
              <a:rPr lang="en-US" altLang="zh-CN" dirty="0" smtClean="0">
                <a:sym typeface="+mn-ea"/>
              </a:rPr>
              <a:t> </a:t>
            </a:r>
            <a:r>
              <a:rPr lang="en-US" altLang="zh-CN" dirty="0" smtClean="0">
                <a:solidFill>
                  <a:srgbClr val="000000"/>
                </a:solidFill>
                <a:sym typeface="+mn-ea"/>
              </a:rPr>
              <a:t>register</a:t>
            </a:r>
            <a:r>
              <a:rPr lang="en-US" altLang="zh-CN" dirty="0" smtClean="0">
                <a:sym typeface="+mn-ea"/>
              </a:rPr>
              <a:t> </a:t>
            </a:r>
            <a:r>
              <a:rPr lang="en-US" altLang="zh-CN" dirty="0" smtClean="0">
                <a:solidFill>
                  <a:srgbClr val="000000"/>
                </a:solidFill>
                <a:sym typeface="+mn-ea"/>
              </a:rPr>
              <a:t>in</a:t>
            </a:r>
            <a:r>
              <a:rPr lang="en-US" altLang="zh-CN" dirty="0" smtClean="0">
                <a:sym typeface="+mn-ea"/>
              </a:rPr>
              <a:t> </a:t>
            </a:r>
            <a:r>
              <a:rPr lang="en-US" altLang="zh-CN" dirty="0" smtClean="0">
                <a:solidFill>
                  <a:srgbClr val="000000"/>
                </a:solidFill>
                <a:sym typeface="+mn-ea"/>
              </a:rPr>
              <a:t>x86:</a:t>
            </a:r>
            <a:r>
              <a:rPr lang="en-US" altLang="zh-CN" dirty="0" smtClean="0">
                <a:sym typeface="+mn-ea"/>
              </a:rPr>
              <a:t> </a:t>
            </a:r>
            <a:r>
              <a:rPr lang="en-US" altLang="zh-CN" b="1" dirty="0" smtClean="0">
                <a:solidFill>
                  <a:srgbClr val="3366FF"/>
                </a:solidFill>
                <a:sym typeface="+mn-ea"/>
              </a:rPr>
              <a:t>lgdt</a:t>
            </a:r>
            <a:endParaRPr lang="en-US" altLang="zh-CN" dirty="0" smtClean="0">
              <a:solidFill>
                <a:srgbClr val="3366FF"/>
              </a:solidFill>
              <a:latin typeface="Times New Roman" panose="02020603050405020304" pitchFamily="18" charset="0"/>
              <a:cs typeface="Times New Roman" panose="02020603050405020304" pitchFamily="18" charset="0"/>
            </a:endParaRPr>
          </a:p>
          <a:p>
            <a:pPr>
              <a:lnSpc>
                <a:spcPts val="2700"/>
              </a:lnSpc>
              <a:tabLst>
                <a:tab pos="342900" algn="l"/>
                <a:tab pos="457200" algn="l"/>
              </a:tabLst>
            </a:pPr>
            <a:endParaRPr lang="en-US" altLang="zh-CN" dirty="0" smtClean="0">
              <a:solidFill>
                <a:srgbClr val="000000"/>
              </a:solidFill>
              <a:sym typeface="+mn-ea"/>
            </a:endParaRPr>
          </a:p>
          <a:p>
            <a:pPr>
              <a:lnSpc>
                <a:spcPts val="2700"/>
              </a:lnSpc>
              <a:tabLst>
                <a:tab pos="342900" algn="l"/>
                <a:tab pos="457200" algn="l"/>
              </a:tabLst>
            </a:pPr>
            <a:r>
              <a:rPr lang="en-US" altLang="zh-CN" dirty="0" smtClean="0">
                <a:solidFill>
                  <a:srgbClr val="000000"/>
                </a:solidFill>
                <a:sym typeface="+mn-ea"/>
              </a:rPr>
              <a:t>Ref:</a:t>
            </a:r>
            <a:r>
              <a:rPr lang="en-US" altLang="en-US" dirty="0" smtClean="0">
                <a:solidFill>
                  <a:srgbClr val="000000"/>
                </a:solidFill>
                <a:sym typeface="+mn-ea"/>
              </a:rPr>
              <a:t>	 </a:t>
            </a:r>
            <a:r>
              <a:rPr lang="en-US" altLang="zh-CN" u="sng" dirty="0" smtClean="0">
                <a:solidFill>
                  <a:srgbClr val="0000FF"/>
                </a:solidFill>
                <a:sym typeface="+mn-ea"/>
              </a:rPr>
              <a:t>http://www.brokenthorn.com/Resources/OSDev23.html</a:t>
            </a:r>
            <a:endParaRPr lang="en-US" altLang="zh-CN" u="sng" dirty="0" smtClean="0">
              <a:solidFill>
                <a:srgbClr val="0000FF"/>
              </a:solidFill>
              <a:latin typeface="Times New Roman" panose="02020603050405020304" pitchFamily="18" charset="0"/>
              <a:cs typeface="Times New Roman" panose="02020603050405020304" pitchFamily="18" charset="0"/>
            </a:endParaRPr>
          </a:p>
          <a:p>
            <a:pPr>
              <a:lnSpc>
                <a:spcPts val="1000"/>
              </a:lnSpc>
            </a:pPr>
            <a:endParaRPr lang="en-US" altLang="zh-CN" dirty="0" smtClean="0"/>
          </a:p>
          <a:p>
            <a:pPr>
              <a:lnSpc>
                <a:spcPts val="1000"/>
              </a:lnSpc>
            </a:pPr>
            <a:endParaRPr lang="en-US" altLang="zh-CN" dirty="0" smtClean="0"/>
          </a:p>
          <a:p>
            <a:pPr>
              <a:lnSpc>
                <a:spcPts val="1000"/>
              </a:lnSpc>
            </a:pPr>
            <a:endParaRPr lang="en-US" altLang="zh-CN" dirty="0" smtClean="0"/>
          </a:p>
          <a:p>
            <a:pPr>
              <a:lnSpc>
                <a:spcPts val="2700"/>
              </a:lnSpc>
              <a:tabLst>
                <a:tab pos="342900" algn="l"/>
                <a:tab pos="457200" algn="l"/>
              </a:tabLst>
            </a:pPr>
            <a:r>
              <a:rPr lang="en-US" altLang="zh-CN" dirty="0" smtClean="0">
                <a:solidFill>
                  <a:srgbClr val="000000"/>
                </a:solidFill>
                <a:sym typeface="+mn-ea"/>
              </a:rPr>
              <a:t>Examples</a:t>
            </a:r>
            <a:r>
              <a:rPr lang="en-US" altLang="zh-CN" dirty="0" smtClean="0">
                <a:sym typeface="+mn-ea"/>
              </a:rPr>
              <a:t> </a:t>
            </a:r>
            <a:r>
              <a:rPr lang="en-US" altLang="zh-CN" dirty="0" smtClean="0">
                <a:solidFill>
                  <a:srgbClr val="000000"/>
                </a:solidFill>
                <a:sym typeface="+mn-ea"/>
              </a:rPr>
              <a:t>of</a:t>
            </a:r>
            <a:r>
              <a:rPr lang="en-US" altLang="zh-CN" dirty="0" smtClean="0">
                <a:sym typeface="+mn-ea"/>
              </a:rPr>
              <a:t> </a:t>
            </a:r>
            <a:r>
              <a:rPr lang="en-US" altLang="zh-CN" dirty="0" smtClean="0">
                <a:solidFill>
                  <a:srgbClr val="000000"/>
                </a:solidFill>
                <a:sym typeface="+mn-ea"/>
              </a:rPr>
              <a:t>non-privileged</a:t>
            </a:r>
            <a:r>
              <a:rPr lang="en-US" altLang="zh-CN" dirty="0" smtClean="0">
                <a:sym typeface="+mn-ea"/>
              </a:rPr>
              <a:t> </a:t>
            </a:r>
            <a:r>
              <a:rPr lang="en-US" altLang="zh-CN" dirty="0" smtClean="0">
                <a:solidFill>
                  <a:srgbClr val="000000"/>
                </a:solidFill>
                <a:sym typeface="+mn-ea"/>
              </a:rPr>
              <a:t>ones:</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2300"/>
              </a:lnSpc>
              <a:tabLst>
                <a:tab pos="342900" algn="l"/>
                <a:tab pos="457200" algn="l"/>
              </a:tabLst>
            </a:pPr>
            <a:r>
              <a:rPr lang="en-US" altLang="zh-CN" dirty="0" smtClean="0">
                <a:sym typeface="+mn-ea"/>
              </a:rPr>
              <a:t> </a:t>
            </a:r>
            <a:r>
              <a:rPr lang="en-US" altLang="zh-CN" b="1" dirty="0" smtClean="0">
                <a:solidFill>
                  <a:srgbClr val="000000"/>
                </a:solidFill>
                <a:sym typeface="+mn-ea"/>
              </a:rPr>
              <a:t>add</a:t>
            </a:r>
            <a:r>
              <a:rPr lang="en-US" altLang="zh-CN" dirty="0" smtClean="0">
                <a:solidFill>
                  <a:srgbClr val="000000"/>
                </a:solidFill>
                <a:sym typeface="+mn-ea"/>
              </a:rPr>
              <a:t>,</a:t>
            </a:r>
            <a:r>
              <a:rPr lang="en-US" altLang="zh-CN" dirty="0" smtClean="0">
                <a:sym typeface="+mn-ea"/>
              </a:rPr>
              <a:t> </a:t>
            </a:r>
            <a:r>
              <a:rPr lang="en-US" altLang="zh-CN" b="1" dirty="0" smtClean="0">
                <a:solidFill>
                  <a:srgbClr val="000000"/>
                </a:solidFill>
                <a:sym typeface="+mn-ea"/>
              </a:rPr>
              <a:t>sub</a:t>
            </a:r>
            <a:r>
              <a:rPr lang="en-US" altLang="zh-CN" dirty="0" smtClean="0">
                <a:solidFill>
                  <a:srgbClr val="000000"/>
                </a:solidFill>
                <a:sym typeface="+mn-ea"/>
              </a:rPr>
              <a:t>,</a:t>
            </a:r>
            <a:r>
              <a:rPr lang="en-US" altLang="zh-CN" dirty="0" smtClean="0">
                <a:sym typeface="+mn-ea"/>
              </a:rPr>
              <a:t> </a:t>
            </a:r>
            <a:r>
              <a:rPr lang="en-US" altLang="zh-CN" b="1" dirty="0" smtClean="0">
                <a:solidFill>
                  <a:srgbClr val="000000"/>
                </a:solidFill>
                <a:sym typeface="+mn-ea"/>
              </a:rPr>
              <a:t>or</a:t>
            </a:r>
            <a:r>
              <a:rPr lang="en-US" altLang="zh-CN" dirty="0" smtClean="0">
                <a:solidFill>
                  <a:srgbClr val="000000"/>
                </a:solidFill>
                <a:sym typeface="+mn-ea"/>
              </a:rPr>
              <a:t>,</a:t>
            </a:r>
            <a:r>
              <a:rPr lang="en-US" altLang="zh-CN" dirty="0" smtClean="0">
                <a:sym typeface="+mn-ea"/>
              </a:rPr>
              <a:t> </a:t>
            </a:r>
            <a:r>
              <a:rPr lang="en-US" altLang="zh-CN" dirty="0" smtClean="0">
                <a:solidFill>
                  <a:srgbClr val="000000"/>
                </a:solidFill>
                <a:sym typeface="+mn-ea"/>
              </a:rPr>
              <a:t>etc.</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b="1" dirty="0" smtClean="0">
                <a:latin typeface="Times New Roman" panose="02020603050405020304" pitchFamily="18" charset="0"/>
                <a:cs typeface="Times New Roman" panose="02020603050405020304" pitchFamily="18" charset="0"/>
                <a:sym typeface="+mn-ea"/>
              </a:rPr>
              <a:t>Questions</a:t>
            </a:r>
            <a:endParaRPr lang="en-US"/>
          </a:p>
        </p:txBody>
      </p:sp>
      <p:sp>
        <p:nvSpPr>
          <p:cNvPr id="3" name="Content Placeholder 2"/>
          <p:cNvSpPr>
            <a:spLocks noGrp="1"/>
          </p:cNvSpPr>
          <p:nvPr>
            <p:ph idx="1"/>
          </p:nvPr>
        </p:nvSpPr>
        <p:spPr/>
        <p:txBody>
          <a:bodyPr/>
          <a:p>
            <a:pPr>
              <a:lnSpc>
                <a:spcPts val="3700"/>
              </a:lnSpc>
              <a:tabLst>
                <a:tab pos="342900" algn="l"/>
                <a:tab pos="457200" algn="l"/>
                <a:tab pos="736600" algn="l"/>
              </a:tabLst>
            </a:pPr>
            <a:r>
              <a:rPr lang="en-US" altLang="zh-CN" dirty="0" smtClean="0">
                <a:solidFill>
                  <a:srgbClr val="000000"/>
                </a:solidFill>
                <a:sym typeface="+mn-ea"/>
              </a:rPr>
              <a:t>If</a:t>
            </a:r>
            <a:r>
              <a:rPr lang="en-US" altLang="zh-CN" dirty="0" smtClean="0">
                <a:sym typeface="+mn-ea"/>
              </a:rPr>
              <a:t> </a:t>
            </a:r>
            <a:r>
              <a:rPr lang="en-US" altLang="zh-CN" dirty="0" smtClean="0">
                <a:solidFill>
                  <a:srgbClr val="000000"/>
                </a:solidFill>
                <a:sym typeface="+mn-ea"/>
              </a:rPr>
              <a:t>I/O</a:t>
            </a:r>
            <a:r>
              <a:rPr lang="en-US" altLang="zh-CN" dirty="0" smtClean="0">
                <a:sym typeface="+mn-ea"/>
              </a:rPr>
              <a:t> </a:t>
            </a:r>
            <a:r>
              <a:rPr lang="en-US" altLang="zh-CN" dirty="0" smtClean="0">
                <a:solidFill>
                  <a:srgbClr val="000000"/>
                </a:solidFill>
                <a:sym typeface="+mn-ea"/>
              </a:rPr>
              <a:t>operations</a:t>
            </a:r>
            <a:r>
              <a:rPr lang="en-US" altLang="zh-CN" dirty="0" smtClean="0">
                <a:sym typeface="+mn-ea"/>
              </a:rPr>
              <a:t> </a:t>
            </a:r>
            <a:r>
              <a:rPr lang="en-US" altLang="zh-CN" dirty="0" smtClean="0">
                <a:solidFill>
                  <a:srgbClr val="000000"/>
                </a:solidFill>
                <a:sym typeface="+mn-ea"/>
              </a:rPr>
              <a:t>rely</a:t>
            </a:r>
            <a:r>
              <a:rPr lang="en-US" altLang="zh-CN" dirty="0" smtClean="0">
                <a:sym typeface="+mn-ea"/>
              </a:rPr>
              <a:t> </a:t>
            </a:r>
            <a:r>
              <a:rPr lang="en-US" altLang="zh-CN" dirty="0" smtClean="0">
                <a:solidFill>
                  <a:srgbClr val="000000"/>
                </a:solidFill>
                <a:sym typeface="+mn-ea"/>
              </a:rPr>
              <a:t>on</a:t>
            </a:r>
            <a:r>
              <a:rPr lang="en-US" altLang="zh-CN" dirty="0" smtClean="0">
                <a:sym typeface="+mn-ea"/>
              </a:rPr>
              <a:t> </a:t>
            </a:r>
            <a:r>
              <a:rPr lang="en-US" altLang="zh-CN" dirty="0" smtClean="0">
                <a:solidFill>
                  <a:srgbClr val="000000"/>
                </a:solidFill>
                <a:sym typeface="+mn-ea"/>
              </a:rPr>
              <a:t>privileged</a:t>
            </a:r>
            <a:r>
              <a:rPr lang="en-US" altLang="zh-CN" dirty="0" smtClean="0">
                <a:sym typeface="+mn-ea"/>
              </a:rPr>
              <a:t> </a:t>
            </a:r>
            <a:r>
              <a:rPr lang="en-US" altLang="zh-CN" dirty="0" smtClean="0">
                <a:solidFill>
                  <a:srgbClr val="000000"/>
                </a:solidFill>
                <a:sym typeface="+mn-ea"/>
              </a:rPr>
              <a:t>instructions, how</a:t>
            </a:r>
            <a:r>
              <a:rPr lang="en-US" altLang="zh-CN" dirty="0" smtClean="0">
                <a:sym typeface="+mn-ea"/>
              </a:rPr>
              <a:t> </a:t>
            </a:r>
            <a:r>
              <a:rPr lang="en-US" altLang="zh-CN" dirty="0" smtClean="0">
                <a:solidFill>
                  <a:srgbClr val="000000"/>
                </a:solidFill>
                <a:sym typeface="+mn-ea"/>
              </a:rPr>
              <a:t>does</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user</a:t>
            </a:r>
            <a:r>
              <a:rPr lang="en-US" altLang="zh-CN" dirty="0" smtClean="0">
                <a:sym typeface="+mn-ea"/>
              </a:rPr>
              <a:t> </a:t>
            </a:r>
            <a:r>
              <a:rPr lang="en-US" altLang="zh-CN" dirty="0" smtClean="0">
                <a:solidFill>
                  <a:srgbClr val="000000"/>
                </a:solidFill>
                <a:sym typeface="+mn-ea"/>
              </a:rPr>
              <a:t>program</a:t>
            </a:r>
            <a:r>
              <a:rPr lang="en-US" altLang="zh-CN" dirty="0" smtClean="0">
                <a:sym typeface="+mn-ea"/>
              </a:rPr>
              <a:t> </a:t>
            </a:r>
            <a:r>
              <a:rPr lang="en-US" altLang="zh-CN" dirty="0" smtClean="0">
                <a:solidFill>
                  <a:srgbClr val="000000"/>
                </a:solidFill>
                <a:sym typeface="+mn-ea"/>
              </a:rPr>
              <a:t>read/write?</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3400"/>
              </a:lnSpc>
              <a:tabLst>
                <a:tab pos="342900" algn="l"/>
                <a:tab pos="457200" algn="l"/>
                <a:tab pos="736600" algn="l"/>
              </a:tabLst>
            </a:pPr>
            <a:r>
              <a:rPr lang="en-US" altLang="zh-CN" dirty="0" smtClean="0">
                <a:sym typeface="+mn-ea"/>
              </a:rPr>
              <a:t> </a:t>
            </a:r>
            <a:r>
              <a:rPr lang="en-US" altLang="zh-CN" dirty="0" smtClean="0">
                <a:solidFill>
                  <a:srgbClr val="800000"/>
                </a:solidFill>
                <a:sym typeface="+mn-ea"/>
              </a:rPr>
              <a:t>System</a:t>
            </a:r>
            <a:r>
              <a:rPr lang="en-US" altLang="zh-CN" dirty="0" smtClean="0">
                <a:sym typeface="+mn-ea"/>
              </a:rPr>
              <a:t> </a:t>
            </a:r>
            <a:r>
              <a:rPr lang="en-US" altLang="zh-CN" dirty="0" smtClean="0">
                <a:solidFill>
                  <a:srgbClr val="800000"/>
                </a:solidFill>
                <a:sym typeface="+mn-ea"/>
              </a:rPr>
              <a:t>calls</a:t>
            </a:r>
            <a:endParaRPr lang="en-US" altLang="zh-CN" dirty="0" smtClean="0">
              <a:solidFill>
                <a:srgbClr val="800000"/>
              </a:solidFill>
              <a:latin typeface="Times New Roman" panose="02020603050405020304" pitchFamily="18" charset="0"/>
              <a:cs typeface="Times New Roman" panose="02020603050405020304" pitchFamily="18" charset="0"/>
            </a:endParaRPr>
          </a:p>
          <a:p>
            <a:pPr lvl="1">
              <a:lnSpc>
                <a:spcPts val="3400"/>
              </a:lnSpc>
              <a:tabLst>
                <a:tab pos="342900" algn="l"/>
                <a:tab pos="457200" algn="l"/>
                <a:tab pos="736600" algn="l"/>
              </a:tabLst>
            </a:pPr>
            <a:r>
              <a:rPr lang="en-US" altLang="zh-CN" dirty="0" smtClean="0">
                <a:sym typeface="+mn-ea"/>
              </a:rPr>
              <a:t> </a:t>
            </a:r>
            <a:r>
              <a:rPr lang="en-US" altLang="zh-CN" dirty="0" smtClean="0">
                <a:solidFill>
                  <a:srgbClr val="000000"/>
                </a:solidFill>
                <a:sym typeface="+mn-ea"/>
              </a:rPr>
              <a:t>When</a:t>
            </a:r>
            <a:r>
              <a:rPr lang="en-US" altLang="zh-CN" dirty="0" smtClean="0">
                <a:sym typeface="+mn-ea"/>
              </a:rPr>
              <a:t> </a:t>
            </a:r>
            <a:r>
              <a:rPr lang="en-US" altLang="zh-CN" dirty="0" smtClean="0">
                <a:solidFill>
                  <a:srgbClr val="000000"/>
                </a:solidFill>
                <a:sym typeface="+mn-ea"/>
              </a:rPr>
              <a:t>a</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a:t>
            </a:r>
            <a:r>
              <a:rPr lang="en-US" altLang="zh-CN" dirty="0" smtClean="0">
                <a:sym typeface="+mn-ea"/>
              </a:rPr>
              <a:t> </a:t>
            </a:r>
            <a:r>
              <a:rPr lang="en-US" altLang="zh-CN" dirty="0" smtClean="0">
                <a:solidFill>
                  <a:srgbClr val="000000"/>
                </a:solidFill>
                <a:sym typeface="+mn-ea"/>
              </a:rPr>
              <a:t>is</a:t>
            </a:r>
            <a:r>
              <a:rPr lang="en-US" altLang="zh-CN" dirty="0" smtClean="0">
                <a:sym typeface="+mn-ea"/>
              </a:rPr>
              <a:t> </a:t>
            </a:r>
            <a:r>
              <a:rPr lang="en-US" altLang="zh-CN" dirty="0" smtClean="0">
                <a:solidFill>
                  <a:srgbClr val="000000"/>
                </a:solidFill>
                <a:sym typeface="+mn-ea"/>
              </a:rPr>
              <a:t>issued,</a:t>
            </a:r>
            <a:r>
              <a:rPr lang="en-US" altLang="zh-CN" dirty="0" smtClean="0">
                <a:sym typeface="+mn-ea"/>
              </a:rPr>
              <a:t> </a:t>
            </a:r>
            <a:r>
              <a:rPr lang="en-US" altLang="zh-CN" dirty="0" smtClean="0">
                <a:solidFill>
                  <a:srgbClr val="000000"/>
                </a:solidFill>
                <a:sym typeface="+mn-ea"/>
              </a:rPr>
              <a:t>the</a:t>
            </a:r>
            <a:r>
              <a:rPr lang="en-US" altLang="zh-CN" dirty="0" smtClean="0">
                <a:sym typeface="+mn-ea"/>
              </a:rPr>
              <a:t> </a:t>
            </a:r>
            <a:r>
              <a:rPr lang="en-US" altLang="zh-CN" dirty="0" smtClean="0">
                <a:solidFill>
                  <a:srgbClr val="000000"/>
                </a:solidFill>
                <a:sym typeface="+mn-ea"/>
              </a:rPr>
              <a:t>process</a:t>
            </a:r>
            <a:r>
              <a:rPr lang="en-US" altLang="zh-CN" dirty="0" smtClean="0">
                <a:sym typeface="+mn-ea"/>
              </a:rPr>
              <a:t> </a:t>
            </a:r>
            <a:r>
              <a:rPr lang="en-US" altLang="zh-CN" dirty="0" smtClean="0">
                <a:solidFill>
                  <a:srgbClr val="000000"/>
                </a:solidFill>
                <a:sym typeface="+mn-ea"/>
              </a:rPr>
              <a:t>goes</a:t>
            </a:r>
            <a:r>
              <a:rPr lang="en-US" altLang="zh-CN" dirty="0" smtClean="0">
                <a:sym typeface="+mn-ea"/>
              </a:rPr>
              <a:t> </a:t>
            </a:r>
            <a:r>
              <a:rPr lang="en-US" altLang="zh-CN" dirty="0" smtClean="0">
                <a:solidFill>
                  <a:srgbClr val="000000"/>
                </a:solidFill>
                <a:sym typeface="+mn-ea"/>
              </a:rPr>
              <a:t>from user</a:t>
            </a:r>
            <a:r>
              <a:rPr lang="en-US" altLang="zh-CN" dirty="0" smtClean="0">
                <a:sym typeface="+mn-ea"/>
              </a:rPr>
              <a:t> </a:t>
            </a:r>
            <a:r>
              <a:rPr lang="en-US" altLang="zh-CN"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3)</a:t>
            </a:r>
            <a:r>
              <a:rPr lang="en-US" altLang="zh-CN" dirty="0" smtClean="0">
                <a:sym typeface="+mn-ea"/>
              </a:rPr>
              <a:t> </a:t>
            </a:r>
            <a:r>
              <a:rPr lang="en-US" altLang="zh-CN" dirty="0" smtClean="0">
                <a:solidFill>
                  <a:srgbClr val="000000"/>
                </a:solidFill>
                <a:sym typeface="+mn-ea"/>
              </a:rPr>
              <a:t>to</a:t>
            </a:r>
            <a:r>
              <a:rPr lang="en-US" altLang="zh-CN" dirty="0" smtClean="0">
                <a:sym typeface="+mn-ea"/>
              </a:rPr>
              <a:t> </a:t>
            </a:r>
            <a:r>
              <a:rPr lang="en-US" altLang="zh-CN" dirty="0" smtClean="0">
                <a:solidFill>
                  <a:srgbClr val="000000"/>
                </a:solidFill>
                <a:sym typeface="+mn-ea"/>
              </a:rPr>
              <a:t>kernel</a:t>
            </a:r>
            <a:r>
              <a:rPr lang="en-US" altLang="zh-CN" dirty="0" smtClean="0">
                <a:sym typeface="+mn-ea"/>
              </a:rPr>
              <a:t> </a:t>
            </a:r>
            <a:r>
              <a:rPr lang="en-US" altLang="zh-CN" dirty="0" smtClean="0">
                <a:solidFill>
                  <a:srgbClr val="000000"/>
                </a:solidFill>
                <a:sym typeface="+mn-ea"/>
              </a:rPr>
              <a:t>mode</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0)</a:t>
            </a:r>
            <a:endParaRPr lang="en-US" altLang="zh-CN" dirty="0" smtClean="0">
              <a:solidFill>
                <a:srgbClr val="000000"/>
              </a:solidFill>
              <a:latin typeface="Times New Roman" panose="02020603050405020304" pitchFamily="18" charset="0"/>
              <a:cs typeface="Times New Roman" panose="02020603050405020304" pitchFamily="18" charset="0"/>
            </a:endParaRPr>
          </a:p>
          <a:p>
            <a:pPr lvl="1">
              <a:lnSpc>
                <a:spcPts val="3500"/>
              </a:lnSpc>
              <a:tabLst>
                <a:tab pos="342900" algn="l"/>
                <a:tab pos="457200" algn="l"/>
                <a:tab pos="736600" algn="l"/>
              </a:tabLst>
            </a:pPr>
            <a:r>
              <a:rPr lang="en-US" altLang="zh-CN" dirty="0" smtClean="0">
                <a:sym typeface="+mn-ea"/>
              </a:rPr>
              <a:t> </a:t>
            </a:r>
            <a:r>
              <a:rPr lang="en-US" altLang="zh-CN" dirty="0" smtClean="0">
                <a:solidFill>
                  <a:srgbClr val="000000"/>
                </a:solidFill>
                <a:latin typeface="Microsoft YaHei UI" pitchFamily="18" charset="0"/>
                <a:cs typeface="Microsoft YaHei UI" pitchFamily="18" charset="0"/>
                <a:sym typeface="+mn-ea"/>
              </a:rPr>
              <a:t>printf</a:t>
            </a:r>
            <a:r>
              <a:rPr lang="en-US" altLang="zh-CN" dirty="0" smtClean="0">
                <a:sym typeface="+mn-ea"/>
              </a:rPr>
              <a:t> </a:t>
            </a:r>
            <a:r>
              <a:rPr lang="en-US" altLang="zh-CN" dirty="0" smtClean="0">
                <a:solidFill>
                  <a:srgbClr val="000000"/>
                </a:solidFill>
                <a:sym typeface="+mn-ea"/>
              </a:rPr>
              <a:t>libc</a:t>
            </a:r>
            <a:r>
              <a:rPr lang="en-US" altLang="zh-CN" dirty="0" smtClean="0">
                <a:sym typeface="+mn-ea"/>
              </a:rPr>
              <a:t> </a:t>
            </a:r>
            <a:r>
              <a:rPr lang="en-US" altLang="zh-CN" dirty="0" smtClean="0">
                <a:solidFill>
                  <a:srgbClr val="000000"/>
                </a:solidFill>
                <a:sym typeface="+mn-ea"/>
              </a:rPr>
              <a:t>call</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3)</a:t>
            </a:r>
            <a:r>
              <a:rPr lang="en-US" altLang="zh-CN" dirty="0" smtClean="0">
                <a:sym typeface="+mn-ea"/>
              </a:rPr>
              <a:t> </a:t>
            </a:r>
            <a:r>
              <a:rPr lang="en-US" altLang="zh-CN" dirty="0" smtClean="0">
                <a:solidFill>
                  <a:srgbClr val="000000"/>
                </a:solidFill>
                <a:sym typeface="+mn-ea"/>
              </a:rPr>
              <a:t>=&gt;</a:t>
            </a:r>
            <a:r>
              <a:rPr lang="en-US" altLang="zh-CN" dirty="0" smtClean="0">
                <a:sym typeface="+mn-ea"/>
              </a:rPr>
              <a:t> </a:t>
            </a:r>
            <a:r>
              <a:rPr lang="en-US" altLang="zh-CN" dirty="0" smtClean="0">
                <a:solidFill>
                  <a:srgbClr val="000000"/>
                </a:solidFill>
                <a:latin typeface="Microsoft YaHei UI" pitchFamily="18" charset="0"/>
                <a:cs typeface="Microsoft YaHei UI" pitchFamily="18" charset="0"/>
                <a:sym typeface="+mn-ea"/>
              </a:rPr>
              <a:t>write</a:t>
            </a:r>
            <a:r>
              <a:rPr lang="en-US" altLang="zh-CN" dirty="0" smtClean="0">
                <a:sym typeface="+mn-ea"/>
              </a:rPr>
              <a:t> </a:t>
            </a:r>
            <a:r>
              <a:rPr lang="en-US" altLang="zh-CN" dirty="0" smtClean="0">
                <a:solidFill>
                  <a:srgbClr val="000000"/>
                </a:solidFill>
                <a:sym typeface="+mn-ea"/>
              </a:rPr>
              <a:t>system</a:t>
            </a:r>
            <a:r>
              <a:rPr lang="en-US" altLang="zh-CN" dirty="0" smtClean="0">
                <a:sym typeface="+mn-ea"/>
              </a:rPr>
              <a:t> </a:t>
            </a:r>
            <a:r>
              <a:rPr lang="en-US" altLang="zh-CN" dirty="0" smtClean="0">
                <a:solidFill>
                  <a:srgbClr val="000000"/>
                </a:solidFill>
                <a:sym typeface="+mn-ea"/>
              </a:rPr>
              <a:t>call</a:t>
            </a:r>
            <a:r>
              <a:rPr lang="en-US" altLang="zh-CN" dirty="0" smtClean="0">
                <a:sym typeface="+mn-ea"/>
              </a:rPr>
              <a:t> </a:t>
            </a:r>
            <a:r>
              <a:rPr lang="en-US" altLang="zh-CN" dirty="0" smtClean="0">
                <a:solidFill>
                  <a:srgbClr val="000000"/>
                </a:solidFill>
                <a:sym typeface="+mn-ea"/>
              </a:rPr>
              <a:t>=&gt;Kernel</a:t>
            </a:r>
            <a:r>
              <a:rPr lang="en-US" altLang="zh-CN" dirty="0" smtClean="0">
                <a:sym typeface="+mn-ea"/>
              </a:rPr>
              <a:t> </a:t>
            </a:r>
            <a:r>
              <a:rPr lang="en-US" altLang="zh-CN" dirty="0" smtClean="0">
                <a:solidFill>
                  <a:srgbClr val="000000"/>
                </a:solidFill>
                <a:sym typeface="+mn-ea"/>
              </a:rPr>
              <a:t>code</a:t>
            </a:r>
            <a:r>
              <a:rPr lang="en-US" altLang="zh-CN" dirty="0" smtClean="0">
                <a:sym typeface="+mn-ea"/>
              </a:rPr>
              <a:t> </a:t>
            </a:r>
            <a:r>
              <a:rPr lang="en-US" altLang="zh-CN" dirty="0" smtClean="0">
                <a:solidFill>
                  <a:srgbClr val="000000"/>
                </a:solidFill>
                <a:sym typeface="+mn-ea"/>
              </a:rPr>
              <a:t>(Ring</a:t>
            </a:r>
            <a:r>
              <a:rPr lang="en-US" altLang="zh-CN" dirty="0" smtClean="0">
                <a:sym typeface="+mn-ea"/>
              </a:rPr>
              <a:t> </a:t>
            </a:r>
            <a:r>
              <a:rPr lang="en-US" altLang="zh-CN" dirty="0" smtClean="0">
                <a:solidFill>
                  <a:srgbClr val="000000"/>
                </a:solidFill>
                <a:sym typeface="+mn-ea"/>
              </a:rPr>
              <a:t>0)</a:t>
            </a:r>
            <a:endParaRPr lang="en-US" altLang="zh-CN" dirty="0" smtClean="0">
              <a:solidFill>
                <a:srgbClr val="000000"/>
              </a:solidFill>
              <a:latin typeface="Times New Roman" panose="02020603050405020304" pitchFamily="18" charset="0"/>
              <a:cs typeface="Times New Roman" panose="02020603050405020304" pitchFamily="18"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22768</Words>
  <Application>WPS Presentation</Application>
  <PresentationFormat>On-screen Show (4:3)</PresentationFormat>
  <Paragraphs>755</Paragraphs>
  <Slides>59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59</vt:i4>
      </vt:variant>
    </vt:vector>
  </HeadingPairs>
  <TitlesOfParts>
    <vt:vector size="75" baseType="lpstr">
      <vt:lpstr>Arial</vt:lpstr>
      <vt:lpstr>SimSun</vt:lpstr>
      <vt:lpstr>Wingdings</vt:lpstr>
      <vt:lpstr>Times New Roman</vt:lpstr>
      <vt:lpstr>Calibri</vt:lpstr>
      <vt:lpstr>Microsoft YaHei UI</vt:lpstr>
      <vt:lpstr>Courier New</vt:lpstr>
      <vt:lpstr>MS PGothic</vt:lpstr>
      <vt:lpstr>Abyssinica SIL</vt:lpstr>
      <vt:lpstr>微软雅黑</vt:lpstr>
      <vt:lpstr>Droid Sans Fallback</vt:lpstr>
      <vt:lpstr>Arial Unicode MS</vt:lpstr>
      <vt:lpstr>SimSun</vt:lpstr>
      <vt:lpstr>Gubbi</vt:lpstr>
      <vt:lpstr>MS PGothic</vt:lpstr>
      <vt:lpstr>1_Office Theme</vt:lpstr>
      <vt:lpstr>Operating Systems  CPU Mode &amp; OS Structure</vt:lpstr>
      <vt:lpstr>CPU Modes</vt:lpstr>
      <vt:lpstr>Important questions</vt:lpstr>
      <vt:lpstr>How CPU Modes are implemented</vt:lpstr>
      <vt:lpstr>Why are Protection Rings needed?</vt:lpstr>
      <vt:lpstr>Kernel Mode vs. User Mode?</vt:lpstr>
      <vt:lpstr>PowerPoint 演示文稿</vt:lpstr>
      <vt:lpstr>Examples of Privileged Instructions</vt:lpstr>
      <vt:lpstr>Questions</vt:lpstr>
      <vt:lpstr>A CPU enters user mode and kernel mode in an interleaved way</vt:lpstr>
      <vt:lpstr>How to interpret the output of the time command</vt:lpstr>
      <vt:lpstr>Myth: “root” refers to the kernel mode?</vt:lpstr>
      <vt:lpstr>Rings and Virtualization</vt:lpstr>
      <vt:lpstr>Rings and Virtualization</vt:lpstr>
      <vt:lpstr>Ring -1 used by the Hypervisor</vt:lpstr>
      <vt:lpstr>Take-away</vt:lpstr>
      <vt:lpstr>Operating System Services</vt:lpstr>
      <vt:lpstr>Operating System Services (Cont.)</vt:lpstr>
      <vt:lpstr>Operating System Services (Cont.)</vt:lpstr>
      <vt:lpstr>A View of Operating System Services</vt:lpstr>
      <vt:lpstr>System Calls</vt:lpstr>
      <vt:lpstr>Example of System Calls</vt:lpstr>
      <vt:lpstr>Example of Standard API</vt:lpstr>
      <vt:lpstr>How will you design the mechanism of System Calls?</vt:lpstr>
      <vt:lpstr>System Call Implementation</vt:lpstr>
      <vt:lpstr>System Call Table</vt:lpstr>
      <vt:lpstr>API – System Call – OS Relationship</vt:lpstr>
      <vt:lpstr>System Call Parameter Passing</vt:lpstr>
      <vt:lpstr>Parameter Passing via Table</vt:lpstr>
      <vt:lpstr>Types of System Calls</vt:lpstr>
      <vt:lpstr>Types of System Calls (Cont.)</vt:lpstr>
      <vt:lpstr>Types of System Calls (Cont.)</vt:lpstr>
      <vt:lpstr>Types of System Calls (Cont.)</vt:lpstr>
      <vt:lpstr>Examples of Windows and Unix System Calls</vt:lpstr>
      <vt:lpstr>Standard C Library Example</vt:lpstr>
      <vt:lpstr>PowerPoint 演示文稿</vt:lpstr>
      <vt:lpstr>System calls in Linux</vt:lpstr>
      <vt:lpstr>How to trace system calls in Linux/Unix</vt:lpstr>
      <vt:lpstr>Operating System Design and Implementation</vt:lpstr>
      <vt:lpstr>Operating System Design and Implementation(Cont.)</vt:lpstr>
      <vt:lpstr>Implementation</vt:lpstr>
      <vt:lpstr>Operating System Structure</vt:lpstr>
      <vt:lpstr>UNIX</vt:lpstr>
      <vt:lpstr>Layered Approach</vt:lpstr>
      <vt:lpstr>Microkernel System Structure </vt:lpstr>
      <vt:lpstr>Microkernel System Structure(Cont.)</vt:lpstr>
      <vt:lpstr>Modules</vt:lpstr>
      <vt:lpstr>Hybrid Systems</vt:lpstr>
      <vt:lpstr>Mac OS X Structure</vt:lpstr>
      <vt:lpstr>iOS</vt:lpstr>
      <vt:lpstr>Android</vt:lpstr>
      <vt:lpstr>Android Architecture</vt:lpstr>
      <vt:lpstr>System Boot</vt:lpstr>
      <vt:lpstr>Essential Readings</vt:lpstr>
      <vt:lpstr>Optional Readings on Virtualization</vt:lpstr>
      <vt:lpstr>Sensitive but non-privileged instructions</vt:lpstr>
      <vt:lpstr>Optional Readings on x86-64</vt:lpstr>
      <vt:lpstr>Ring -2: System Management Mode</vt:lpstr>
      <vt:lpstr>CPL, DPL, RPL (RPL not used nowadays)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idapro</cp:lastModifiedBy>
  <cp:revision>116</cp:revision>
  <dcterms:created xsi:type="dcterms:W3CDTF">2019-03-04T15:55:12Z</dcterms:created>
  <dcterms:modified xsi:type="dcterms:W3CDTF">2019-03-04T15:55:12Z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