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3"/>
  </p:notesMasterIdLst>
  <p:sldIdLst>
    <p:sldId id="284" r:id="rId4"/>
    <p:sldId id="333" r:id="rId5"/>
    <p:sldId id="334" r:id="rId6"/>
    <p:sldId id="366" r:id="rId7"/>
    <p:sldId id="367" r:id="rId8"/>
    <p:sldId id="368" r:id="rId9"/>
    <p:sldId id="335" r:id="rId10"/>
    <p:sldId id="336" r:id="rId11"/>
    <p:sldId id="422" r:id="rId12"/>
    <p:sldId id="419" r:id="rId13"/>
    <p:sldId id="421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52" r:id="rId23"/>
    <p:sldId id="450" r:id="rId24"/>
    <p:sldId id="451" r:id="rId25"/>
    <p:sldId id="403" r:id="rId26"/>
    <p:sldId id="426" r:id="rId27"/>
    <p:sldId id="404" r:id="rId28"/>
    <p:sldId id="405" r:id="rId29"/>
    <p:sldId id="406" r:id="rId30"/>
    <p:sldId id="407" r:id="rId31"/>
    <p:sldId id="456" r:id="rId32"/>
    <p:sldId id="457" r:id="rId33"/>
    <p:sldId id="408" r:id="rId34"/>
    <p:sldId id="409" r:id="rId35"/>
    <p:sldId id="410" r:id="rId36"/>
    <p:sldId id="458" r:id="rId37"/>
    <p:sldId id="459" r:id="rId38"/>
    <p:sldId id="460" r:id="rId39"/>
    <p:sldId id="461" r:id="rId40"/>
    <p:sldId id="462" r:id="rId41"/>
    <p:sldId id="464" r:id="rId42"/>
    <p:sldId id="465" r:id="rId43"/>
    <p:sldId id="463" r:id="rId44"/>
    <p:sldId id="427" r:id="rId45"/>
    <p:sldId id="468" r:id="rId46"/>
    <p:sldId id="469" r:id="rId47"/>
    <p:sldId id="470" r:id="rId48"/>
    <p:sldId id="472" r:id="rId49"/>
    <p:sldId id="473" r:id="rId50"/>
    <p:sldId id="471" r:id="rId51"/>
    <p:sldId id="474" r:id="rId52"/>
    <p:sldId id="475" r:id="rId54"/>
    <p:sldId id="476" r:id="rId55"/>
    <p:sldId id="477" r:id="rId56"/>
    <p:sldId id="411" r:id="rId57"/>
    <p:sldId id="416" r:id="rId58"/>
    <p:sldId id="417" r:id="rId59"/>
    <p:sldId id="41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1851"/>
        <p:guide pos="3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157" y="1853117"/>
            <a:ext cx="9421308" cy="129708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938" y="3456305"/>
            <a:ext cx="7758723" cy="1546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1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3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5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7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8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93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87140" y="6217920"/>
            <a:ext cx="4156075" cy="32194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545" y="6217920"/>
            <a:ext cx="3133725" cy="32194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6095" y="6217920"/>
            <a:ext cx="2907030" cy="32194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0" y="248920"/>
            <a:ext cx="2493645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355" y="242570"/>
            <a:ext cx="8541385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157" y="1853117"/>
            <a:ext cx="9421308" cy="129708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938" y="3456305"/>
            <a:ext cx="7758723" cy="1546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1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3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5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7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8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93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87140" y="6217920"/>
            <a:ext cx="4156075" cy="32194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545" y="6217920"/>
            <a:ext cx="3133725" cy="32194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6095" y="6217920"/>
            <a:ext cx="2907030" cy="32194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42570"/>
            <a:ext cx="11127740" cy="472440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9900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11127740" cy="530098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>
            <a:lvl1pPr>
              <a:defRPr kumimoji="0" lang="en-US" altLang="en-US" sz="82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51" y="3888441"/>
            <a:ext cx="9421308" cy="1201831"/>
          </a:xfrm>
        </p:spPr>
        <p:txBody>
          <a:bodyPr anchor="t"/>
          <a:lstStyle>
            <a:lvl1pPr algn="l">
              <a:defRPr sz="272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551" y="2564747"/>
            <a:ext cx="9421308" cy="1323694"/>
          </a:xfrm>
        </p:spPr>
        <p:txBody>
          <a:bodyPr anchor="b"/>
          <a:lstStyle>
            <a:lvl1pPr marL="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1pPr>
            <a:lvl2pPr marL="31178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2pPr>
            <a:lvl3pPr marL="62357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3pPr>
            <a:lvl4pPr marL="935355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4pPr>
            <a:lvl5pPr marL="1247140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5pPr>
            <a:lvl6pPr marL="1558925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6pPr>
            <a:lvl7pPr marL="1870075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7pPr>
            <a:lvl8pPr marL="2181860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8pPr>
            <a:lvl9pPr marL="2493645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355" y="944245"/>
            <a:ext cx="5415915" cy="5143500"/>
          </a:xfrm>
        </p:spPr>
        <p:txBody>
          <a:bodyPr/>
          <a:lstStyle>
            <a:lvl1pPr>
              <a:defRPr sz="1910"/>
            </a:lvl1pPr>
            <a:lvl2pPr>
              <a:defRPr sz="1635"/>
            </a:lvl2pPr>
            <a:lvl3pPr>
              <a:defRPr sz="1365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695" y="964565"/>
            <a:ext cx="5415915" cy="5143500"/>
          </a:xfrm>
        </p:spPr>
        <p:txBody>
          <a:bodyPr/>
          <a:lstStyle>
            <a:lvl1pPr>
              <a:defRPr sz="1910"/>
            </a:lvl1pPr>
            <a:lvl2pPr>
              <a:defRPr sz="1635"/>
            </a:lvl2pPr>
            <a:lvl3pPr>
              <a:defRPr sz="1365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55" y="862965"/>
            <a:ext cx="4897120" cy="564515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785" indent="0">
              <a:buNone/>
              <a:defRPr sz="1365" b="1"/>
            </a:lvl2pPr>
            <a:lvl3pPr marL="623570" indent="0">
              <a:buNone/>
              <a:defRPr sz="1225" b="1"/>
            </a:lvl3pPr>
            <a:lvl4pPr marL="935355" indent="0">
              <a:buNone/>
              <a:defRPr sz="1090" b="1"/>
            </a:lvl4pPr>
            <a:lvl5pPr marL="1247140" indent="0">
              <a:buNone/>
              <a:defRPr sz="1090" b="1"/>
            </a:lvl5pPr>
            <a:lvl6pPr marL="1558925" indent="0">
              <a:buNone/>
              <a:defRPr sz="1090" b="1"/>
            </a:lvl6pPr>
            <a:lvl7pPr marL="1870075" indent="0">
              <a:buNone/>
              <a:defRPr sz="1090" b="1"/>
            </a:lvl7pPr>
            <a:lvl8pPr marL="2181860" indent="0">
              <a:buNone/>
              <a:defRPr sz="1090" b="1"/>
            </a:lvl8pPr>
            <a:lvl9pPr marL="2493645" indent="0">
              <a:buNone/>
              <a:defRPr sz="109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355" y="1451610"/>
            <a:ext cx="5337810" cy="4608195"/>
          </a:xfrm>
        </p:spPr>
        <p:txBody>
          <a:bodyPr/>
          <a:lstStyle>
            <a:lvl1pPr>
              <a:defRPr sz="1635"/>
            </a:lvl1pPr>
            <a:lvl2pPr>
              <a:defRPr sz="1365"/>
            </a:lvl2pPr>
            <a:lvl3pPr>
              <a:defRPr sz="1225"/>
            </a:lvl3pPr>
            <a:lvl4pPr>
              <a:defRPr sz="1090"/>
            </a:lvl4pPr>
            <a:lvl5pPr>
              <a:defRPr sz="1090"/>
            </a:lvl5pPr>
            <a:lvl6pPr>
              <a:defRPr sz="1090"/>
            </a:lvl6pPr>
            <a:lvl7pPr>
              <a:defRPr sz="1090"/>
            </a:lvl7pPr>
            <a:lvl8pPr>
              <a:defRPr sz="1090"/>
            </a:lvl8pPr>
            <a:lvl9pPr>
              <a:defRPr sz="10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8560" y="862965"/>
            <a:ext cx="4899025" cy="564515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785" indent="0">
              <a:buNone/>
              <a:defRPr sz="1365" b="1"/>
            </a:lvl2pPr>
            <a:lvl3pPr marL="623570" indent="0">
              <a:buNone/>
              <a:defRPr sz="1225" b="1"/>
            </a:lvl3pPr>
            <a:lvl4pPr marL="935355" indent="0">
              <a:buNone/>
              <a:defRPr sz="1090" b="1"/>
            </a:lvl4pPr>
            <a:lvl5pPr marL="1247140" indent="0">
              <a:buNone/>
              <a:defRPr sz="1090" b="1"/>
            </a:lvl5pPr>
            <a:lvl6pPr marL="1558925" indent="0">
              <a:buNone/>
              <a:defRPr sz="1090" b="1"/>
            </a:lvl6pPr>
            <a:lvl7pPr marL="1870075" indent="0">
              <a:buNone/>
              <a:defRPr sz="1090" b="1"/>
            </a:lvl7pPr>
            <a:lvl8pPr marL="2181860" indent="0">
              <a:buNone/>
              <a:defRPr sz="1090" b="1"/>
            </a:lvl8pPr>
            <a:lvl9pPr marL="2493645" indent="0">
              <a:buNone/>
              <a:defRPr sz="109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8560" y="1451610"/>
            <a:ext cx="5340350" cy="4608195"/>
          </a:xfrm>
        </p:spPr>
        <p:txBody>
          <a:bodyPr/>
          <a:lstStyle>
            <a:lvl1pPr>
              <a:defRPr sz="1635"/>
            </a:lvl1pPr>
            <a:lvl2pPr>
              <a:defRPr sz="1365"/>
            </a:lvl2pPr>
            <a:lvl3pPr>
              <a:defRPr sz="1225"/>
            </a:lvl3pPr>
            <a:lvl4pPr>
              <a:defRPr sz="1090"/>
            </a:lvl4pPr>
            <a:lvl5pPr>
              <a:defRPr sz="1090"/>
            </a:lvl5pPr>
            <a:lvl6pPr>
              <a:defRPr sz="1090"/>
            </a:lvl6pPr>
            <a:lvl7pPr>
              <a:defRPr sz="1090"/>
            </a:lvl7pPr>
            <a:lvl8pPr>
              <a:defRPr sz="1090"/>
            </a:lvl8pPr>
            <a:lvl9pPr>
              <a:defRPr sz="10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3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3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8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40665"/>
            <a:ext cx="3646805" cy="610870"/>
          </a:xfrm>
        </p:spPr>
        <p:txBody>
          <a:bodyPr anchor="b"/>
          <a:lstStyle>
            <a:lvl1pPr algn="l">
              <a:defRPr sz="13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240" y="240665"/>
            <a:ext cx="7349490" cy="5866130"/>
          </a:xfrm>
        </p:spPr>
        <p:txBody>
          <a:bodyPr/>
          <a:lstStyle>
            <a:lvl1pPr>
              <a:defRPr sz="2180"/>
            </a:lvl1pPr>
            <a:lvl2pPr>
              <a:defRPr sz="1910"/>
            </a:lvl2pPr>
            <a:lvl3pPr>
              <a:defRPr sz="1635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355" y="850900"/>
            <a:ext cx="3646805" cy="5240020"/>
          </a:xfrm>
        </p:spPr>
        <p:txBody>
          <a:bodyPr/>
          <a:lstStyle>
            <a:lvl1pPr marL="0" indent="0">
              <a:buNone/>
              <a:defRPr sz="955"/>
            </a:lvl1pPr>
            <a:lvl2pPr marL="311785" indent="0">
              <a:buNone/>
              <a:defRPr sz="820"/>
            </a:lvl2pPr>
            <a:lvl3pPr marL="623570" indent="0">
              <a:buNone/>
              <a:defRPr sz="680"/>
            </a:lvl3pPr>
            <a:lvl4pPr marL="935355" indent="0">
              <a:buNone/>
              <a:defRPr sz="615"/>
            </a:lvl4pPr>
            <a:lvl5pPr marL="1247140" indent="0">
              <a:buNone/>
              <a:defRPr sz="615"/>
            </a:lvl5pPr>
            <a:lvl6pPr marL="1558925" indent="0">
              <a:buNone/>
              <a:defRPr sz="615"/>
            </a:lvl6pPr>
            <a:lvl7pPr marL="1870075" indent="0">
              <a:buNone/>
              <a:defRPr sz="615"/>
            </a:lvl7pPr>
            <a:lvl8pPr marL="2181860" indent="0">
              <a:buNone/>
              <a:defRPr sz="615"/>
            </a:lvl8pPr>
            <a:lvl9pPr marL="2493645" indent="0">
              <a:buNone/>
              <a:defRPr sz="61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42570"/>
            <a:ext cx="11127740" cy="472440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9900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11127740" cy="530098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>
            <a:lvl1pPr>
              <a:defRPr kumimoji="0" lang="en-US" altLang="en-US" sz="82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4897120"/>
            <a:ext cx="11129010" cy="500380"/>
          </a:xfrm>
        </p:spPr>
        <p:txBody>
          <a:bodyPr anchor="b"/>
          <a:lstStyle>
            <a:lvl1pPr algn="l">
              <a:defRPr sz="13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4355" y="540385"/>
            <a:ext cx="11115675" cy="4356735"/>
          </a:xfrm>
        </p:spPr>
        <p:txBody>
          <a:bodyPr/>
          <a:lstStyle>
            <a:lvl1pPr marL="0" indent="0">
              <a:buNone/>
              <a:defRPr sz="2180"/>
            </a:lvl1pPr>
            <a:lvl2pPr marL="311785" indent="0">
              <a:buNone/>
              <a:defRPr sz="1910"/>
            </a:lvl2pPr>
            <a:lvl3pPr marL="623570" indent="0">
              <a:buNone/>
              <a:defRPr sz="1635"/>
            </a:lvl3pPr>
            <a:lvl4pPr marL="935355" indent="0">
              <a:buNone/>
              <a:defRPr sz="1365"/>
            </a:lvl4pPr>
            <a:lvl5pPr marL="1247140" indent="0">
              <a:buNone/>
              <a:defRPr sz="1365"/>
            </a:lvl5pPr>
            <a:lvl6pPr marL="1558925" indent="0">
              <a:buNone/>
              <a:defRPr sz="1365"/>
            </a:lvl6pPr>
            <a:lvl7pPr marL="1870075" indent="0">
              <a:buNone/>
              <a:defRPr sz="1365"/>
            </a:lvl7pPr>
            <a:lvl8pPr marL="2181860" indent="0">
              <a:buNone/>
              <a:defRPr sz="1365"/>
            </a:lvl8pPr>
            <a:lvl9pPr marL="2493645" indent="0">
              <a:buNone/>
              <a:defRPr sz="13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720" y="5396865"/>
            <a:ext cx="11129010" cy="709930"/>
          </a:xfrm>
        </p:spPr>
        <p:txBody>
          <a:bodyPr/>
          <a:lstStyle>
            <a:lvl1pPr marL="0" indent="0">
              <a:buNone/>
              <a:defRPr sz="955"/>
            </a:lvl1pPr>
            <a:lvl2pPr marL="311785" indent="0">
              <a:buNone/>
              <a:defRPr sz="820"/>
            </a:lvl2pPr>
            <a:lvl3pPr marL="623570" indent="0">
              <a:buNone/>
              <a:defRPr sz="680"/>
            </a:lvl3pPr>
            <a:lvl4pPr marL="935355" indent="0">
              <a:buNone/>
              <a:defRPr sz="615"/>
            </a:lvl4pPr>
            <a:lvl5pPr marL="1247140" indent="0">
              <a:buNone/>
              <a:defRPr sz="615"/>
            </a:lvl5pPr>
            <a:lvl6pPr marL="1558925" indent="0">
              <a:buNone/>
              <a:defRPr sz="615"/>
            </a:lvl6pPr>
            <a:lvl7pPr marL="1870075" indent="0">
              <a:buNone/>
              <a:defRPr sz="615"/>
            </a:lvl7pPr>
            <a:lvl8pPr marL="2181860" indent="0">
              <a:buNone/>
              <a:defRPr sz="615"/>
            </a:lvl8pPr>
            <a:lvl9pPr marL="2493645" indent="0">
              <a:buNone/>
              <a:defRPr sz="61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0" y="248920"/>
            <a:ext cx="2493645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355" y="242570"/>
            <a:ext cx="8541385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51" y="3888441"/>
            <a:ext cx="9421308" cy="1201831"/>
          </a:xfrm>
        </p:spPr>
        <p:txBody>
          <a:bodyPr anchor="t"/>
          <a:lstStyle>
            <a:lvl1pPr algn="l">
              <a:defRPr sz="272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551" y="2564747"/>
            <a:ext cx="9421308" cy="1323694"/>
          </a:xfrm>
        </p:spPr>
        <p:txBody>
          <a:bodyPr anchor="b"/>
          <a:lstStyle>
            <a:lvl1pPr marL="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1pPr>
            <a:lvl2pPr marL="31178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2pPr>
            <a:lvl3pPr marL="62357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3pPr>
            <a:lvl4pPr marL="935355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4pPr>
            <a:lvl5pPr marL="1247140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5pPr>
            <a:lvl6pPr marL="1558925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6pPr>
            <a:lvl7pPr marL="1870075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7pPr>
            <a:lvl8pPr marL="2181860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8pPr>
            <a:lvl9pPr marL="2493645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355" y="944245"/>
            <a:ext cx="5415915" cy="5143500"/>
          </a:xfrm>
        </p:spPr>
        <p:txBody>
          <a:bodyPr/>
          <a:lstStyle>
            <a:lvl1pPr>
              <a:defRPr sz="1910"/>
            </a:lvl1pPr>
            <a:lvl2pPr>
              <a:defRPr sz="1635"/>
            </a:lvl2pPr>
            <a:lvl3pPr>
              <a:defRPr sz="1365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695" y="964565"/>
            <a:ext cx="5415915" cy="5143500"/>
          </a:xfrm>
        </p:spPr>
        <p:txBody>
          <a:bodyPr/>
          <a:lstStyle>
            <a:lvl1pPr>
              <a:defRPr sz="1910"/>
            </a:lvl1pPr>
            <a:lvl2pPr>
              <a:defRPr sz="1635"/>
            </a:lvl2pPr>
            <a:lvl3pPr>
              <a:defRPr sz="1365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55" y="862965"/>
            <a:ext cx="4897120" cy="564515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311785" indent="0">
              <a:buNone/>
              <a:defRPr sz="1365" b="1"/>
            </a:lvl2pPr>
            <a:lvl3pPr marL="623570" indent="0">
              <a:buNone/>
              <a:defRPr sz="1225" b="1"/>
            </a:lvl3pPr>
            <a:lvl4pPr marL="935355" indent="0">
              <a:buNone/>
              <a:defRPr sz="1090" b="1"/>
            </a:lvl4pPr>
            <a:lvl5pPr marL="1247140" indent="0">
              <a:buNone/>
              <a:defRPr sz="1090" b="1"/>
            </a:lvl5pPr>
            <a:lvl6pPr marL="1558925" indent="0">
              <a:buNone/>
              <a:defRPr sz="1090" b="1"/>
            </a:lvl6pPr>
            <a:lvl7pPr marL="1870075" indent="0">
              <a:buNone/>
              <a:defRPr sz="1090" b="1"/>
            </a:lvl7pPr>
            <a:lvl8pPr marL="2181860" indent="0">
              <a:buNone/>
              <a:defRPr sz="1090" b="1"/>
            </a:lvl8pPr>
            <a:lvl9pPr marL="2493645" indent="0">
              <a:buNone/>
              <a:defRPr sz="109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355" y="1451610"/>
            <a:ext cx="5337810" cy="460819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225"/>
            </a:lvl3pPr>
            <a:lvl4pPr>
              <a:defRPr sz="1090"/>
            </a:lvl4pPr>
            <a:lvl5pPr>
              <a:defRPr sz="1090"/>
            </a:lvl5pPr>
            <a:lvl6pPr>
              <a:defRPr sz="1090"/>
            </a:lvl6pPr>
            <a:lvl7pPr>
              <a:defRPr sz="1090"/>
            </a:lvl7pPr>
            <a:lvl8pPr>
              <a:defRPr sz="1090"/>
            </a:lvl8pPr>
            <a:lvl9pPr>
              <a:defRPr sz="10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8560" y="862965"/>
            <a:ext cx="4899025" cy="564515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311785" indent="0">
              <a:buNone/>
              <a:defRPr sz="1365" b="1"/>
            </a:lvl2pPr>
            <a:lvl3pPr marL="623570" indent="0">
              <a:buNone/>
              <a:defRPr sz="1225" b="1"/>
            </a:lvl3pPr>
            <a:lvl4pPr marL="935355" indent="0">
              <a:buNone/>
              <a:defRPr sz="1090" b="1"/>
            </a:lvl4pPr>
            <a:lvl5pPr marL="1247140" indent="0">
              <a:buNone/>
              <a:defRPr sz="1090" b="1"/>
            </a:lvl5pPr>
            <a:lvl6pPr marL="1558925" indent="0">
              <a:buNone/>
              <a:defRPr sz="1090" b="1"/>
            </a:lvl6pPr>
            <a:lvl7pPr marL="1870075" indent="0">
              <a:buNone/>
              <a:defRPr sz="1090" b="1"/>
            </a:lvl7pPr>
            <a:lvl8pPr marL="2181860" indent="0">
              <a:buNone/>
              <a:defRPr sz="1090" b="1"/>
            </a:lvl8pPr>
            <a:lvl9pPr marL="2493645" indent="0">
              <a:buNone/>
              <a:defRPr sz="109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8560" y="1451610"/>
            <a:ext cx="5340350" cy="460819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225"/>
            </a:lvl3pPr>
            <a:lvl4pPr>
              <a:defRPr sz="1090"/>
            </a:lvl4pPr>
            <a:lvl5pPr>
              <a:defRPr sz="1090"/>
            </a:lvl5pPr>
            <a:lvl6pPr>
              <a:defRPr sz="1090"/>
            </a:lvl6pPr>
            <a:lvl7pPr>
              <a:defRPr sz="1090"/>
            </a:lvl7pPr>
            <a:lvl8pPr>
              <a:defRPr sz="1090"/>
            </a:lvl8pPr>
            <a:lvl9pPr>
              <a:defRPr sz="10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3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3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8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40665"/>
            <a:ext cx="3646805" cy="610870"/>
          </a:xfrm>
        </p:spPr>
        <p:txBody>
          <a:bodyPr anchor="b"/>
          <a:lstStyle>
            <a:lvl1pPr algn="l">
              <a:defRPr sz="13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240" y="240665"/>
            <a:ext cx="7349490" cy="5866130"/>
          </a:xfrm>
        </p:spPr>
        <p:txBody>
          <a:bodyPr/>
          <a:lstStyle>
            <a:lvl1pPr>
              <a:defRPr sz="2180"/>
            </a:lvl1pPr>
            <a:lvl2pPr>
              <a:defRPr sz="1910"/>
            </a:lvl2pPr>
            <a:lvl3pPr>
              <a:defRPr sz="1635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355" y="850900"/>
            <a:ext cx="3646805" cy="5240020"/>
          </a:xfrm>
        </p:spPr>
        <p:txBody>
          <a:bodyPr/>
          <a:lstStyle>
            <a:lvl1pPr marL="0" indent="0">
              <a:buNone/>
              <a:defRPr sz="955"/>
            </a:lvl1pPr>
            <a:lvl2pPr marL="311785" indent="0">
              <a:buNone/>
              <a:defRPr sz="820"/>
            </a:lvl2pPr>
            <a:lvl3pPr marL="623570" indent="0">
              <a:buNone/>
              <a:defRPr sz="680"/>
            </a:lvl3pPr>
            <a:lvl4pPr marL="935355" indent="0">
              <a:buNone/>
              <a:defRPr sz="615"/>
            </a:lvl4pPr>
            <a:lvl5pPr marL="1247140" indent="0">
              <a:buNone/>
              <a:defRPr sz="615"/>
            </a:lvl5pPr>
            <a:lvl6pPr marL="1558925" indent="0">
              <a:buNone/>
              <a:defRPr sz="615"/>
            </a:lvl6pPr>
            <a:lvl7pPr marL="1870075" indent="0">
              <a:buNone/>
              <a:defRPr sz="615"/>
            </a:lvl7pPr>
            <a:lvl8pPr marL="2181860" indent="0">
              <a:buNone/>
              <a:defRPr sz="615"/>
            </a:lvl8pPr>
            <a:lvl9pPr marL="2493645" indent="0">
              <a:buNone/>
              <a:defRPr sz="61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4897120"/>
            <a:ext cx="11129010" cy="500380"/>
          </a:xfrm>
        </p:spPr>
        <p:txBody>
          <a:bodyPr anchor="b"/>
          <a:lstStyle>
            <a:lvl1pPr algn="l">
              <a:defRPr sz="13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4355" y="540385"/>
            <a:ext cx="11115675" cy="4356735"/>
          </a:xfrm>
        </p:spPr>
        <p:txBody>
          <a:bodyPr/>
          <a:lstStyle>
            <a:lvl1pPr marL="0" indent="0">
              <a:buNone/>
              <a:defRPr sz="2180"/>
            </a:lvl1pPr>
            <a:lvl2pPr marL="311785" indent="0">
              <a:buNone/>
              <a:defRPr sz="1910"/>
            </a:lvl2pPr>
            <a:lvl3pPr marL="623570" indent="0">
              <a:buNone/>
              <a:defRPr sz="1635"/>
            </a:lvl3pPr>
            <a:lvl4pPr marL="935355" indent="0">
              <a:buNone/>
              <a:defRPr sz="1365"/>
            </a:lvl4pPr>
            <a:lvl5pPr marL="1247140" indent="0">
              <a:buNone/>
              <a:defRPr sz="1365"/>
            </a:lvl5pPr>
            <a:lvl6pPr marL="1558925" indent="0">
              <a:buNone/>
              <a:defRPr sz="1365"/>
            </a:lvl6pPr>
            <a:lvl7pPr marL="1870075" indent="0">
              <a:buNone/>
              <a:defRPr sz="1365"/>
            </a:lvl7pPr>
            <a:lvl8pPr marL="2181860" indent="0">
              <a:buNone/>
              <a:defRPr sz="1365"/>
            </a:lvl8pPr>
            <a:lvl9pPr marL="2493645" indent="0">
              <a:buNone/>
              <a:defRPr sz="13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720" y="5396865"/>
            <a:ext cx="11129010" cy="709930"/>
          </a:xfrm>
        </p:spPr>
        <p:txBody>
          <a:bodyPr/>
          <a:lstStyle>
            <a:lvl1pPr marL="0" indent="0">
              <a:buNone/>
              <a:defRPr sz="955"/>
            </a:lvl1pPr>
            <a:lvl2pPr marL="311785" indent="0">
              <a:buNone/>
              <a:defRPr sz="820"/>
            </a:lvl2pPr>
            <a:lvl3pPr marL="623570" indent="0">
              <a:buNone/>
              <a:defRPr sz="680"/>
            </a:lvl3pPr>
            <a:lvl4pPr marL="935355" indent="0">
              <a:buNone/>
              <a:defRPr sz="615"/>
            </a:lvl4pPr>
            <a:lvl5pPr marL="1247140" indent="0">
              <a:buNone/>
              <a:defRPr sz="615"/>
            </a:lvl5pPr>
            <a:lvl6pPr marL="1558925" indent="0">
              <a:buNone/>
              <a:defRPr sz="615"/>
            </a:lvl6pPr>
            <a:lvl7pPr marL="1870075" indent="0">
              <a:buNone/>
              <a:defRPr sz="615"/>
            </a:lvl7pPr>
            <a:lvl8pPr marL="2181860" indent="0">
              <a:buNone/>
              <a:defRPr sz="615"/>
            </a:lvl8pPr>
            <a:lvl9pPr marL="2493645" indent="0">
              <a:buNone/>
              <a:defRPr sz="61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55" y="242570"/>
            <a:ext cx="11003915" cy="620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55" y="970915"/>
            <a:ext cx="11003915" cy="5136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0510" y="6217920"/>
            <a:ext cx="4612640" cy="321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altLang="en-US" sz="109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5245" y="6217920"/>
            <a:ext cx="2613025" cy="321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en-US" altLang="en-US" sz="109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4355" y="6217920"/>
            <a:ext cx="3147060" cy="32194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2357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680" indent="-233680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218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194310" algn="l" defTabSz="623570" rtl="0" eaLnBrk="1" latinLnBrk="0" hangingPunct="1">
        <a:spcBef>
          <a:spcPts val="65"/>
        </a:spcBef>
        <a:buFont typeface="Arial" panose="020B0604020202020204" pitchFamily="34" charset="0"/>
        <a:buChar char="–"/>
        <a:defRPr sz="191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–"/>
        <a:defRPr sz="1365" kern="1200">
          <a:solidFill>
            <a:schemeClr val="tx1"/>
          </a:solidFill>
          <a:latin typeface="+mn-lt"/>
          <a:ea typeface="+mn-ea"/>
          <a:cs typeface="+mn-cs"/>
        </a:defRPr>
      </a:lvl4pPr>
      <a:lvl5pPr marL="1402715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»"/>
        <a:defRPr sz="136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6pPr>
      <a:lvl7pPr marL="2026285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7pPr>
      <a:lvl8pPr marL="2338070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8pPr>
      <a:lvl9pPr marL="2649855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785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3570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5355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7140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8925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70075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81860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93645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55" y="242570"/>
            <a:ext cx="11003915" cy="620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55" y="970915"/>
            <a:ext cx="11003915" cy="5136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0510" y="6217920"/>
            <a:ext cx="4612640" cy="321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altLang="en-US" sz="109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5245" y="6217920"/>
            <a:ext cx="2613025" cy="321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en-US" altLang="en-US" sz="109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4355" y="6217920"/>
            <a:ext cx="3147060" cy="32194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2357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680" indent="-233680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218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194310" algn="l" defTabSz="623570" rtl="0" eaLnBrk="1" latinLnBrk="0" hangingPunct="1">
        <a:spcBef>
          <a:spcPts val="65"/>
        </a:spcBef>
        <a:buFont typeface="Arial" panose="020B0604020202020204" pitchFamily="34" charset="0"/>
        <a:buChar char="–"/>
        <a:defRPr sz="191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–"/>
        <a:defRPr sz="1365" kern="1200">
          <a:solidFill>
            <a:schemeClr val="tx1"/>
          </a:solidFill>
          <a:latin typeface="+mn-lt"/>
          <a:ea typeface="+mn-ea"/>
          <a:cs typeface="+mn-cs"/>
        </a:defRPr>
      </a:lvl4pPr>
      <a:lvl5pPr marL="1402715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»"/>
        <a:defRPr sz="136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6pPr>
      <a:lvl7pPr marL="2026285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7pPr>
      <a:lvl8pPr marL="2338070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8pPr>
      <a:lvl9pPr marL="2649855" indent="-155575" algn="l" defTabSz="623570" rtl="0" eaLnBrk="1" latinLnBrk="0" hangingPunct="1">
        <a:spcBef>
          <a:spcPts val="65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785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3570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5355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7140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8925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70075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81860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93645" algn="l" defTabSz="623570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stackover&#64258;ow.com/questions/15623343/using-cpu-counters-versus-gettimeofday/15623833#15623833" TargetMode="External"/><Relationship Id="rId6" Type="http://schemas.openxmlformats.org/officeDocument/2006/relationships/hyperlink" Target="https://stackover&#64258;ow.com/questions/88/is-gettimeofday-guaranteed-to-be-of-microsecond-resolution/367#367" TargetMode="External"/><Relationship Id="rId5" Type="http://schemas.openxmlformats.org/officeDocument/2006/relationships/hyperlink" Target="http://oliveryang.net/2015/09/pitfalls-of-TSC-usage/" TargetMode="External"/><Relationship Id="rId4" Type="http://schemas.openxmlformats.org/officeDocument/2006/relationships/hyperlink" Target="https://stackover&#64258;ow.com/questions/7935518/is-clock-gettime-adequate-for-submicrosecond-timing" TargetMode="External"/><Relationship Id="rId3" Type="http://schemas.openxmlformats.org/officeDocument/2006/relationships/hyperlink" Target="https://stackover&#64258;ow.com/questions/14017894/time-calculation-with-tsc-time-stamp-counter/14019158#14019158" TargetMode="External"/><Relationship Id="rId2" Type="http://schemas.openxmlformats.org/officeDocument/2006/relationships/hyperlink" Target="https://lwn.net/Articles/145973/" TargetMode="External"/><Relationship Id="rId1" Type="http://schemas.openxmlformats.org/officeDocument/2006/relationships/hyperlink" Target="http://blogs.datalogics.com/2013/09/25/threads-vs-processes-for-program-paralleliz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Systems </a:t>
            </a:r>
            <a:b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en-US" b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Processes and Threads</a:t>
            </a:r>
            <a:endParaRPr lang="en-US" altLang="en-US" b="1" dirty="0" smtClean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Hua Huang,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Ph.D.</a:t>
            </a:r>
            <a:endParaRPr lang="en-US" altLang="zh-CN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Spring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2019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Process in Memory</a:t>
            </a:r>
            <a:endParaRPr lang="en-US"/>
          </a:p>
        </p:txBody>
      </p:sp>
      <p:pic>
        <p:nvPicPr>
          <p:cNvPr id="13314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39920" y="806450"/>
            <a:ext cx="3355975" cy="5300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Process State </a:t>
            </a:r>
            <a:r>
              <a:rPr lang="" altLang="en-US" b="1">
                <a:sym typeface="+mn-ea"/>
              </a:rPr>
              <a:t>and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transitions</a:t>
            </a:r>
            <a:endParaRPr lang="" altLang="en-US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>
                <a:sym typeface="+mn-ea"/>
              </a:rPr>
              <a:t>As a process executes, it changes </a:t>
            </a:r>
            <a:r>
              <a:rPr lang="en-US" altLang="en-US" sz="2800" b="1">
                <a:solidFill>
                  <a:srgbClr val="FF0000"/>
                </a:solidFill>
                <a:sym typeface="+mn-ea"/>
              </a:rPr>
              <a:t>state</a:t>
            </a:r>
            <a:endParaRPr lang="en-US" altLang="en-US" sz="2800" b="1">
              <a:solidFill>
                <a:srgbClr val="3366FF"/>
              </a:solidFill>
            </a:endParaRPr>
          </a:p>
          <a:p>
            <a:pPr lvl="1"/>
            <a:r>
              <a:rPr lang="en-US" altLang="en-US" sz="2800" b="1">
                <a:sym typeface="+mn-ea"/>
              </a:rPr>
              <a:t>new</a:t>
            </a:r>
            <a:r>
              <a:rPr lang="en-US" altLang="en-US" sz="2800">
                <a:sym typeface="+mn-ea"/>
              </a:rPr>
              <a:t>:  The process is being created</a:t>
            </a:r>
            <a:endParaRPr lang="en-US" altLang="en-US" sz="2800"/>
          </a:p>
          <a:p>
            <a:pPr lvl="1"/>
            <a:r>
              <a:rPr lang="en-US" altLang="en-US" sz="2800" b="1">
                <a:sym typeface="+mn-ea"/>
              </a:rPr>
              <a:t>running</a:t>
            </a:r>
            <a:r>
              <a:rPr lang="en-US" altLang="en-US" sz="2800">
                <a:sym typeface="+mn-ea"/>
              </a:rPr>
              <a:t>:  Instructions are being executed</a:t>
            </a:r>
            <a:endParaRPr lang="en-US" altLang="en-US" sz="2800"/>
          </a:p>
          <a:p>
            <a:pPr lvl="1"/>
            <a:r>
              <a:rPr lang="en-US" altLang="en-US" sz="2800" b="1">
                <a:sym typeface="+mn-ea"/>
              </a:rPr>
              <a:t>waiting</a:t>
            </a:r>
            <a:r>
              <a:rPr lang="en-US" altLang="en-US" sz="2800">
                <a:sym typeface="+mn-ea"/>
              </a:rPr>
              <a:t>:  The process is waiting for some event to occur</a:t>
            </a:r>
            <a:endParaRPr lang="en-US" altLang="en-US" sz="2800"/>
          </a:p>
          <a:p>
            <a:pPr lvl="1"/>
            <a:r>
              <a:rPr lang="en-US" altLang="en-US" sz="2800" b="1">
                <a:sym typeface="+mn-ea"/>
              </a:rPr>
              <a:t>ready</a:t>
            </a:r>
            <a:r>
              <a:rPr lang="en-US" altLang="en-US" sz="2800">
                <a:sym typeface="+mn-ea"/>
              </a:rPr>
              <a:t>:  The process is waiting to be assigned to a processor</a:t>
            </a:r>
            <a:endParaRPr lang="en-US" altLang="en-US" sz="2800"/>
          </a:p>
          <a:p>
            <a:pPr lvl="1"/>
            <a:r>
              <a:rPr lang="en-US" altLang="en-US" sz="2800" b="1">
                <a:sym typeface="+mn-ea"/>
              </a:rPr>
              <a:t>terminated</a:t>
            </a:r>
            <a:r>
              <a:rPr lang="en-US" altLang="en-US" sz="2800">
                <a:sym typeface="+mn-ea"/>
              </a:rPr>
              <a:t>:  The process has finished execution</a:t>
            </a:r>
            <a:endParaRPr lang="en-US" altLang="en-US" sz="2800"/>
          </a:p>
          <a:p>
            <a:endParaRPr lang="en-US"/>
          </a:p>
        </p:txBody>
      </p:sp>
      <p:pic>
        <p:nvPicPr>
          <p:cNvPr id="174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3543300"/>
            <a:ext cx="7771130" cy="3097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8149590" y="4907915"/>
            <a:ext cx="333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Which involves context switch?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A </a:t>
            </a:r>
            <a:r>
              <a:rPr lang="en-US" b="1">
                <a:solidFill>
                  <a:srgbClr val="990033"/>
                </a:solidFill>
              </a:rPr>
              <a:t>call stack</a:t>
            </a:r>
            <a:r>
              <a:rPr lang="en-US"/>
              <a:t> is a stack data structure that store information of the active function calls</a:t>
            </a:r>
            <a:endParaRPr lang="en-US"/>
          </a:p>
          <a:p>
            <a:r>
              <a:rPr lang="en-US"/>
              <a:t>A call stack is composed of </a:t>
            </a:r>
            <a:r>
              <a:rPr lang="en-US" b="1">
                <a:solidFill>
                  <a:srgbClr val="990033"/>
                </a:solidFill>
              </a:rPr>
              <a:t>stack frames </a:t>
            </a:r>
            <a:r>
              <a:rPr lang="en-US"/>
              <a:t>(also called </a:t>
            </a:r>
            <a:r>
              <a:rPr lang="en-US" b="1">
                <a:solidFill>
                  <a:srgbClr val="990033"/>
                </a:solidFill>
              </a:rPr>
              <a:t>activation records </a:t>
            </a:r>
            <a:r>
              <a:rPr lang="en-US"/>
              <a:t>or </a:t>
            </a:r>
            <a:r>
              <a:rPr lang="en-US" b="1">
                <a:solidFill>
                  <a:srgbClr val="990033"/>
                </a:solidFill>
              </a:rPr>
              <a:t>activation frames</a:t>
            </a:r>
            <a:r>
              <a:rPr lang="en-US"/>
              <a:t>). Each function call corresponds to a stack frame, which consists of</a:t>
            </a:r>
            <a:endParaRPr lang="en-US"/>
          </a:p>
          <a:p>
            <a:pPr lvl="1"/>
            <a:r>
              <a:rPr lang="en-US"/>
              <a:t>Arguments passed to the routine</a:t>
            </a:r>
            <a:endParaRPr lang="en-US"/>
          </a:p>
          <a:p>
            <a:pPr lvl="1"/>
            <a:r>
              <a:rPr lang="en-US"/>
              <a:t>The return address</a:t>
            </a:r>
            <a:endParaRPr lang="en-US"/>
          </a:p>
          <a:p>
            <a:pPr lvl="1" algn="just"/>
            <a:r>
              <a:rPr lang="en-US"/>
              <a:t>Saved register values (in order to restore them at return)</a:t>
            </a:r>
            <a:endParaRPr lang="en-US"/>
          </a:p>
          <a:p>
            <a:pPr lvl="1"/>
            <a:r>
              <a:rPr lang="en-US"/>
              <a:t>Local variables</a:t>
            </a:r>
            <a:endParaRPr lang="en-US"/>
          </a:p>
          <a:p>
            <a:r>
              <a:rPr lang="en-US"/>
              <a:t>The call stack grows when a new call is issued, and shrinks when a function call returns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Calling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Calling Convention stipulates important information about how a function calls another, and how the call returns. It consists of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How parameters are passed (e.g., through registers or the call stack)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The order of parameters if there are multiple ones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Who (caller or callee) is to recover the environment after the call returns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How the return value is to be passed from the callee to the caller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stack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calling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convention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(x86-32 as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4355" y="1341755"/>
            <a:ext cx="6393180" cy="5117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685" y="1153160"/>
            <a:ext cx="5287010" cy="28625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07085" y="881380"/>
            <a:ext cx="62744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Bar(42, 21, 84) // invoked by Foo()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570470" y="4015740"/>
            <a:ext cx="32842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 b="1"/>
              <a:t>Calling Convention</a:t>
            </a:r>
            <a:endParaRPr lang="en-US" sz="2400" b="1"/>
          </a:p>
        </p:txBody>
      </p:sp>
      <p:sp>
        <p:nvSpPr>
          <p:cNvPr id="8" name="Rectangular Callout 7"/>
          <p:cNvSpPr/>
          <p:nvPr/>
        </p:nvSpPr>
        <p:spPr>
          <a:xfrm>
            <a:off x="7328535" y="5121275"/>
            <a:ext cx="3823335" cy="1337945"/>
          </a:xfrm>
          <a:prstGeom prst="wedgeRectCallout">
            <a:avLst>
              <a:gd name="adj1" fmla="val -74663"/>
              <a:gd name="adj2" fmla="val 280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>
                <a:solidFill>
                  <a:srgbClr val="990033"/>
                </a:solidFill>
              </a:rPr>
              <a:t>Stack Pointer register</a:t>
            </a:r>
            <a:r>
              <a:rPr lang="en-US" sz="2400">
                <a:solidFill>
                  <a:schemeClr val="tx1"/>
                </a:solidFill>
              </a:rPr>
              <a:t>, which stores the address of the stack top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Execution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</a:t>
            </a:r>
            <a:r>
              <a:rPr lang="en-US" b="1">
                <a:solidFill>
                  <a:srgbClr val="990033"/>
                </a:solidFill>
              </a:rPr>
              <a:t>execution context</a:t>
            </a:r>
            <a:r>
              <a:rPr lang="en-US"/>
              <a:t> (or context; or </a:t>
            </a:r>
            <a:r>
              <a:rPr lang="en-US" b="1">
                <a:solidFill>
                  <a:srgbClr val="990033"/>
                </a:solidFill>
              </a:rPr>
              <a:t>processor state</a:t>
            </a:r>
            <a:r>
              <a:rPr lang="en-US"/>
              <a:t> ) is the content of the CPU registers at any point of time, e.g.</a:t>
            </a:r>
            <a:endParaRPr lang="en-US"/>
          </a:p>
          <a:p>
            <a:endParaRPr lang="en-US"/>
          </a:p>
          <a:p>
            <a:pPr lvl="1"/>
            <a:r>
              <a:rPr lang="en-US"/>
              <a:t> </a:t>
            </a:r>
            <a:r>
              <a:rPr lang="en-US" b="1">
                <a:solidFill>
                  <a:srgbClr val="990033"/>
                </a:solidFill>
              </a:rPr>
              <a:t>Program counter</a:t>
            </a:r>
            <a:r>
              <a:rPr lang="en-US"/>
              <a:t>: a specialized register that indicates the current program location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</a:t>
            </a:r>
            <a:r>
              <a:rPr lang="en-US" b="1">
                <a:solidFill>
                  <a:srgbClr val="990033"/>
                </a:solidFill>
              </a:rPr>
              <a:t>Call stack pointer</a:t>
            </a:r>
            <a:r>
              <a:rPr lang="en-US"/>
              <a:t>: indicates the top of the kernel-space call stack for the process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</a:t>
            </a:r>
            <a:r>
              <a:rPr lang="en-US" b="1">
                <a:solidFill>
                  <a:srgbClr val="990033"/>
                </a:solidFill>
              </a:rPr>
              <a:t>Location of memory</a:t>
            </a:r>
            <a:r>
              <a:rPr lang="en-US"/>
              <a:t> allocated for the process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Other register values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29235"/>
            <a:ext cx="11127740" cy="472440"/>
          </a:xfrm>
        </p:spPr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Caution: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meaning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“state”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ambiguous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Process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state: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Running/Blocked/Ready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ts val="39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Processor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state,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i.e.,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the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execution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context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ts val="39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Don’t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mistake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them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context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information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stored?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8155305" cy="5300980"/>
          </a:xfrm>
        </p:spPr>
        <p:txBody>
          <a:bodyPr/>
          <a:p>
            <a:r>
              <a:rPr lang="en-US"/>
              <a:t>A </a:t>
            </a:r>
            <a:r>
              <a:rPr lang="en-US" b="1">
                <a:solidFill>
                  <a:srgbClr val="990033"/>
                </a:solidFill>
              </a:rPr>
              <a:t>Process Control Block (PCB</a:t>
            </a:r>
            <a:r>
              <a:rPr lang="" altLang="en-US" b="1">
                <a:solidFill>
                  <a:srgbClr val="990033"/>
                </a:solidFill>
              </a:rPr>
              <a:t>, also called task control block</a:t>
            </a:r>
            <a:r>
              <a:rPr lang="en-US" b="1">
                <a:solidFill>
                  <a:srgbClr val="990033"/>
                </a:solidFill>
              </a:rPr>
              <a:t>) </a:t>
            </a:r>
            <a:r>
              <a:rPr lang="en-US"/>
              <a:t>is an instance of a data structure in the </a:t>
            </a:r>
            <a:r>
              <a:rPr lang="en-US" b="1"/>
              <a:t>kernel memory</a:t>
            </a:r>
            <a:r>
              <a:rPr lang="en-US"/>
              <a:t> containing the information needed to manage a particular process. It includes</a:t>
            </a:r>
            <a:endParaRPr lang="en-US"/>
          </a:p>
          <a:p>
            <a:pPr lvl="1"/>
            <a:r>
              <a:rPr lang="en-US"/>
              <a:t> The stored </a:t>
            </a:r>
            <a:r>
              <a:rPr lang="en-US" b="1">
                <a:solidFill>
                  <a:srgbClr val="990033"/>
                </a:solidFill>
              </a:rPr>
              <a:t>execution context</a:t>
            </a:r>
            <a:r>
              <a:rPr lang="en-US"/>
              <a:t> information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Process ID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 Process control information, such as the scheduling state, opened file descriptors, accounting information</a:t>
            </a:r>
            <a:endParaRPr lang="en-US"/>
          </a:p>
        </p:txBody>
      </p:sp>
      <p:pic>
        <p:nvPicPr>
          <p:cNvPr id="1945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9025" y="1212056"/>
            <a:ext cx="3144441" cy="448984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Linux’s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PCB: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latin typeface="MS Shell Dlg" pitchFamily="18" charset="0"/>
                <a:cs typeface="MS Shell Dlg" pitchFamily="18" charset="0"/>
                <a:sym typeface="+mn-ea"/>
              </a:rPr>
              <a:t>task_struct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8390" y="650875"/>
            <a:ext cx="7258685" cy="24961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1035050"/>
            <a:ext cx="11127740" cy="53009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include/linux/sched.h</a:t>
            </a:r>
            <a:endParaRPr lang="en-US"/>
          </a:p>
          <a:p>
            <a:pPr marL="0" indent="0">
              <a:buNone/>
            </a:pPr>
            <a:r>
              <a:rPr lang="" altLang="en-US"/>
              <a:t>560 </a:t>
            </a:r>
            <a:r>
              <a:rPr lang="en-US"/>
              <a:t>struct task_struct {</a:t>
            </a:r>
            <a:endParaRPr lang="en-US"/>
          </a:p>
          <a:p>
            <a:pPr marL="0" indent="0">
              <a:buNone/>
            </a:pPr>
            <a:r>
              <a:rPr lang="" altLang="en-US"/>
              <a:t>569 		volatile long state;</a:t>
            </a:r>
            <a:endParaRPr lang="en-US"/>
          </a:p>
          <a:p>
            <a:pPr marL="0" indent="0">
              <a:buNone/>
            </a:pPr>
            <a:r>
              <a:rPr lang="" altLang="en-US"/>
              <a:t>577	</a:t>
            </a:r>
            <a:r>
              <a:rPr lang="en-US" altLang="en-US"/>
              <a:t>	</a:t>
            </a:r>
            <a:r>
              <a:rPr lang="en-US" b="1"/>
              <a:t>void *stack;</a:t>
            </a:r>
            <a:endParaRPr lang="en-US"/>
          </a:p>
          <a:p>
            <a:pPr marL="0" indent="0">
              <a:buNone/>
            </a:pPr>
            <a:r>
              <a:rPr lang="" altLang="en-US"/>
              <a:t>701	</a:t>
            </a:r>
            <a:r>
              <a:rPr lang="en-US" altLang="en-US"/>
              <a:t>	</a:t>
            </a:r>
            <a:r>
              <a:rPr lang="en-US"/>
              <a:t>pid_t pid; // thread id</a:t>
            </a:r>
            <a:endParaRPr lang="en-US"/>
          </a:p>
          <a:p>
            <a:pPr marL="0" indent="0">
              <a:buNone/>
            </a:pPr>
            <a:r>
              <a:rPr lang="" altLang="en-US"/>
              <a:t>702	</a:t>
            </a:r>
            <a:r>
              <a:rPr lang="en-US" altLang="en-US"/>
              <a:t>	</a:t>
            </a:r>
            <a:r>
              <a:rPr lang="en-US"/>
              <a:t>pid_t tgid; // thread group id</a:t>
            </a:r>
            <a:endParaRPr lang="en-US"/>
          </a:p>
          <a:p>
            <a:pPr marL="0" indent="0">
              <a:buNone/>
            </a:pPr>
            <a:r>
              <a:rPr lang="" altLang="en-US"/>
              <a:t>718		task_struct __rcu	*parent;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723		struct list_head		children;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724		struct list_head		sibling;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815	</a:t>
            </a:r>
            <a:r>
              <a:rPr lang="en-US" altLang="en-US"/>
              <a:t>	</a:t>
            </a:r>
            <a:r>
              <a:rPr lang="en-US"/>
              <a:t>/* open file information */</a:t>
            </a:r>
            <a:endParaRPr lang="en-US"/>
          </a:p>
          <a:p>
            <a:pPr marL="0" indent="0">
              <a:buNone/>
            </a:pPr>
            <a:r>
              <a:rPr lang="" altLang="en-US"/>
              <a:t>816	</a:t>
            </a:r>
            <a:r>
              <a:rPr lang="en-US" altLang="en-US"/>
              <a:t>	</a:t>
            </a:r>
            <a:r>
              <a:rPr lang="en-US" b="1"/>
              <a:t>struct files_struct *files;</a:t>
            </a:r>
            <a:endParaRPr lang="en-US" b="1"/>
          </a:p>
          <a:p>
            <a:pPr marL="0" indent="0">
              <a:buNone/>
            </a:pPr>
            <a:r>
              <a:rPr lang="" altLang="en-US"/>
              <a:t>821	</a:t>
            </a:r>
            <a:r>
              <a:rPr lang="en-US" altLang="en-US"/>
              <a:t>	</a:t>
            </a:r>
            <a:r>
              <a:rPr lang="en-US"/>
              <a:t>/* signal handlers */</a:t>
            </a:r>
            <a:endParaRPr lang="en-US"/>
          </a:p>
          <a:p>
            <a:pPr marL="0" indent="0">
              <a:buNone/>
            </a:pPr>
            <a:r>
              <a:rPr lang="" altLang="en-US"/>
              <a:t>822	</a:t>
            </a:r>
            <a:r>
              <a:rPr lang="en-US" altLang="en-US"/>
              <a:t>	</a:t>
            </a:r>
            <a:r>
              <a:rPr lang="en-US" b="1"/>
              <a:t>struct signal_struct *signal;</a:t>
            </a:r>
            <a:endParaRPr lang="en-US" b="1"/>
          </a:p>
          <a:p>
            <a:pPr marL="0" indent="0">
              <a:buNone/>
            </a:pPr>
            <a:r>
              <a:rPr lang="" altLang="en-US"/>
              <a:t>1138</a:t>
            </a:r>
            <a:r>
              <a:rPr lang="en-US" altLang="en-US"/>
              <a:t>	</a:t>
            </a:r>
            <a:r>
              <a:rPr lang="en-US" b="1">
                <a:solidFill>
                  <a:srgbClr val="990033"/>
                </a:solidFill>
              </a:rPr>
              <a:t>struct thread_struct thread;</a:t>
            </a:r>
            <a:endParaRPr lang="en-US" b="1">
              <a:solidFill>
                <a:srgbClr val="990033"/>
              </a:solidFill>
            </a:endParaRPr>
          </a:p>
          <a:p>
            <a:pPr marL="0" indent="0">
              <a:buNone/>
            </a:pPr>
            <a:r>
              <a:rPr lang="" altLang="en-US"/>
              <a:t>1147</a:t>
            </a:r>
            <a:r>
              <a:rPr lang="en-US"/>
              <a:t>};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22070" y="6107430"/>
            <a:ext cx="9547860" cy="46037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The execution context is stored in the </a:t>
            </a:r>
            <a:r>
              <a:rPr lang="en-US" sz="2400" b="1">
                <a:solidFill>
                  <a:schemeClr val="bg1"/>
                </a:solidFill>
              </a:rPr>
              <a:t>thread_struct</a:t>
            </a:r>
            <a:r>
              <a:rPr lang="en-US" sz="2400">
                <a:solidFill>
                  <a:schemeClr val="bg1"/>
                </a:solidFill>
              </a:rPr>
              <a:t> structure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42570"/>
            <a:ext cx="11127740" cy="472440"/>
          </a:xfrm>
        </p:spPr>
        <p:txBody>
          <a:bodyPr/>
          <a:p>
            <a:r>
              <a:rPr lang="en-US" altLang="zh-CN" dirty="0" smtClean="0">
                <a:sym typeface="+mn-ea"/>
              </a:rPr>
              <a:t>How to locate the PCB </a:t>
            </a:r>
            <a:r>
              <a:rPr lang="en-US" altLang="zh-CN" dirty="0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task_struct</a:t>
            </a:r>
            <a:r>
              <a:rPr lang="en-US" altLang="zh-CN" dirty="0" smtClean="0">
                <a:sym typeface="+mn-ea"/>
              </a:rPr>
              <a:t>?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4525" y="864870"/>
            <a:ext cx="88988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#define current get_current()</a:t>
            </a:r>
            <a:endParaRPr lang="en-US" sz="2400"/>
          </a:p>
          <a:p>
            <a:r>
              <a:rPr lang="en-US" sz="2400"/>
              <a:t>static inline struct task_struct * get_current(void) {</a:t>
            </a:r>
            <a:endParaRPr lang="en-US" sz="2400"/>
          </a:p>
          <a:p>
            <a:r>
              <a:rPr lang="en-US" altLang="en-US" sz="2400"/>
              <a:t>	</a:t>
            </a:r>
            <a:r>
              <a:rPr lang="en-US" sz="2400"/>
              <a:t>return current_thread_info()-&gt;task;</a:t>
            </a:r>
            <a:endParaRPr lang="en-US" sz="2400"/>
          </a:p>
          <a:p>
            <a:r>
              <a:rPr lang="en-US" sz="2400"/>
              <a:t>}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1039495" y="2108835"/>
            <a:ext cx="10817860" cy="662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200"/>
              <a:t>thread_info and the kernel stack together reside in 8k (2^13=8k) space (two pages)</a:t>
            </a:r>
            <a:endParaRPr lang="en-US" sz="2200"/>
          </a:p>
        </p:txBody>
      </p:sp>
      <p:sp>
        <p:nvSpPr>
          <p:cNvPr id="7" name="Text Box 6"/>
          <p:cNvSpPr txBox="1"/>
          <p:nvPr/>
        </p:nvSpPr>
        <p:spPr>
          <a:xfrm>
            <a:off x="644525" y="2771140"/>
            <a:ext cx="1103757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400"/>
              <a:t>static inline struct thread_info *current_thread_info(void) {</a:t>
            </a:r>
            <a:endParaRPr lang="en-US" sz="2400"/>
          </a:p>
          <a:p>
            <a:pPr lvl="1" algn="l"/>
            <a:r>
              <a:rPr lang="en-US" sz="2400"/>
              <a:t>__asm( “</a:t>
            </a:r>
            <a:endParaRPr lang="en-US" sz="2400"/>
          </a:p>
          <a:p>
            <a:pPr lvl="2" algn="l"/>
            <a:r>
              <a:rPr lang="en-US" sz="2400"/>
              <a:t>movl $0xffffe000, %eax</a:t>
            </a:r>
            <a:endParaRPr lang="en-US" sz="2400"/>
          </a:p>
          <a:p>
            <a:pPr lvl="2" algn="l"/>
            <a:r>
              <a:rPr lang="en-US" sz="2400"/>
              <a:t>andl %esp, %eax</a:t>
            </a:r>
            <a:endParaRPr lang="en-US" sz="2400"/>
          </a:p>
          <a:p>
            <a:pPr lvl="2" algn="l"/>
            <a:r>
              <a:rPr lang="en-US" sz="2400"/>
              <a:t>task_struct</a:t>
            </a:r>
            <a:endParaRPr lang="en-US" sz="2400"/>
          </a:p>
          <a:p>
            <a:pPr lvl="1" algn="l"/>
            <a:r>
              <a:rPr lang="en-US" sz="2400"/>
              <a:t>”)</a:t>
            </a:r>
            <a:endParaRPr lang="en-US" sz="2400"/>
          </a:p>
          <a:p>
            <a:pPr algn="l"/>
            <a:r>
              <a:rPr lang="en-US" sz="2400"/>
              <a:t>}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0" y="3232150"/>
            <a:ext cx="5797550" cy="352933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143000" y="5029200"/>
            <a:ext cx="4866005" cy="160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/>
              <a:t>Mask off 13 bits of esp, and you can get the addr of thread_info, which has a field task pointing to task_struck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Previous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class…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08735" y="949960"/>
            <a:ext cx="9869170" cy="117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ts val="3900"/>
              </a:lnSpc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What is the difference between</a:t>
            </a:r>
            <a:r>
              <a:rPr lang="en-US" altLang="zh-CN" sz="2400" b="1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  <a:sym typeface="+mn-ea"/>
              </a:rPr>
              <a:t>Kernel Mode</a:t>
            </a: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 and </a:t>
            </a:r>
            <a:r>
              <a:rPr lang="en-US" altLang="zh-CN" sz="2400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  <a:sym typeface="+mn-ea"/>
              </a:rPr>
              <a:t>User Mode</a:t>
            </a: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?</a:t>
            </a:r>
            <a:endParaRPr lang="en-US" altLang="zh-CN" sz="2400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08735" y="2324100"/>
            <a:ext cx="9869170" cy="3767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ts val="3500"/>
              </a:lnSpc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1.</a:t>
            </a:r>
            <a:r>
              <a:rPr lang="en-US" altLang="zh-CN" sz="24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Faults </a:t>
            </a:r>
            <a:r>
              <a:rPr lang="en-US" altLang="zh-CN" sz="24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in user space can be captured by the kernel </a:t>
            </a:r>
            <a:endParaRPr lang="en-US" altLang="zh-CN" sz="2400" dirty="0" smtClean="0">
              <a:solidFill>
                <a:srgbClr val="990033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800"/>
              </a:lnSpc>
              <a:tabLst>
                <a:tab pos="76200" algn="l"/>
                <a:tab pos="241300" algn="l"/>
                <a:tab pos="584200" algn="l"/>
              </a:tabLst>
            </a:pPr>
            <a:endParaRPr lang="en-US" altLang="zh-CN" sz="2400" dirty="0" smtClean="0">
              <a:solidFill>
                <a:srgbClr val="990033"/>
              </a:solidFill>
              <a:latin typeface="Calibri" pitchFamily="18" charset="0"/>
              <a:cs typeface="Calibri" pitchFamily="18" charset="0"/>
              <a:sym typeface="+mn-ea"/>
            </a:endParaRPr>
          </a:p>
          <a:p>
            <a:pPr>
              <a:lnSpc>
                <a:spcPts val="2800"/>
              </a:lnSpc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2.</a:t>
            </a:r>
            <a:r>
              <a:rPr lang="en-US" altLang="zh-CN" sz="24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Privileged instructions</a:t>
            </a:r>
            <a:r>
              <a:rPr lang="en-US" altLang="zh-CN" sz="24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, e.g., I/O instructions, can only be</a:t>
            </a:r>
            <a:r>
              <a:rPr lang="en-US" altLang="zh-CN" sz="2400" dirty="0" smtClean="0">
                <a:solidFill>
                  <a:srgbClr val="990033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issued (when the CPU is) in the kernel mode </a:t>
            </a:r>
            <a:endParaRPr lang="en-US" altLang="zh-CN" sz="2400" dirty="0" smtClean="0">
              <a:solidFill>
                <a:srgbClr val="990033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900"/>
              </a:lnSpc>
              <a:tabLst>
                <a:tab pos="76200" algn="l"/>
                <a:tab pos="241300" algn="l"/>
                <a:tab pos="584200" algn="l"/>
              </a:tabLst>
            </a:pPr>
            <a:endParaRPr lang="en-US" altLang="zh-CN" sz="2400" dirty="0" smtClean="0">
              <a:solidFill>
                <a:srgbClr val="990033"/>
              </a:solidFill>
              <a:latin typeface="Calibri" pitchFamily="18" charset="0"/>
              <a:cs typeface="Calibri" pitchFamily="18" charset="0"/>
              <a:sym typeface="+mn-ea"/>
            </a:endParaRPr>
          </a:p>
          <a:p>
            <a:pPr>
              <a:lnSpc>
                <a:spcPts val="2900"/>
              </a:lnSpc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3.</a:t>
            </a:r>
            <a:r>
              <a:rPr lang="en-US" altLang="zh-CN" sz="2400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Some memory address space</a:t>
            </a:r>
            <a:r>
              <a:rPr lang="en-US" altLang="zh-CN" sz="24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 (i.e., the kernel space) can only be accessed in the kernel mode; this portion of memory stores the kernel code and data </a:t>
            </a:r>
            <a:endParaRPr lang="en-US" altLang="zh-CN" sz="2400" dirty="0" smtClean="0">
              <a:solidFill>
                <a:srgbClr val="990033"/>
              </a:solidFill>
              <a:latin typeface="Calibri" pitchFamily="18" charset="0"/>
              <a:cs typeface="Calibri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Maximize CPU use</a:t>
            </a:r>
            <a:endParaRPr lang="en-US"/>
          </a:p>
          <a:p>
            <a:pPr lvl="1"/>
            <a:r>
              <a:rPr lang="en-US"/>
              <a:t>Quickly switch processes onto CPU for time sharing</a:t>
            </a:r>
            <a:endParaRPr lang="en-US"/>
          </a:p>
          <a:p>
            <a:r>
              <a:rPr lang="en-US" b="1">
                <a:solidFill>
                  <a:srgbClr val="990033"/>
                </a:solidFill>
              </a:rPr>
              <a:t>Process scheduler</a:t>
            </a:r>
            <a:r>
              <a:rPr lang="en-US"/>
              <a:t> selects among available processes for next execution on CPU</a:t>
            </a:r>
            <a:endParaRPr lang="en-US"/>
          </a:p>
          <a:p>
            <a:r>
              <a:rPr lang="en-US"/>
              <a:t>Maintains</a:t>
            </a:r>
            <a:r>
              <a:rPr lang="en-US" b="1">
                <a:solidFill>
                  <a:srgbClr val="990033"/>
                </a:solidFill>
              </a:rPr>
              <a:t> scheduling queues</a:t>
            </a:r>
            <a:r>
              <a:rPr lang="en-US"/>
              <a:t> of processes</a:t>
            </a:r>
            <a:endParaRPr lang="en-US"/>
          </a:p>
          <a:p>
            <a:pPr lvl="1"/>
            <a:r>
              <a:rPr lang="en-US">
                <a:solidFill>
                  <a:srgbClr val="990033"/>
                </a:solidFill>
              </a:rPr>
              <a:t>Job queue</a:t>
            </a:r>
            <a:r>
              <a:rPr lang="en-US"/>
              <a:t> – set of all processes in the system</a:t>
            </a:r>
            <a:endParaRPr lang="en-US"/>
          </a:p>
          <a:p>
            <a:pPr lvl="1"/>
            <a:r>
              <a:rPr lang="en-US">
                <a:solidFill>
                  <a:srgbClr val="990033"/>
                </a:solidFill>
              </a:rPr>
              <a:t>Ready queue</a:t>
            </a:r>
            <a:r>
              <a:rPr lang="en-US"/>
              <a:t> – set of all processes residing in main memory, ready and waiting to execute</a:t>
            </a:r>
            <a:endParaRPr lang="en-US"/>
          </a:p>
          <a:p>
            <a:pPr lvl="1"/>
            <a:r>
              <a:rPr lang="en-US">
                <a:solidFill>
                  <a:srgbClr val="990033"/>
                </a:solidFill>
              </a:rPr>
              <a:t>Device queues</a:t>
            </a:r>
            <a:r>
              <a:rPr lang="en-US"/>
              <a:t> – set of processes waiting for an I/O device</a:t>
            </a:r>
            <a:endParaRPr lang="en-US"/>
          </a:p>
          <a:p>
            <a:pPr lvl="1"/>
            <a:r>
              <a:rPr lang="en-US"/>
              <a:t>Processes migrate among the various queues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42570"/>
            <a:ext cx="1303020" cy="6155055"/>
          </a:xfrm>
        </p:spPr>
        <p:txBody>
          <a:bodyPr vert="eaVert"/>
          <a:p>
            <a:r>
              <a:rPr lang="en-US"/>
              <a:t>Ready Queue And Various I/O Device Queues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9520" y="46990"/>
            <a:ext cx="7893685" cy="6800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Representation of Process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Queuing diagram</a:t>
            </a:r>
            <a:r>
              <a:rPr lang="en-US"/>
              <a:t> represents queues, resources, flows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1492885"/>
            <a:ext cx="8373110" cy="4832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</a:t>
            </a:r>
            <a:r>
              <a:rPr lang="en-US" i="1"/>
              <a:t>Process Switch </a:t>
            </a:r>
            <a:r>
              <a:rPr lang="en-US"/>
              <a:t>(or Task Switch) occurs when </a:t>
            </a:r>
            <a:r>
              <a:rPr lang="en-US" altLang="en-US"/>
              <a:t>t</a:t>
            </a:r>
            <a:r>
              <a:rPr lang="en-US"/>
              <a:t>he OS scheduler suspends the execution of one process on a CPU and runs another</a:t>
            </a:r>
            <a:endParaRPr lang="en-US"/>
          </a:p>
          <a:p>
            <a:pPr lvl="1"/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>
                <a:solidFill>
                  <a:srgbClr val="C00000"/>
                </a:solidFill>
              </a:rPr>
              <a:t> Store the context of the current process into its PCB</a:t>
            </a:r>
            <a:endParaRPr lang="en-US">
              <a:solidFill>
                <a:srgbClr val="C00000"/>
              </a:solidFill>
            </a:endParaRPr>
          </a:p>
          <a:p>
            <a:pPr lvl="1"/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>
                <a:solidFill>
                  <a:srgbClr val="C00000"/>
                </a:solidFill>
              </a:rPr>
              <a:t> The scheduler picks a process in the “ready” list</a:t>
            </a:r>
            <a:endParaRPr lang="en-US">
              <a:solidFill>
                <a:srgbClr val="C00000"/>
              </a:solidFill>
            </a:endParaRPr>
          </a:p>
          <a:p>
            <a:pPr lvl="1"/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>
                <a:solidFill>
                  <a:srgbClr val="C00000"/>
                </a:solidFill>
              </a:rPr>
              <a:t> Use the PCB of the picked process to restore the contents of the CPU registers</a:t>
            </a:r>
            <a:endParaRPr lang="en-US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/>
              <a:t>The effect is that the first process is scheduled </a:t>
            </a:r>
            <a:r>
              <a:rPr lang="en-US" b="1" i="1"/>
              <a:t>out </a:t>
            </a:r>
            <a:r>
              <a:rPr lang="en-US"/>
              <a:t>and the second process is scheduled </a:t>
            </a:r>
            <a:r>
              <a:rPr lang="en-US" b="1" i="1"/>
              <a:t>in</a:t>
            </a:r>
            <a:endParaRPr lang="en-US" b="1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CPU Switch From Process to Process</a:t>
            </a:r>
            <a:endParaRPr lang="en-US"/>
          </a:p>
        </p:txBody>
      </p:sp>
      <p:pic>
        <p:nvPicPr>
          <p:cNvPr id="21506" name="Picture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0845" y="715010"/>
            <a:ext cx="9057005" cy="6082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occur?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37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A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process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blocks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(e.g.,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due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to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I/O)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</a:pP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ts val="39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A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process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exits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The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CPU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slice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is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used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up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kernel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 time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slice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current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1104265"/>
            <a:ext cx="11127740" cy="5003165"/>
          </a:xfrm>
        </p:spPr>
        <p:txBody>
          <a:bodyPr/>
          <a:p>
            <a:r>
              <a:rPr lang="en-US"/>
              <a:t>Assume the timer interrupt has a frequency of </a:t>
            </a:r>
            <a:r>
              <a:rPr lang="en-US" altLang="en-US"/>
              <a:t>1</a:t>
            </a:r>
            <a:r>
              <a:rPr lang="en-US"/>
              <a:t>000hz, i.e., it occurs once per 1ms</a:t>
            </a:r>
            <a:endParaRPr lang="en-US"/>
          </a:p>
          <a:p>
            <a:endParaRPr lang="en-US"/>
          </a:p>
          <a:p>
            <a:r>
              <a:rPr lang="en-US"/>
              <a:t>Assume the CPU time slice for a process is 10ms; thus, a counter of the process is set to 10 when it is scheduled in</a:t>
            </a:r>
            <a:endParaRPr lang="en-US"/>
          </a:p>
          <a:p>
            <a:endParaRPr lang="en-US"/>
          </a:p>
          <a:p>
            <a:r>
              <a:rPr lang="en-US"/>
              <a:t>Each time the timer interrupt occurs, the interrupt handler (in kernel) will decrement the counter</a:t>
            </a:r>
            <a:endParaRPr lang="en-US"/>
          </a:p>
          <a:p>
            <a:endParaRPr lang="en-US"/>
          </a:p>
          <a:p>
            <a:r>
              <a:rPr lang="en-US"/>
              <a:t>When the counter is 0, scheduling occurs: the current process is scheduled out and another is scheduled in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71600" y="952500"/>
            <a:ext cx="94488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ts val="2900"/>
              </a:lnSpc>
              <a:tabLst>
                <a:tab pos="88900" algn="l"/>
                <a:tab pos="127000" algn="l"/>
                <a:tab pos="330200" algn="l"/>
                <a:tab pos="711200" algn="l"/>
                <a:tab pos="1866900" algn="l"/>
                <a:tab pos="3403600" algn="l"/>
              </a:tabLst>
            </a:pPr>
            <a:r>
              <a:rPr lang="en-US" altLang="zh-CN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Whenever a timer interrupt is issued, the interrupt handler in the kernel is invoked to determine whether </a:t>
            </a:r>
            <a:r>
              <a:rPr lang="en-US" altLang="zh-CN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scheduling should happen </a:t>
            </a:r>
            <a:endParaRPr lang="en-US" altLang="zh-CN" sz="2800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  <a:sym typeface="+mn-ea"/>
            </a:endParaRPr>
          </a:p>
          <a:p>
            <a:pPr>
              <a:lnSpc>
                <a:spcPts val="2900"/>
              </a:lnSpc>
              <a:tabLst>
                <a:tab pos="88900" algn="l"/>
                <a:tab pos="127000" algn="l"/>
                <a:tab pos="330200" algn="l"/>
                <a:tab pos="711200" algn="l"/>
                <a:tab pos="1866900" algn="l"/>
                <a:tab pos="3403600" algn="l"/>
              </a:tabLst>
            </a:pPr>
            <a:endParaRPr lang="en-US" altLang="zh-CN" sz="2800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  <a:sym typeface="+mn-ea"/>
            </a:endParaRPr>
          </a:p>
          <a:p>
            <a:pPr>
              <a:lnSpc>
                <a:spcPts val="2900"/>
              </a:lnSpc>
              <a:tabLst>
                <a:tab pos="88900" algn="l"/>
                <a:tab pos="127000" algn="l"/>
                <a:tab pos="330200" algn="l"/>
                <a:tab pos="711200" algn="l"/>
                <a:tab pos="1866900" algn="l"/>
                <a:tab pos="3403600" algn="l"/>
              </a:tabLst>
            </a:pPr>
            <a:endParaRPr lang="en-US" altLang="zh-CN" sz="2800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800"/>
              </a:lnSpc>
              <a:tabLst>
                <a:tab pos="88900" algn="l"/>
                <a:tab pos="127000" algn="l"/>
                <a:tab pos="330200" algn="l"/>
                <a:tab pos="711200" algn="l"/>
                <a:tab pos="1866900" algn="l"/>
                <a:tab pos="3403600" algn="l"/>
              </a:tabLst>
            </a:pPr>
            <a:r>
              <a:rPr lang="en-US" altLang="zh-CN" sz="2800" dirty="0" smtClean="0">
                <a:sym typeface="+mn-ea"/>
              </a:rPr>
              <a:t>						</a:t>
            </a:r>
            <a:r>
              <a:rPr lang="en-US" altLang="zh-CN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 </a:t>
            </a:r>
            <a:endParaRPr lang="en-US" altLang="zh-CN" sz="2800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800"/>
              </a:lnSpc>
              <a:tabLst>
                <a:tab pos="88900" algn="l"/>
                <a:tab pos="127000" algn="l"/>
                <a:tab pos="330200" algn="l"/>
                <a:tab pos="711200" algn="l"/>
                <a:tab pos="1866900" algn="l"/>
                <a:tab pos="3403600" algn="l"/>
              </a:tabLst>
            </a:pPr>
            <a:r>
              <a:rPr lang="en-US" altLang="zh-CN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Timer interrupts ensure that the CPU time allocation is </a:t>
            </a:r>
            <a:endParaRPr lang="en-US" altLang="zh-CN" sz="2800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800"/>
              </a:lnSpc>
              <a:tabLst>
                <a:tab pos="88900" algn="l"/>
                <a:tab pos="127000" algn="l"/>
                <a:tab pos="330200" algn="l"/>
                <a:tab pos="711200" algn="l"/>
                <a:tab pos="1866900" algn="l"/>
                <a:tab pos="3403600" algn="l"/>
              </a:tabLst>
            </a:pPr>
            <a:r>
              <a:rPr lang="en-US" altLang="zh-CN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under the control of the kernel; i.e., no user process </a:t>
            </a:r>
            <a:r>
              <a:rPr lang="en-US" altLang="en-US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c</a:t>
            </a:r>
            <a:r>
              <a:rPr lang="en-US" altLang="zh-CN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an occupy the CPU longer than it is supposed to</a:t>
            </a:r>
            <a:endParaRPr 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Question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6800" y="1115695"/>
            <a:ext cx="9829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ts val="4300"/>
              </a:lnSpc>
              <a:tabLst>
                <a:tab pos="76200" algn="l"/>
                <a:tab pos="2044700" algn="l"/>
              </a:tabLst>
            </a:pPr>
            <a:r>
              <a:rPr lang="en-US" altLang="zh-CN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If the CPU time slice is 10ms, why not just set the timer</a:t>
            </a:r>
            <a:r>
              <a:rPr lang="en-US" altLang="zh-CN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interrupt frequency as 100?</a:t>
            </a:r>
            <a:endParaRPr lang="en-US" sz="2800"/>
          </a:p>
        </p:txBody>
      </p:sp>
      <p:sp>
        <p:nvSpPr>
          <p:cNvPr id="5" name="Rounded Rectangle 4"/>
          <p:cNvSpPr/>
          <p:nvPr/>
        </p:nvSpPr>
        <p:spPr>
          <a:xfrm>
            <a:off x="1066800" y="3083560"/>
            <a:ext cx="9829800" cy="255651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ts val="3500"/>
              </a:lnSpc>
              <a:tabLst>
                <a:tab pos="76200" algn="l"/>
                <a:tab pos="2044700" algn="l"/>
              </a:tabLst>
            </a:pPr>
            <a:r>
              <a:rPr lang="en-US" altLang="zh-CN" sz="28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Timer interrupts are not only used by the scheduler, </a:t>
            </a:r>
            <a:r>
              <a:rPr lang="en-US" altLang="zh-CN" sz="28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8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but also timing purpose (e.g., games, multimedia</a:t>
            </a:r>
            <a:r>
              <a:rPr lang="en-US" altLang="zh-CN" sz="28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8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player) 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Schedulers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b="1">
                <a:solidFill>
                  <a:srgbClr val="990033"/>
                </a:solidFill>
              </a:rPr>
              <a:t>Short-term scheduler</a:t>
            </a:r>
            <a:r>
              <a:rPr lang="en-US"/>
              <a:t>  (or </a:t>
            </a:r>
            <a:r>
              <a:rPr lang="en-US" b="1">
                <a:solidFill>
                  <a:srgbClr val="990033"/>
                </a:solidFill>
              </a:rPr>
              <a:t>CPU scheduler</a:t>
            </a:r>
            <a:r>
              <a:rPr lang="en-US"/>
              <a:t>) – selects which process should be executed next and allocates  a CPU</a:t>
            </a:r>
            <a:endParaRPr lang="en-US"/>
          </a:p>
          <a:p>
            <a:pPr lvl="1"/>
            <a:r>
              <a:rPr lang="en-US"/>
              <a:t>Sometimes the only scheduler in a system</a:t>
            </a:r>
            <a:endParaRPr lang="en-US"/>
          </a:p>
          <a:p>
            <a:pPr lvl="1"/>
            <a:r>
              <a:rPr lang="en-US"/>
              <a:t>Short-term scheduler is invoked frequently (milliseconds) </a:t>
            </a:r>
            <a:r>
              <a:rPr lang="en-US" altLang="en-US"/>
              <a:t>==&gt;</a:t>
            </a:r>
            <a:r>
              <a:rPr lang="en-US"/>
              <a:t> (must be fast)</a:t>
            </a:r>
            <a:endParaRPr lang="en-US"/>
          </a:p>
          <a:p>
            <a:r>
              <a:rPr lang="en-US" b="1">
                <a:solidFill>
                  <a:srgbClr val="990033"/>
                </a:solidFill>
              </a:rPr>
              <a:t>Long-term scheduler</a:t>
            </a:r>
            <a:r>
              <a:rPr lang="en-US"/>
              <a:t>  (or </a:t>
            </a:r>
            <a:r>
              <a:rPr lang="en-US" b="1">
                <a:solidFill>
                  <a:srgbClr val="990033"/>
                </a:solidFill>
              </a:rPr>
              <a:t>job scheduler</a:t>
            </a:r>
            <a:r>
              <a:rPr lang="en-US"/>
              <a:t>) – selects which processes should be brought into the ready queue</a:t>
            </a:r>
            <a:endParaRPr lang="en-US"/>
          </a:p>
          <a:p>
            <a:pPr lvl="1"/>
            <a:r>
              <a:rPr lang="en-US"/>
              <a:t>Long-term scheduler is invoked  infrequently (seconds, minutes) </a:t>
            </a:r>
            <a:r>
              <a:rPr lang="en-US" altLang="en-US"/>
              <a:t>==&gt;</a:t>
            </a:r>
            <a:r>
              <a:rPr lang="en-US"/>
              <a:t> (may be slow)</a:t>
            </a:r>
            <a:endParaRPr lang="en-US"/>
          </a:p>
          <a:p>
            <a:pPr lvl="1"/>
            <a:r>
              <a:rPr lang="en-US"/>
              <a:t>The long-term scheduler controls the </a:t>
            </a:r>
            <a:r>
              <a:rPr lang="en-US" b="1">
                <a:solidFill>
                  <a:srgbClr val="990033"/>
                </a:solidFill>
              </a:rPr>
              <a:t>degree of multiprogramming</a:t>
            </a:r>
            <a:endParaRPr lang="en-US"/>
          </a:p>
          <a:p>
            <a:r>
              <a:rPr lang="en-US"/>
              <a:t>Processes can be described as either:</a:t>
            </a:r>
            <a:endParaRPr lang="en-US"/>
          </a:p>
          <a:p>
            <a:pPr lvl="1"/>
            <a:r>
              <a:rPr lang="en-US" b="1">
                <a:solidFill>
                  <a:srgbClr val="990033"/>
                </a:solidFill>
              </a:rPr>
              <a:t>I/O-bound process</a:t>
            </a:r>
            <a:r>
              <a:rPr lang="en-US"/>
              <a:t> – spends more time doing I/O than computations, many short CPU bursts</a:t>
            </a:r>
            <a:endParaRPr lang="en-US"/>
          </a:p>
          <a:p>
            <a:pPr lvl="1"/>
            <a:r>
              <a:rPr lang="en-US" b="1">
                <a:solidFill>
                  <a:srgbClr val="990033"/>
                </a:solidFill>
              </a:rPr>
              <a:t>CPU-bound process</a:t>
            </a:r>
            <a:r>
              <a:rPr lang="en-US"/>
              <a:t> – spends more time doing computations; few very long CPU bursts</a:t>
            </a:r>
            <a:endParaRPr lang="en-US"/>
          </a:p>
          <a:p>
            <a:r>
              <a:rPr lang="en-US"/>
              <a:t>Long-term scheduler strives for good </a:t>
            </a:r>
            <a:r>
              <a:rPr lang="en-US" b="1"/>
              <a:t>process mix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Previous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class…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08735" y="963295"/>
            <a:ext cx="9869170" cy="117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ts val="3900"/>
              </a:lnSpc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b="1" dirty="0" smtClean="0">
                <a:latin typeface="Calibri" pitchFamily="18" charset="0"/>
                <a:cs typeface="Calibri" pitchFamily="18" charset="0"/>
                <a:sym typeface="+mn-ea"/>
              </a:rPr>
              <a:t>Why are Protection Rings needed?</a:t>
            </a:r>
            <a:endParaRPr lang="en-US" altLang="zh-CN" sz="2400" b="1" dirty="0" smtClean="0">
              <a:latin typeface="Calibri" pitchFamily="18" charset="0"/>
              <a:cs typeface="Calibri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08735" y="2337435"/>
            <a:ext cx="9869170" cy="3767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b="1" dirty="0" smtClean="0">
                <a:solidFill>
                  <a:srgbClr val="990033"/>
                </a:solidFill>
                <a:sym typeface="+mn-ea"/>
              </a:rPr>
              <a:t>Fault isolation</a:t>
            </a:r>
            <a:r>
              <a:rPr lang="en-US" altLang="zh-CN" sz="2400" dirty="0" smtClean="0">
                <a:solidFill>
                  <a:srgbClr val="990033"/>
                </a:solidFill>
                <a:sym typeface="+mn-ea"/>
              </a:rPr>
              <a:t>: the program crash can be captured and handled by a lower ring </a:t>
            </a:r>
            <a:endParaRPr lang="en-US" altLang="zh-CN" sz="2400" dirty="0" smtClean="0">
              <a:solidFill>
                <a:srgbClr val="990033"/>
              </a:solidFill>
              <a:sym typeface="+mn-ea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b="1" dirty="0" smtClean="0">
                <a:solidFill>
                  <a:srgbClr val="990033"/>
                </a:solidFill>
                <a:sym typeface="+mn-ea"/>
              </a:rPr>
              <a:t>Privileged instructions</a:t>
            </a:r>
            <a:r>
              <a:rPr lang="en-US" altLang="zh-CN" sz="2400" dirty="0" smtClean="0">
                <a:solidFill>
                  <a:srgbClr val="990033"/>
                </a:solidFill>
                <a:sym typeface="+mn-ea"/>
              </a:rPr>
              <a:t> can only be issued in a privileged ring (e.g., ring 0), which makes resource management, isolation and protection possible </a:t>
            </a:r>
            <a:endParaRPr lang="en-US" altLang="zh-CN" sz="2400" dirty="0" smtClean="0">
              <a:solidFill>
                <a:srgbClr val="990033"/>
              </a:solidFill>
              <a:sym typeface="+mn-ea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b="1" dirty="0" smtClean="0">
                <a:solidFill>
                  <a:srgbClr val="990033"/>
                </a:solidFill>
                <a:sym typeface="+mn-ea"/>
              </a:rPr>
              <a:t>“Privileged” memory address space</a:t>
            </a:r>
            <a:r>
              <a:rPr lang="en-US" altLang="zh-CN" sz="2400" dirty="0" smtClean="0">
                <a:solidFill>
                  <a:srgbClr val="990033"/>
                </a:solidFill>
                <a:sym typeface="+mn-ea"/>
              </a:rPr>
              <a:t> (e.g., the kernel space) can only be accessed in a privileged ring </a:t>
            </a:r>
            <a:r>
              <a:rPr lang="en-US" altLang="zh-CN" sz="2400" dirty="0" smtClean="0">
                <a:solidFill>
                  <a:srgbClr val="990033"/>
                </a:solidFill>
                <a:latin typeface="Calibri" pitchFamily="18" charset="0"/>
                <a:cs typeface="Calibri" pitchFamily="18" charset="0"/>
                <a:sym typeface="+mn-ea"/>
              </a:rPr>
              <a:t> </a:t>
            </a:r>
            <a:endParaRPr lang="en-US" altLang="zh-CN" sz="2400" dirty="0" smtClean="0">
              <a:solidFill>
                <a:srgbClr val="990033"/>
              </a:solidFill>
              <a:latin typeface="Calibri" pitchFamily="18" charset="0"/>
              <a:cs typeface="Calibri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Multitasking in Mobile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Some mobile systems (e.g., early version of iOS)  allow only one process to run, others suspended</a:t>
            </a:r>
            <a:endParaRPr lang="en-US"/>
          </a:p>
          <a:p>
            <a:r>
              <a:rPr lang="en-US"/>
              <a:t>Starting with iOS 4,  it provides for a </a:t>
            </a:r>
            <a:endParaRPr lang="en-US"/>
          </a:p>
          <a:p>
            <a:pPr lvl="1"/>
            <a:r>
              <a:rPr lang="en-US"/>
              <a:t>Single </a:t>
            </a:r>
            <a:r>
              <a:rPr lang="en-US" b="1"/>
              <a:t>foreground </a:t>
            </a:r>
            <a:r>
              <a:rPr lang="en-US"/>
              <a:t>process – controlled via user interface</a:t>
            </a:r>
            <a:endParaRPr lang="en-US"/>
          </a:p>
          <a:p>
            <a:pPr lvl="1"/>
            <a:r>
              <a:rPr lang="en-US"/>
              <a:t>Multiple </a:t>
            </a:r>
            <a:r>
              <a:rPr lang="en-US" b="1"/>
              <a:t>background </a:t>
            </a:r>
            <a:r>
              <a:rPr lang="en-US"/>
              <a:t>processes – in memory, running, but not on the display, and with limits</a:t>
            </a:r>
            <a:endParaRPr lang="en-US"/>
          </a:p>
          <a:p>
            <a:pPr lvl="1"/>
            <a:r>
              <a:rPr lang="en-US"/>
              <a:t>Limits include single, short task, receiving notification of events, specific long-running tasks like audio playback</a:t>
            </a:r>
            <a:endParaRPr lang="en-US"/>
          </a:p>
          <a:p>
            <a:r>
              <a:rPr lang="en-US"/>
              <a:t>Android runs foreground and background, with fewer limits</a:t>
            </a:r>
            <a:endParaRPr lang="en-US"/>
          </a:p>
          <a:p>
            <a:pPr lvl="1"/>
            <a:r>
              <a:rPr lang="en-US"/>
              <a:t>Background process uses a </a:t>
            </a:r>
            <a:r>
              <a:rPr lang="en-US" b="1"/>
              <a:t>service </a:t>
            </a:r>
            <a:r>
              <a:rPr lang="en-US"/>
              <a:t>to perform tasks</a:t>
            </a:r>
            <a:endParaRPr lang="en-US"/>
          </a:p>
          <a:p>
            <a:pPr lvl="1"/>
            <a:r>
              <a:rPr lang="en-US"/>
              <a:t>Service can keep running even if background process is suspended</a:t>
            </a:r>
            <a:endParaRPr lang="en-US"/>
          </a:p>
          <a:p>
            <a:pPr lvl="1"/>
            <a:r>
              <a:rPr lang="en-US"/>
              <a:t>Service has no user interface, small memory use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42570"/>
            <a:ext cx="11127740" cy="472440"/>
          </a:xfrm>
        </p:spPr>
        <p:txBody>
          <a:bodyPr/>
          <a:p>
            <a:r>
              <a:rPr lang="en-US"/>
              <a:t>Linux/x86 – How to locate kernel stack during mode switch?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655" y="2505710"/>
            <a:ext cx="5933440" cy="40379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x86 CPU has a Task Register (TR), that points to he Task State Segment (TSS) descriptor</a:t>
            </a:r>
            <a:endParaRPr lang="en-US"/>
          </a:p>
          <a:p>
            <a:r>
              <a:rPr lang="en-US"/>
              <a:t>Linux kernel creates a Task State Segment (TSS) for each CPU, which contains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b="1">
                <a:solidFill>
                  <a:srgbClr val="C00000"/>
                </a:solidFill>
              </a:rPr>
              <a:t>Kernel stack address (TSS.esp0)</a:t>
            </a:r>
            <a:endParaRPr lang="en-US"/>
          </a:p>
          <a:p>
            <a:r>
              <a:rPr lang="en-US"/>
              <a:t>TSS is updated during context switch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Hardware vs. Software context switch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Intel makes Task State Segment (TSS) complex to support h/w context switch; it is supposed to work as PCB</a:t>
            </a:r>
            <a:endParaRPr lang="en-US"/>
          </a:p>
          <a:p>
            <a:endParaRPr lang="en-US"/>
          </a:p>
          <a:p>
            <a:r>
              <a:rPr lang="en-US"/>
              <a:t>Linux, however, uses s/w context switch, because it is easier to port for other CPUs, and has more opportunities for optimizations.</a:t>
            </a:r>
            <a:endParaRPr lang="en-US"/>
          </a:p>
          <a:p>
            <a:endParaRPr lang="en-US"/>
          </a:p>
          <a:p>
            <a:r>
              <a:rPr lang="en-US"/>
              <a:t>Linux only uses TSS for saving the kernel stack address and IO permission checking. Other registers are saved in the kernel stack and </a:t>
            </a:r>
            <a:r>
              <a:rPr lang="en-US" b="1">
                <a:solidFill>
                  <a:srgbClr val="C00000"/>
                </a:solidFill>
                <a:latin typeface="Courier New" panose="02070309020205020404" charset="0"/>
                <a:cs typeface="Courier New" panose="02070309020205020404" charset="0"/>
              </a:rPr>
              <a:t>task_struct</a:t>
            </a:r>
            <a:r>
              <a:rPr lang="en-US">
                <a:solidFill>
                  <a:srgbClr val="C00000"/>
                </a:solidFill>
              </a:rPr>
              <a:t>, </a:t>
            </a:r>
            <a:r>
              <a:rPr lang="en-US" b="1">
                <a:solidFill>
                  <a:srgbClr val="C00000"/>
                </a:solidFill>
              </a:rPr>
              <a:t>which is the PCB in linux</a:t>
            </a:r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1380" y="4438650"/>
            <a:ext cx="3180715" cy="21202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Linux/x86 – Task switch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Switch from process prev to next</a:t>
            </a:r>
            <a:endParaRPr lang="en-US"/>
          </a:p>
          <a:p>
            <a:pPr lvl="1"/>
            <a:r>
              <a:rPr lang="en-US"/>
              <a:t>Switch the page table (using task_struct.mm_struct.pgd)</a:t>
            </a:r>
            <a:endParaRPr lang="en-US"/>
          </a:p>
          <a:p>
            <a:pPr lvl="1"/>
            <a:r>
              <a:rPr lang="en-US"/>
              <a:t>Save ebp, eflags, and general purpose registers at prev’s stack</a:t>
            </a:r>
            <a:endParaRPr lang="en-US"/>
          </a:p>
          <a:p>
            <a:pPr lvl="1"/>
            <a:r>
              <a:rPr lang="en-US">
                <a:solidFill>
                  <a:srgbClr val="C00000"/>
                </a:solidFill>
              </a:rPr>
              <a:t>Save eip onto the stack of prev</a:t>
            </a:r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/>
              <a:t>Save and restore esp (using thread_struct of prev &amp; next)</a:t>
            </a:r>
            <a:endParaRPr lang="en-US"/>
          </a:p>
          <a:p>
            <a:pPr lvl="1"/>
            <a:r>
              <a:rPr lang="en-US"/>
              <a:t>Current CPU’s TSS is updated (using next’s thread_struct)</a:t>
            </a:r>
            <a:endParaRPr lang="en-US"/>
          </a:p>
          <a:p>
            <a:pPr lvl="1"/>
            <a:r>
              <a:rPr lang="en-US">
                <a:solidFill>
                  <a:srgbClr val="C00000"/>
                </a:solidFill>
              </a:rPr>
              <a:t>Restore eip using the value saved for next // through “ret” instruction</a:t>
            </a:r>
            <a:endParaRPr lang="en-US">
              <a:solidFill>
                <a:srgbClr val="C00000"/>
              </a:solidFill>
            </a:endParaRPr>
          </a:p>
          <a:p>
            <a:r>
              <a:rPr lang="en-US"/>
              <a:t>eflags register</a:t>
            </a:r>
            <a:endParaRPr lang="en-US"/>
          </a:p>
          <a:p>
            <a:pPr lvl="1"/>
            <a:r>
              <a:rPr lang="en-US"/>
              <a:t>CF: </a:t>
            </a:r>
            <a:r>
              <a:rPr lang="en-US">
                <a:sym typeface="+mn-ea"/>
              </a:rPr>
              <a:t>carry flag (unsigned arithmetic)</a:t>
            </a:r>
            <a:endParaRPr lang="en-US"/>
          </a:p>
          <a:p>
            <a:pPr lvl="1"/>
            <a:r>
              <a:rPr lang="en-US"/>
              <a:t>OF: </a:t>
            </a:r>
            <a:r>
              <a:rPr lang="en-US">
                <a:sym typeface="+mn-ea"/>
              </a:rPr>
              <a:t>overflow flag (signed arithmetic)</a:t>
            </a:r>
            <a:endParaRPr lang="en-US"/>
          </a:p>
          <a:p>
            <a:pPr lvl="1"/>
            <a:r>
              <a:rPr lang="en-US"/>
              <a:t>ZF: </a:t>
            </a:r>
            <a:r>
              <a:rPr lang="en-US">
                <a:sym typeface="+mn-ea"/>
              </a:rPr>
              <a:t>zero flag</a:t>
            </a:r>
            <a:endParaRPr lang="en-US"/>
          </a:p>
          <a:p>
            <a:pPr lvl="1"/>
            <a:r>
              <a:rPr lang="en-US"/>
              <a:t>TF: </a:t>
            </a:r>
            <a:r>
              <a:rPr lang="en-US">
                <a:sym typeface="+mn-ea"/>
              </a:rPr>
              <a:t>trap flag (for debugging)</a:t>
            </a:r>
            <a:endParaRPr lang="en-US"/>
          </a:p>
          <a:p>
            <a:pPr lvl="1"/>
            <a:r>
              <a:rPr lang="en-US"/>
              <a:t>IF: </a:t>
            </a:r>
            <a:r>
              <a:rPr lang="en-US">
                <a:sym typeface="+mn-ea"/>
              </a:rPr>
              <a:t>interrupt enable flag (cli: turn off interrupts)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Operations on Processes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System must provide mechanisms for:</a:t>
            </a:r>
            <a:endParaRPr lang="en-US"/>
          </a:p>
          <a:p>
            <a:pPr lvl="1"/>
            <a:r>
              <a:rPr lang="en-US"/>
              <a:t> process creation,</a:t>
            </a:r>
            <a:endParaRPr lang="en-US"/>
          </a:p>
          <a:p>
            <a:pPr lvl="1"/>
            <a:r>
              <a:rPr lang="en-US"/>
              <a:t> process termination, </a:t>
            </a:r>
            <a:endParaRPr lang="en-US"/>
          </a:p>
          <a:p>
            <a:pPr lvl="1"/>
            <a:r>
              <a:rPr lang="en-US"/>
              <a:t> and so on as detailed next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 Creation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</a:t>
            </a:r>
            <a:r>
              <a:rPr lang="en-US" b="1">
                <a:solidFill>
                  <a:srgbClr val="990033"/>
                </a:solidFill>
              </a:rPr>
              <a:t>process </a:t>
            </a:r>
            <a:r>
              <a:rPr lang="en-US"/>
              <a:t>may create other processes.</a:t>
            </a:r>
            <a:endParaRPr lang="en-US"/>
          </a:p>
          <a:p>
            <a:r>
              <a:rPr lang="en-US" b="1">
                <a:solidFill>
                  <a:srgbClr val="990033"/>
                </a:solidFill>
              </a:rPr>
              <a:t>Parent </a:t>
            </a:r>
            <a:r>
              <a:rPr lang="en-US"/>
              <a:t>process create </a:t>
            </a:r>
            <a:r>
              <a:rPr lang="en-US" b="1">
                <a:solidFill>
                  <a:srgbClr val="990033"/>
                </a:solidFill>
              </a:rPr>
              <a:t>children </a:t>
            </a:r>
            <a:r>
              <a:rPr lang="en-US"/>
              <a:t>processes, which, in turn create other processes, forming a </a:t>
            </a:r>
            <a:r>
              <a:rPr lang="en-US" b="1">
                <a:solidFill>
                  <a:srgbClr val="990033"/>
                </a:solidFill>
              </a:rPr>
              <a:t>tree </a:t>
            </a:r>
            <a:r>
              <a:rPr lang="en-US"/>
              <a:t>of processes</a:t>
            </a:r>
            <a:endParaRPr lang="en-US"/>
          </a:p>
          <a:p>
            <a:r>
              <a:rPr lang="en-US"/>
              <a:t>Generally, a process is identified and managed via a </a:t>
            </a:r>
            <a:r>
              <a:rPr lang="en-US" b="1">
                <a:solidFill>
                  <a:srgbClr val="990033"/>
                </a:solidFill>
              </a:rPr>
              <a:t>process identifier </a:t>
            </a:r>
            <a:r>
              <a:rPr lang="en-US"/>
              <a:t>(</a:t>
            </a:r>
            <a:r>
              <a:rPr lang="en-US" b="1">
                <a:solidFill>
                  <a:srgbClr val="990033"/>
                </a:solidFill>
              </a:rPr>
              <a:t>pid</a:t>
            </a:r>
            <a:r>
              <a:rPr lang="en-US"/>
              <a:t>)</a:t>
            </a:r>
            <a:endParaRPr lang="en-US"/>
          </a:p>
          <a:p>
            <a:r>
              <a:rPr lang="en-US"/>
              <a:t>A Tree of Processes in UNIX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3425190"/>
            <a:ext cx="7552055" cy="32486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 Creation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3395" y="1466850"/>
            <a:ext cx="6483985" cy="16433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Resource sharing  among parents and children </a:t>
            </a:r>
            <a:r>
              <a:rPr lang="en-US" b="1"/>
              <a:t>options</a:t>
            </a:r>
            <a:endParaRPr lang="en-US"/>
          </a:p>
          <a:p>
            <a:pPr lvl="1"/>
            <a:r>
              <a:rPr lang="en-US"/>
              <a:t>Parent and children share all resources</a:t>
            </a:r>
            <a:endParaRPr lang="en-US"/>
          </a:p>
          <a:p>
            <a:pPr lvl="1"/>
            <a:r>
              <a:rPr lang="en-US"/>
              <a:t>Children share subset of parent’s resources</a:t>
            </a:r>
            <a:endParaRPr lang="en-US"/>
          </a:p>
          <a:p>
            <a:pPr lvl="1"/>
            <a:r>
              <a:rPr lang="en-US"/>
              <a:t>Parent and child share no resources</a:t>
            </a:r>
            <a:endParaRPr lang="en-US"/>
          </a:p>
          <a:p>
            <a:r>
              <a:rPr lang="en-US"/>
              <a:t>Execution options</a:t>
            </a:r>
            <a:endParaRPr lang="en-US"/>
          </a:p>
          <a:p>
            <a:pPr lvl="1"/>
            <a:r>
              <a:rPr lang="en-US"/>
              <a:t>Parent and children execute concurrently</a:t>
            </a:r>
            <a:endParaRPr lang="en-US"/>
          </a:p>
          <a:p>
            <a:pPr lvl="1"/>
            <a:r>
              <a:rPr lang="en-US"/>
              <a:t>Parent waits until children terminate</a:t>
            </a:r>
            <a:endParaRPr lang="en-US"/>
          </a:p>
          <a:p>
            <a:pPr lvl="0"/>
            <a:r>
              <a:rPr lang="en-US"/>
              <a:t>Address space</a:t>
            </a:r>
            <a:endParaRPr lang="en-US"/>
          </a:p>
          <a:p>
            <a:pPr lvl="1"/>
            <a:r>
              <a:rPr lang="en-US"/>
              <a:t>A child is a duplicate of  the parent address space.</a:t>
            </a:r>
            <a:endParaRPr lang="en-US"/>
          </a:p>
          <a:p>
            <a:pPr lvl="1"/>
            <a:r>
              <a:rPr lang="en-US"/>
              <a:t>A child loads a program into the address space.</a:t>
            </a:r>
            <a:endParaRPr lang="en-US"/>
          </a:p>
          <a:p>
            <a:pPr lvl="0"/>
            <a:r>
              <a:rPr lang="en-US"/>
              <a:t>UNIX examples</a:t>
            </a:r>
            <a:endParaRPr lang="en-US"/>
          </a:p>
          <a:p>
            <a:pPr lvl="1"/>
            <a:r>
              <a:rPr lang="en-US" b="1"/>
              <a:t>fork</a:t>
            </a:r>
            <a:r>
              <a:rPr lang="en-US"/>
              <a:t>() system call creates new process</a:t>
            </a:r>
            <a:endParaRPr lang="en-US"/>
          </a:p>
          <a:p>
            <a:pPr lvl="1"/>
            <a:r>
              <a:rPr lang="en-US" b="1"/>
              <a:t>exec</a:t>
            </a:r>
            <a:r>
              <a:rPr lang="en-US"/>
              <a:t>() system call used after a </a:t>
            </a:r>
            <a:r>
              <a:rPr lang="en-US" b="1"/>
              <a:t>fork</a:t>
            </a:r>
            <a:r>
              <a:rPr lang="en-US"/>
              <a:t>()replaces the process’ memory space with a new program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program to create a separate process in UNIX</a:t>
            </a:r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553720" y="697230"/>
            <a:ext cx="11032490" cy="5939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00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  <a:sym typeface="+mn-ea"/>
              </a:rPr>
              <a:t>#include &lt;</a:t>
            </a:r>
            <a:r>
              <a:rPr lang="" altLang="en-US" sz="200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  <a:sym typeface="+mn-ea"/>
              </a:rPr>
              <a:t>stdio</a:t>
            </a:r>
            <a:r>
              <a:rPr lang="en-US" sz="200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  <a:sym typeface="+mn-ea"/>
              </a:rPr>
              <a:t>.h&gt;</a:t>
            </a:r>
            <a:endParaRPr lang="en-US" sz="2000">
              <a:solidFill>
                <a:srgbClr val="804000"/>
              </a:solidFill>
              <a:highlight>
                <a:srgbClr val="FFFFFF"/>
              </a:highlight>
              <a:latin typeface="Courier New" panose="02070309020205020404" charset="0"/>
              <a:cs typeface="SimSun" charset="0"/>
              <a:sym typeface="+mn-ea"/>
            </a:endParaRPr>
          </a:p>
          <a:p>
            <a:pPr marL="0" indent="0" algn="l"/>
            <a:r>
              <a:rPr lang="en-US" sz="2000" b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#include &lt;sys/</a:t>
            </a:r>
            <a:r>
              <a:rPr lang="" altLang="en-US" sz="2000" b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wait</a:t>
            </a:r>
            <a:r>
              <a:rPr lang="en-US" sz="2000" b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.h&gt;</a:t>
            </a:r>
            <a:r>
              <a:rPr lang="en-US" sz="200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  <a:sym typeface="+mn-ea"/>
              </a:rPr>
              <a:t>#include &lt;sys/types.h&gt;</a:t>
            </a:r>
            <a:endParaRPr lang="en-US" sz="2000">
              <a:solidFill>
                <a:srgbClr val="804000"/>
              </a:solidFill>
              <a:highlight>
                <a:srgbClr val="FFFFFF"/>
              </a:highlight>
              <a:latin typeface="Courier New" panose="02070309020205020404" charset="0"/>
              <a:cs typeface="SimSun" charset="0"/>
              <a:sym typeface="+mn-ea"/>
            </a:endParaRPr>
          </a:p>
          <a:p>
            <a:pPr marL="0" indent="0" algn="l"/>
            <a:r>
              <a:rPr lang="en-US" sz="2000" b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#include &lt;unistd.h&gt;</a:t>
            </a:r>
            <a:r>
              <a:rPr lang="en-US" sz="20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int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main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()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{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pit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.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t pid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;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pid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=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fork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();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/*fork a child process */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if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pid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&lt;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0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{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error occurred */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fprintf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stderr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"Fork Failed"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);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return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1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;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}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else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if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pid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==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0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{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/*child process */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execlp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2000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"/bin/ls"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2000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"ls"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NULL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);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}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else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{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parent process */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</a:t>
            </a:r>
            <a:r>
              <a:rPr lang="en-US" sz="20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parent will wait for the child to complete */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wait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NULL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);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printf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2000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"Child Complete"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);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}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return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20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0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;}</a:t>
            </a:r>
            <a:r>
              <a:rPr lang="en-US" sz="2000" b="0">
                <a:latin typeface="Calibri" pitchFamily="18" charset="0"/>
                <a:cs typeface="SimSun" charset="0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Program Forking Separate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The C program illustrates  how to create a new process UNIX.</a:t>
            </a:r>
            <a:endParaRPr lang="en-US"/>
          </a:p>
          <a:p>
            <a:r>
              <a:rPr lang="en-US"/>
              <a:t>After </a:t>
            </a:r>
            <a:r>
              <a:rPr lang="en-US" b="1"/>
              <a:t>fork</a:t>
            </a:r>
            <a:r>
              <a:rPr lang="en-US"/>
              <a:t>() there are </a:t>
            </a:r>
            <a:r>
              <a:rPr lang="en-US" b="1"/>
              <a:t>two different processes running copies of the same program</a:t>
            </a:r>
            <a:r>
              <a:rPr lang="en-US"/>
              <a:t>. The only difference is that the value of </a:t>
            </a:r>
            <a:r>
              <a:rPr lang="en-US" b="1"/>
              <a:t>pid  </a:t>
            </a:r>
            <a:r>
              <a:rPr lang="en-US"/>
              <a:t>for the </a:t>
            </a:r>
            <a:r>
              <a:rPr lang="en-US" b="1"/>
              <a:t>child </a:t>
            </a:r>
            <a:r>
              <a:rPr lang="en-US"/>
              <a:t>process is </a:t>
            </a:r>
            <a:r>
              <a:rPr lang="en-US" b="1"/>
              <a:t>zero</a:t>
            </a:r>
            <a:r>
              <a:rPr lang="en-US"/>
              <a:t>, while that for the parent is an integer value greater than zero </a:t>
            </a:r>
            <a:endParaRPr lang="en-US"/>
          </a:p>
          <a:p>
            <a:r>
              <a:rPr lang="en-US"/>
              <a:t>The child process inherits privileges and scheduling attributes from the parent, as well certain resources, such as open files. </a:t>
            </a:r>
            <a:endParaRPr lang="en-US"/>
          </a:p>
          <a:p>
            <a:endParaRPr lang="en-US"/>
          </a:p>
          <a:p>
            <a:r>
              <a:rPr lang="en-US"/>
              <a:t>The child process then overlays its address space with the UNIX command “ls” (used to get a directory listing) using the </a:t>
            </a:r>
            <a:r>
              <a:rPr lang="en-US" b="1"/>
              <a:t>execlp</a:t>
            </a:r>
            <a:r>
              <a:rPr lang="en-US"/>
              <a:t>() (a version of the exec() system call). </a:t>
            </a:r>
            <a:endParaRPr lang="en-US"/>
          </a:p>
          <a:p>
            <a:r>
              <a:rPr lang="en-US"/>
              <a:t>The parent waits for the child process to complete with the </a:t>
            </a:r>
            <a:r>
              <a:rPr lang="en-US" b="1"/>
              <a:t>wait</a:t>
            </a:r>
            <a:r>
              <a:rPr lang="en-US"/>
              <a:t>() system call. </a:t>
            </a:r>
            <a:endParaRPr lang="en-US"/>
          </a:p>
          <a:p>
            <a:r>
              <a:rPr lang="en-US"/>
              <a:t>When the child process completes the parent process resumes from the call to </a:t>
            </a:r>
            <a:r>
              <a:rPr lang="en-US" b="1"/>
              <a:t>wait</a:t>
            </a:r>
            <a:r>
              <a:rPr lang="en-US"/>
              <a:t>(), where it completes using the </a:t>
            </a:r>
            <a:r>
              <a:rPr lang="en-US" b="1"/>
              <a:t>exit</a:t>
            </a:r>
            <a:r>
              <a:rPr lang="en-US"/>
              <a:t>() system call.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a Separate Process via Windows API</a:t>
            </a:r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741045" y="638810"/>
            <a:ext cx="11088370" cy="6247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int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main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VOID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{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STARTUPINFO si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PROCESS_INFORMATION pi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ZeroMemory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(&amp;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si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sizeof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si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));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allocate memory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si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.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cb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=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sizeof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si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ZeroMemory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(&amp;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pi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sizeof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pi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));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create child process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if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(!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CreateProcess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NULL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use command line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                 </a:t>
            </a:r>
            <a:r>
              <a:rPr lang="en-US" sz="1600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"C:\\WINDOWS\\system32\\mspaint.exe"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command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         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NULL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don’t inherit process handle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         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NULL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don’t inherit threat handle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                 FALSE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disable handle inheritance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                 </a:t>
            </a:r>
            <a:r>
              <a:rPr lang="en-US" sz="16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0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no creation flags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         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NULL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use parent’s environment block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             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NULL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use parent’s existing directory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                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&amp;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si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&amp;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pi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))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{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fprintf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{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stderr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“Create Process Failed”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};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return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-</a:t>
            </a:r>
            <a:r>
              <a:rPr lang="en-US" sz="16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1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}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parent will wait for the child to complete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WaitForSingleObject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pi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.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hProcess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,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INFINITE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printf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“Child Complete”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</a:t>
            </a:r>
            <a:r>
              <a:rPr lang="en-US" sz="16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/* close handles */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  CloseHandle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pi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.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hProcess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);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     CloseHandle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(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pi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.</a:t>
            </a:r>
            <a:r>
              <a:rPr lang="en-US" sz="16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hThread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charset="0"/>
                <a:cs typeface="SimSun" charset="0"/>
              </a:rPr>
              <a:t>);}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Previous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class…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08735" y="963295"/>
            <a:ext cx="9869170" cy="117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ts val="3900"/>
              </a:lnSpc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b="1" dirty="0" smtClean="0">
                <a:latin typeface="Calibri" pitchFamily="18" charset="0"/>
                <a:cs typeface="Calibri" pitchFamily="18" charset="0"/>
                <a:sym typeface="+mn-ea"/>
              </a:rPr>
              <a:t>Given an X86 CPU, how do you tell whether the CPU is in the kernel mode or user mode</a:t>
            </a:r>
            <a:endParaRPr lang="en-US" altLang="zh-CN" sz="2400" b="1" dirty="0" smtClean="0">
              <a:latin typeface="Calibri" pitchFamily="18" charset="0"/>
              <a:cs typeface="Calibri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08735" y="2337435"/>
            <a:ext cx="9869170" cy="2253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indent="0">
              <a:lnSpc>
                <a:spcPts val="3500"/>
              </a:lnSpc>
              <a:buNone/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dirty="0" smtClean="0">
                <a:solidFill>
                  <a:srgbClr val="990033"/>
                </a:solidFill>
                <a:sym typeface="+mn-ea"/>
              </a:rPr>
              <a:t>The lowest two bits in the CS (Code Segment) register indicate the Current Privilege Level of the CPU. </a:t>
            </a:r>
            <a:endParaRPr lang="en-US" altLang="zh-CN" sz="2400" dirty="0" smtClean="0">
              <a:solidFill>
                <a:srgbClr val="990033"/>
              </a:solidFill>
              <a:sym typeface="+mn-ea"/>
            </a:endParaRPr>
          </a:p>
          <a:p>
            <a:pPr indent="0">
              <a:lnSpc>
                <a:spcPts val="3500"/>
              </a:lnSpc>
              <a:buNone/>
              <a:tabLst>
                <a:tab pos="76200" algn="l"/>
                <a:tab pos="241300" algn="l"/>
                <a:tab pos="584200" algn="l"/>
              </a:tabLst>
            </a:pPr>
            <a:endParaRPr lang="en-US" altLang="zh-CN" sz="2400" dirty="0" smtClean="0">
              <a:solidFill>
                <a:srgbClr val="990033"/>
              </a:solidFill>
              <a:sym typeface="+mn-ea"/>
            </a:endParaRPr>
          </a:p>
          <a:p>
            <a:pPr indent="0">
              <a:lnSpc>
                <a:spcPts val="3500"/>
              </a:lnSpc>
              <a:buNone/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dirty="0" smtClean="0">
                <a:solidFill>
                  <a:srgbClr val="990033"/>
                </a:solidFill>
                <a:sym typeface="+mn-ea"/>
              </a:rPr>
              <a:t>E.g., 00 means that the CPU is in ring 0</a:t>
            </a:r>
            <a:endParaRPr lang="en-US" altLang="zh-CN" sz="2400" dirty="0" smtClean="0">
              <a:solidFill>
                <a:srgbClr val="990033"/>
              </a:solidFill>
              <a:sym typeface="+mn-ea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3208655" y="4697095"/>
          <a:ext cx="5652770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9745"/>
                <a:gridCol w="481965"/>
                <a:gridCol w="861060"/>
              </a:tblGrid>
              <a:tr h="721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</a:rPr>
                        <a:t>Index（3-15）</a:t>
                      </a:r>
                      <a:endParaRPr lang="en-US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en-US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</a:rPr>
                        <a:t>CPL</a:t>
                      </a:r>
                      <a:endParaRPr lang="en-US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400"/>
                        <a:t>15</a:t>
                      </a:r>
                      <a:endParaRPr lang="en-US" alt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2</a:t>
                      </a:r>
                      <a:endParaRPr lang="en-US" altLang="en-US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/>
                        <a:t>0</a:t>
                      </a:r>
                      <a:endParaRPr lang="en-US" altLang="en-US" sz="24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 Termination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process terminates when it finishes executing its final statement and  it asks the operating system to delete it by using the </a:t>
            </a:r>
            <a:r>
              <a:rPr lang="en-US" b="1"/>
              <a:t>exit</a:t>
            </a:r>
            <a:r>
              <a:rPr lang="en-US"/>
              <a:t>() system call. </a:t>
            </a:r>
            <a:endParaRPr lang="en-US"/>
          </a:p>
          <a:p>
            <a:pPr lvl="1"/>
            <a:r>
              <a:rPr lang="en-US"/>
              <a:t>At that point, the process may </a:t>
            </a:r>
            <a:r>
              <a:rPr lang="en-US" b="1"/>
              <a:t>return a status value</a:t>
            </a:r>
            <a:r>
              <a:rPr lang="en-US"/>
              <a:t> (typically an integer) to its parent process (via the </a:t>
            </a:r>
            <a:r>
              <a:rPr lang="en-US" b="1"/>
              <a:t>wait</a:t>
            </a:r>
            <a:r>
              <a:rPr lang="en-US"/>
              <a:t>() system call. </a:t>
            </a:r>
            <a:endParaRPr lang="en-US"/>
          </a:p>
          <a:p>
            <a:pPr lvl="1"/>
            <a:r>
              <a:rPr lang="en-US"/>
              <a:t>All the </a:t>
            </a:r>
            <a:r>
              <a:rPr lang="en-US" b="1"/>
              <a:t>resources of the process are deallocated</a:t>
            </a:r>
            <a:r>
              <a:rPr lang="en-US"/>
              <a:t> by the operating system.</a:t>
            </a:r>
            <a:endParaRPr lang="en-US"/>
          </a:p>
          <a:p>
            <a:pPr lvl="1"/>
            <a:endParaRPr lang="en-US"/>
          </a:p>
          <a:p>
            <a:r>
              <a:rPr lang="en-US"/>
              <a:t>A parent may terminate the execution of children processes  using the </a:t>
            </a:r>
            <a:r>
              <a:rPr lang="en-US" b="1"/>
              <a:t>abort</a:t>
            </a:r>
            <a:r>
              <a:rPr lang="en-US"/>
              <a:t>() system call.  Some reasons for doing so:</a:t>
            </a:r>
            <a:endParaRPr lang="en-US"/>
          </a:p>
          <a:p>
            <a:pPr lvl="1"/>
            <a:r>
              <a:rPr lang="en-US"/>
              <a:t>Child has exceeded allocated resources</a:t>
            </a:r>
            <a:endParaRPr lang="en-US"/>
          </a:p>
          <a:p>
            <a:pPr lvl="1"/>
            <a:r>
              <a:rPr lang="en-US"/>
              <a:t>Task assigned to child is no longer required</a:t>
            </a:r>
            <a:endParaRPr lang="en-US"/>
          </a:p>
          <a:p>
            <a:pPr lvl="1"/>
            <a:r>
              <a:rPr lang="en-US"/>
              <a:t>The parent is exiting and the operating systems does not allow  a child to continue if its parent terminates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 Termination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Some operating systems do not allow a child  process to exists if its parent has terminated.  If a process terminates, then all its children must also be terminated.</a:t>
            </a:r>
            <a:endParaRPr lang="en-US"/>
          </a:p>
          <a:p>
            <a:pPr lvl="1"/>
            <a:r>
              <a:rPr lang="en-US" b="1"/>
              <a:t>cascading termination</a:t>
            </a:r>
            <a:r>
              <a:rPr lang="en-US"/>
              <a:t>.  All children, grandchildren, etc.  are  terminated.</a:t>
            </a:r>
            <a:endParaRPr lang="en-US"/>
          </a:p>
          <a:p>
            <a:pPr lvl="1"/>
            <a:r>
              <a:rPr lang="en-US"/>
              <a:t>The termination is initiated by the operating system.</a:t>
            </a:r>
            <a:endParaRPr lang="en-US"/>
          </a:p>
          <a:p>
            <a:r>
              <a:rPr lang="en-US"/>
              <a:t>The parent process may wait for termination of a child process by using the </a:t>
            </a:r>
            <a:r>
              <a:rPr lang="en-US" b="1"/>
              <a:t>wait</a:t>
            </a:r>
            <a:r>
              <a:rPr lang="en-US"/>
              <a:t>()system call. The call returns status information and the pid of the terminated process</a:t>
            </a:r>
            <a:endParaRPr lang="en-US"/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pid = wait(&amp;status); </a:t>
            </a:r>
            <a:endParaRPr lang="en-US"/>
          </a:p>
          <a:p>
            <a:r>
              <a:rPr lang="en-US"/>
              <a:t>If no parent waiting (did not invoke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en-US"/>
              <a:t>()) process is </a:t>
            </a:r>
            <a:r>
              <a:rPr lang="en-US" b="1"/>
              <a:t>zombie</a:t>
            </a:r>
            <a:endParaRPr lang="en-US"/>
          </a:p>
          <a:p>
            <a:r>
              <a:rPr lang="en-US"/>
              <a:t>If parent terminated without invoking 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en-US"/>
              <a:t>, process is </a:t>
            </a:r>
            <a:r>
              <a:rPr lang="en-US" b="1"/>
              <a:t>orphan</a:t>
            </a:r>
            <a:endParaRPr lang="en-US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Threads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>
                <a:sym typeface="+mn-ea"/>
              </a:rPr>
              <a:t>So far, process has a single thread of execution</a:t>
            </a:r>
            <a:endParaRPr lang="en-US" altLang="en-US" sz="2800"/>
          </a:p>
          <a:p>
            <a:r>
              <a:rPr lang="en-US" altLang="en-US" sz="2800">
                <a:sym typeface="+mn-ea"/>
              </a:rPr>
              <a:t>Consider having multiple program counters per process</a:t>
            </a:r>
            <a:endParaRPr lang="en-US" altLang="en-US" sz="2800"/>
          </a:p>
          <a:p>
            <a:pPr lvl="1"/>
            <a:r>
              <a:rPr lang="en-US" altLang="en-US" sz="2800">
                <a:sym typeface="+mn-ea"/>
              </a:rPr>
              <a:t>Multiple locations can execute at once</a:t>
            </a:r>
            <a:endParaRPr lang="en-US" altLang="en-US" sz="2800"/>
          </a:p>
          <a:p>
            <a:pPr lvl="2"/>
            <a:r>
              <a:rPr lang="en-US" altLang="en-US" sz="2800">
                <a:sym typeface="+mn-ea"/>
              </a:rPr>
              <a:t>Multiple threads of control -&gt; </a:t>
            </a:r>
            <a:r>
              <a:rPr lang="en-US" altLang="en-US" sz="2800" b="1">
                <a:solidFill>
                  <a:srgbClr val="FF0000"/>
                </a:solidFill>
                <a:sym typeface="+mn-ea"/>
              </a:rPr>
              <a:t>threads</a:t>
            </a:r>
            <a:endParaRPr lang="en-US" altLang="en-US" sz="2800" b="1">
              <a:solidFill>
                <a:srgbClr val="3366FF"/>
              </a:solidFill>
            </a:endParaRPr>
          </a:p>
          <a:p>
            <a:r>
              <a:rPr lang="en-US" altLang="en-US" sz="2800">
                <a:sym typeface="+mn-ea"/>
              </a:rPr>
              <a:t>Must then have storage for thread details, multiple program counters in PCB</a:t>
            </a:r>
            <a:endParaRPr lang="en-US" alt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Most modern applications are multithreaded</a:t>
            </a:r>
            <a:endParaRPr lang="en-US"/>
          </a:p>
          <a:p>
            <a:r>
              <a:rPr lang="en-US"/>
              <a:t>Threads run within application</a:t>
            </a:r>
            <a:endParaRPr lang="en-US"/>
          </a:p>
          <a:p>
            <a:r>
              <a:rPr lang="en-US"/>
              <a:t>Multiple tasks with the application can be implemented by separate threads</a:t>
            </a:r>
            <a:endParaRPr lang="en-US"/>
          </a:p>
          <a:p>
            <a:pPr lvl="1"/>
            <a:r>
              <a:rPr lang="en-US"/>
              <a:t>Update display</a:t>
            </a:r>
            <a:endParaRPr lang="en-US"/>
          </a:p>
          <a:p>
            <a:pPr lvl="1"/>
            <a:r>
              <a:rPr lang="en-US"/>
              <a:t>Fetch data</a:t>
            </a:r>
            <a:endParaRPr lang="en-US"/>
          </a:p>
          <a:p>
            <a:pPr lvl="1"/>
            <a:r>
              <a:rPr lang="en-US"/>
              <a:t>Spell checking</a:t>
            </a:r>
            <a:endParaRPr lang="en-US"/>
          </a:p>
          <a:p>
            <a:pPr lvl="1"/>
            <a:r>
              <a:rPr lang="en-US"/>
              <a:t>Answer a network request</a:t>
            </a:r>
            <a:endParaRPr lang="en-US"/>
          </a:p>
          <a:p>
            <a:r>
              <a:rPr lang="en-US"/>
              <a:t>Process creation is heavy-weight while thread creation is light-weight</a:t>
            </a:r>
            <a:endParaRPr lang="en-US"/>
          </a:p>
          <a:p>
            <a:r>
              <a:rPr lang="en-US"/>
              <a:t>Can simplify code, increase efficiency</a:t>
            </a:r>
            <a:endParaRPr lang="en-US"/>
          </a:p>
          <a:p>
            <a:r>
              <a:rPr lang="en-US"/>
              <a:t>Kernels are generally multithreaded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Single and Multithreaded Processes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9755" y="980440"/>
            <a:ext cx="8521065" cy="55397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Multithreaded Server Architecture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6565" y="1659890"/>
            <a:ext cx="8739505" cy="353758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olidFill>
                  <a:srgbClr val="990033"/>
                </a:solidFill>
              </a:rPr>
              <a:t>Responsiveness </a:t>
            </a:r>
            <a:r>
              <a:rPr lang="en-US"/>
              <a:t>– may allow continued execution if part of process is blocked, especially important for user interfaces</a:t>
            </a:r>
            <a:endParaRPr lang="en-US"/>
          </a:p>
          <a:p>
            <a:r>
              <a:rPr lang="en-US" b="1">
                <a:solidFill>
                  <a:srgbClr val="990033"/>
                </a:solidFill>
              </a:rPr>
              <a:t>Resource Sharing </a:t>
            </a:r>
            <a:r>
              <a:rPr lang="en-US"/>
              <a:t>– threads share resources of process, easier than shared memory or message passing</a:t>
            </a:r>
            <a:endParaRPr lang="en-US"/>
          </a:p>
          <a:p>
            <a:r>
              <a:rPr lang="en-US" b="1">
                <a:solidFill>
                  <a:srgbClr val="990033"/>
                </a:solidFill>
              </a:rPr>
              <a:t>Economy </a:t>
            </a:r>
            <a:r>
              <a:rPr lang="en-US"/>
              <a:t>– cheaper than process creation, thread switching lower overhead than context switching</a:t>
            </a:r>
            <a:endParaRPr lang="en-US"/>
          </a:p>
          <a:p>
            <a:r>
              <a:rPr lang="en-US" b="1">
                <a:solidFill>
                  <a:srgbClr val="990033"/>
                </a:solidFill>
              </a:rPr>
              <a:t>Scalability </a:t>
            </a:r>
            <a:r>
              <a:rPr lang="en-US"/>
              <a:t>– process can take advantage of multiprocessor architectures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and Kernel Threads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Support for threads may be provided  at two different levels:</a:t>
            </a:r>
            <a:endParaRPr lang="en-US"/>
          </a:p>
          <a:p>
            <a:pPr lvl="1"/>
            <a:r>
              <a:rPr lang="en-US" b="1">
                <a:solidFill>
                  <a:srgbClr val="990033"/>
                </a:solidFill>
              </a:rPr>
              <a:t>User threads</a:t>
            </a:r>
            <a:r>
              <a:rPr lang="en-US"/>
              <a:t> - are supported above the kernel and are managed without kernel support, primarily by </a:t>
            </a:r>
            <a:r>
              <a:rPr lang="en-US" b="1"/>
              <a:t>user-level threads library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 b="1">
                <a:solidFill>
                  <a:srgbClr val="990033"/>
                </a:solidFill>
              </a:rPr>
              <a:t>Kernel </a:t>
            </a:r>
            <a:r>
              <a:rPr lang="en-US" b="1">
                <a:solidFill>
                  <a:srgbClr val="990033"/>
                </a:solidFill>
              </a:rPr>
              <a:t>threads </a:t>
            </a:r>
            <a:r>
              <a:rPr lang="en-US"/>
              <a:t>-  are supported by and managed directly by the operating system.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2400" b="1">
              <a:solidFill>
                <a:srgbClr val="990033"/>
              </a:solidFill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Virtually all contemporary systems support kernel threads:</a:t>
            </a:r>
            <a:endParaRPr lang="en-US"/>
          </a:p>
          <a:p>
            <a:r>
              <a:rPr lang="en-US"/>
              <a:t>Windows, Linux, and  Mac OS X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0" y="2506345"/>
            <a:ext cx="4343400" cy="243967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Relationship between user and Kernel  threads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11127740" cy="2040890"/>
          </a:xfrm>
        </p:spPr>
        <p:txBody>
          <a:bodyPr>
            <a:normAutofit lnSpcReduction="10000"/>
          </a:bodyPr>
          <a:p>
            <a:r>
              <a:rPr lang="en-US"/>
              <a:t>Three common ways of establishing relationship between user and kernel threads:</a:t>
            </a:r>
            <a:endParaRPr lang="en-US"/>
          </a:p>
          <a:p>
            <a:pPr lvl="1"/>
            <a:r>
              <a:rPr lang="en-US"/>
              <a:t>Many-to-One</a:t>
            </a:r>
            <a:endParaRPr lang="en-US"/>
          </a:p>
          <a:p>
            <a:pPr lvl="1"/>
            <a:r>
              <a:rPr lang="en-US"/>
              <a:t>One-to-One</a:t>
            </a:r>
            <a:endParaRPr lang="en-US"/>
          </a:p>
          <a:p>
            <a:pPr lvl="1"/>
            <a:r>
              <a:rPr lang="en-US"/>
              <a:t>Many-to-Many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5390" y="4535170"/>
            <a:ext cx="5368925" cy="22790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32130" y="2703830"/>
            <a:ext cx="11127740" cy="3165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One-to-One Model</a:t>
            </a:r>
            <a:endParaRPr lang="en-US"/>
          </a:p>
          <a:p>
            <a:pPr marL="506730" lvl="1" indent="-194310" algn="l" defTabSz="623570">
              <a:spcBef>
                <a:spcPts val="65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user-level thread maps to a single kernel thread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6730" lvl="1" indent="-194310" algn="l" defTabSz="623570">
              <a:spcBef>
                <a:spcPts val="65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user-level thread creates a kernel thread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6730" lvl="1" indent="-194310" algn="l" defTabSz="623570">
              <a:spcBef>
                <a:spcPts val="65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More concurrency than many-to-one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6730" lvl="1" indent="-194310" algn="l" defTabSz="623570">
              <a:spcBef>
                <a:spcPts val="65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threads per process sometimes restricted due to overhead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6730" lvl="1" indent="-194310" algn="l" defTabSz="623570">
              <a:spcBef>
                <a:spcPts val="65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/>
          </a:p>
          <a:p>
            <a:pPr marL="963930" lvl="2" indent="-194310" algn="l" defTabSz="623570">
              <a:spcBef>
                <a:spcPts val="65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3930" lvl="2" indent="-194310" algn="l" defTabSz="623570">
              <a:spcBef>
                <a:spcPts val="65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Many-to-One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Many user-level threads mapped to single kernel thread</a:t>
            </a:r>
            <a:endParaRPr lang="en-US"/>
          </a:p>
          <a:p>
            <a:r>
              <a:rPr lang="en-US"/>
              <a:t>One thread blocking causes all to block</a:t>
            </a:r>
            <a:endParaRPr lang="en-US"/>
          </a:p>
          <a:p>
            <a:r>
              <a:rPr lang="en-US"/>
              <a:t>Multiple threads may not run in parallel on multicore system because only one may be in kernel at a time</a:t>
            </a:r>
            <a:endParaRPr lang="en-US"/>
          </a:p>
          <a:p>
            <a:r>
              <a:rPr lang="en-US"/>
              <a:t>Few systems currently use this model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pPr lvl="1"/>
            <a:r>
              <a:rPr lang="en-US"/>
              <a:t>Solaris Green Threads</a:t>
            </a:r>
            <a:endParaRPr lang="en-US"/>
          </a:p>
          <a:p>
            <a:pPr lvl="1"/>
            <a:r>
              <a:rPr lang="en-US"/>
              <a:t>GNU Portable Threads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5180" y="3266440"/>
            <a:ext cx="6099175" cy="3432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Previous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class…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08735" y="963295"/>
            <a:ext cx="9869170" cy="117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ts val="3900"/>
              </a:lnSpc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b="1" dirty="0" smtClean="0">
                <a:latin typeface="Calibri" pitchFamily="18" charset="0"/>
                <a:cs typeface="Calibri" pitchFamily="18" charset="0"/>
                <a:sym typeface="+mn-ea"/>
              </a:rPr>
              <a:t>What if the user mode code tries to execute privileged instructions?</a:t>
            </a:r>
            <a:endParaRPr lang="en-US" altLang="zh-CN" sz="2400" b="1" dirty="0" smtClean="0">
              <a:latin typeface="Calibri" pitchFamily="18" charset="0"/>
              <a:cs typeface="Calibri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08735" y="2337435"/>
            <a:ext cx="9869170" cy="2253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indent="0">
              <a:lnSpc>
                <a:spcPts val="3500"/>
              </a:lnSpc>
              <a:buNone/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dirty="0" smtClean="0">
                <a:solidFill>
                  <a:srgbClr val="990033"/>
                </a:solidFill>
                <a:sym typeface="+mn-ea"/>
              </a:rPr>
              <a:t>Whenever a privileged instruction is executed, the CPU checks whether it is in the kernel mode; if not, an exception (e.g., in x86, a General Protection exception) is triggered to end the current process </a:t>
            </a:r>
            <a:endParaRPr lang="en-US" altLang="zh-CN" sz="2400" dirty="0" smtClean="0">
              <a:solidFill>
                <a:srgbClr val="99003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Many-to-Many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Allows many user level threads to be mapped to many kernel threads</a:t>
            </a:r>
            <a:endParaRPr lang="en-US"/>
          </a:p>
          <a:p>
            <a:r>
              <a:rPr lang="en-US"/>
              <a:t>Allows the  operating system to create a sufficient number of kernel threads</a:t>
            </a:r>
            <a:endParaRPr lang="en-US"/>
          </a:p>
          <a:p>
            <a:r>
              <a:rPr lang="en-US"/>
              <a:t>Solaris prior to version 9</a:t>
            </a:r>
            <a:endParaRPr lang="en-US"/>
          </a:p>
          <a:p>
            <a:r>
              <a:rPr lang="en-US"/>
              <a:t>Windows  with the ThreadFiber package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880" y="3166110"/>
            <a:ext cx="5760720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Two-level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Similar to many-to-many, except that it allows a user thread to be bound to kernel thread</a:t>
            </a:r>
            <a:endParaRPr lang="en-US"/>
          </a:p>
          <a:p>
            <a:r>
              <a:rPr lang="en-US"/>
              <a:t>Examples</a:t>
            </a:r>
            <a:endParaRPr lang="en-US"/>
          </a:p>
          <a:p>
            <a:pPr lvl="1"/>
            <a:r>
              <a:rPr lang="en-US"/>
              <a:t>IRIX</a:t>
            </a:r>
            <a:endParaRPr lang="en-US"/>
          </a:p>
          <a:p>
            <a:pPr lvl="1"/>
            <a:r>
              <a:rPr lang="en-US"/>
              <a:t>HP-UX</a:t>
            </a:r>
            <a:endParaRPr lang="en-US"/>
          </a:p>
          <a:p>
            <a:pPr lvl="1"/>
            <a:r>
              <a:rPr lang="en-US"/>
              <a:t>Tru64 UNIX</a:t>
            </a:r>
            <a:endParaRPr lang="en-US"/>
          </a:p>
          <a:p>
            <a:pPr lvl="1"/>
            <a:r>
              <a:rPr lang="en-US"/>
              <a:t>Solaris 8 and earlier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7040" y="2775585"/>
            <a:ext cx="6453505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Thread Libraries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olidFill>
                  <a:srgbClr val="990033"/>
                </a:solidFill>
              </a:rPr>
              <a:t>Thread library </a:t>
            </a:r>
            <a:r>
              <a:rPr lang="en-US"/>
              <a:t>provides programmer with API for creating and managing threads</a:t>
            </a:r>
            <a:endParaRPr lang="en-US"/>
          </a:p>
          <a:p>
            <a:r>
              <a:rPr lang="en-US"/>
              <a:t>Two primary ways of implementing</a:t>
            </a:r>
            <a:endParaRPr lang="en-US"/>
          </a:p>
          <a:p>
            <a:pPr lvl="1"/>
            <a:r>
              <a:rPr lang="en-US"/>
              <a:t>Library entirely in user space</a:t>
            </a:r>
            <a:endParaRPr lang="en-US"/>
          </a:p>
          <a:p>
            <a:pPr lvl="1"/>
            <a:r>
              <a:rPr lang="en-US"/>
              <a:t>Kernel-level library supported by the OS</a:t>
            </a:r>
            <a:endParaRPr lang="en-US"/>
          </a:p>
          <a:p>
            <a:r>
              <a:rPr lang="en-US"/>
              <a:t>Three primary thread libraries:</a:t>
            </a:r>
            <a:endParaRPr lang="en-US"/>
          </a:p>
          <a:p>
            <a:pPr lvl="1"/>
            <a:r>
              <a:rPr lang="en-US"/>
              <a:t> POSIX </a:t>
            </a:r>
            <a:r>
              <a:rPr lang="en-US" b="1"/>
              <a:t>Pthreads</a:t>
            </a:r>
            <a:endParaRPr lang="en-US"/>
          </a:p>
          <a:p>
            <a:pPr lvl="1"/>
            <a:r>
              <a:rPr lang="en-US"/>
              <a:t> Windows threads</a:t>
            </a:r>
            <a:endParaRPr lang="en-US"/>
          </a:p>
          <a:p>
            <a:pPr lvl="1"/>
            <a:r>
              <a:rPr lang="en-US"/>
              <a:t> Java threads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 vs. Thread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executing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instance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Different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have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different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memory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address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spaces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Resource-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heavyweight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signiﬁcant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resources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consumed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creating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p>
            <a:pPr algn="just">
              <a:lnSpc>
                <a:spcPts val="31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entity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within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scheduled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execution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9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share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information,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memory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address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space,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ﬁles,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etc.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Thus,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resource-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lightweight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Cheaper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100"/>
              </a:lnSpc>
              <a:tabLst>
                <a:tab pos="342900" algn="l"/>
              </a:tabLst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Cheaper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switch: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600"/>
              </a:lnSpc>
              <a:buNone/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same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context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(e.g.,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esp)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100"/>
              </a:lnSpc>
              <a:tabLst>
                <a:tab pos="342900" algn="l"/>
              </a:tabLst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Cheaper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sharing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between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process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render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whole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unstable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</a:tabLst>
            </a:pPr>
            <a:endParaRPr lang="en-US"/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attacked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(more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precisely,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compromised),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whole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danger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reason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one-process-per-tab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browsers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become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popular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600"/>
              </a:lnSpc>
              <a:tabLst>
                <a:tab pos="342900" algn="l"/>
                <a:tab pos="457200" algn="l"/>
                <a:tab pos="736600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4355" y="806450"/>
            <a:ext cx="11127740" cy="5855970"/>
          </a:xfrm>
        </p:spPr>
        <p:txBody>
          <a:bodyPr/>
          <a:p>
            <a:pPr>
              <a:lnSpc>
                <a:spcPts val="3700"/>
              </a:lnSpc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Process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state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transition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457200" algn="l"/>
              </a:tabLst>
            </a:pP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Ready,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blocked,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running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Stack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and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Calling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Convention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Execution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Context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Process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switch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tabLst>
                <a:tab pos="457200" algn="l"/>
              </a:tabLst>
            </a:pP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CPU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slice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is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used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up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400"/>
              </a:lnSpc>
              <a:tabLst>
                <a:tab pos="457200" algn="l"/>
              </a:tabLst>
            </a:pP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Process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is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blocked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(e.g.,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waiting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for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user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input)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tabLst>
                <a:tab pos="457200" algn="l"/>
              </a:tabLst>
            </a:pP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Process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has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exited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  <a:tabLst>
                <a:tab pos="457200" algn="l"/>
              </a:tabLst>
            </a:pPr>
            <a:r>
              <a:rPr lang="" altLang="en-US" dirty="0" smtClean="0">
                <a:solidFill>
                  <a:srgbClr val="000000"/>
                </a:solidFill>
                <a:sym typeface="+mn-ea"/>
              </a:rPr>
              <a:t>Process creation and termination</a:t>
            </a:r>
            <a:endParaRPr lang="" altLang="en-US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ts val="3900"/>
              </a:lnSpc>
              <a:tabLst>
                <a:tab pos="457200" algn="l"/>
              </a:tabLst>
            </a:pPr>
            <a:r>
              <a:rPr lang="" altLang="en-US" dirty="0" smtClean="0">
                <a:solidFill>
                  <a:srgbClr val="000000"/>
                </a:solidFill>
                <a:sym typeface="+mn-ea"/>
              </a:rPr>
              <a:t>Threads and models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ts val="3900"/>
              </a:lnSpc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Process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vs.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Thread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Interesting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Readings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Threads vs. Processes: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>
                <a:hlinkClick r:id="rId1"/>
              </a:rPr>
              <a:t>http://blogs.datalogics.com/2013/09/25/threads-vs-processes-for-program-parallelization/</a:t>
            </a:r>
            <a:endParaRPr lang="en-US"/>
          </a:p>
          <a:p>
            <a:r>
              <a:rPr lang="en-US"/>
              <a:t>Timer interrupt frequency</a:t>
            </a:r>
            <a:endParaRPr lang="en-US"/>
          </a:p>
          <a:p>
            <a:pPr lvl="1"/>
            <a:r>
              <a:rPr lang="en-US">
                <a:hlinkClick r:id="rId2" action="ppaction://hlinkfile"/>
              </a:rPr>
              <a:t>https://lwn.net/Articles/145973/</a:t>
            </a:r>
            <a:endParaRPr lang="en-US"/>
          </a:p>
          <a:p>
            <a:r>
              <a:rPr lang="en-US"/>
              <a:t>Assembly using RDTSC; faster than clock_gettime()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>
                <a:hlinkClick r:id="rId3" action="ppaction://hlinkfile"/>
              </a:rPr>
              <a:t>https://stackoverﬂow.com/questions/14017894/time-calculation-with-tsc-time-stamp-counter/14019158#14019158</a:t>
            </a:r>
            <a:endParaRPr lang="en-US"/>
          </a:p>
          <a:p>
            <a:pPr lvl="1"/>
            <a:r>
              <a:rPr lang="en-US"/>
              <a:t>Constant TSC rate is one every CPU now:</a:t>
            </a:r>
            <a:endParaRPr lang="en-US"/>
          </a:p>
          <a:p>
            <a:pPr marL="312420" lvl="1" indent="0">
              <a:buNone/>
            </a:pPr>
            <a:r>
              <a:rPr lang="en-US">
                <a:hlinkClick r:id="rId4" action="ppaction://hlinkfile"/>
              </a:rPr>
              <a:t>https://stackoverﬂow.com/questions/7935518/is-clock-gettime-adequate-for-submicrosecond-timing</a:t>
            </a:r>
            <a:endParaRPr lang="en-US"/>
          </a:p>
          <a:p>
            <a:pPr marL="312420" lvl="1" indent="0">
              <a:buNone/>
            </a:pPr>
            <a:r>
              <a:rPr lang="en-US">
                <a:hlinkClick r:id="rId5"/>
              </a:rPr>
              <a:t>http://oliveryang.net/2015/09/pitfalls-of-TSC-usage/</a:t>
            </a:r>
            <a:endParaRPr lang="en-US"/>
          </a:p>
          <a:p>
            <a:pPr marL="312420" lvl="1" indent="0">
              <a:buNone/>
            </a:pPr>
            <a:r>
              <a:rPr lang="en-US">
                <a:hlinkClick r:id="rId6" action="ppaction://hlinkfile"/>
              </a:rPr>
              <a:t>https://stackoverﬂow.com/questions/88/is-gettimeofday-guaranteed-to-be-of-microsecond-resolution/367#367</a:t>
            </a:r>
            <a:endParaRPr lang="en-US"/>
          </a:p>
          <a:p>
            <a:r>
              <a:rPr lang="en-US"/>
              <a:t>clock_gettime: portable method for time measurement</a:t>
            </a:r>
            <a:endParaRPr lang="en-US"/>
          </a:p>
          <a:p>
            <a:pPr lvl="1"/>
            <a:r>
              <a:rPr lang="en-US">
                <a:hlinkClick r:id="rId7" action="ppaction://hlinkfile"/>
              </a:rPr>
              <a:t>https://stackoverﬂow.com/questions/15623343/using-cpu-counters-versus-gettimeofday/15623833#15623833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Previous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class…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08735" y="963295"/>
            <a:ext cx="9869170" cy="117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ts val="3900"/>
              </a:lnSpc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b="1" dirty="0" smtClean="0">
                <a:latin typeface="Calibri" pitchFamily="18" charset="0"/>
                <a:cs typeface="Calibri" pitchFamily="18" charset="0"/>
                <a:sym typeface="+mn-ea"/>
              </a:rPr>
              <a:t>Given that I/O instructions can only be executed in the kernel mode, how does a user program perform I/O?</a:t>
            </a:r>
            <a:endParaRPr lang="en-US" altLang="zh-CN" sz="2400" b="1" dirty="0" smtClean="0">
              <a:latin typeface="Calibri" pitchFamily="18" charset="0"/>
              <a:cs typeface="Calibri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08735" y="2337435"/>
            <a:ext cx="9869170" cy="2253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indent="0">
              <a:lnSpc>
                <a:spcPts val="3500"/>
              </a:lnSpc>
              <a:buNone/>
              <a:tabLst>
                <a:tab pos="76200" algn="l"/>
                <a:tab pos="241300" algn="l"/>
                <a:tab pos="584200" algn="l"/>
              </a:tabLst>
            </a:pPr>
            <a:r>
              <a:rPr lang="en-US" altLang="zh-CN" sz="2400" dirty="0" smtClean="0">
                <a:solidFill>
                  <a:srgbClr val="990033"/>
                </a:solidFill>
                <a:sym typeface="+mn-ea"/>
              </a:rPr>
              <a:t>System calls. When a system call is invoked, the CPU mode switches to kernel mode and CPU can thus execute privileged instructions, such as I/O instructions</a:t>
            </a:r>
            <a:r>
              <a:rPr lang="en-US" altLang="en-US" sz="2400" dirty="0" smtClean="0">
                <a:solidFill>
                  <a:srgbClr val="990033"/>
                </a:solidFill>
                <a:sym typeface="+mn-ea"/>
              </a:rPr>
              <a:t>.</a:t>
            </a:r>
            <a:r>
              <a:rPr lang="en-US" altLang="zh-CN" sz="2400" dirty="0" smtClean="0">
                <a:solidFill>
                  <a:srgbClr val="990033"/>
                </a:solidFill>
                <a:sym typeface="+mn-ea"/>
              </a:rPr>
              <a:t> </a:t>
            </a:r>
            <a:endParaRPr lang="en-US" altLang="zh-CN" sz="2400" dirty="0" smtClean="0">
              <a:solidFill>
                <a:srgbClr val="99003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130" y="-27940"/>
            <a:ext cx="11127740" cy="472440"/>
          </a:xfrm>
        </p:spPr>
        <p:txBody>
          <a:bodyPr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calls in Linux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1255" y="935990"/>
            <a:ext cx="1818005" cy="548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 anchorCtr="0"/>
          <a:p>
            <a:pPr algn="ctr"/>
            <a:r>
              <a:rPr lang="en-US" altLang="en-US"/>
              <a:t>...</a:t>
            </a:r>
            <a:endParaRPr lang="en-US" altLang="en-US"/>
          </a:p>
          <a:p>
            <a:pPr algn="ctr"/>
            <a:r>
              <a:rPr lang="en-US" altLang="en-US"/>
              <a:t>...</a:t>
            </a:r>
            <a:endParaRPr lang="en-US" altLang="en-US"/>
          </a:p>
          <a:p>
            <a:pPr algn="ctr"/>
            <a:r>
              <a:rPr lang="en-US" altLang="en-US"/>
              <a:t>push arguments</a:t>
            </a:r>
            <a:endParaRPr lang="en-US" altLang="en-US"/>
          </a:p>
          <a:p>
            <a:pPr algn="ctr"/>
            <a:r>
              <a:rPr lang="en-US" altLang="en-US"/>
              <a:t>_libc_read()</a:t>
            </a:r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r>
              <a:rPr lang="en-US" altLang="en-US"/>
              <a:t>pop arguments</a:t>
            </a:r>
            <a:endParaRPr lang="en-US" altLang="en-US"/>
          </a:p>
          <a:p>
            <a:pPr algn="ctr"/>
            <a:r>
              <a:rPr lang="en-US" altLang="en-US"/>
              <a:t>...</a:t>
            </a:r>
            <a:endParaRPr lang="en-US" altLang="en-US"/>
          </a:p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178810" y="935990"/>
            <a:ext cx="1818005" cy="548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p>
            <a:pPr lvl="0" algn="ctr"/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load args to regs</a:t>
            </a:r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EAX=__NR_read</a:t>
            </a:r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int 0x80</a:t>
            </a:r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check error</a:t>
            </a:r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return</a:t>
            </a:r>
            <a:endParaRPr lang="en-US" altLang="en-US"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9105" y="935990"/>
            <a:ext cx="1900555" cy="548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1600">
                <a:sym typeface="+mn-ea"/>
              </a:rPr>
              <a:t>SAVE_ALL</a:t>
            </a:r>
            <a:endParaRPr lang="en-US" altLang="en-US" sz="1600">
              <a:sym typeface="+mn-ea"/>
            </a:endParaRPr>
          </a:p>
          <a:p>
            <a:pPr lvl="0" algn="ctr"/>
            <a:r>
              <a:rPr lang="en-US" altLang="en-US" sz="1600">
                <a:sym typeface="+mn-ea"/>
              </a:rPr>
              <a:t>check limit of EAX</a:t>
            </a:r>
            <a:endParaRPr lang="en-US" altLang="en-US" sz="1600">
              <a:sym typeface="+mn-ea"/>
            </a:endParaRPr>
          </a:p>
          <a:p>
            <a:pPr lvl="0" algn="ctr"/>
            <a:r>
              <a:rPr lang="en-US" altLang="en-US" sz="1600">
                <a:sym typeface="+mn-ea"/>
              </a:rPr>
              <a:t>syscall_tab[EAX]()</a:t>
            </a:r>
            <a:endParaRPr lang="en-US" altLang="en-US" sz="1600">
              <a:sym typeface="+mn-ea"/>
            </a:endParaRPr>
          </a:p>
          <a:p>
            <a:pPr lvl="0" algn="ctr"/>
            <a:endParaRPr lang="en-US" altLang="en-US" sz="1600">
              <a:sym typeface="+mn-ea"/>
            </a:endParaRPr>
          </a:p>
          <a:p>
            <a:pPr lvl="0" algn="ctr"/>
            <a:endParaRPr lang="en-US" altLang="en-US" sz="1600">
              <a:sym typeface="+mn-ea"/>
            </a:endParaRPr>
          </a:p>
          <a:p>
            <a:pPr lvl="0" algn="ctr"/>
            <a:endParaRPr lang="en-US" altLang="en-US" sz="1600">
              <a:sym typeface="+mn-ea"/>
            </a:endParaRPr>
          </a:p>
          <a:p>
            <a:pPr lvl="0" algn="ctr"/>
            <a:endParaRPr lang="en-US" altLang="en-US" sz="1600">
              <a:sym typeface="+mn-ea"/>
            </a:endParaRPr>
          </a:p>
          <a:p>
            <a:pPr lvl="0" algn="ctr"/>
            <a:endParaRPr lang="en-US" altLang="en-US" sz="1600">
              <a:sym typeface="+mn-ea"/>
            </a:endParaRPr>
          </a:p>
          <a:p>
            <a:pPr lvl="0" algn="ctr"/>
            <a:r>
              <a:rPr lang="en-US" altLang="en-US" sz="1600">
                <a:sym typeface="+mn-ea"/>
              </a:rPr>
              <a:t>handle signals</a:t>
            </a:r>
            <a:endParaRPr lang="en-US" altLang="en-US" sz="1600">
              <a:sym typeface="+mn-ea"/>
            </a:endParaRPr>
          </a:p>
          <a:p>
            <a:pPr lvl="0" algn="ctr"/>
            <a:r>
              <a:rPr lang="en-US" altLang="en-US" sz="1600">
                <a:sym typeface="+mn-ea"/>
              </a:rPr>
              <a:t>possibly schedule</a:t>
            </a:r>
            <a:endParaRPr lang="en-US" altLang="en-US" sz="1600">
              <a:sym typeface="+mn-ea"/>
            </a:endParaRPr>
          </a:p>
          <a:p>
            <a:pPr lvl="0" algn="ctr"/>
            <a:r>
              <a:rPr lang="en-US" altLang="en-US" sz="1600">
                <a:sym typeface="+mn-ea"/>
              </a:rPr>
              <a:t>RESTORE_ALL</a:t>
            </a:r>
            <a:endParaRPr lang="en-US" altLang="en-US" sz="1600">
              <a:sym typeface="+mn-ea"/>
            </a:endParaRPr>
          </a:p>
          <a:p>
            <a:pPr lvl="0" algn="ctr"/>
            <a:r>
              <a:rPr lang="en-US" altLang="en-US" sz="1600">
                <a:sym typeface="+mn-ea"/>
              </a:rPr>
              <a:t>iret</a:t>
            </a:r>
            <a:endParaRPr lang="en-US" altLang="en-US" sz="160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7145" y="935990"/>
            <a:ext cx="1818005" cy="548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p>
            <a:pPr lvl="0" algn="ctr"/>
            <a:r>
              <a:rPr lang="en-US" altLang="en-US">
                <a:sym typeface="+mn-ea"/>
              </a:rPr>
              <a:t>file=fget(fd)</a:t>
            </a:r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check file ops</a:t>
            </a:r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check file locks</a:t>
            </a:r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(file-&gt;fop-&gt;read)()</a:t>
            </a:r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fput(file)</a:t>
            </a:r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return</a:t>
            </a:r>
            <a:endParaRPr lang="en-US" altLang="en-US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65970" y="935990"/>
            <a:ext cx="1818005" cy="548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p>
            <a:pPr lvl="0" algn="ctr"/>
            <a:r>
              <a:rPr lang="en-US" altLang="en-US">
                <a:sym typeface="+mn-ea"/>
              </a:rPr>
              <a:t>Check destination</a:t>
            </a:r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retrieve data</a:t>
            </a:r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copy data</a:t>
            </a:r>
            <a:endParaRPr lang="en-US" altLang="en-US">
              <a:sym typeface="+mn-ea"/>
            </a:endParaRPr>
          </a:p>
          <a:p>
            <a:pPr lvl="0" algn="ctr"/>
            <a:r>
              <a:rPr lang="en-US" altLang="en-US">
                <a:sym typeface="+mn-ea"/>
              </a:rPr>
              <a:t>return</a:t>
            </a:r>
            <a:endParaRPr lang="en-US" altLang="en-US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7790" y="687705"/>
            <a:ext cx="164465" cy="59829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rot="5400000">
            <a:off x="2336800" y="1680845"/>
            <a:ext cx="415925" cy="1268095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4663440" y="2305050"/>
            <a:ext cx="415925" cy="1268095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6795135" y="2552065"/>
            <a:ext cx="415925" cy="1268095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5400000">
            <a:off x="8823960" y="3224530"/>
            <a:ext cx="415925" cy="1268095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9891395" y="3808095"/>
            <a:ext cx="395605" cy="1268095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rot="16200000" flipH="1">
            <a:off x="7875905" y="4327525"/>
            <a:ext cx="395605" cy="1268095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16200000" flipH="1">
            <a:off x="5523865" y="4632960"/>
            <a:ext cx="395605" cy="1448435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16200000" flipH="1">
            <a:off x="3405505" y="5281295"/>
            <a:ext cx="395605" cy="1268095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192020" y="6422390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User Space</a:t>
            </a:r>
            <a:endParaRPr lang="en-US" altLang="en-US" b="1"/>
          </a:p>
        </p:txBody>
      </p:sp>
      <p:sp>
        <p:nvSpPr>
          <p:cNvPr id="20" name="Text Box 19"/>
          <p:cNvSpPr txBox="1"/>
          <p:nvPr/>
        </p:nvSpPr>
        <p:spPr>
          <a:xfrm>
            <a:off x="7639050" y="6422390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Kernel Space</a:t>
            </a:r>
            <a:endParaRPr lang="en-US" altLang="en-US" b="1"/>
          </a:p>
        </p:txBody>
      </p:sp>
      <p:sp>
        <p:nvSpPr>
          <p:cNvPr id="21" name="Text Box 20"/>
          <p:cNvSpPr txBox="1"/>
          <p:nvPr/>
        </p:nvSpPr>
        <p:spPr>
          <a:xfrm>
            <a:off x="1153160" y="567690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main()</a:t>
            </a:r>
            <a:endParaRPr lang="en-US" altLang="en-US" b="1"/>
          </a:p>
        </p:txBody>
      </p:sp>
      <p:sp>
        <p:nvSpPr>
          <p:cNvPr id="22" name="Text Box 21"/>
          <p:cNvSpPr txBox="1"/>
          <p:nvPr/>
        </p:nvSpPr>
        <p:spPr>
          <a:xfrm>
            <a:off x="3178810" y="567690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__libc_read()</a:t>
            </a:r>
            <a:endParaRPr lang="en-US" alt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5095240" y="290830"/>
            <a:ext cx="2788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arck/i386/kernel/entryS</a:t>
            </a:r>
            <a:endParaRPr lang="en-US" altLang="en-US"/>
          </a:p>
          <a:p>
            <a:pPr algn="ctr"/>
            <a:r>
              <a:rPr lang="en-US" altLang="en-US" b="1"/>
              <a:t>system_call()</a:t>
            </a:r>
            <a:endParaRPr lang="en-US" alt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7637145" y="290830"/>
            <a:ext cx="1816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fs/read_write.c</a:t>
            </a:r>
            <a:endParaRPr lang="en-US" altLang="en-US" b="1"/>
          </a:p>
          <a:p>
            <a:pPr algn="ctr"/>
            <a:r>
              <a:rPr lang="en-US" altLang="en-US" b="1"/>
              <a:t>sys_read()</a:t>
            </a:r>
            <a:endParaRPr lang="en-US" alt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9221470" y="290830"/>
            <a:ext cx="2707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file system or network</a:t>
            </a:r>
            <a:endParaRPr lang="en-US" altLang="en-US"/>
          </a:p>
          <a:p>
            <a:pPr algn="ctr"/>
            <a:r>
              <a:rPr lang="en-US" altLang="en-US"/>
              <a:t> or device code</a:t>
            </a:r>
            <a:endParaRPr lang="en-US" alt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8546465" y="1152525"/>
            <a:ext cx="3019425" cy="1266190"/>
          </a:xfrm>
          <a:prstGeom prst="wedgeRoundRectCallout">
            <a:avLst>
              <a:gd name="adj1" fmla="val -87650"/>
              <a:gd name="adj2" fmla="val 839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System call dispatch</a:t>
            </a:r>
            <a:endParaRPr lang="en-US"/>
          </a:p>
          <a:p>
            <a:pPr algn="ctr"/>
            <a:r>
              <a:rPr lang="en-US"/>
              <a:t>table, which is an array</a:t>
            </a:r>
            <a:endParaRPr lang="en-US"/>
          </a:p>
          <a:p>
            <a:pPr algn="ctr"/>
            <a:r>
              <a:rPr lang="en-US"/>
              <a:t>of addresses of system</a:t>
            </a:r>
            <a:endParaRPr lang="en-US"/>
          </a:p>
          <a:p>
            <a:pPr algn="ctr"/>
            <a:r>
              <a:rPr lang="en-US"/>
              <a:t>service functions</a:t>
            </a:r>
            <a:endParaRPr lang="en-US"/>
          </a:p>
        </p:txBody>
      </p:sp>
      <p:sp>
        <p:nvSpPr>
          <p:cNvPr id="28" name="Rounded Rectangular Callout 27"/>
          <p:cNvSpPr/>
          <p:nvPr/>
        </p:nvSpPr>
        <p:spPr>
          <a:xfrm>
            <a:off x="1248410" y="3394075"/>
            <a:ext cx="2898140" cy="1482725"/>
          </a:xfrm>
          <a:prstGeom prst="wedgeRoundRectCallout">
            <a:avLst>
              <a:gd name="adj1" fmla="val 43900"/>
              <a:gd name="adj2" fmla="val -942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INT 0x80/SYSENTER</a:t>
            </a:r>
            <a:endParaRPr lang="en-US" sz="2000"/>
          </a:p>
          <a:p>
            <a:pPr algn="ctr"/>
            <a:r>
              <a:rPr lang="en-US" sz="2000"/>
              <a:t>are instructions used</a:t>
            </a:r>
            <a:endParaRPr lang="en-US" sz="2000"/>
          </a:p>
          <a:p>
            <a:pPr algn="ctr"/>
            <a:r>
              <a:rPr lang="en-US" sz="2000"/>
              <a:t>to issue system calls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Process Concept</a:t>
            </a:r>
            <a:endParaRPr lang="en-US" altLang="en-US"/>
          </a:p>
          <a:p>
            <a:r>
              <a:rPr lang="en-US"/>
              <a:t>Process State Transition</a:t>
            </a:r>
            <a:endParaRPr lang="en-US"/>
          </a:p>
          <a:p>
            <a:r>
              <a:rPr lang="en-US"/>
              <a:t>Call Stack and Calling Convention</a:t>
            </a:r>
            <a:endParaRPr lang="en-US"/>
          </a:p>
          <a:p>
            <a:r>
              <a:rPr lang="en-US"/>
              <a:t>Execution Context</a:t>
            </a:r>
            <a:endParaRPr lang="en-US"/>
          </a:p>
          <a:p>
            <a:r>
              <a:rPr lang="en-US"/>
              <a:t>Process Control Block</a:t>
            </a:r>
            <a:endParaRPr lang="en-US"/>
          </a:p>
          <a:p>
            <a:r>
              <a:rPr lang="en-US"/>
              <a:t>Process Switch and Timer Interrupts</a:t>
            </a:r>
            <a:endParaRPr lang="en-US"/>
          </a:p>
          <a:p>
            <a:r>
              <a:rPr lang="" altLang="en-US"/>
              <a:t>Process Creation and Termination</a:t>
            </a:r>
            <a:endParaRPr lang="" altLang="en-US"/>
          </a:p>
          <a:p>
            <a:r>
              <a:rPr lang="" altLang="en-US"/>
              <a:t>Thread models and libraries</a:t>
            </a:r>
            <a:endParaRPr lang="en-US"/>
          </a:p>
          <a:p>
            <a:r>
              <a:rPr lang="en-US"/>
              <a:t>Processes vs. Threads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Process Concept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715010"/>
            <a:ext cx="11127740" cy="6000750"/>
          </a:xfrm>
        </p:spPr>
        <p:txBody>
          <a:bodyPr>
            <a:normAutofit fontScale="80000"/>
          </a:bodyPr>
          <a:p>
            <a:pPr>
              <a:lnSpc>
                <a:spcPct val="90000"/>
              </a:lnSpc>
            </a:pPr>
            <a:r>
              <a:rPr lang="en-US" altLang="en-US" sz="2800">
                <a:sym typeface="+mn-ea"/>
              </a:rPr>
              <a:t>An operating system executes a variety of programs: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800">
                <a:sym typeface="+mn-ea"/>
              </a:rPr>
              <a:t>Batch system – </a:t>
            </a:r>
            <a:r>
              <a:rPr lang="en-US" altLang="en-US" sz="2800" b="1">
                <a:solidFill>
                  <a:srgbClr val="FF0000"/>
                </a:solidFill>
                <a:sym typeface="+mn-ea"/>
              </a:rPr>
              <a:t>jobs</a:t>
            </a:r>
            <a:endParaRPr lang="en-US" altLang="en-US" sz="2800" b="1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800">
                <a:sym typeface="+mn-ea"/>
              </a:rPr>
              <a:t>Time-shared systems – </a:t>
            </a:r>
            <a:r>
              <a:rPr lang="en-US" altLang="en-US" sz="2800" b="1">
                <a:solidFill>
                  <a:srgbClr val="FF0000"/>
                </a:solidFill>
                <a:sym typeface="+mn-ea"/>
              </a:rPr>
              <a:t>user programs </a:t>
            </a:r>
            <a:r>
              <a:rPr lang="en-US" altLang="en-US" sz="2800">
                <a:sym typeface="+mn-ea"/>
              </a:rPr>
              <a:t>or </a:t>
            </a:r>
            <a:r>
              <a:rPr lang="en-US" altLang="en-US" sz="2800" b="1">
                <a:solidFill>
                  <a:srgbClr val="FF0000"/>
                </a:solidFill>
                <a:sym typeface="+mn-ea"/>
              </a:rPr>
              <a:t>tasks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>
                <a:sym typeface="+mn-ea"/>
              </a:rPr>
              <a:t>Textbook uses the terms </a:t>
            </a:r>
            <a:r>
              <a:rPr lang="en-US" altLang="en-US" sz="2800" b="1" i="1">
                <a:sym typeface="+mn-ea"/>
              </a:rPr>
              <a:t>job</a:t>
            </a:r>
            <a:r>
              <a:rPr lang="en-US" altLang="en-US" sz="2800">
                <a:sym typeface="+mn-ea"/>
              </a:rPr>
              <a:t> and </a:t>
            </a:r>
            <a:r>
              <a:rPr lang="en-US" altLang="en-US" sz="2800" b="1" i="1">
                <a:sym typeface="+mn-ea"/>
              </a:rPr>
              <a:t>process</a:t>
            </a:r>
            <a:r>
              <a:rPr lang="en-US" altLang="en-US" sz="2800">
                <a:sym typeface="+mn-ea"/>
              </a:rPr>
              <a:t> almost interchangeably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  <a:sym typeface="+mn-ea"/>
              </a:rPr>
              <a:t>Process </a:t>
            </a:r>
            <a:r>
              <a:rPr lang="en-US" altLang="en-US" sz="2800">
                <a:sym typeface="+mn-ea"/>
              </a:rPr>
              <a:t>– </a:t>
            </a:r>
            <a:r>
              <a:rPr lang="en-US" altLang="en-US" sz="2800" b="1">
                <a:sym typeface="+mn-ea"/>
              </a:rPr>
              <a:t>a program in execution</a:t>
            </a:r>
            <a:r>
              <a:rPr lang="en-US" altLang="en-US" sz="2800">
                <a:sym typeface="+mn-ea"/>
              </a:rPr>
              <a:t>; process execution must progress in sequential fashion</a:t>
            </a:r>
            <a:endParaRPr lang="en-US" altLang="en-US" sz="2800"/>
          </a:p>
          <a:p>
            <a:r>
              <a:rPr lang="en-US" altLang="en-US" sz="2800">
                <a:sym typeface="+mn-ea"/>
              </a:rPr>
              <a:t>Multiple parts</a:t>
            </a:r>
            <a:endParaRPr lang="en-US" altLang="en-US" sz="2800"/>
          </a:p>
          <a:p>
            <a:pPr lvl="1"/>
            <a:r>
              <a:rPr lang="en-US" altLang="en-US" sz="2800">
                <a:sym typeface="+mn-ea"/>
              </a:rPr>
              <a:t>The </a:t>
            </a:r>
            <a:r>
              <a:rPr lang="en-US" altLang="en-US" sz="2800" b="1">
                <a:sym typeface="+mn-ea"/>
              </a:rPr>
              <a:t>program code</a:t>
            </a:r>
            <a:r>
              <a:rPr lang="en-US" altLang="en-US" sz="2800">
                <a:sym typeface="+mn-ea"/>
              </a:rPr>
              <a:t>, also called </a:t>
            </a:r>
            <a:r>
              <a:rPr lang="en-US" altLang="en-US" sz="2800" b="1">
                <a:solidFill>
                  <a:srgbClr val="FF0000"/>
                </a:solidFill>
                <a:sym typeface="+mn-ea"/>
              </a:rPr>
              <a:t>text section</a:t>
            </a:r>
            <a:endParaRPr lang="en-US" altLang="en-US" sz="2800" b="1">
              <a:solidFill>
                <a:srgbClr val="3366FF"/>
              </a:solidFill>
            </a:endParaRPr>
          </a:p>
          <a:p>
            <a:pPr lvl="1"/>
            <a:r>
              <a:rPr lang="en-US" altLang="en-US" sz="2800">
                <a:sym typeface="+mn-ea"/>
              </a:rPr>
              <a:t>Current activity including</a:t>
            </a:r>
            <a:r>
              <a:rPr lang="en-US" altLang="en-US" sz="2800" b="1">
                <a:solidFill>
                  <a:srgbClr val="3366FF"/>
                </a:solidFill>
                <a:sym typeface="+mn-ea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sym typeface="+mn-ea"/>
              </a:rPr>
              <a:t>program counter</a:t>
            </a:r>
            <a:r>
              <a:rPr lang="en-US" altLang="en-US" sz="2800">
                <a:sym typeface="+mn-ea"/>
              </a:rPr>
              <a:t>, </a:t>
            </a:r>
            <a:r>
              <a:rPr lang="en-US" altLang="en-US" sz="2800" b="1">
                <a:sym typeface="+mn-ea"/>
              </a:rPr>
              <a:t>processor registers</a:t>
            </a:r>
            <a:endParaRPr lang="en-US" altLang="en-US" sz="2800"/>
          </a:p>
          <a:p>
            <a:pPr lvl="1"/>
            <a:r>
              <a:rPr lang="en-US" altLang="en-US" sz="2800" b="1">
                <a:solidFill>
                  <a:srgbClr val="FF0000"/>
                </a:solidFill>
                <a:sym typeface="+mn-ea"/>
              </a:rPr>
              <a:t>Stack </a:t>
            </a:r>
            <a:r>
              <a:rPr lang="en-US" altLang="en-US" sz="2800">
                <a:sym typeface="+mn-ea"/>
              </a:rPr>
              <a:t>containing </a:t>
            </a:r>
            <a:r>
              <a:rPr lang="en-US" altLang="en-US" sz="2800" b="1">
                <a:sym typeface="+mn-ea"/>
              </a:rPr>
              <a:t>temporary data</a:t>
            </a:r>
            <a:endParaRPr lang="en-US" altLang="en-US" sz="2800"/>
          </a:p>
          <a:p>
            <a:pPr lvl="2"/>
            <a:r>
              <a:rPr lang="en-US" altLang="en-US" sz="2800">
                <a:sym typeface="+mn-ea"/>
              </a:rPr>
              <a:t>Function parameters, return addresses, local variables</a:t>
            </a:r>
            <a:endParaRPr lang="en-US" altLang="en-US" sz="2800"/>
          </a:p>
          <a:p>
            <a:pPr lvl="1"/>
            <a:r>
              <a:rPr lang="en-US" altLang="en-US" sz="2800" b="1">
                <a:solidFill>
                  <a:srgbClr val="FF0000"/>
                </a:solidFill>
                <a:sym typeface="+mn-ea"/>
              </a:rPr>
              <a:t>Data section </a:t>
            </a:r>
            <a:r>
              <a:rPr lang="en-US" altLang="en-US" sz="2800">
                <a:sym typeface="+mn-ea"/>
              </a:rPr>
              <a:t>containing </a:t>
            </a:r>
            <a:r>
              <a:rPr lang="en-US" altLang="en-US" sz="2800" b="1">
                <a:sym typeface="+mn-ea"/>
              </a:rPr>
              <a:t>global variables</a:t>
            </a:r>
            <a:endParaRPr lang="en-US" altLang="en-US" sz="2800"/>
          </a:p>
          <a:p>
            <a:pPr lvl="1"/>
            <a:r>
              <a:rPr lang="en-US" altLang="en-US" sz="2800" b="1">
                <a:solidFill>
                  <a:srgbClr val="FF0000"/>
                </a:solidFill>
                <a:sym typeface="+mn-ea"/>
              </a:rPr>
              <a:t>Heap </a:t>
            </a:r>
            <a:r>
              <a:rPr lang="en-US" altLang="en-US" sz="2800">
                <a:sym typeface="+mn-ea"/>
              </a:rPr>
              <a:t>containing </a:t>
            </a:r>
            <a:r>
              <a:rPr lang="en-US" altLang="en-US" sz="2800" b="1">
                <a:sym typeface="+mn-ea"/>
              </a:rPr>
              <a:t>memory </a:t>
            </a:r>
            <a:r>
              <a:rPr lang="en-US" altLang="en-US" sz="2800" b="1">
                <a:sym typeface="+mn-ea"/>
              </a:rPr>
              <a:t>dynamically allocated</a:t>
            </a:r>
            <a:r>
              <a:rPr lang="en-US" altLang="en-US" sz="2800">
                <a:sym typeface="+mn-ea"/>
              </a:rPr>
              <a:t> during run time</a:t>
            </a:r>
            <a:endParaRPr lang="en-US" altLang="en-US" sz="2800"/>
          </a:p>
          <a:p>
            <a:r>
              <a:rPr lang="en-US" altLang="en-US" sz="2800">
                <a:sym typeface="+mn-ea"/>
              </a:rPr>
              <a:t>Program is </a:t>
            </a:r>
            <a:r>
              <a:rPr lang="en-US" altLang="en-US" sz="2800" b="1" i="1">
                <a:sym typeface="+mn-ea"/>
              </a:rPr>
              <a:t>passive</a:t>
            </a:r>
            <a:r>
              <a:rPr lang="en-US" altLang="en-US" sz="2800">
                <a:sym typeface="+mn-ea"/>
              </a:rPr>
              <a:t> entity stored on disk (</a:t>
            </a:r>
            <a:r>
              <a:rPr lang="en-US" altLang="en-US" sz="2800" b="1">
                <a:solidFill>
                  <a:srgbClr val="FF0000"/>
                </a:solidFill>
                <a:sym typeface="+mn-ea"/>
              </a:rPr>
              <a:t>executable file</a:t>
            </a:r>
            <a:r>
              <a:rPr lang="en-US" altLang="en-US" sz="2800">
                <a:sym typeface="+mn-ea"/>
              </a:rPr>
              <a:t>), process is </a:t>
            </a:r>
            <a:r>
              <a:rPr lang="en-US" altLang="en-US" sz="2800" b="1" i="1">
                <a:sym typeface="+mn-ea"/>
              </a:rPr>
              <a:t>active </a:t>
            </a:r>
            <a:endParaRPr lang="en-US" altLang="en-US" sz="2800" b="1" i="1"/>
          </a:p>
          <a:p>
            <a:pPr lvl="1"/>
            <a:r>
              <a:rPr lang="en-US" altLang="en-US" sz="2800">
                <a:sym typeface="+mn-ea"/>
              </a:rPr>
              <a:t>Program becomes process when executable file loaded into memory</a:t>
            </a:r>
            <a:endParaRPr lang="en-US" altLang="en-US" sz="2800"/>
          </a:p>
          <a:p>
            <a:r>
              <a:rPr lang="en-US" altLang="en-US" sz="2800">
                <a:sym typeface="+mn-ea"/>
              </a:rPr>
              <a:t>Execution of program started via GUI mouse clicks, command line entry of its name, etc</a:t>
            </a:r>
            <a:endParaRPr lang="en-US" altLang="en-US" sz="2800"/>
          </a:p>
          <a:p>
            <a:r>
              <a:rPr lang="en-US" altLang="en-US" sz="2800">
                <a:sym typeface="+mn-ea"/>
              </a:rPr>
              <a:t>One program can be several processes</a:t>
            </a:r>
            <a:endParaRPr lang="en-US" altLang="en-US" sz="2800"/>
          </a:p>
          <a:p>
            <a:pPr lvl="1"/>
            <a:r>
              <a:rPr lang="en-US" altLang="en-US" sz="2800">
                <a:sym typeface="+mn-ea"/>
              </a:rPr>
              <a:t>Consider multiple users executing the same program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20854</Words>
  <Application>WPS Presentation</Application>
  <PresentationFormat>On-screen Show (4:3)</PresentationFormat>
  <Paragraphs>684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Arial</vt:lpstr>
      <vt:lpstr>SimSun</vt:lpstr>
      <vt:lpstr>Wingdings</vt:lpstr>
      <vt:lpstr>Times New Roman</vt:lpstr>
      <vt:lpstr>Calibri</vt:lpstr>
      <vt:lpstr>MS Shell Dlg</vt:lpstr>
      <vt:lpstr>Courier New</vt:lpstr>
      <vt:lpstr>Abyssinica SIL</vt:lpstr>
      <vt:lpstr>微软雅黑</vt:lpstr>
      <vt:lpstr>Droid Sans Fallback</vt:lpstr>
      <vt:lpstr>Arial Unicode MS</vt:lpstr>
      <vt:lpstr>Gubbi</vt:lpstr>
      <vt:lpstr>SimSun</vt:lpstr>
      <vt:lpstr>1_Office Theme</vt:lpstr>
      <vt:lpstr>2_Office Theme</vt:lpstr>
      <vt:lpstr>Operating Systems  Processes and Threads</vt:lpstr>
      <vt:lpstr>Previous class…</vt:lpstr>
      <vt:lpstr>Previous class…</vt:lpstr>
      <vt:lpstr>Previous class…</vt:lpstr>
      <vt:lpstr>Previous class…</vt:lpstr>
      <vt:lpstr>Previous class…</vt:lpstr>
      <vt:lpstr>System calls in Linux</vt:lpstr>
      <vt:lpstr>Outline</vt:lpstr>
      <vt:lpstr>Process Concept</vt:lpstr>
      <vt:lpstr>Process in Memory</vt:lpstr>
      <vt:lpstr>Process State</vt:lpstr>
      <vt:lpstr>Call stack</vt:lpstr>
      <vt:lpstr>Calling Convention</vt:lpstr>
      <vt:lpstr>Call stack and calling convention (x86-32 as an example)</vt:lpstr>
      <vt:lpstr>Execution context</vt:lpstr>
      <vt:lpstr>Caution: the meaning of “state” is ambiguous</vt:lpstr>
      <vt:lpstr>Where is the context information stored?</vt:lpstr>
      <vt:lpstr>Linux’s PCB: task_struct</vt:lpstr>
      <vt:lpstr>How to locate the PCB task_struct?</vt:lpstr>
      <vt:lpstr>PowerPoint 演示文稿</vt:lpstr>
      <vt:lpstr>PowerPoint 演示文稿</vt:lpstr>
      <vt:lpstr>PowerPoint 演示文稿</vt:lpstr>
      <vt:lpstr>Process switch</vt:lpstr>
      <vt:lpstr>CPU Switch From Process to Process</vt:lpstr>
      <vt:lpstr>When does a Process Switch occur?</vt:lpstr>
      <vt:lpstr>How does the kernel know when the CPUtime slice of the current process is used up?</vt:lpstr>
      <vt:lpstr>PowerPoint 演示文稿</vt:lpstr>
      <vt:lpstr>Question</vt:lpstr>
      <vt:lpstr>Schedulers</vt:lpstr>
      <vt:lpstr>Multitasking in Mobile Systems</vt:lpstr>
      <vt:lpstr>Linux/x86 – How to locate kernel stack during mode switch?</vt:lpstr>
      <vt:lpstr>Hardware vs. Software context switch</vt:lpstr>
      <vt:lpstr>Linux/x86 – Task switch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Threads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Process vs. Thread</vt:lpstr>
      <vt:lpstr>Using Threads over Processes</vt:lpstr>
      <vt:lpstr>Summary</vt:lpstr>
      <vt:lpstr>Interesting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idapro</cp:lastModifiedBy>
  <cp:revision>169</cp:revision>
  <dcterms:created xsi:type="dcterms:W3CDTF">2019-03-11T14:14:53Z</dcterms:created>
  <dcterms:modified xsi:type="dcterms:W3CDTF">2019-03-11T14:14:53Z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