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1" r:id="rId7"/>
    <p:sldId id="259"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AB7634C-AB18-4EA8-9D89-6E69CA073CFD}" type="datetimeFigureOut">
              <a:rPr lang="en-IN" smtClean="0"/>
              <a:t>18-11-2021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87A10E4-53A2-4EAC-9C52-0AC519F43C8C}" type="slidenum">
              <a:rPr lang="en-IN" smtClean="0"/>
              <a:t>‹#›</a:t>
            </a:fld>
            <a:endParaRPr lang="en-IN"/>
          </a:p>
        </p:txBody>
      </p:sp>
    </p:spTree>
    <p:extLst>
      <p:ext uri="{BB962C8B-B14F-4D97-AF65-F5344CB8AC3E}">
        <p14:creationId xmlns:p14="http://schemas.microsoft.com/office/powerpoint/2010/main" val="9342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B7634C-AB18-4EA8-9D89-6E69CA073CFD}" type="datetimeFigureOut">
              <a:rPr lang="en-IN" smtClean="0"/>
              <a:t>18-11-2021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7A10E4-53A2-4EAC-9C52-0AC519F43C8C}" type="slidenum">
              <a:rPr lang="en-IN" smtClean="0"/>
              <a:t>‹#›</a:t>
            </a:fld>
            <a:endParaRPr lang="en-IN"/>
          </a:p>
        </p:txBody>
      </p:sp>
    </p:spTree>
    <p:extLst>
      <p:ext uri="{BB962C8B-B14F-4D97-AF65-F5344CB8AC3E}">
        <p14:creationId xmlns:p14="http://schemas.microsoft.com/office/powerpoint/2010/main" val="3767878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AB7634C-AB18-4EA8-9D89-6E69CA073CFD}"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7A10E4-53A2-4EAC-9C52-0AC519F43C8C}" type="slidenum">
              <a:rPr lang="en-IN" smtClean="0"/>
              <a:t>‹#›</a:t>
            </a:fld>
            <a:endParaRPr lang="en-IN"/>
          </a:p>
        </p:txBody>
      </p:sp>
    </p:spTree>
    <p:extLst>
      <p:ext uri="{BB962C8B-B14F-4D97-AF65-F5344CB8AC3E}">
        <p14:creationId xmlns:p14="http://schemas.microsoft.com/office/powerpoint/2010/main" val="3870760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AB7634C-AB18-4EA8-9D89-6E69CA073CFD}"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7A10E4-53A2-4EAC-9C52-0AC519F43C8C}" type="slidenum">
              <a:rPr lang="en-IN" smtClean="0"/>
              <a:t>‹#›</a:t>
            </a:fld>
            <a:endParaRPr lang="en-IN"/>
          </a:p>
        </p:txBody>
      </p:sp>
    </p:spTree>
    <p:extLst>
      <p:ext uri="{BB962C8B-B14F-4D97-AF65-F5344CB8AC3E}">
        <p14:creationId xmlns:p14="http://schemas.microsoft.com/office/powerpoint/2010/main" val="84859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7634C-AB18-4EA8-9D89-6E69CA073CFD}"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7A10E4-53A2-4EAC-9C52-0AC519F43C8C}" type="slidenum">
              <a:rPr lang="en-IN" smtClean="0"/>
              <a:t>‹#›</a:t>
            </a:fld>
            <a:endParaRPr lang="en-IN"/>
          </a:p>
        </p:txBody>
      </p:sp>
    </p:spTree>
    <p:extLst>
      <p:ext uri="{BB962C8B-B14F-4D97-AF65-F5344CB8AC3E}">
        <p14:creationId xmlns:p14="http://schemas.microsoft.com/office/powerpoint/2010/main" val="269173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AB7634C-AB18-4EA8-9D89-6E69CA073CFD}" type="datetimeFigureOut">
              <a:rPr lang="en-IN" smtClean="0"/>
              <a:t>18-11-2021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7A10E4-53A2-4EAC-9C52-0AC519F43C8C}" type="slidenum">
              <a:rPr lang="en-IN" smtClean="0"/>
              <a:t>‹#›</a:t>
            </a:fld>
            <a:endParaRPr lang="en-IN"/>
          </a:p>
        </p:txBody>
      </p:sp>
    </p:spTree>
    <p:extLst>
      <p:ext uri="{BB962C8B-B14F-4D97-AF65-F5344CB8AC3E}">
        <p14:creationId xmlns:p14="http://schemas.microsoft.com/office/powerpoint/2010/main" val="1038153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AB7634C-AB18-4EA8-9D89-6E69CA073CFD}" type="datetimeFigureOut">
              <a:rPr lang="en-IN" smtClean="0"/>
              <a:t>18-11-2021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87A10E4-53A2-4EAC-9C52-0AC519F43C8C}" type="slidenum">
              <a:rPr lang="en-IN" smtClean="0"/>
              <a:t>‹#›</a:t>
            </a:fld>
            <a:endParaRPr lang="en-IN"/>
          </a:p>
        </p:txBody>
      </p:sp>
    </p:spTree>
    <p:extLst>
      <p:ext uri="{BB962C8B-B14F-4D97-AF65-F5344CB8AC3E}">
        <p14:creationId xmlns:p14="http://schemas.microsoft.com/office/powerpoint/2010/main" val="1699599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AB7634C-AB18-4EA8-9D89-6E69CA073CFD}"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7A10E4-53A2-4EAC-9C52-0AC519F43C8C}" type="slidenum">
              <a:rPr lang="en-IN" smtClean="0"/>
              <a:t>‹#›</a:t>
            </a:fld>
            <a:endParaRPr lang="en-IN"/>
          </a:p>
        </p:txBody>
      </p:sp>
    </p:spTree>
    <p:extLst>
      <p:ext uri="{BB962C8B-B14F-4D97-AF65-F5344CB8AC3E}">
        <p14:creationId xmlns:p14="http://schemas.microsoft.com/office/powerpoint/2010/main" val="1052700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AB7634C-AB18-4EA8-9D89-6E69CA073CFD}"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7A10E4-53A2-4EAC-9C52-0AC519F43C8C}" type="slidenum">
              <a:rPr lang="en-IN" smtClean="0"/>
              <a:t>‹#›</a:t>
            </a:fld>
            <a:endParaRPr lang="en-IN"/>
          </a:p>
        </p:txBody>
      </p:sp>
    </p:spTree>
    <p:extLst>
      <p:ext uri="{BB962C8B-B14F-4D97-AF65-F5344CB8AC3E}">
        <p14:creationId xmlns:p14="http://schemas.microsoft.com/office/powerpoint/2010/main" val="2194023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B7634C-AB18-4EA8-9D89-6E69CA073CFD}"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7A10E4-53A2-4EAC-9C52-0AC519F43C8C}" type="slidenum">
              <a:rPr lang="en-IN" smtClean="0"/>
              <a:t>‹#›</a:t>
            </a:fld>
            <a:endParaRPr lang="en-IN"/>
          </a:p>
        </p:txBody>
      </p:sp>
    </p:spTree>
    <p:extLst>
      <p:ext uri="{BB962C8B-B14F-4D97-AF65-F5344CB8AC3E}">
        <p14:creationId xmlns:p14="http://schemas.microsoft.com/office/powerpoint/2010/main" val="384550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7634C-AB18-4EA8-9D89-6E69CA073CFD}"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7A10E4-53A2-4EAC-9C52-0AC519F43C8C}" type="slidenum">
              <a:rPr lang="en-IN" smtClean="0"/>
              <a:t>‹#›</a:t>
            </a:fld>
            <a:endParaRPr lang="en-IN"/>
          </a:p>
        </p:txBody>
      </p:sp>
    </p:spTree>
    <p:extLst>
      <p:ext uri="{BB962C8B-B14F-4D97-AF65-F5344CB8AC3E}">
        <p14:creationId xmlns:p14="http://schemas.microsoft.com/office/powerpoint/2010/main" val="727049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B7634C-AB18-4EA8-9D89-6E69CA073CFD}" type="datetimeFigureOut">
              <a:rPr lang="en-IN" smtClean="0"/>
              <a:t>18-11-2021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7A10E4-53A2-4EAC-9C52-0AC519F43C8C}" type="slidenum">
              <a:rPr lang="en-IN" smtClean="0"/>
              <a:t>‹#›</a:t>
            </a:fld>
            <a:endParaRPr lang="en-IN"/>
          </a:p>
        </p:txBody>
      </p:sp>
    </p:spTree>
    <p:extLst>
      <p:ext uri="{BB962C8B-B14F-4D97-AF65-F5344CB8AC3E}">
        <p14:creationId xmlns:p14="http://schemas.microsoft.com/office/powerpoint/2010/main" val="418923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B7634C-AB18-4EA8-9D89-6E69CA073CFD}" type="datetimeFigureOut">
              <a:rPr lang="en-IN" smtClean="0"/>
              <a:t>18-11-2021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7A10E4-53A2-4EAC-9C52-0AC519F43C8C}" type="slidenum">
              <a:rPr lang="en-IN" smtClean="0"/>
              <a:t>‹#›</a:t>
            </a:fld>
            <a:endParaRPr lang="en-IN"/>
          </a:p>
        </p:txBody>
      </p:sp>
    </p:spTree>
    <p:extLst>
      <p:ext uri="{BB962C8B-B14F-4D97-AF65-F5344CB8AC3E}">
        <p14:creationId xmlns:p14="http://schemas.microsoft.com/office/powerpoint/2010/main" val="3590726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B7634C-AB18-4EA8-9D89-6E69CA073CFD}" type="datetimeFigureOut">
              <a:rPr lang="en-IN" smtClean="0"/>
              <a:t>18-11-2021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7A10E4-53A2-4EAC-9C52-0AC519F43C8C}" type="slidenum">
              <a:rPr lang="en-IN" smtClean="0"/>
              <a:t>‹#›</a:t>
            </a:fld>
            <a:endParaRPr lang="en-IN"/>
          </a:p>
        </p:txBody>
      </p:sp>
    </p:spTree>
    <p:extLst>
      <p:ext uri="{BB962C8B-B14F-4D97-AF65-F5344CB8AC3E}">
        <p14:creationId xmlns:p14="http://schemas.microsoft.com/office/powerpoint/2010/main" val="3826016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634C-AB18-4EA8-9D89-6E69CA073CFD}" type="datetimeFigureOut">
              <a:rPr lang="en-IN" smtClean="0"/>
              <a:t>18-11-2021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87A10E4-53A2-4EAC-9C52-0AC519F43C8C}" type="slidenum">
              <a:rPr lang="en-IN" smtClean="0"/>
              <a:t>‹#›</a:t>
            </a:fld>
            <a:endParaRPr lang="en-IN"/>
          </a:p>
        </p:txBody>
      </p:sp>
    </p:spTree>
    <p:extLst>
      <p:ext uri="{BB962C8B-B14F-4D97-AF65-F5344CB8AC3E}">
        <p14:creationId xmlns:p14="http://schemas.microsoft.com/office/powerpoint/2010/main" val="1330706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B7634C-AB18-4EA8-9D89-6E69CA073CFD}" type="datetimeFigureOut">
              <a:rPr lang="en-IN" smtClean="0"/>
              <a:t>18-11-2021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7A10E4-53A2-4EAC-9C52-0AC519F43C8C}" type="slidenum">
              <a:rPr lang="en-IN" smtClean="0"/>
              <a:t>‹#›</a:t>
            </a:fld>
            <a:endParaRPr lang="en-IN"/>
          </a:p>
        </p:txBody>
      </p:sp>
    </p:spTree>
    <p:extLst>
      <p:ext uri="{BB962C8B-B14F-4D97-AF65-F5344CB8AC3E}">
        <p14:creationId xmlns:p14="http://schemas.microsoft.com/office/powerpoint/2010/main" val="2240740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B7634C-AB18-4EA8-9D89-6E69CA073CFD}" type="datetimeFigureOut">
              <a:rPr lang="en-IN" smtClean="0"/>
              <a:t>18-11-2021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7A10E4-53A2-4EAC-9C52-0AC519F43C8C}" type="slidenum">
              <a:rPr lang="en-IN" smtClean="0"/>
              <a:t>‹#›</a:t>
            </a:fld>
            <a:endParaRPr lang="en-IN"/>
          </a:p>
        </p:txBody>
      </p:sp>
    </p:spTree>
    <p:extLst>
      <p:ext uri="{BB962C8B-B14F-4D97-AF65-F5344CB8AC3E}">
        <p14:creationId xmlns:p14="http://schemas.microsoft.com/office/powerpoint/2010/main" val="4273693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AB7634C-AB18-4EA8-9D89-6E69CA073CFD}" type="datetimeFigureOut">
              <a:rPr lang="en-IN" smtClean="0"/>
              <a:t>18-11-2021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87A10E4-53A2-4EAC-9C52-0AC519F43C8C}" type="slidenum">
              <a:rPr lang="en-IN" smtClean="0"/>
              <a:t>‹#›</a:t>
            </a:fld>
            <a:endParaRPr lang="en-IN"/>
          </a:p>
        </p:txBody>
      </p:sp>
    </p:spTree>
    <p:extLst>
      <p:ext uri="{BB962C8B-B14F-4D97-AF65-F5344CB8AC3E}">
        <p14:creationId xmlns:p14="http://schemas.microsoft.com/office/powerpoint/2010/main" val="30234694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0541-4811-4F82-BD61-1768EF585B1B}"/>
              </a:ext>
            </a:extLst>
          </p:cNvPr>
          <p:cNvSpPr>
            <a:spLocks noGrp="1"/>
          </p:cNvSpPr>
          <p:nvPr>
            <p:ph type="ctrTitle"/>
          </p:nvPr>
        </p:nvSpPr>
        <p:spPr>
          <a:xfrm>
            <a:off x="1154955" y="862061"/>
            <a:ext cx="8825658" cy="2677648"/>
          </a:xfrm>
        </p:spPr>
        <p:txBody>
          <a:bodyPr/>
          <a:lstStyle/>
          <a:p>
            <a:r>
              <a:rPr lang="en-US" dirty="0"/>
              <a:t>Cryptocurrency Prediction System Using Deep Learning</a:t>
            </a:r>
            <a:endParaRPr lang="en-IN" dirty="0"/>
          </a:p>
        </p:txBody>
      </p:sp>
      <p:sp>
        <p:nvSpPr>
          <p:cNvPr id="3" name="Subtitle 2">
            <a:extLst>
              <a:ext uri="{FF2B5EF4-FFF2-40B4-BE49-F238E27FC236}">
                <a16:creationId xmlns:a16="http://schemas.microsoft.com/office/drawing/2014/main" id="{3B355BFE-C322-4ECB-A4B3-6A9C99D9732C}"/>
              </a:ext>
            </a:extLst>
          </p:cNvPr>
          <p:cNvSpPr>
            <a:spLocks noGrp="1"/>
          </p:cNvSpPr>
          <p:nvPr>
            <p:ph type="subTitle" idx="1"/>
          </p:nvPr>
        </p:nvSpPr>
        <p:spPr>
          <a:xfrm>
            <a:off x="1579828" y="4387273"/>
            <a:ext cx="8825658" cy="1122218"/>
          </a:xfrm>
        </p:spPr>
        <p:txBody>
          <a:bodyPr>
            <a:normAutofit fontScale="92500" lnSpcReduction="10000"/>
          </a:bodyPr>
          <a:lstStyle/>
          <a:p>
            <a:pPr algn="r"/>
            <a:r>
              <a:rPr lang="en-US" dirty="0"/>
              <a:t>- </a:t>
            </a:r>
            <a:r>
              <a:rPr lang="en-US" dirty="0" err="1"/>
              <a:t>Hasmeet</a:t>
            </a:r>
            <a:r>
              <a:rPr lang="en-US" dirty="0"/>
              <a:t> </a:t>
            </a:r>
            <a:r>
              <a:rPr lang="en-US" dirty="0" err="1"/>
              <a:t>singh</a:t>
            </a:r>
            <a:r>
              <a:rPr lang="en-US" dirty="0"/>
              <a:t> </a:t>
            </a:r>
            <a:r>
              <a:rPr lang="en-US" dirty="0" err="1"/>
              <a:t>makhija</a:t>
            </a:r>
            <a:r>
              <a:rPr lang="en-US" dirty="0"/>
              <a:t>(18ec043)</a:t>
            </a:r>
          </a:p>
          <a:p>
            <a:pPr algn="r"/>
            <a:r>
              <a:rPr lang="en-IN" dirty="0"/>
              <a:t>Ishan </a:t>
            </a:r>
            <a:r>
              <a:rPr lang="en-IN" dirty="0" err="1"/>
              <a:t>gupta</a:t>
            </a:r>
            <a:r>
              <a:rPr lang="en-IN" dirty="0"/>
              <a:t>(18ec031)</a:t>
            </a:r>
          </a:p>
          <a:p>
            <a:pPr algn="r"/>
            <a:r>
              <a:rPr lang="en-IN" dirty="0" err="1"/>
              <a:t>Sambit</a:t>
            </a:r>
            <a:r>
              <a:rPr lang="en-IN" dirty="0"/>
              <a:t> Biswal(18ec012)</a:t>
            </a:r>
          </a:p>
        </p:txBody>
      </p:sp>
    </p:spTree>
    <p:extLst>
      <p:ext uri="{BB962C8B-B14F-4D97-AF65-F5344CB8AC3E}">
        <p14:creationId xmlns:p14="http://schemas.microsoft.com/office/powerpoint/2010/main" val="2027941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A546-8672-4252-8C18-469544EB4D8C}"/>
              </a:ext>
            </a:extLst>
          </p:cNvPr>
          <p:cNvSpPr>
            <a:spLocks noGrp="1"/>
          </p:cNvSpPr>
          <p:nvPr>
            <p:ph type="title"/>
          </p:nvPr>
        </p:nvSpPr>
        <p:spPr/>
        <p:txBody>
          <a:bodyPr/>
          <a:lstStyle/>
          <a:p>
            <a:pPr algn="ctr"/>
            <a:r>
              <a:rPr lang="en-US" dirty="0"/>
              <a:t>Actual Vs Predicted Value</a:t>
            </a:r>
            <a:endParaRPr lang="en-IN" dirty="0"/>
          </a:p>
        </p:txBody>
      </p:sp>
      <p:pic>
        <p:nvPicPr>
          <p:cNvPr id="4098" name="Picture 2">
            <a:extLst>
              <a:ext uri="{FF2B5EF4-FFF2-40B4-BE49-F238E27FC236}">
                <a16:creationId xmlns:a16="http://schemas.microsoft.com/office/drawing/2014/main" id="{CDEEE52D-C95E-456E-9748-770F0C703E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1529" y="1739179"/>
            <a:ext cx="8248942" cy="4259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550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6FAB-CB57-49CD-83AA-455CC26C6BE5}"/>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F9528DFA-2C1C-44C9-9E73-8681AC4F6F8B}"/>
              </a:ext>
            </a:extLst>
          </p:cNvPr>
          <p:cNvSpPr>
            <a:spLocks noGrp="1"/>
          </p:cNvSpPr>
          <p:nvPr>
            <p:ph idx="1"/>
          </p:nvPr>
        </p:nvSpPr>
        <p:spPr/>
        <p:txBody>
          <a:bodyPr>
            <a:normAutofit/>
          </a:bodyPr>
          <a:lstStyle/>
          <a:p>
            <a:r>
              <a:rPr lang="en-US" sz="2400" b="0" i="0" dirty="0">
                <a:solidFill>
                  <a:srgbClr val="292929"/>
                </a:solidFill>
                <a:effectLst/>
                <a:latin typeface="charter"/>
              </a:rPr>
              <a:t>I demonstrated how to predict cryptocurrency prices in real time using LSTM neural network. I went through a four step process of getting real-time crypto-currency data, preparing data for training and testing, predicting the prices using LSTM neural network and visualizing the prediction results. Feel free to play with the hyper-parameters or try out different neural network architectures for better results.</a:t>
            </a:r>
            <a:endParaRPr lang="en-IN" sz="2400" dirty="0"/>
          </a:p>
        </p:txBody>
      </p:sp>
    </p:spTree>
    <p:extLst>
      <p:ext uri="{BB962C8B-B14F-4D97-AF65-F5344CB8AC3E}">
        <p14:creationId xmlns:p14="http://schemas.microsoft.com/office/powerpoint/2010/main" val="666745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449A0-83CC-404D-A917-BA5785E82BE9}"/>
              </a:ext>
            </a:extLst>
          </p:cNvPr>
          <p:cNvSpPr txBox="1"/>
          <p:nvPr/>
        </p:nvSpPr>
        <p:spPr>
          <a:xfrm>
            <a:off x="3048000" y="2644170"/>
            <a:ext cx="6096000" cy="1569660"/>
          </a:xfrm>
          <a:prstGeom prst="rect">
            <a:avLst/>
          </a:prstGeom>
          <a:noFill/>
        </p:spPr>
        <p:txBody>
          <a:bodyPr wrap="square">
            <a:spAutoFit/>
          </a:bodyPr>
          <a:lstStyle/>
          <a:p>
            <a:pPr algn="ctr"/>
            <a:r>
              <a:rPr lang="en-US" sz="9600" b="1" dirty="0">
                <a:solidFill>
                  <a:schemeClr val="tx1"/>
                </a:solidFill>
                <a:latin typeface="Menlo"/>
              </a:rPr>
              <a:t>Thank You</a:t>
            </a:r>
            <a:endParaRPr lang="en-IN" sz="9600" dirty="0"/>
          </a:p>
        </p:txBody>
      </p:sp>
    </p:spTree>
    <p:extLst>
      <p:ext uri="{BB962C8B-B14F-4D97-AF65-F5344CB8AC3E}">
        <p14:creationId xmlns:p14="http://schemas.microsoft.com/office/powerpoint/2010/main" val="143621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51BCE-41DA-4E64-BD8F-A43327DE91DA}"/>
              </a:ext>
            </a:extLst>
          </p:cNvPr>
          <p:cNvSpPr>
            <a:spLocks noGrp="1"/>
          </p:cNvSpPr>
          <p:nvPr>
            <p:ph type="title"/>
          </p:nvPr>
        </p:nvSpPr>
        <p:spPr/>
        <p:txBody>
          <a:bodyPr/>
          <a:lstStyle/>
          <a:p>
            <a:pPr algn="ctr"/>
            <a:r>
              <a:rPr lang="en-US" dirty="0"/>
              <a:t>Abstract</a:t>
            </a:r>
            <a:endParaRPr lang="en-IN" dirty="0"/>
          </a:p>
        </p:txBody>
      </p:sp>
      <p:sp>
        <p:nvSpPr>
          <p:cNvPr id="3" name="Content Placeholder 2">
            <a:extLst>
              <a:ext uri="{FF2B5EF4-FFF2-40B4-BE49-F238E27FC236}">
                <a16:creationId xmlns:a16="http://schemas.microsoft.com/office/drawing/2014/main" id="{E01CC2C8-D227-4A6D-89FA-1A3FF9292862}"/>
              </a:ext>
            </a:extLst>
          </p:cNvPr>
          <p:cNvSpPr>
            <a:spLocks noGrp="1"/>
          </p:cNvSpPr>
          <p:nvPr>
            <p:ph idx="1"/>
          </p:nvPr>
        </p:nvSpPr>
        <p:spPr/>
        <p:txBody>
          <a:bodyPr>
            <a:normAutofit/>
          </a:bodyPr>
          <a:lstStyle/>
          <a:p>
            <a:r>
              <a:rPr lang="en-US" sz="2400" b="0" i="0" dirty="0">
                <a:solidFill>
                  <a:srgbClr val="333333"/>
                </a:solidFill>
                <a:effectLst/>
                <a:latin typeface="Menlo"/>
              </a:rPr>
              <a:t>In last decade, cryptocurrency has emerged in financial area as a key factor in businesses and financial market opportunities. Accurate predictions can assist cryptocurrency investors towards right investing decisions and lead to potential increased profits. Additionally, they can also support policy makers and financial researchers in studying cryptocurrency markets behavior. Nevertheless, cryptocurrency price prediction is considered a very challenging task, due to its chaotic and very complex nature.</a:t>
            </a:r>
            <a:endParaRPr lang="en-IN" sz="2400" dirty="0">
              <a:latin typeface="Menlo"/>
            </a:endParaRPr>
          </a:p>
        </p:txBody>
      </p:sp>
    </p:spTree>
    <p:extLst>
      <p:ext uri="{BB962C8B-B14F-4D97-AF65-F5344CB8AC3E}">
        <p14:creationId xmlns:p14="http://schemas.microsoft.com/office/powerpoint/2010/main" val="28485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9DC71-B53D-409A-8978-7036C3A1269F}"/>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CD056C62-A0AF-4193-B833-B5A018A0A262}"/>
              </a:ext>
            </a:extLst>
          </p:cNvPr>
          <p:cNvSpPr>
            <a:spLocks noGrp="1"/>
          </p:cNvSpPr>
          <p:nvPr>
            <p:ph idx="1"/>
          </p:nvPr>
        </p:nvSpPr>
        <p:spPr>
          <a:xfrm>
            <a:off x="1154954" y="2474191"/>
            <a:ext cx="10085701" cy="3280832"/>
          </a:xfrm>
        </p:spPr>
        <p:txBody>
          <a:bodyPr>
            <a:noAutofit/>
          </a:bodyPr>
          <a:lstStyle/>
          <a:p>
            <a:r>
              <a:rPr lang="en-US" sz="2400" b="0" i="0" dirty="0">
                <a:solidFill>
                  <a:srgbClr val="333333"/>
                </a:solidFill>
                <a:effectLst/>
                <a:latin typeface="Menlo"/>
              </a:rPr>
              <a:t>Cryptocurrency price prediction can provide a lending hand to cryptocurrency investors for making proper investment decisions in order to acquire higher profits while it can also support policy decision-making and financial researchers for studying cryptocurrency markets behavior. Cryptocurrency price prediction can be considered as a common type of time series problems, like the stock price prediction.</a:t>
            </a:r>
          </a:p>
          <a:p>
            <a:r>
              <a:rPr lang="en-US" sz="2400" b="0" i="0" dirty="0">
                <a:solidFill>
                  <a:srgbClr val="333333"/>
                </a:solidFill>
                <a:effectLst/>
                <a:latin typeface="Menlo"/>
              </a:rPr>
              <a:t>Deep Learning (DL) refers to powerful machine learning algorithms which specialize in solving nonlinear and complex problems exploiting most of the times big amounts of data in order to become efficient predictor models.</a:t>
            </a:r>
            <a:endParaRPr lang="en-IN" sz="2400" dirty="0">
              <a:latin typeface="Menlo"/>
            </a:endParaRPr>
          </a:p>
        </p:txBody>
      </p:sp>
    </p:spTree>
    <p:extLst>
      <p:ext uri="{BB962C8B-B14F-4D97-AF65-F5344CB8AC3E}">
        <p14:creationId xmlns:p14="http://schemas.microsoft.com/office/powerpoint/2010/main" val="334129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CDAB-C9A6-4FCE-90B6-3D5771B7D1DF}"/>
              </a:ext>
            </a:extLst>
          </p:cNvPr>
          <p:cNvSpPr>
            <a:spLocks noGrp="1"/>
          </p:cNvSpPr>
          <p:nvPr>
            <p:ph type="title"/>
          </p:nvPr>
        </p:nvSpPr>
        <p:spPr/>
        <p:txBody>
          <a:bodyPr/>
          <a:lstStyle/>
          <a:p>
            <a:pPr algn="ctr"/>
            <a:r>
              <a:rPr lang="en-US" dirty="0"/>
              <a:t>Libraries Loaded</a:t>
            </a:r>
            <a:endParaRPr lang="en-IN" dirty="0"/>
          </a:p>
        </p:txBody>
      </p:sp>
      <p:sp>
        <p:nvSpPr>
          <p:cNvPr id="3" name="Content Placeholder 2">
            <a:extLst>
              <a:ext uri="{FF2B5EF4-FFF2-40B4-BE49-F238E27FC236}">
                <a16:creationId xmlns:a16="http://schemas.microsoft.com/office/drawing/2014/main" id="{429335CC-CFA1-41D9-B7BF-1BEB0F08A5CF}"/>
              </a:ext>
            </a:extLst>
          </p:cNvPr>
          <p:cNvSpPr>
            <a:spLocks noGrp="1"/>
          </p:cNvSpPr>
          <p:nvPr>
            <p:ph idx="1"/>
          </p:nvPr>
        </p:nvSpPr>
        <p:spPr/>
        <p:txBody>
          <a:bodyPr>
            <a:noAutofit/>
          </a:bodyPr>
          <a:lstStyle/>
          <a:p>
            <a:r>
              <a:rPr lang="en-IN" sz="2400" b="0" i="0" dirty="0">
                <a:solidFill>
                  <a:srgbClr val="292929"/>
                </a:solidFill>
                <a:effectLst/>
                <a:latin typeface="Menlo"/>
              </a:rPr>
              <a:t>import json</a:t>
            </a:r>
            <a:br>
              <a:rPr lang="en-IN" sz="2400" dirty="0"/>
            </a:br>
            <a:r>
              <a:rPr lang="en-IN" sz="2400" b="0" i="0" dirty="0">
                <a:solidFill>
                  <a:srgbClr val="292929"/>
                </a:solidFill>
                <a:effectLst/>
                <a:latin typeface="Menlo"/>
              </a:rPr>
              <a:t>import requests</a:t>
            </a:r>
            <a:br>
              <a:rPr lang="en-IN" sz="2400" dirty="0"/>
            </a:br>
            <a:r>
              <a:rPr lang="en-IN" sz="2400" b="0" i="0" dirty="0">
                <a:solidFill>
                  <a:srgbClr val="292929"/>
                </a:solidFill>
                <a:effectLst/>
                <a:latin typeface="Menlo"/>
              </a:rPr>
              <a:t>from </a:t>
            </a:r>
            <a:r>
              <a:rPr lang="en-IN" sz="2400" b="0" i="0" dirty="0" err="1">
                <a:solidFill>
                  <a:srgbClr val="292929"/>
                </a:solidFill>
                <a:effectLst/>
                <a:latin typeface="Menlo"/>
              </a:rPr>
              <a:t>keras.models</a:t>
            </a:r>
            <a:r>
              <a:rPr lang="en-IN" sz="2400" b="0" i="0" dirty="0">
                <a:solidFill>
                  <a:srgbClr val="292929"/>
                </a:solidFill>
                <a:effectLst/>
                <a:latin typeface="Menlo"/>
              </a:rPr>
              <a:t> import Sequential</a:t>
            </a:r>
            <a:br>
              <a:rPr lang="en-IN" sz="2400" dirty="0"/>
            </a:br>
            <a:r>
              <a:rPr lang="en-IN" sz="2400" b="0" i="0" dirty="0">
                <a:solidFill>
                  <a:srgbClr val="292929"/>
                </a:solidFill>
                <a:effectLst/>
                <a:latin typeface="Menlo"/>
              </a:rPr>
              <a:t>from </a:t>
            </a:r>
            <a:r>
              <a:rPr lang="en-IN" sz="2400" b="0" i="0" dirty="0" err="1">
                <a:solidFill>
                  <a:srgbClr val="292929"/>
                </a:solidFill>
                <a:effectLst/>
                <a:latin typeface="Menlo"/>
              </a:rPr>
              <a:t>keras.layers</a:t>
            </a:r>
            <a:r>
              <a:rPr lang="en-IN" sz="2400" b="0" i="0" dirty="0">
                <a:solidFill>
                  <a:srgbClr val="292929"/>
                </a:solidFill>
                <a:effectLst/>
                <a:latin typeface="Menlo"/>
              </a:rPr>
              <a:t> import Activation, Dense, Dropout, LSTM</a:t>
            </a:r>
            <a:br>
              <a:rPr lang="en-IN" sz="2400" dirty="0"/>
            </a:br>
            <a:r>
              <a:rPr lang="en-IN" sz="2400" b="0" i="0" dirty="0">
                <a:solidFill>
                  <a:srgbClr val="292929"/>
                </a:solidFill>
                <a:effectLst/>
                <a:latin typeface="Menlo"/>
              </a:rPr>
              <a:t>import </a:t>
            </a:r>
            <a:r>
              <a:rPr lang="en-IN" sz="2400" b="0" i="0" dirty="0" err="1">
                <a:solidFill>
                  <a:srgbClr val="292929"/>
                </a:solidFill>
                <a:effectLst/>
                <a:latin typeface="Menlo"/>
              </a:rPr>
              <a:t>matplotlib.pyplot</a:t>
            </a:r>
            <a:r>
              <a:rPr lang="en-IN" sz="2400" b="0" i="0" dirty="0">
                <a:solidFill>
                  <a:srgbClr val="292929"/>
                </a:solidFill>
                <a:effectLst/>
                <a:latin typeface="Menlo"/>
              </a:rPr>
              <a:t> as </a:t>
            </a:r>
            <a:r>
              <a:rPr lang="en-IN" sz="2400" b="0" i="0" dirty="0" err="1">
                <a:solidFill>
                  <a:srgbClr val="292929"/>
                </a:solidFill>
                <a:effectLst/>
                <a:latin typeface="Menlo"/>
              </a:rPr>
              <a:t>plt</a:t>
            </a:r>
            <a:br>
              <a:rPr lang="en-IN" sz="2400" dirty="0"/>
            </a:br>
            <a:r>
              <a:rPr lang="en-IN" sz="2400" b="0" i="0" dirty="0">
                <a:solidFill>
                  <a:srgbClr val="292929"/>
                </a:solidFill>
                <a:effectLst/>
                <a:latin typeface="Menlo"/>
              </a:rPr>
              <a:t>import </a:t>
            </a:r>
            <a:r>
              <a:rPr lang="en-IN" sz="2400" b="0" i="0" dirty="0" err="1">
                <a:solidFill>
                  <a:srgbClr val="292929"/>
                </a:solidFill>
                <a:effectLst/>
                <a:latin typeface="Menlo"/>
              </a:rPr>
              <a:t>numpy</a:t>
            </a:r>
            <a:r>
              <a:rPr lang="en-IN" sz="2400" b="0" i="0" dirty="0">
                <a:solidFill>
                  <a:srgbClr val="292929"/>
                </a:solidFill>
                <a:effectLst/>
                <a:latin typeface="Menlo"/>
              </a:rPr>
              <a:t> as np</a:t>
            </a:r>
            <a:br>
              <a:rPr lang="en-IN" sz="2400" dirty="0"/>
            </a:br>
            <a:r>
              <a:rPr lang="en-IN" sz="2400" b="0" i="0" dirty="0">
                <a:solidFill>
                  <a:srgbClr val="292929"/>
                </a:solidFill>
                <a:effectLst/>
                <a:latin typeface="Menlo"/>
              </a:rPr>
              <a:t>import pandas as pd</a:t>
            </a:r>
            <a:br>
              <a:rPr lang="en-IN" sz="2400" dirty="0"/>
            </a:br>
            <a:r>
              <a:rPr lang="en-IN" sz="2400" b="0" i="0" dirty="0">
                <a:solidFill>
                  <a:srgbClr val="292929"/>
                </a:solidFill>
                <a:effectLst/>
                <a:latin typeface="Menlo"/>
              </a:rPr>
              <a:t>import seaborn as </a:t>
            </a:r>
            <a:r>
              <a:rPr lang="en-IN" sz="2400" b="0" i="0" dirty="0" err="1">
                <a:solidFill>
                  <a:srgbClr val="292929"/>
                </a:solidFill>
                <a:effectLst/>
                <a:latin typeface="Menlo"/>
              </a:rPr>
              <a:t>sns</a:t>
            </a:r>
            <a:br>
              <a:rPr lang="en-IN" sz="2400" dirty="0"/>
            </a:br>
            <a:r>
              <a:rPr lang="en-IN" sz="2400" b="0" i="0" dirty="0">
                <a:solidFill>
                  <a:srgbClr val="292929"/>
                </a:solidFill>
                <a:effectLst/>
                <a:latin typeface="Menlo"/>
              </a:rPr>
              <a:t>from </a:t>
            </a:r>
            <a:r>
              <a:rPr lang="en-IN" sz="2400" b="0" i="0" dirty="0" err="1">
                <a:solidFill>
                  <a:srgbClr val="292929"/>
                </a:solidFill>
                <a:effectLst/>
                <a:latin typeface="Menlo"/>
              </a:rPr>
              <a:t>sklearn.metrics</a:t>
            </a:r>
            <a:r>
              <a:rPr lang="en-IN" sz="2400" b="0" i="0" dirty="0">
                <a:solidFill>
                  <a:srgbClr val="292929"/>
                </a:solidFill>
                <a:effectLst/>
                <a:latin typeface="Menlo"/>
              </a:rPr>
              <a:t> import </a:t>
            </a:r>
            <a:r>
              <a:rPr lang="en-IN" sz="2400" b="0" i="0" dirty="0" err="1">
                <a:solidFill>
                  <a:srgbClr val="292929"/>
                </a:solidFill>
                <a:effectLst/>
                <a:latin typeface="Menlo"/>
              </a:rPr>
              <a:t>mean_absolute_error</a:t>
            </a:r>
            <a:br>
              <a:rPr lang="en-IN" sz="2400" dirty="0"/>
            </a:br>
            <a:r>
              <a:rPr lang="en-IN" sz="2400" b="0" i="0" dirty="0">
                <a:solidFill>
                  <a:srgbClr val="292929"/>
                </a:solidFill>
                <a:effectLst/>
                <a:latin typeface="Menlo"/>
              </a:rPr>
              <a:t>%matplotlib inline</a:t>
            </a:r>
            <a:endParaRPr lang="en-IN" sz="2400" dirty="0"/>
          </a:p>
        </p:txBody>
      </p:sp>
    </p:spTree>
    <p:extLst>
      <p:ext uri="{BB962C8B-B14F-4D97-AF65-F5344CB8AC3E}">
        <p14:creationId xmlns:p14="http://schemas.microsoft.com/office/powerpoint/2010/main" val="2411912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C993-975E-4C33-87E4-15D2D3413A50}"/>
              </a:ext>
            </a:extLst>
          </p:cNvPr>
          <p:cNvSpPr>
            <a:spLocks noGrp="1"/>
          </p:cNvSpPr>
          <p:nvPr>
            <p:ph type="title"/>
          </p:nvPr>
        </p:nvSpPr>
        <p:spPr/>
        <p:txBody>
          <a:bodyPr/>
          <a:lstStyle/>
          <a:p>
            <a:pPr algn="ctr"/>
            <a:r>
              <a:rPr lang="en-US" dirty="0"/>
              <a:t>Plotting Crypto Price in CAD</a:t>
            </a:r>
            <a:endParaRPr lang="en-IN" dirty="0"/>
          </a:p>
        </p:txBody>
      </p:sp>
      <p:pic>
        <p:nvPicPr>
          <p:cNvPr id="2050" name="Picture 2">
            <a:extLst>
              <a:ext uri="{FF2B5EF4-FFF2-40B4-BE49-F238E27FC236}">
                <a16:creationId xmlns:a16="http://schemas.microsoft.com/office/drawing/2014/main" id="{7B8FECFE-339F-4985-B8A6-7AEBD73CEA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4073" y="1690688"/>
            <a:ext cx="8242877" cy="4256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23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EE1C9-ABEA-4343-AF20-3F4F0E4C95AB}"/>
              </a:ext>
            </a:extLst>
          </p:cNvPr>
          <p:cNvSpPr>
            <a:spLocks noGrp="1"/>
          </p:cNvSpPr>
          <p:nvPr>
            <p:ph type="title"/>
          </p:nvPr>
        </p:nvSpPr>
        <p:spPr/>
        <p:txBody>
          <a:bodyPr/>
          <a:lstStyle/>
          <a:p>
            <a:pPr algn="ctr"/>
            <a:r>
              <a:rPr lang="en-US" dirty="0"/>
              <a:t>Observation</a:t>
            </a:r>
            <a:endParaRPr lang="en-IN" dirty="0"/>
          </a:p>
        </p:txBody>
      </p:sp>
      <p:sp>
        <p:nvSpPr>
          <p:cNvPr id="3" name="Content Placeholder 2">
            <a:extLst>
              <a:ext uri="{FF2B5EF4-FFF2-40B4-BE49-F238E27FC236}">
                <a16:creationId xmlns:a16="http://schemas.microsoft.com/office/drawing/2014/main" id="{64395B74-E0C8-43AC-A2E9-BE3DF3F645AB}"/>
              </a:ext>
            </a:extLst>
          </p:cNvPr>
          <p:cNvSpPr>
            <a:spLocks noGrp="1"/>
          </p:cNvSpPr>
          <p:nvPr>
            <p:ph idx="1"/>
          </p:nvPr>
        </p:nvSpPr>
        <p:spPr>
          <a:xfrm>
            <a:off x="1154954" y="2136677"/>
            <a:ext cx="9956391" cy="3747655"/>
          </a:xfrm>
        </p:spPr>
        <p:txBody>
          <a:bodyPr>
            <a:noAutofit/>
          </a:bodyPr>
          <a:lstStyle/>
          <a:p>
            <a:r>
              <a:rPr lang="en-US" sz="2400" b="0" i="0" dirty="0">
                <a:solidFill>
                  <a:srgbClr val="292929"/>
                </a:solidFill>
                <a:effectLst/>
                <a:latin typeface="Menlo"/>
              </a:rPr>
              <a:t>We can observe that there is a clear dip in prices between December 2018 and April 2019. The prices keep on increasing from April 2019 to August 2019 with fluctuations happening in the months of July and August. From September 2019 onward prices are constantly decreasing. The interesting thing to be noted from this price fluctuation is that the prices are low in winter and it increases in the summer. </a:t>
            </a:r>
          </a:p>
          <a:p>
            <a:r>
              <a:rPr lang="en-US" sz="2400" dirty="0">
                <a:solidFill>
                  <a:srgbClr val="292929"/>
                </a:solidFill>
                <a:latin typeface="Menlo"/>
              </a:rPr>
              <a:t>M</a:t>
            </a:r>
            <a:r>
              <a:rPr lang="en-US" sz="2400" b="0" i="0" dirty="0">
                <a:solidFill>
                  <a:srgbClr val="292929"/>
                </a:solidFill>
                <a:effectLst/>
                <a:latin typeface="Menlo"/>
              </a:rPr>
              <a:t>ade a couple of functions to normalize the values. Normalization is a technique often applied as part of data preparation for machine learning. The goal of normalization is to change the values of numeric columns in the dataset to a common scale, without distorting differences in the ranges of values.</a:t>
            </a:r>
            <a:endParaRPr lang="en-IN" sz="2400" dirty="0">
              <a:latin typeface="Menlo"/>
            </a:endParaRPr>
          </a:p>
        </p:txBody>
      </p:sp>
    </p:spTree>
    <p:extLst>
      <p:ext uri="{BB962C8B-B14F-4D97-AF65-F5344CB8AC3E}">
        <p14:creationId xmlns:p14="http://schemas.microsoft.com/office/powerpoint/2010/main" val="347957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0D38-DE02-4FCE-9923-2458546D5753}"/>
              </a:ext>
            </a:extLst>
          </p:cNvPr>
          <p:cNvSpPr>
            <a:spLocks noGrp="1"/>
          </p:cNvSpPr>
          <p:nvPr>
            <p:ph type="title"/>
          </p:nvPr>
        </p:nvSpPr>
        <p:spPr/>
        <p:txBody>
          <a:bodyPr/>
          <a:lstStyle/>
          <a:p>
            <a:pPr algn="ctr"/>
            <a:r>
              <a:rPr lang="en-IN" b="0" i="0" dirty="0">
                <a:solidFill>
                  <a:schemeClr val="bg1"/>
                </a:solidFill>
                <a:effectLst/>
              </a:rPr>
              <a:t>Long Short-Term Memory (LSTM)</a:t>
            </a:r>
            <a:endParaRPr lang="en-IN" dirty="0">
              <a:solidFill>
                <a:schemeClr val="bg1"/>
              </a:solidFill>
            </a:endParaRPr>
          </a:p>
        </p:txBody>
      </p:sp>
      <p:sp>
        <p:nvSpPr>
          <p:cNvPr id="3" name="Content Placeholder 2">
            <a:extLst>
              <a:ext uri="{FF2B5EF4-FFF2-40B4-BE49-F238E27FC236}">
                <a16:creationId xmlns:a16="http://schemas.microsoft.com/office/drawing/2014/main" id="{634CA823-1AEA-41A2-A1DA-DB67425B2474}"/>
              </a:ext>
            </a:extLst>
          </p:cNvPr>
          <p:cNvSpPr>
            <a:spLocks noGrp="1"/>
          </p:cNvSpPr>
          <p:nvPr>
            <p:ph idx="1"/>
          </p:nvPr>
        </p:nvSpPr>
        <p:spPr/>
        <p:txBody>
          <a:bodyPr>
            <a:normAutofit/>
          </a:bodyPr>
          <a:lstStyle/>
          <a:p>
            <a:r>
              <a:rPr lang="en-US" sz="2400" b="0" i="0" dirty="0">
                <a:solidFill>
                  <a:srgbClr val="333333"/>
                </a:solidFill>
                <a:effectLst/>
                <a:latin typeface="Menlo"/>
              </a:rPr>
              <a:t>Long Short-Term Memory (LSTM) constitute a special type of deep neural networks, which are able to learn long-term dependencies by utilizing feedback connections in order to “</a:t>
            </a:r>
            <a:r>
              <a:rPr lang="en-US" sz="2400" b="0" i="1" dirty="0">
                <a:solidFill>
                  <a:srgbClr val="333333"/>
                </a:solidFill>
                <a:effectLst/>
                <a:latin typeface="Menlo"/>
              </a:rPr>
              <a:t>remember</a:t>
            </a:r>
            <a:r>
              <a:rPr lang="en-US" sz="2400" b="0" i="0" dirty="0">
                <a:solidFill>
                  <a:srgbClr val="333333"/>
                </a:solidFill>
                <a:effectLst/>
                <a:latin typeface="Menlo"/>
              </a:rPr>
              <a:t>” past network cell states. More specifically, LSTM networks are composed by a memory cell, an input, output and forget gate. The input gate controls the new stored information into the memory cell, while the forget gate controls the information which must be vanished.</a:t>
            </a:r>
            <a:endParaRPr lang="en-IN" sz="2400" dirty="0">
              <a:latin typeface="Menlo"/>
            </a:endParaRPr>
          </a:p>
        </p:txBody>
      </p:sp>
    </p:spTree>
    <p:extLst>
      <p:ext uri="{BB962C8B-B14F-4D97-AF65-F5344CB8AC3E}">
        <p14:creationId xmlns:p14="http://schemas.microsoft.com/office/powerpoint/2010/main" val="3955840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C9C6-F88E-4185-8981-D2E74A10FF39}"/>
              </a:ext>
            </a:extLst>
          </p:cNvPr>
          <p:cNvSpPr>
            <a:spLocks noGrp="1"/>
          </p:cNvSpPr>
          <p:nvPr>
            <p:ph type="title"/>
          </p:nvPr>
        </p:nvSpPr>
        <p:spPr/>
        <p:txBody>
          <a:bodyPr/>
          <a:lstStyle/>
          <a:p>
            <a:pPr algn="ctr"/>
            <a:r>
              <a:rPr lang="en-US" dirty="0"/>
              <a:t>Implementation of LSTM</a:t>
            </a:r>
            <a:endParaRPr lang="en-IN" dirty="0"/>
          </a:p>
        </p:txBody>
      </p:sp>
      <p:sp>
        <p:nvSpPr>
          <p:cNvPr id="3" name="Content Placeholder 2">
            <a:extLst>
              <a:ext uri="{FF2B5EF4-FFF2-40B4-BE49-F238E27FC236}">
                <a16:creationId xmlns:a16="http://schemas.microsoft.com/office/drawing/2014/main" id="{1E1CA3C0-31CE-4119-B2C1-EA2FB048466D}"/>
              </a:ext>
            </a:extLst>
          </p:cNvPr>
          <p:cNvSpPr>
            <a:spLocks noGrp="1"/>
          </p:cNvSpPr>
          <p:nvPr>
            <p:ph idx="1"/>
          </p:nvPr>
        </p:nvSpPr>
        <p:spPr/>
        <p:txBody>
          <a:bodyPr>
            <a:noAutofit/>
          </a:bodyPr>
          <a:lstStyle/>
          <a:p>
            <a:r>
              <a:rPr lang="en-IN" sz="2400" b="0" i="0" dirty="0">
                <a:solidFill>
                  <a:srgbClr val="292929"/>
                </a:solidFill>
                <a:effectLst/>
                <a:latin typeface="Menlo"/>
              </a:rPr>
              <a:t>def </a:t>
            </a:r>
            <a:r>
              <a:rPr lang="en-IN" sz="2400" b="0" i="0" dirty="0" err="1">
                <a:solidFill>
                  <a:srgbClr val="292929"/>
                </a:solidFill>
                <a:effectLst/>
                <a:latin typeface="Menlo"/>
              </a:rPr>
              <a:t>build_lstm_model</a:t>
            </a:r>
            <a:r>
              <a:rPr lang="en-IN" sz="2400" b="0" i="0" dirty="0">
                <a:solidFill>
                  <a:srgbClr val="292929"/>
                </a:solidFill>
                <a:effectLst/>
                <a:latin typeface="Menlo"/>
              </a:rPr>
              <a:t>(</a:t>
            </a:r>
            <a:r>
              <a:rPr lang="en-IN" sz="2400" b="0" i="0" dirty="0" err="1">
                <a:solidFill>
                  <a:srgbClr val="292929"/>
                </a:solidFill>
                <a:effectLst/>
                <a:latin typeface="Menlo"/>
              </a:rPr>
              <a:t>input_data</a:t>
            </a:r>
            <a:r>
              <a:rPr lang="en-IN" sz="2400" b="0" i="0" dirty="0">
                <a:solidFill>
                  <a:srgbClr val="292929"/>
                </a:solidFill>
                <a:effectLst/>
                <a:latin typeface="Menlo"/>
              </a:rPr>
              <a:t>, </a:t>
            </a:r>
            <a:r>
              <a:rPr lang="en-IN" sz="2400" b="0" i="0" dirty="0" err="1">
                <a:solidFill>
                  <a:srgbClr val="292929"/>
                </a:solidFill>
                <a:effectLst/>
                <a:latin typeface="Menlo"/>
              </a:rPr>
              <a:t>output_size</a:t>
            </a:r>
            <a:r>
              <a:rPr lang="en-IN" sz="2400" b="0" i="0" dirty="0">
                <a:solidFill>
                  <a:srgbClr val="292929"/>
                </a:solidFill>
                <a:effectLst/>
                <a:latin typeface="Menlo"/>
              </a:rPr>
              <a:t>, neurons=100, </a:t>
            </a:r>
            <a:r>
              <a:rPr lang="en-IN" sz="2400" b="0" i="0" dirty="0" err="1">
                <a:solidFill>
                  <a:srgbClr val="292929"/>
                </a:solidFill>
                <a:effectLst/>
                <a:latin typeface="Menlo"/>
              </a:rPr>
              <a:t>activ_func</a:t>
            </a:r>
            <a:r>
              <a:rPr lang="en-IN" sz="2400" b="0" i="0" dirty="0">
                <a:solidFill>
                  <a:srgbClr val="292929"/>
                </a:solidFill>
                <a:effectLst/>
                <a:latin typeface="Menlo"/>
              </a:rPr>
              <a:t>='linear', dropout=0.2, loss='</a:t>
            </a:r>
            <a:r>
              <a:rPr lang="en-IN" sz="2400" b="0" i="0" dirty="0" err="1">
                <a:solidFill>
                  <a:srgbClr val="292929"/>
                </a:solidFill>
                <a:effectLst/>
                <a:latin typeface="Menlo"/>
              </a:rPr>
              <a:t>mse</a:t>
            </a:r>
            <a:r>
              <a:rPr lang="en-IN" sz="2400" b="0" i="0" dirty="0">
                <a:solidFill>
                  <a:srgbClr val="292929"/>
                </a:solidFill>
                <a:effectLst/>
                <a:latin typeface="Menlo"/>
              </a:rPr>
              <a:t>', optimizer='</a:t>
            </a:r>
            <a:r>
              <a:rPr lang="en-IN" sz="2400" b="0" i="0" dirty="0" err="1">
                <a:solidFill>
                  <a:srgbClr val="292929"/>
                </a:solidFill>
                <a:effectLst/>
                <a:latin typeface="Menlo"/>
              </a:rPr>
              <a:t>adam</a:t>
            </a:r>
            <a:r>
              <a:rPr lang="en-IN" sz="2400" b="0" i="0" dirty="0">
                <a:solidFill>
                  <a:srgbClr val="292929"/>
                </a:solidFill>
                <a:effectLst/>
                <a:latin typeface="Menlo"/>
              </a:rPr>
              <a:t>'):</a:t>
            </a:r>
            <a:br>
              <a:rPr lang="en-IN" sz="2400" dirty="0"/>
            </a:br>
            <a:r>
              <a:rPr lang="en-IN" sz="2400" b="0" i="0" dirty="0">
                <a:solidFill>
                  <a:srgbClr val="292929"/>
                </a:solidFill>
                <a:effectLst/>
                <a:latin typeface="Menlo"/>
              </a:rPr>
              <a:t>model = Sequential()</a:t>
            </a:r>
            <a:br>
              <a:rPr lang="en-IN" sz="2400" dirty="0"/>
            </a:br>
            <a:r>
              <a:rPr lang="en-IN" sz="2400" b="0" i="0" dirty="0" err="1">
                <a:solidFill>
                  <a:srgbClr val="292929"/>
                </a:solidFill>
                <a:effectLst/>
                <a:latin typeface="Menlo"/>
              </a:rPr>
              <a:t>model.add</a:t>
            </a:r>
            <a:r>
              <a:rPr lang="en-IN" sz="2400" b="0" i="0" dirty="0">
                <a:solidFill>
                  <a:srgbClr val="292929"/>
                </a:solidFill>
                <a:effectLst/>
                <a:latin typeface="Menlo"/>
              </a:rPr>
              <a:t>(LSTM(neurons, </a:t>
            </a:r>
            <a:r>
              <a:rPr lang="en-IN" sz="2400" b="0" i="0" dirty="0" err="1">
                <a:solidFill>
                  <a:srgbClr val="292929"/>
                </a:solidFill>
                <a:effectLst/>
                <a:latin typeface="Menlo"/>
              </a:rPr>
              <a:t>input_shape</a:t>
            </a:r>
            <a:r>
              <a:rPr lang="en-IN" sz="2400" b="0" i="0" dirty="0">
                <a:solidFill>
                  <a:srgbClr val="292929"/>
                </a:solidFill>
                <a:effectLst/>
                <a:latin typeface="Menlo"/>
              </a:rPr>
              <a:t>=(</a:t>
            </a:r>
            <a:r>
              <a:rPr lang="en-IN" sz="2400" b="0" i="0" dirty="0" err="1">
                <a:solidFill>
                  <a:srgbClr val="292929"/>
                </a:solidFill>
                <a:effectLst/>
                <a:latin typeface="Menlo"/>
              </a:rPr>
              <a:t>input_data.shape</a:t>
            </a:r>
            <a:r>
              <a:rPr lang="en-IN" sz="2400" b="0" i="0" dirty="0">
                <a:solidFill>
                  <a:srgbClr val="292929"/>
                </a:solidFill>
                <a:effectLst/>
                <a:latin typeface="Menlo"/>
              </a:rPr>
              <a:t>[1], </a:t>
            </a:r>
            <a:r>
              <a:rPr lang="en-IN" sz="2400" b="0" i="0" dirty="0" err="1">
                <a:solidFill>
                  <a:srgbClr val="292929"/>
                </a:solidFill>
                <a:effectLst/>
                <a:latin typeface="Menlo"/>
              </a:rPr>
              <a:t>input_data.shape</a:t>
            </a:r>
            <a:r>
              <a:rPr lang="en-IN" sz="2400" b="0" i="0" dirty="0">
                <a:solidFill>
                  <a:srgbClr val="292929"/>
                </a:solidFill>
                <a:effectLst/>
                <a:latin typeface="Menlo"/>
              </a:rPr>
              <a:t>[2])))</a:t>
            </a:r>
            <a:br>
              <a:rPr lang="en-IN" sz="2400" dirty="0"/>
            </a:br>
            <a:r>
              <a:rPr lang="en-IN" sz="2400" b="0" i="0" dirty="0" err="1">
                <a:solidFill>
                  <a:srgbClr val="292929"/>
                </a:solidFill>
                <a:effectLst/>
                <a:latin typeface="Menlo"/>
              </a:rPr>
              <a:t>model.add</a:t>
            </a:r>
            <a:r>
              <a:rPr lang="en-IN" sz="2400" b="0" i="0" dirty="0">
                <a:solidFill>
                  <a:srgbClr val="292929"/>
                </a:solidFill>
                <a:effectLst/>
                <a:latin typeface="Menlo"/>
              </a:rPr>
              <a:t>(Dropout(dropout))</a:t>
            </a:r>
            <a:br>
              <a:rPr lang="en-IN" sz="2400" dirty="0"/>
            </a:br>
            <a:r>
              <a:rPr lang="en-IN" sz="2400" b="0" i="0" dirty="0" err="1">
                <a:solidFill>
                  <a:srgbClr val="292929"/>
                </a:solidFill>
                <a:effectLst/>
                <a:latin typeface="Menlo"/>
              </a:rPr>
              <a:t>model.add</a:t>
            </a:r>
            <a:r>
              <a:rPr lang="en-IN" sz="2400" b="0" i="0" dirty="0">
                <a:solidFill>
                  <a:srgbClr val="292929"/>
                </a:solidFill>
                <a:effectLst/>
                <a:latin typeface="Menlo"/>
              </a:rPr>
              <a:t>(Dense(units=</a:t>
            </a:r>
            <a:r>
              <a:rPr lang="en-IN" sz="2400" b="0" i="0" dirty="0" err="1">
                <a:solidFill>
                  <a:srgbClr val="292929"/>
                </a:solidFill>
                <a:effectLst/>
                <a:latin typeface="Menlo"/>
              </a:rPr>
              <a:t>output_size</a:t>
            </a:r>
            <a:r>
              <a:rPr lang="en-IN" sz="2400" b="0" i="0" dirty="0">
                <a:solidFill>
                  <a:srgbClr val="292929"/>
                </a:solidFill>
                <a:effectLst/>
                <a:latin typeface="Menlo"/>
              </a:rPr>
              <a:t>))</a:t>
            </a:r>
            <a:br>
              <a:rPr lang="en-IN" sz="2400" dirty="0"/>
            </a:br>
            <a:r>
              <a:rPr lang="en-IN" sz="2400" b="0" i="0" dirty="0" err="1">
                <a:solidFill>
                  <a:srgbClr val="292929"/>
                </a:solidFill>
                <a:effectLst/>
                <a:latin typeface="Menlo"/>
              </a:rPr>
              <a:t>model.add</a:t>
            </a:r>
            <a:r>
              <a:rPr lang="en-IN" sz="2400" b="0" i="0" dirty="0">
                <a:solidFill>
                  <a:srgbClr val="292929"/>
                </a:solidFill>
                <a:effectLst/>
                <a:latin typeface="Menlo"/>
              </a:rPr>
              <a:t>(Activation(</a:t>
            </a:r>
            <a:r>
              <a:rPr lang="en-IN" sz="2400" b="0" i="0" dirty="0" err="1">
                <a:solidFill>
                  <a:srgbClr val="292929"/>
                </a:solidFill>
                <a:effectLst/>
                <a:latin typeface="Menlo"/>
              </a:rPr>
              <a:t>activ_func</a:t>
            </a:r>
            <a:r>
              <a:rPr lang="en-IN" sz="2400" b="0" i="0" dirty="0">
                <a:solidFill>
                  <a:srgbClr val="292929"/>
                </a:solidFill>
                <a:effectLst/>
                <a:latin typeface="Menlo"/>
              </a:rPr>
              <a:t>))</a:t>
            </a:r>
            <a:br>
              <a:rPr lang="en-IN" sz="2400" dirty="0"/>
            </a:br>
            <a:r>
              <a:rPr lang="en-IN" sz="2400" b="0" i="0" dirty="0" err="1">
                <a:solidFill>
                  <a:srgbClr val="292929"/>
                </a:solidFill>
                <a:effectLst/>
                <a:latin typeface="Menlo"/>
              </a:rPr>
              <a:t>model.compile</a:t>
            </a:r>
            <a:r>
              <a:rPr lang="en-IN" sz="2400" b="0" i="0" dirty="0">
                <a:solidFill>
                  <a:srgbClr val="292929"/>
                </a:solidFill>
                <a:effectLst/>
                <a:latin typeface="Menlo"/>
              </a:rPr>
              <a:t>(loss=loss, optimizer=optimizer)</a:t>
            </a:r>
            <a:br>
              <a:rPr lang="en-IN" sz="2400" dirty="0"/>
            </a:br>
            <a:r>
              <a:rPr lang="en-IN" sz="2400" b="0" i="0" dirty="0">
                <a:solidFill>
                  <a:srgbClr val="292929"/>
                </a:solidFill>
                <a:effectLst/>
                <a:latin typeface="Menlo"/>
              </a:rPr>
              <a:t>return model</a:t>
            </a:r>
            <a:endParaRPr lang="en-IN" sz="2400" dirty="0"/>
          </a:p>
        </p:txBody>
      </p:sp>
    </p:spTree>
    <p:extLst>
      <p:ext uri="{BB962C8B-B14F-4D97-AF65-F5344CB8AC3E}">
        <p14:creationId xmlns:p14="http://schemas.microsoft.com/office/powerpoint/2010/main" val="1625947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9C451-2B55-4C59-B77F-2E67CB57D7CB}"/>
              </a:ext>
            </a:extLst>
          </p:cNvPr>
          <p:cNvSpPr>
            <a:spLocks noGrp="1"/>
          </p:cNvSpPr>
          <p:nvPr>
            <p:ph type="title"/>
          </p:nvPr>
        </p:nvSpPr>
        <p:spPr/>
        <p:txBody>
          <a:bodyPr/>
          <a:lstStyle/>
          <a:p>
            <a:pPr algn="ctr"/>
            <a:r>
              <a:rPr lang="en-US" dirty="0"/>
              <a:t>Mean Absolute Error</a:t>
            </a:r>
            <a:endParaRPr lang="en-IN" dirty="0"/>
          </a:p>
        </p:txBody>
      </p:sp>
      <p:sp>
        <p:nvSpPr>
          <p:cNvPr id="4" name="Content Placeholder 3">
            <a:extLst>
              <a:ext uri="{FF2B5EF4-FFF2-40B4-BE49-F238E27FC236}">
                <a16:creationId xmlns:a16="http://schemas.microsoft.com/office/drawing/2014/main" id="{19C45B97-DAEE-4641-9A28-8631D5BD7341}"/>
              </a:ext>
            </a:extLst>
          </p:cNvPr>
          <p:cNvSpPr>
            <a:spLocks noGrp="1"/>
          </p:cNvSpPr>
          <p:nvPr>
            <p:ph idx="1"/>
          </p:nvPr>
        </p:nvSpPr>
        <p:spPr/>
        <p:txBody>
          <a:bodyPr>
            <a:normAutofit/>
          </a:bodyPr>
          <a:lstStyle/>
          <a:p>
            <a:r>
              <a:rPr lang="en-US" sz="2400" b="0" i="0" dirty="0">
                <a:solidFill>
                  <a:srgbClr val="292929"/>
                </a:solidFill>
                <a:effectLst/>
                <a:latin typeface="charter"/>
              </a:rPr>
              <a:t>It measures the average magnitude of the errors in a set of predictions, without considering their direction. It’s the average over the test sample of the absolute differences between actual and predicted observations where all individual differences have equal weight.</a:t>
            </a:r>
            <a:endParaRPr lang="en-IN" sz="2400" dirty="0"/>
          </a:p>
        </p:txBody>
      </p:sp>
      <p:pic>
        <p:nvPicPr>
          <p:cNvPr id="3079" name="Picture 7">
            <a:extLst>
              <a:ext uri="{FF2B5EF4-FFF2-40B4-BE49-F238E27FC236}">
                <a16:creationId xmlns:a16="http://schemas.microsoft.com/office/drawing/2014/main" id="{08DB4477-69DA-4B6B-8C60-D756C84A4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248" y="4304146"/>
            <a:ext cx="3803503" cy="1086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060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82</TotalTime>
  <Words>724</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charter</vt:lpstr>
      <vt:lpstr>Menlo</vt:lpstr>
      <vt:lpstr>Wingdings 3</vt:lpstr>
      <vt:lpstr>Ion Boardroom</vt:lpstr>
      <vt:lpstr>Cryptocurrency Prediction System Using Deep Learning</vt:lpstr>
      <vt:lpstr>Abstract</vt:lpstr>
      <vt:lpstr>Introduction</vt:lpstr>
      <vt:lpstr>Libraries Loaded</vt:lpstr>
      <vt:lpstr>Plotting Crypto Price in CAD</vt:lpstr>
      <vt:lpstr>Observation</vt:lpstr>
      <vt:lpstr>Long Short-Term Memory (LSTM)</vt:lpstr>
      <vt:lpstr>Implementation of LSTM</vt:lpstr>
      <vt:lpstr>Mean Absolute Error</vt:lpstr>
      <vt:lpstr>Actual Vs Predicted Value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Prediction System Using Deep Learning</dc:title>
  <dc:creator>biswal.sambitr@gmail.com</dc:creator>
  <cp:lastModifiedBy>biswal.sambitr@gmail.com</cp:lastModifiedBy>
  <cp:revision>4</cp:revision>
  <dcterms:created xsi:type="dcterms:W3CDTF">2021-11-16T09:34:14Z</dcterms:created>
  <dcterms:modified xsi:type="dcterms:W3CDTF">2021-11-18T17:30:50Z</dcterms:modified>
</cp:coreProperties>
</file>