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78" r:id="rId7"/>
    <p:sldId id="260" r:id="rId8"/>
    <p:sldId id="261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59" r:id="rId18"/>
    <p:sldId id="262" r:id="rId19"/>
    <p:sldId id="273" r:id="rId20"/>
    <p:sldId id="267" r:id="rId21"/>
    <p:sldId id="270" r:id="rId22"/>
    <p:sldId id="271" r:id="rId23"/>
    <p:sldId id="272" r:id="rId24"/>
    <p:sldId id="268" r:id="rId25"/>
    <p:sldId id="274" r:id="rId26"/>
    <p:sldId id="275" r:id="rId27"/>
    <p:sldId id="269" r:id="rId28"/>
    <p:sldId id="276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4965"/>
    <a:srgbClr val="5DCEAF"/>
    <a:srgbClr val="E8E9E9"/>
    <a:srgbClr val="F2F2F2"/>
    <a:srgbClr val="F14124"/>
    <a:srgbClr val="B3BBC4"/>
    <a:srgbClr val="D434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0919-C4CD-4B0C-BF52-AD131C718214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1A97-D8DE-469D-94E8-8FD9E0118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004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0919-C4CD-4B0C-BF52-AD131C718214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1A97-D8DE-469D-94E8-8FD9E0118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299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0919-C4CD-4B0C-BF52-AD131C718214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1A97-D8DE-469D-94E8-8FD9E0118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578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0919-C4CD-4B0C-BF52-AD131C718214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1A97-D8DE-469D-94E8-8FD9E0118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882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0919-C4CD-4B0C-BF52-AD131C718214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1A97-D8DE-469D-94E8-8FD9E0118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510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0919-C4CD-4B0C-BF52-AD131C718214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1A97-D8DE-469D-94E8-8FD9E0118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864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0919-C4CD-4B0C-BF52-AD131C718214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1A97-D8DE-469D-94E8-8FD9E0118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45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0919-C4CD-4B0C-BF52-AD131C718214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1A97-D8DE-469D-94E8-8FD9E0118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552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0919-C4CD-4B0C-BF52-AD131C718214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1A97-D8DE-469D-94E8-8FD9E0118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670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0919-C4CD-4B0C-BF52-AD131C718214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1A97-D8DE-469D-94E8-8FD9E0118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401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0919-C4CD-4B0C-BF52-AD131C718214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1A97-D8DE-469D-94E8-8FD9E0118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400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49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C0919-C4CD-4B0C-BF52-AD131C718214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F1A97-D8DE-469D-94E8-8FD9E0118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333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49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/>
          <p:cNvGrpSpPr/>
          <p:nvPr/>
        </p:nvGrpSpPr>
        <p:grpSpPr>
          <a:xfrm>
            <a:off x="43542" y="-11"/>
            <a:ext cx="12110327" cy="246616"/>
            <a:chOff x="0" y="-11"/>
            <a:chExt cx="12110327" cy="246616"/>
          </a:xfrm>
        </p:grpSpPr>
        <p:sp>
          <p:nvSpPr>
            <p:cNvPr id="4" name="等腰三角形 3"/>
            <p:cNvSpPr/>
            <p:nvPr/>
          </p:nvSpPr>
          <p:spPr>
            <a:xfrm rot="10800000">
              <a:off x="0" y="-5"/>
              <a:ext cx="457200" cy="246610"/>
            </a:xfrm>
            <a:prstGeom prst="triangle">
              <a:avLst/>
            </a:prstGeom>
            <a:solidFill>
              <a:srgbClr val="B3BB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等腰三角形 4"/>
            <p:cNvSpPr/>
            <p:nvPr/>
          </p:nvSpPr>
          <p:spPr>
            <a:xfrm rot="10800000">
              <a:off x="254521" y="-7"/>
              <a:ext cx="457200" cy="246610"/>
            </a:xfrm>
            <a:prstGeom prst="triangle">
              <a:avLst/>
            </a:prstGeom>
            <a:solidFill>
              <a:srgbClr val="B3BB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10800000">
              <a:off x="509042" y="-7"/>
              <a:ext cx="457200" cy="246610"/>
            </a:xfrm>
            <a:prstGeom prst="triangle">
              <a:avLst/>
            </a:prstGeom>
            <a:solidFill>
              <a:srgbClr val="B3BB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10800000">
              <a:off x="763563" y="-6"/>
              <a:ext cx="457200" cy="246610"/>
            </a:xfrm>
            <a:prstGeom prst="triangle">
              <a:avLst/>
            </a:prstGeom>
            <a:solidFill>
              <a:srgbClr val="B3BB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0800000">
              <a:off x="1018084" y="-6"/>
              <a:ext cx="457200" cy="246610"/>
            </a:xfrm>
            <a:prstGeom prst="triangle">
              <a:avLst/>
            </a:prstGeom>
            <a:solidFill>
              <a:srgbClr val="B3BB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0800000">
              <a:off x="1272605" y="-6"/>
              <a:ext cx="457200" cy="246610"/>
            </a:xfrm>
            <a:prstGeom prst="triangle">
              <a:avLst/>
            </a:prstGeom>
            <a:solidFill>
              <a:srgbClr val="B3BB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0800000">
              <a:off x="1527126" y="-6"/>
              <a:ext cx="457200" cy="246610"/>
            </a:xfrm>
            <a:prstGeom prst="triangle">
              <a:avLst/>
            </a:prstGeom>
            <a:solidFill>
              <a:srgbClr val="B3BB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0800000">
              <a:off x="1781647" y="-6"/>
              <a:ext cx="457200" cy="246610"/>
            </a:xfrm>
            <a:prstGeom prst="triangle">
              <a:avLst/>
            </a:prstGeom>
            <a:solidFill>
              <a:srgbClr val="B3BB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0800000">
              <a:off x="2036168" y="-6"/>
              <a:ext cx="457200" cy="246610"/>
            </a:xfrm>
            <a:prstGeom prst="triangle">
              <a:avLst/>
            </a:prstGeom>
            <a:solidFill>
              <a:srgbClr val="B3BB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0800000">
              <a:off x="2290689" y="-6"/>
              <a:ext cx="457200" cy="246610"/>
            </a:xfrm>
            <a:prstGeom prst="triangle">
              <a:avLst/>
            </a:prstGeom>
            <a:solidFill>
              <a:srgbClr val="B3BB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0800000">
              <a:off x="2545210" y="-6"/>
              <a:ext cx="457200" cy="246610"/>
            </a:xfrm>
            <a:prstGeom prst="triangle">
              <a:avLst/>
            </a:prstGeom>
            <a:solidFill>
              <a:srgbClr val="B3BB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0800000">
              <a:off x="2799731" y="-6"/>
              <a:ext cx="457200" cy="246610"/>
            </a:xfrm>
            <a:prstGeom prst="triangle">
              <a:avLst/>
            </a:prstGeom>
            <a:solidFill>
              <a:srgbClr val="B3BB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0800000">
              <a:off x="3054252" y="-6"/>
              <a:ext cx="457200" cy="246610"/>
            </a:xfrm>
            <a:prstGeom prst="triangle">
              <a:avLst/>
            </a:prstGeom>
            <a:solidFill>
              <a:srgbClr val="B3BB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10800000">
              <a:off x="3308773" y="-6"/>
              <a:ext cx="457200" cy="246610"/>
            </a:xfrm>
            <a:prstGeom prst="triangle">
              <a:avLst/>
            </a:prstGeom>
            <a:solidFill>
              <a:srgbClr val="B3BB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 rot="10800000">
              <a:off x="3563294" y="-6"/>
              <a:ext cx="457200" cy="246610"/>
            </a:xfrm>
            <a:prstGeom prst="triangle">
              <a:avLst/>
            </a:prstGeom>
            <a:solidFill>
              <a:srgbClr val="B3BB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0800000">
              <a:off x="3817815" y="-6"/>
              <a:ext cx="457200" cy="246610"/>
            </a:xfrm>
            <a:prstGeom prst="triangle">
              <a:avLst/>
            </a:prstGeom>
            <a:solidFill>
              <a:srgbClr val="B3BB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4072336" y="-6"/>
              <a:ext cx="457200" cy="246610"/>
            </a:xfrm>
            <a:prstGeom prst="triangle">
              <a:avLst/>
            </a:prstGeom>
            <a:solidFill>
              <a:srgbClr val="B3BB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0800000">
              <a:off x="4326857" y="-6"/>
              <a:ext cx="457200" cy="246610"/>
            </a:xfrm>
            <a:prstGeom prst="triangle">
              <a:avLst/>
            </a:prstGeom>
            <a:solidFill>
              <a:srgbClr val="B3BB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10800000">
              <a:off x="4581378" y="-6"/>
              <a:ext cx="457200" cy="246610"/>
            </a:xfrm>
            <a:prstGeom prst="triangle">
              <a:avLst/>
            </a:prstGeom>
            <a:solidFill>
              <a:srgbClr val="B3BB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10800000">
              <a:off x="4835899" y="-6"/>
              <a:ext cx="457200" cy="246610"/>
            </a:xfrm>
            <a:prstGeom prst="triangle">
              <a:avLst/>
            </a:prstGeom>
            <a:solidFill>
              <a:srgbClr val="B3BB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 rot="10800000">
              <a:off x="5090420" y="-6"/>
              <a:ext cx="457200" cy="246610"/>
            </a:xfrm>
            <a:prstGeom prst="triangle">
              <a:avLst/>
            </a:prstGeom>
            <a:solidFill>
              <a:srgbClr val="B3BB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0800000">
              <a:off x="5344941" y="-6"/>
              <a:ext cx="457200" cy="246610"/>
            </a:xfrm>
            <a:prstGeom prst="triangle">
              <a:avLst/>
            </a:prstGeom>
            <a:solidFill>
              <a:srgbClr val="B3BB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0800000">
              <a:off x="5599462" y="-6"/>
              <a:ext cx="457200" cy="246610"/>
            </a:xfrm>
            <a:prstGeom prst="triangle">
              <a:avLst/>
            </a:prstGeom>
            <a:solidFill>
              <a:srgbClr val="B3BB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rot="10800000">
              <a:off x="5853983" y="-6"/>
              <a:ext cx="457200" cy="246610"/>
            </a:xfrm>
            <a:prstGeom prst="triangle">
              <a:avLst/>
            </a:prstGeom>
            <a:solidFill>
              <a:srgbClr val="B3BB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0800000">
              <a:off x="6108504" y="-6"/>
              <a:ext cx="457200" cy="246610"/>
            </a:xfrm>
            <a:prstGeom prst="triangle">
              <a:avLst/>
            </a:prstGeom>
            <a:solidFill>
              <a:srgbClr val="B3BB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10800000">
              <a:off x="6363025" y="-6"/>
              <a:ext cx="457200" cy="246610"/>
            </a:xfrm>
            <a:prstGeom prst="triangle">
              <a:avLst/>
            </a:prstGeom>
            <a:solidFill>
              <a:srgbClr val="B3BB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10800000">
              <a:off x="6617546" y="-6"/>
              <a:ext cx="457200" cy="246610"/>
            </a:xfrm>
            <a:prstGeom prst="triangle">
              <a:avLst/>
            </a:prstGeom>
            <a:solidFill>
              <a:srgbClr val="B3BB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 rot="10800000">
              <a:off x="6872068" y="-6"/>
              <a:ext cx="457200" cy="246610"/>
            </a:xfrm>
            <a:prstGeom prst="triangle">
              <a:avLst/>
            </a:prstGeom>
            <a:solidFill>
              <a:srgbClr val="B3BB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/>
            <p:cNvSpPr/>
            <p:nvPr/>
          </p:nvSpPr>
          <p:spPr>
            <a:xfrm rot="10800000">
              <a:off x="7086208" y="-7"/>
              <a:ext cx="457200" cy="246610"/>
            </a:xfrm>
            <a:prstGeom prst="triangle">
              <a:avLst/>
            </a:prstGeom>
            <a:solidFill>
              <a:srgbClr val="B3BB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0800000">
              <a:off x="7340729" y="-9"/>
              <a:ext cx="457200" cy="246610"/>
            </a:xfrm>
            <a:prstGeom prst="triangle">
              <a:avLst/>
            </a:prstGeom>
            <a:solidFill>
              <a:srgbClr val="B3BB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 rot="10800000">
              <a:off x="7595250" y="-9"/>
              <a:ext cx="457200" cy="246610"/>
            </a:xfrm>
            <a:prstGeom prst="triangle">
              <a:avLst/>
            </a:prstGeom>
            <a:solidFill>
              <a:srgbClr val="B3BB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34"/>
            <p:cNvSpPr/>
            <p:nvPr/>
          </p:nvSpPr>
          <p:spPr>
            <a:xfrm rot="10800000">
              <a:off x="7849771" y="-8"/>
              <a:ext cx="457200" cy="246610"/>
            </a:xfrm>
            <a:prstGeom prst="triangle">
              <a:avLst/>
            </a:prstGeom>
            <a:solidFill>
              <a:srgbClr val="B3BB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等腰三角形 35"/>
            <p:cNvSpPr/>
            <p:nvPr/>
          </p:nvSpPr>
          <p:spPr>
            <a:xfrm rot="10800000">
              <a:off x="8104292" y="-8"/>
              <a:ext cx="457200" cy="246610"/>
            </a:xfrm>
            <a:prstGeom prst="triangle">
              <a:avLst/>
            </a:prstGeom>
            <a:solidFill>
              <a:srgbClr val="B3BB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36"/>
            <p:cNvSpPr/>
            <p:nvPr/>
          </p:nvSpPr>
          <p:spPr>
            <a:xfrm rot="10800000">
              <a:off x="8358813" y="-8"/>
              <a:ext cx="457200" cy="246610"/>
            </a:xfrm>
            <a:prstGeom prst="triangle">
              <a:avLst/>
            </a:prstGeom>
            <a:solidFill>
              <a:srgbClr val="B3BB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等腰三角形 37"/>
            <p:cNvSpPr/>
            <p:nvPr/>
          </p:nvSpPr>
          <p:spPr>
            <a:xfrm rot="10800000">
              <a:off x="8613334" y="-8"/>
              <a:ext cx="457200" cy="246610"/>
            </a:xfrm>
            <a:prstGeom prst="triangle">
              <a:avLst/>
            </a:prstGeom>
            <a:solidFill>
              <a:srgbClr val="B3BB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38"/>
            <p:cNvSpPr/>
            <p:nvPr/>
          </p:nvSpPr>
          <p:spPr>
            <a:xfrm rot="10800000">
              <a:off x="8867855" y="-8"/>
              <a:ext cx="457200" cy="246610"/>
            </a:xfrm>
            <a:prstGeom prst="triangle">
              <a:avLst/>
            </a:prstGeom>
            <a:solidFill>
              <a:srgbClr val="B3BB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39"/>
            <p:cNvSpPr/>
            <p:nvPr/>
          </p:nvSpPr>
          <p:spPr>
            <a:xfrm rot="10800000">
              <a:off x="9122376" y="-8"/>
              <a:ext cx="457200" cy="246610"/>
            </a:xfrm>
            <a:prstGeom prst="triangle">
              <a:avLst/>
            </a:prstGeom>
            <a:solidFill>
              <a:srgbClr val="B3BB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等腰三角形 40"/>
            <p:cNvSpPr/>
            <p:nvPr/>
          </p:nvSpPr>
          <p:spPr>
            <a:xfrm rot="10800000">
              <a:off x="9376897" y="-8"/>
              <a:ext cx="457200" cy="246610"/>
            </a:xfrm>
            <a:prstGeom prst="triangle">
              <a:avLst/>
            </a:prstGeom>
            <a:solidFill>
              <a:srgbClr val="B3BB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等腰三角形 41"/>
            <p:cNvSpPr/>
            <p:nvPr/>
          </p:nvSpPr>
          <p:spPr>
            <a:xfrm rot="10800000">
              <a:off x="9631418" y="-8"/>
              <a:ext cx="457200" cy="246610"/>
            </a:xfrm>
            <a:prstGeom prst="triangle">
              <a:avLst/>
            </a:prstGeom>
            <a:solidFill>
              <a:srgbClr val="B3BB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 rot="10800000">
              <a:off x="9885939" y="-8"/>
              <a:ext cx="457200" cy="246610"/>
            </a:xfrm>
            <a:prstGeom prst="triangle">
              <a:avLst/>
            </a:prstGeom>
            <a:solidFill>
              <a:srgbClr val="B3BB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等腰三角形 59"/>
            <p:cNvSpPr/>
            <p:nvPr/>
          </p:nvSpPr>
          <p:spPr>
            <a:xfrm rot="10800000">
              <a:off x="9362438" y="-9"/>
              <a:ext cx="457200" cy="246610"/>
            </a:xfrm>
            <a:prstGeom prst="triangle">
              <a:avLst/>
            </a:prstGeom>
            <a:solidFill>
              <a:srgbClr val="B3BB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等腰三角形 60"/>
            <p:cNvSpPr/>
            <p:nvPr/>
          </p:nvSpPr>
          <p:spPr>
            <a:xfrm rot="10800000">
              <a:off x="9616959" y="-11"/>
              <a:ext cx="457200" cy="246610"/>
            </a:xfrm>
            <a:prstGeom prst="triangle">
              <a:avLst/>
            </a:prstGeom>
            <a:solidFill>
              <a:srgbClr val="B3BB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61"/>
            <p:cNvSpPr/>
            <p:nvPr/>
          </p:nvSpPr>
          <p:spPr>
            <a:xfrm rot="10800000">
              <a:off x="9871480" y="-11"/>
              <a:ext cx="457200" cy="246610"/>
            </a:xfrm>
            <a:prstGeom prst="triangle">
              <a:avLst/>
            </a:prstGeom>
            <a:solidFill>
              <a:srgbClr val="B3BB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等腰三角形 62"/>
            <p:cNvSpPr/>
            <p:nvPr/>
          </p:nvSpPr>
          <p:spPr>
            <a:xfrm rot="10800000">
              <a:off x="10126001" y="-10"/>
              <a:ext cx="457200" cy="246610"/>
            </a:xfrm>
            <a:prstGeom prst="triangle">
              <a:avLst/>
            </a:prstGeom>
            <a:solidFill>
              <a:srgbClr val="B3BB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等腰三角形 63"/>
            <p:cNvSpPr/>
            <p:nvPr/>
          </p:nvSpPr>
          <p:spPr>
            <a:xfrm rot="10800000">
              <a:off x="10380522" y="-10"/>
              <a:ext cx="457200" cy="246610"/>
            </a:xfrm>
            <a:prstGeom prst="triangle">
              <a:avLst/>
            </a:prstGeom>
            <a:solidFill>
              <a:srgbClr val="B3BB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等腰三角形 64"/>
            <p:cNvSpPr/>
            <p:nvPr/>
          </p:nvSpPr>
          <p:spPr>
            <a:xfrm rot="10800000">
              <a:off x="10635043" y="-10"/>
              <a:ext cx="457200" cy="246610"/>
            </a:xfrm>
            <a:prstGeom prst="triangle">
              <a:avLst/>
            </a:prstGeom>
            <a:solidFill>
              <a:srgbClr val="B3BB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等腰三角形 65"/>
            <p:cNvSpPr/>
            <p:nvPr/>
          </p:nvSpPr>
          <p:spPr>
            <a:xfrm rot="10800000">
              <a:off x="10889564" y="-10"/>
              <a:ext cx="457200" cy="246610"/>
            </a:xfrm>
            <a:prstGeom prst="triangle">
              <a:avLst/>
            </a:prstGeom>
            <a:solidFill>
              <a:srgbClr val="B3BB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等腰三角形 66"/>
            <p:cNvSpPr/>
            <p:nvPr/>
          </p:nvSpPr>
          <p:spPr>
            <a:xfrm rot="10800000">
              <a:off x="11144085" y="-10"/>
              <a:ext cx="457200" cy="246610"/>
            </a:xfrm>
            <a:prstGeom prst="triangle">
              <a:avLst/>
            </a:prstGeom>
            <a:solidFill>
              <a:srgbClr val="B3BB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等腰三角形 67"/>
            <p:cNvSpPr/>
            <p:nvPr/>
          </p:nvSpPr>
          <p:spPr>
            <a:xfrm rot="10800000">
              <a:off x="11398606" y="-10"/>
              <a:ext cx="457200" cy="246610"/>
            </a:xfrm>
            <a:prstGeom prst="triangle">
              <a:avLst/>
            </a:prstGeom>
            <a:solidFill>
              <a:srgbClr val="B3BB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等腰三角形 68"/>
            <p:cNvSpPr/>
            <p:nvPr/>
          </p:nvSpPr>
          <p:spPr>
            <a:xfrm rot="10800000">
              <a:off x="11653127" y="-10"/>
              <a:ext cx="457200" cy="246610"/>
            </a:xfrm>
            <a:prstGeom prst="triangle">
              <a:avLst/>
            </a:prstGeom>
            <a:solidFill>
              <a:srgbClr val="B3BB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5212977" y="574559"/>
            <a:ext cx="1766046" cy="1471955"/>
            <a:chOff x="4879441" y="574559"/>
            <a:chExt cx="1766046" cy="1471955"/>
          </a:xfrm>
        </p:grpSpPr>
        <p:grpSp>
          <p:nvGrpSpPr>
            <p:cNvPr id="79" name="组合 78"/>
            <p:cNvGrpSpPr/>
            <p:nvPr/>
          </p:nvGrpSpPr>
          <p:grpSpPr>
            <a:xfrm>
              <a:off x="4879441" y="595086"/>
              <a:ext cx="457200" cy="1451428"/>
              <a:chOff x="4879441" y="595086"/>
              <a:chExt cx="457200" cy="1451428"/>
            </a:xfrm>
          </p:grpSpPr>
          <p:sp>
            <p:nvSpPr>
              <p:cNvPr id="73" name="圆角矩形 72"/>
              <p:cNvSpPr/>
              <p:nvPr/>
            </p:nvSpPr>
            <p:spPr>
              <a:xfrm>
                <a:off x="4879441" y="595086"/>
                <a:ext cx="457200" cy="1451428"/>
              </a:xfrm>
              <a:prstGeom prst="roundRect">
                <a:avLst/>
              </a:prstGeom>
              <a:solidFill>
                <a:srgbClr val="5DCEA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圆角矩形 73"/>
              <p:cNvSpPr/>
              <p:nvPr/>
            </p:nvSpPr>
            <p:spPr>
              <a:xfrm>
                <a:off x="4980780" y="696686"/>
                <a:ext cx="254521" cy="478972"/>
              </a:xfrm>
              <a:prstGeom prst="roundRect">
                <a:avLst/>
              </a:prstGeom>
              <a:solidFill>
                <a:srgbClr val="30496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6" name="直接连接符 75"/>
              <p:cNvCxnSpPr/>
              <p:nvPr/>
            </p:nvCxnSpPr>
            <p:spPr>
              <a:xfrm>
                <a:off x="4990678" y="1756229"/>
                <a:ext cx="230109" cy="0"/>
              </a:xfrm>
              <a:prstGeom prst="line">
                <a:avLst/>
              </a:prstGeom>
              <a:ln w="41275">
                <a:solidFill>
                  <a:srgbClr val="30496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>
                <a:off x="4993840" y="1879601"/>
                <a:ext cx="230109" cy="0"/>
              </a:xfrm>
              <a:prstGeom prst="line">
                <a:avLst/>
              </a:prstGeom>
              <a:ln w="41275">
                <a:solidFill>
                  <a:srgbClr val="30496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组合 79"/>
            <p:cNvGrpSpPr/>
            <p:nvPr/>
          </p:nvGrpSpPr>
          <p:grpSpPr>
            <a:xfrm>
              <a:off x="5388483" y="595086"/>
              <a:ext cx="457200" cy="1451428"/>
              <a:chOff x="4879441" y="595086"/>
              <a:chExt cx="457200" cy="1451428"/>
            </a:xfrm>
          </p:grpSpPr>
          <p:sp>
            <p:nvSpPr>
              <p:cNvPr id="81" name="圆角矩形 80"/>
              <p:cNvSpPr/>
              <p:nvPr/>
            </p:nvSpPr>
            <p:spPr>
              <a:xfrm>
                <a:off x="4879441" y="595086"/>
                <a:ext cx="457200" cy="1451428"/>
              </a:xfrm>
              <a:prstGeom prst="roundRect">
                <a:avLst/>
              </a:prstGeom>
              <a:solidFill>
                <a:srgbClr val="5DCEA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圆角矩形 81"/>
              <p:cNvSpPr/>
              <p:nvPr/>
            </p:nvSpPr>
            <p:spPr>
              <a:xfrm>
                <a:off x="4980780" y="696686"/>
                <a:ext cx="254521" cy="478972"/>
              </a:xfrm>
              <a:prstGeom prst="roundRect">
                <a:avLst/>
              </a:prstGeom>
              <a:solidFill>
                <a:srgbClr val="30496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CN" sz="1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JAVA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3" name="直接连接符 82"/>
              <p:cNvCxnSpPr/>
              <p:nvPr/>
            </p:nvCxnSpPr>
            <p:spPr>
              <a:xfrm>
                <a:off x="4990678" y="1756229"/>
                <a:ext cx="230109" cy="0"/>
              </a:xfrm>
              <a:prstGeom prst="line">
                <a:avLst/>
              </a:prstGeom>
              <a:ln w="41275">
                <a:solidFill>
                  <a:srgbClr val="30496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/>
              <p:nvPr/>
            </p:nvCxnSpPr>
            <p:spPr>
              <a:xfrm>
                <a:off x="4993840" y="1879601"/>
                <a:ext cx="230109" cy="0"/>
              </a:xfrm>
              <a:prstGeom prst="line">
                <a:avLst/>
              </a:prstGeom>
              <a:ln w="41275">
                <a:solidFill>
                  <a:srgbClr val="30496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组合 84"/>
            <p:cNvGrpSpPr/>
            <p:nvPr/>
          </p:nvGrpSpPr>
          <p:grpSpPr>
            <a:xfrm rot="19875782">
              <a:off x="6188287" y="574559"/>
              <a:ext cx="457200" cy="1451428"/>
              <a:chOff x="4879441" y="595086"/>
              <a:chExt cx="457200" cy="1451428"/>
            </a:xfrm>
          </p:grpSpPr>
          <p:sp>
            <p:nvSpPr>
              <p:cNvPr id="86" name="圆角矩形 85"/>
              <p:cNvSpPr/>
              <p:nvPr/>
            </p:nvSpPr>
            <p:spPr>
              <a:xfrm>
                <a:off x="4879441" y="595086"/>
                <a:ext cx="457200" cy="1451428"/>
              </a:xfrm>
              <a:prstGeom prst="roundRect">
                <a:avLst/>
              </a:prstGeom>
              <a:solidFill>
                <a:srgbClr val="5DCEA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圆角矩形 86"/>
              <p:cNvSpPr/>
              <p:nvPr/>
            </p:nvSpPr>
            <p:spPr>
              <a:xfrm>
                <a:off x="4980780" y="696686"/>
                <a:ext cx="254521" cy="478972"/>
              </a:xfrm>
              <a:prstGeom prst="roundRect">
                <a:avLst/>
              </a:prstGeom>
              <a:solidFill>
                <a:srgbClr val="30496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PHP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8" name="直接连接符 87"/>
              <p:cNvCxnSpPr/>
              <p:nvPr/>
            </p:nvCxnSpPr>
            <p:spPr>
              <a:xfrm>
                <a:off x="4990678" y="1756229"/>
                <a:ext cx="230109" cy="0"/>
              </a:xfrm>
              <a:prstGeom prst="line">
                <a:avLst/>
              </a:prstGeom>
              <a:ln w="41275">
                <a:solidFill>
                  <a:srgbClr val="30496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/>
              <p:cNvCxnSpPr/>
              <p:nvPr/>
            </p:nvCxnSpPr>
            <p:spPr>
              <a:xfrm>
                <a:off x="4993840" y="1879601"/>
                <a:ext cx="230109" cy="0"/>
              </a:xfrm>
              <a:prstGeom prst="line">
                <a:avLst/>
              </a:prstGeom>
              <a:ln w="41275">
                <a:solidFill>
                  <a:srgbClr val="30496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4" name="组合 93"/>
          <p:cNvGrpSpPr/>
          <p:nvPr/>
        </p:nvGrpSpPr>
        <p:grpSpPr>
          <a:xfrm>
            <a:off x="3723633" y="2458069"/>
            <a:ext cx="4744735" cy="586879"/>
            <a:chOff x="3148579" y="2458069"/>
            <a:chExt cx="4744735" cy="586879"/>
          </a:xfrm>
        </p:grpSpPr>
        <p:sp>
          <p:nvSpPr>
            <p:cNvPr id="91" name="文本框 90"/>
            <p:cNvSpPr txBox="1"/>
            <p:nvPr/>
          </p:nvSpPr>
          <p:spPr>
            <a:xfrm>
              <a:off x="3148579" y="2460173"/>
              <a:ext cx="27997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 smtClean="0">
                  <a:solidFill>
                    <a:schemeClr val="bg1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沈阳师范大学</a:t>
              </a:r>
              <a:endParaRPr lang="zh-CN" altLang="en-US" sz="32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5984406" y="2458069"/>
              <a:ext cx="19089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软件工程</a:t>
              </a:r>
            </a:p>
          </p:txBody>
        </p:sp>
      </p:grpSp>
      <p:pic>
        <p:nvPicPr>
          <p:cNvPr id="93" name="图片 9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324159" y="721026"/>
            <a:ext cx="255600" cy="483984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95" name="文本框 94"/>
          <p:cNvSpPr txBox="1"/>
          <p:nvPr/>
        </p:nvSpPr>
        <p:spPr>
          <a:xfrm>
            <a:off x="334317" y="3376673"/>
            <a:ext cx="11523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基于</a:t>
            </a:r>
            <a:r>
              <a:rPr lang="en-US" altLang="zh-CN" sz="4800" dirty="0">
                <a:solidFill>
                  <a:schemeClr val="bg1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Android</a:t>
            </a:r>
            <a:r>
              <a:rPr lang="zh-CN" altLang="en-US" sz="48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的在线考试系统的设计与实现</a:t>
            </a:r>
            <a:endParaRPr lang="zh-CN" altLang="en-US" sz="48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177642" y="4305725"/>
            <a:ext cx="98367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Design and Implementation Online Examination System based on Android</a:t>
            </a:r>
            <a:endParaRPr lang="zh-CN" altLang="en-US" sz="4800" dirty="0">
              <a:solidFill>
                <a:schemeClr val="bg1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7" name="圆角矩形标注 96"/>
          <p:cNvSpPr/>
          <p:nvPr/>
        </p:nvSpPr>
        <p:spPr>
          <a:xfrm>
            <a:off x="4174647" y="5973440"/>
            <a:ext cx="3777435" cy="568958"/>
          </a:xfrm>
          <a:prstGeom prst="wedgeRoundRectCallout">
            <a:avLst>
              <a:gd name="adj1" fmla="val -48114"/>
              <a:gd name="adj2" fmla="val 82908"/>
              <a:gd name="adj3" fmla="val 16667"/>
            </a:avLst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导师：张悦    答辩人：方明</a:t>
            </a:r>
            <a:endParaRPr lang="zh-CN" altLang="en-US" sz="2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123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5788"/>
            <a:ext cx="11814629" cy="6589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304715" y="109296"/>
            <a:ext cx="6178110" cy="734766"/>
            <a:chOff x="4304715" y="109296"/>
            <a:chExt cx="6178110" cy="734766"/>
          </a:xfrm>
        </p:grpSpPr>
        <p:grpSp>
          <p:nvGrpSpPr>
            <p:cNvPr id="13" name="组合 12"/>
            <p:cNvGrpSpPr/>
            <p:nvPr/>
          </p:nvGrpSpPr>
          <p:grpSpPr>
            <a:xfrm>
              <a:off x="4304715" y="109296"/>
              <a:ext cx="6178110" cy="734766"/>
              <a:chOff x="3094893" y="151499"/>
              <a:chExt cx="6178110" cy="734766"/>
            </a:xfrm>
          </p:grpSpPr>
          <p:sp>
            <p:nvSpPr>
              <p:cNvPr id="15" name="椭圆 14"/>
              <p:cNvSpPr>
                <a:spLocks noChangeAspect="1"/>
              </p:cNvSpPr>
              <p:nvPr/>
            </p:nvSpPr>
            <p:spPr>
              <a:xfrm>
                <a:off x="3094893" y="151500"/>
                <a:ext cx="734765" cy="734765"/>
              </a:xfrm>
              <a:prstGeom prst="ellipse">
                <a:avLst/>
              </a:prstGeom>
              <a:solidFill>
                <a:srgbClr val="304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3462275" y="151500"/>
                <a:ext cx="5387926" cy="734765"/>
              </a:xfrm>
              <a:prstGeom prst="rect">
                <a:avLst/>
              </a:prstGeom>
              <a:solidFill>
                <a:srgbClr val="304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lang="zh-CN" altLang="en-US" sz="400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服务端数据库表设计</a:t>
                </a:r>
                <a:endParaRPr lang="zh-CN" altLang="en-US" sz="40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椭圆 16"/>
              <p:cNvSpPr>
                <a:spLocks noChangeAspect="1"/>
              </p:cNvSpPr>
              <p:nvPr/>
            </p:nvSpPr>
            <p:spPr>
              <a:xfrm>
                <a:off x="8538238" y="151499"/>
                <a:ext cx="734765" cy="734765"/>
              </a:xfrm>
              <a:prstGeom prst="ellipse">
                <a:avLst/>
              </a:prstGeom>
              <a:solidFill>
                <a:srgbClr val="304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4433973" y="202358"/>
              <a:ext cx="548640" cy="548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5</a:t>
              </a:r>
              <a:endParaRPr lang="zh-CN" altLang="en-US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-16798" y="1"/>
            <a:ext cx="2679180" cy="6858000"/>
            <a:chOff x="-8561" y="0"/>
            <a:chExt cx="2679180" cy="6858000"/>
          </a:xfrm>
        </p:grpSpPr>
        <p:grpSp>
          <p:nvGrpSpPr>
            <p:cNvPr id="32" name="组合 31"/>
            <p:cNvGrpSpPr/>
            <p:nvPr/>
          </p:nvGrpSpPr>
          <p:grpSpPr>
            <a:xfrm>
              <a:off x="-8561" y="0"/>
              <a:ext cx="2679180" cy="6858000"/>
              <a:chOff x="-8561" y="0"/>
              <a:chExt cx="2679180" cy="6858000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-6265" y="0"/>
                <a:ext cx="2676884" cy="6858000"/>
                <a:chOff x="-76089" y="1"/>
                <a:chExt cx="2676884" cy="6858000"/>
              </a:xfrm>
            </p:grpSpPr>
            <p:sp>
              <p:nvSpPr>
                <p:cNvPr id="36" name="矩形 35"/>
                <p:cNvSpPr/>
                <p:nvPr/>
              </p:nvSpPr>
              <p:spPr>
                <a:xfrm>
                  <a:off x="-63205" y="1"/>
                  <a:ext cx="2664000" cy="6858000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矩形 36"/>
                <p:cNvSpPr/>
                <p:nvPr/>
              </p:nvSpPr>
              <p:spPr>
                <a:xfrm>
                  <a:off x="-69824" y="1101492"/>
                  <a:ext cx="2664000" cy="920283"/>
                </a:xfrm>
                <a:prstGeom prst="rect">
                  <a:avLst/>
                </a:prstGeom>
                <a:solidFill>
                  <a:srgbClr val="F2F2F2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项目背景</a:t>
                  </a:r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-70795" y="2946801"/>
                  <a:ext cx="2664000" cy="920283"/>
                </a:xfrm>
                <a:prstGeom prst="rect">
                  <a:avLst/>
                </a:prstGeom>
                <a:solidFill>
                  <a:srgbClr val="F2F2F2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需求分析</a:t>
                  </a:r>
                </a:p>
              </p:txBody>
            </p:sp>
            <p:sp>
              <p:nvSpPr>
                <p:cNvPr id="39" name="矩形 38"/>
                <p:cNvSpPr/>
                <p:nvPr/>
              </p:nvSpPr>
              <p:spPr>
                <a:xfrm>
                  <a:off x="-69824" y="3860156"/>
                  <a:ext cx="2664000" cy="920283"/>
                </a:xfrm>
                <a:prstGeom prst="rect">
                  <a:avLst/>
                </a:prstGeom>
                <a:solidFill>
                  <a:srgbClr val="F2F2F2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功能模块图</a:t>
                  </a:r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>
                  <a:off x="-76089" y="4753389"/>
                  <a:ext cx="2664000" cy="920283"/>
                </a:xfrm>
                <a:prstGeom prst="rect">
                  <a:avLst/>
                </a:prstGeom>
                <a:solidFill>
                  <a:srgbClr val="304965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bg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系统设计</a:t>
                  </a:r>
                </a:p>
              </p:txBody>
            </p:sp>
            <p:sp>
              <p:nvSpPr>
                <p:cNvPr id="41" name="矩形 40"/>
                <p:cNvSpPr/>
                <p:nvPr/>
              </p:nvSpPr>
              <p:spPr>
                <a:xfrm>
                  <a:off x="-69470" y="5660477"/>
                  <a:ext cx="2664000" cy="920283"/>
                </a:xfrm>
                <a:prstGeom prst="rect">
                  <a:avLst/>
                </a:prstGeom>
                <a:solidFill>
                  <a:srgbClr val="F2F2F2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系统实现截图</a:t>
                  </a:r>
                </a:p>
              </p:txBody>
            </p:sp>
          </p:grpSp>
          <p:sp>
            <p:nvSpPr>
              <p:cNvPr id="35" name="矩形 34"/>
              <p:cNvSpPr/>
              <p:nvPr/>
            </p:nvSpPr>
            <p:spPr>
              <a:xfrm>
                <a:off x="-8561" y="2010483"/>
                <a:ext cx="2664000" cy="920283"/>
              </a:xfrm>
              <a:prstGeom prst="rect">
                <a:avLst/>
              </a:prstGeom>
              <a:solidFill>
                <a:srgbClr val="F2F2F2"/>
              </a:solidFill>
              <a:ln w="25400">
                <a:solidFill>
                  <a:srgbClr val="E8E9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主要技术介绍</a:t>
                </a:r>
              </a:p>
            </p:txBody>
          </p:sp>
        </p:grpSp>
        <p:sp>
          <p:nvSpPr>
            <p:cNvPr id="33" name="等腰三角形 32"/>
            <p:cNvSpPr/>
            <p:nvPr/>
          </p:nvSpPr>
          <p:spPr>
            <a:xfrm rot="16200000">
              <a:off x="2418288" y="5090942"/>
              <a:ext cx="258824" cy="24583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285504"/>
              </p:ext>
            </p:extLst>
          </p:nvPr>
        </p:nvGraphicFramePr>
        <p:xfrm>
          <a:off x="3008877" y="1820946"/>
          <a:ext cx="8459256" cy="32635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72311">
                  <a:extLst>
                    <a:ext uri="{9D8B030D-6E8A-4147-A177-3AD203B41FA5}">
                      <a16:colId xmlns:a16="http://schemas.microsoft.com/office/drawing/2014/main" val="7868248"/>
                    </a:ext>
                  </a:extLst>
                </a:gridCol>
                <a:gridCol w="1648691">
                  <a:extLst>
                    <a:ext uri="{9D8B030D-6E8A-4147-A177-3AD203B41FA5}">
                      <a16:colId xmlns:a16="http://schemas.microsoft.com/office/drawing/2014/main" val="1992805900"/>
                    </a:ext>
                  </a:extLst>
                </a:gridCol>
                <a:gridCol w="2673927">
                  <a:extLst>
                    <a:ext uri="{9D8B030D-6E8A-4147-A177-3AD203B41FA5}">
                      <a16:colId xmlns:a16="http://schemas.microsoft.com/office/drawing/2014/main" val="282125130"/>
                    </a:ext>
                  </a:extLst>
                </a:gridCol>
                <a:gridCol w="1080654">
                  <a:extLst>
                    <a:ext uri="{9D8B030D-6E8A-4147-A177-3AD203B41FA5}">
                      <a16:colId xmlns:a16="http://schemas.microsoft.com/office/drawing/2014/main" val="3770417732"/>
                    </a:ext>
                  </a:extLst>
                </a:gridCol>
                <a:gridCol w="983673">
                  <a:extLst>
                    <a:ext uri="{9D8B030D-6E8A-4147-A177-3AD203B41FA5}">
                      <a16:colId xmlns:a16="http://schemas.microsoft.com/office/drawing/2014/main" val="2983780057"/>
                    </a:ext>
                  </a:extLst>
                </a:gridCol>
              </a:tblGrid>
              <a:tr h="543917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字段名称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数据类型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主键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非空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2216338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CourseID</a:t>
                      </a:r>
                      <a:endParaRPr lang="zh-CN" sz="20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CN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主键，自增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非空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9966245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CourseName</a:t>
                      </a:r>
                      <a:endParaRPr lang="zh-CN" sz="20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endParaRPr lang="zh-CN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课程名称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sz="20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非空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8575309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CreateDate</a:t>
                      </a:r>
                      <a:endParaRPr lang="zh-CN" sz="20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zh-CN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课程创建时间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sz="20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非空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4603276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DeadLine</a:t>
                      </a:r>
                      <a:endParaRPr lang="zh-CN" sz="20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zh-CN" sz="20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课程提交时间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sz="20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非空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9031785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Context</a:t>
                      </a:r>
                      <a:endParaRPr lang="zh-CN" sz="20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endParaRPr lang="zh-CN" sz="20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课程说明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非空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0264537"/>
                  </a:ext>
                </a:extLst>
              </a:tr>
            </a:tbl>
          </a:graphicData>
        </a:graphic>
      </p:graphicFrame>
      <p:sp>
        <p:nvSpPr>
          <p:cNvPr id="22" name="圆角矩形 21"/>
          <p:cNvSpPr/>
          <p:nvPr/>
        </p:nvSpPr>
        <p:spPr>
          <a:xfrm>
            <a:off x="6606404" y="1101492"/>
            <a:ext cx="1519311" cy="334705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3049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04965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course</a:t>
            </a:r>
            <a:r>
              <a:rPr lang="zh-CN" altLang="en-US" sz="2000" dirty="0" smtClean="0">
                <a:solidFill>
                  <a:srgbClr val="304965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</a:t>
            </a:r>
            <a:endParaRPr lang="zh-CN" altLang="en-US" sz="2000" dirty="0">
              <a:solidFill>
                <a:srgbClr val="304965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762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5788"/>
            <a:ext cx="11814629" cy="6589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304715" y="109296"/>
            <a:ext cx="6178110" cy="734766"/>
            <a:chOff x="4304715" y="109296"/>
            <a:chExt cx="6178110" cy="734766"/>
          </a:xfrm>
        </p:grpSpPr>
        <p:grpSp>
          <p:nvGrpSpPr>
            <p:cNvPr id="13" name="组合 12"/>
            <p:cNvGrpSpPr/>
            <p:nvPr/>
          </p:nvGrpSpPr>
          <p:grpSpPr>
            <a:xfrm>
              <a:off x="4304715" y="109296"/>
              <a:ext cx="6178110" cy="734766"/>
              <a:chOff x="3094893" y="151499"/>
              <a:chExt cx="6178110" cy="734766"/>
            </a:xfrm>
          </p:grpSpPr>
          <p:sp>
            <p:nvSpPr>
              <p:cNvPr id="15" name="椭圆 14"/>
              <p:cNvSpPr>
                <a:spLocks noChangeAspect="1"/>
              </p:cNvSpPr>
              <p:nvPr/>
            </p:nvSpPr>
            <p:spPr>
              <a:xfrm>
                <a:off x="3094893" y="151500"/>
                <a:ext cx="734765" cy="734765"/>
              </a:xfrm>
              <a:prstGeom prst="ellipse">
                <a:avLst/>
              </a:prstGeom>
              <a:solidFill>
                <a:srgbClr val="304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3462275" y="151500"/>
                <a:ext cx="5387926" cy="734765"/>
              </a:xfrm>
              <a:prstGeom prst="rect">
                <a:avLst/>
              </a:prstGeom>
              <a:solidFill>
                <a:srgbClr val="304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lang="zh-CN" altLang="en-US" sz="400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服务端数据库表设计</a:t>
                </a:r>
                <a:endParaRPr lang="zh-CN" altLang="en-US" sz="40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椭圆 16"/>
              <p:cNvSpPr>
                <a:spLocks noChangeAspect="1"/>
              </p:cNvSpPr>
              <p:nvPr/>
            </p:nvSpPr>
            <p:spPr>
              <a:xfrm>
                <a:off x="8538238" y="151499"/>
                <a:ext cx="734765" cy="734765"/>
              </a:xfrm>
              <a:prstGeom prst="ellipse">
                <a:avLst/>
              </a:prstGeom>
              <a:solidFill>
                <a:srgbClr val="304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4433973" y="202358"/>
              <a:ext cx="548640" cy="548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5</a:t>
              </a:r>
              <a:endParaRPr lang="zh-CN" altLang="en-US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-16798" y="1"/>
            <a:ext cx="2679180" cy="6858000"/>
            <a:chOff x="-8561" y="0"/>
            <a:chExt cx="2679180" cy="6858000"/>
          </a:xfrm>
        </p:grpSpPr>
        <p:grpSp>
          <p:nvGrpSpPr>
            <p:cNvPr id="32" name="组合 31"/>
            <p:cNvGrpSpPr/>
            <p:nvPr/>
          </p:nvGrpSpPr>
          <p:grpSpPr>
            <a:xfrm>
              <a:off x="-8561" y="0"/>
              <a:ext cx="2679180" cy="6858000"/>
              <a:chOff x="-8561" y="0"/>
              <a:chExt cx="2679180" cy="6858000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-6265" y="0"/>
                <a:ext cx="2676884" cy="6858000"/>
                <a:chOff x="-76089" y="1"/>
                <a:chExt cx="2676884" cy="6858000"/>
              </a:xfrm>
            </p:grpSpPr>
            <p:sp>
              <p:nvSpPr>
                <p:cNvPr id="36" name="矩形 35"/>
                <p:cNvSpPr/>
                <p:nvPr/>
              </p:nvSpPr>
              <p:spPr>
                <a:xfrm>
                  <a:off x="-63205" y="1"/>
                  <a:ext cx="2664000" cy="6858000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矩形 36"/>
                <p:cNvSpPr/>
                <p:nvPr/>
              </p:nvSpPr>
              <p:spPr>
                <a:xfrm>
                  <a:off x="-69824" y="1101492"/>
                  <a:ext cx="2664000" cy="920283"/>
                </a:xfrm>
                <a:prstGeom prst="rect">
                  <a:avLst/>
                </a:prstGeom>
                <a:solidFill>
                  <a:srgbClr val="F2F2F2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项目背景</a:t>
                  </a:r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-70795" y="2946801"/>
                  <a:ext cx="2664000" cy="920283"/>
                </a:xfrm>
                <a:prstGeom prst="rect">
                  <a:avLst/>
                </a:prstGeom>
                <a:solidFill>
                  <a:srgbClr val="F2F2F2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需求分析</a:t>
                  </a:r>
                </a:p>
              </p:txBody>
            </p:sp>
            <p:sp>
              <p:nvSpPr>
                <p:cNvPr id="39" name="矩形 38"/>
                <p:cNvSpPr/>
                <p:nvPr/>
              </p:nvSpPr>
              <p:spPr>
                <a:xfrm>
                  <a:off x="-69824" y="3860156"/>
                  <a:ext cx="2664000" cy="920283"/>
                </a:xfrm>
                <a:prstGeom prst="rect">
                  <a:avLst/>
                </a:prstGeom>
                <a:solidFill>
                  <a:srgbClr val="F2F2F2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功能模块图</a:t>
                  </a:r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>
                  <a:off x="-76089" y="4753389"/>
                  <a:ext cx="2664000" cy="920283"/>
                </a:xfrm>
                <a:prstGeom prst="rect">
                  <a:avLst/>
                </a:prstGeom>
                <a:solidFill>
                  <a:srgbClr val="304965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bg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系统设计</a:t>
                  </a:r>
                </a:p>
              </p:txBody>
            </p:sp>
            <p:sp>
              <p:nvSpPr>
                <p:cNvPr id="41" name="矩形 40"/>
                <p:cNvSpPr/>
                <p:nvPr/>
              </p:nvSpPr>
              <p:spPr>
                <a:xfrm>
                  <a:off x="-69470" y="5660477"/>
                  <a:ext cx="2664000" cy="920283"/>
                </a:xfrm>
                <a:prstGeom prst="rect">
                  <a:avLst/>
                </a:prstGeom>
                <a:solidFill>
                  <a:srgbClr val="F2F2F2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系统实现截图</a:t>
                  </a:r>
                </a:p>
              </p:txBody>
            </p:sp>
          </p:grpSp>
          <p:sp>
            <p:nvSpPr>
              <p:cNvPr id="35" name="矩形 34"/>
              <p:cNvSpPr/>
              <p:nvPr/>
            </p:nvSpPr>
            <p:spPr>
              <a:xfrm>
                <a:off x="-8561" y="2010483"/>
                <a:ext cx="2664000" cy="920283"/>
              </a:xfrm>
              <a:prstGeom prst="rect">
                <a:avLst/>
              </a:prstGeom>
              <a:solidFill>
                <a:srgbClr val="F2F2F2"/>
              </a:solidFill>
              <a:ln w="25400">
                <a:solidFill>
                  <a:srgbClr val="E8E9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主要技术介绍</a:t>
                </a:r>
              </a:p>
            </p:txBody>
          </p:sp>
        </p:grpSp>
        <p:sp>
          <p:nvSpPr>
            <p:cNvPr id="33" name="等腰三角形 32"/>
            <p:cNvSpPr/>
            <p:nvPr/>
          </p:nvSpPr>
          <p:spPr>
            <a:xfrm rot="16200000">
              <a:off x="2418288" y="5090942"/>
              <a:ext cx="258824" cy="24583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圆角矩形 21"/>
          <p:cNvSpPr/>
          <p:nvPr/>
        </p:nvSpPr>
        <p:spPr>
          <a:xfrm>
            <a:off x="6606404" y="1101492"/>
            <a:ext cx="1519311" cy="334705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3049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04965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question</a:t>
            </a:r>
            <a:r>
              <a:rPr lang="zh-CN" altLang="en-US" sz="2000" dirty="0" smtClean="0">
                <a:solidFill>
                  <a:srgbClr val="304965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</a:t>
            </a:r>
            <a:endParaRPr lang="zh-CN" altLang="en-US" sz="2000" dirty="0">
              <a:solidFill>
                <a:srgbClr val="304965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252563"/>
              </p:ext>
            </p:extLst>
          </p:nvPr>
        </p:nvGraphicFramePr>
        <p:xfrm>
          <a:off x="3026724" y="1684487"/>
          <a:ext cx="8423563" cy="43513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3851">
                  <a:extLst>
                    <a:ext uri="{9D8B030D-6E8A-4147-A177-3AD203B41FA5}">
                      <a16:colId xmlns:a16="http://schemas.microsoft.com/office/drawing/2014/main" val="316523731"/>
                    </a:ext>
                  </a:extLst>
                </a:gridCol>
                <a:gridCol w="1714836">
                  <a:extLst>
                    <a:ext uri="{9D8B030D-6E8A-4147-A177-3AD203B41FA5}">
                      <a16:colId xmlns:a16="http://schemas.microsoft.com/office/drawing/2014/main" val="1139607989"/>
                    </a:ext>
                  </a:extLst>
                </a:gridCol>
                <a:gridCol w="2910262">
                  <a:extLst>
                    <a:ext uri="{9D8B030D-6E8A-4147-A177-3AD203B41FA5}">
                      <a16:colId xmlns:a16="http://schemas.microsoft.com/office/drawing/2014/main" val="4200719045"/>
                    </a:ext>
                  </a:extLst>
                </a:gridCol>
                <a:gridCol w="1114974">
                  <a:extLst>
                    <a:ext uri="{9D8B030D-6E8A-4147-A177-3AD203B41FA5}">
                      <a16:colId xmlns:a16="http://schemas.microsoft.com/office/drawing/2014/main" val="199707757"/>
                    </a:ext>
                  </a:extLst>
                </a:gridCol>
                <a:gridCol w="969640">
                  <a:extLst>
                    <a:ext uri="{9D8B030D-6E8A-4147-A177-3AD203B41FA5}">
                      <a16:colId xmlns:a16="http://schemas.microsoft.com/office/drawing/2014/main" val="1455906058"/>
                    </a:ext>
                  </a:extLst>
                </a:gridCol>
              </a:tblGrid>
              <a:tr h="483482"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字段名称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757" marR="56757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数据类型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757" marR="56757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说明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757" marR="56757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主键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757" marR="56757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非空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757" marR="56757" marT="0" marB="0"/>
                </a:tc>
                <a:extLst>
                  <a:ext uri="{0D108BD9-81ED-4DB2-BD59-A6C34878D82A}">
                    <a16:rowId xmlns:a16="http://schemas.microsoft.com/office/drawing/2014/main" val="1826021999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QuestionID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757" marR="56757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int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757" marR="56757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主键，自增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757" marR="56757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是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757" marR="56757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非空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757" marR="56757" marT="0" marB="0"/>
                </a:tc>
                <a:extLst>
                  <a:ext uri="{0D108BD9-81ED-4DB2-BD59-A6C34878D82A}">
                    <a16:rowId xmlns:a16="http://schemas.microsoft.com/office/drawing/2014/main" val="4169015554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Question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757" marR="56757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varchar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757" marR="56757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试题题目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757" marR="56757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757" marR="56757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非空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757" marR="56757" marT="0" marB="0"/>
                </a:tc>
                <a:extLst>
                  <a:ext uri="{0D108BD9-81ED-4DB2-BD59-A6C34878D82A}">
                    <a16:rowId xmlns:a16="http://schemas.microsoft.com/office/drawing/2014/main" val="735966219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ChoiceA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757" marR="56757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varchar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757" marR="56757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选项</a:t>
                      </a:r>
                      <a:r>
                        <a:rPr lang="en-US" sz="2000" dirty="0">
                          <a:effectLst/>
                        </a:rPr>
                        <a:t>A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757" marR="56757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757" marR="56757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非空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757" marR="56757" marT="0" marB="0"/>
                </a:tc>
                <a:extLst>
                  <a:ext uri="{0D108BD9-81ED-4DB2-BD59-A6C34878D82A}">
                    <a16:rowId xmlns:a16="http://schemas.microsoft.com/office/drawing/2014/main" val="2993625019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ChoiceB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757" marR="56757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varchar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757" marR="56757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选项</a:t>
                      </a:r>
                      <a:r>
                        <a:rPr lang="en-US" sz="2000" dirty="0">
                          <a:effectLst/>
                        </a:rPr>
                        <a:t>B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757" marR="56757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757" marR="56757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非空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757" marR="56757" marT="0" marB="0"/>
                </a:tc>
                <a:extLst>
                  <a:ext uri="{0D108BD9-81ED-4DB2-BD59-A6C34878D82A}">
                    <a16:rowId xmlns:a16="http://schemas.microsoft.com/office/drawing/2014/main" val="1919930891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ChoiceC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757" marR="56757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varchar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757" marR="56757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选项</a:t>
                      </a:r>
                      <a:r>
                        <a:rPr lang="en-US" sz="2000" dirty="0">
                          <a:effectLst/>
                        </a:rPr>
                        <a:t>C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757" marR="56757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757" marR="56757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非空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757" marR="56757" marT="0" marB="0"/>
                </a:tc>
                <a:extLst>
                  <a:ext uri="{0D108BD9-81ED-4DB2-BD59-A6C34878D82A}">
                    <a16:rowId xmlns:a16="http://schemas.microsoft.com/office/drawing/2014/main" val="1952071738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ChoiceD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757" marR="56757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varchar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757" marR="56757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选项</a:t>
                      </a:r>
                      <a:r>
                        <a:rPr lang="en-US" sz="2000">
                          <a:effectLst/>
                        </a:rPr>
                        <a:t>D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757" marR="56757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757" marR="56757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非空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757" marR="56757" marT="0" marB="0"/>
                </a:tc>
                <a:extLst>
                  <a:ext uri="{0D108BD9-81ED-4DB2-BD59-A6C34878D82A}">
                    <a16:rowId xmlns:a16="http://schemas.microsoft.com/office/drawing/2014/main" val="3082868314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Answer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757" marR="56757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varchar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757" marR="56757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试题答案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757" marR="56757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757" marR="56757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非空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757" marR="56757" marT="0" marB="0"/>
                </a:tc>
                <a:extLst>
                  <a:ext uri="{0D108BD9-81ED-4DB2-BD59-A6C34878D82A}">
                    <a16:rowId xmlns:a16="http://schemas.microsoft.com/office/drawing/2014/main" val="1961487120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Score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757" marR="56757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int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757" marR="56757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试题分数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757" marR="56757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757" marR="56757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非空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757" marR="56757" marT="0" marB="0"/>
                </a:tc>
                <a:extLst>
                  <a:ext uri="{0D108BD9-81ED-4DB2-BD59-A6C34878D82A}">
                    <a16:rowId xmlns:a16="http://schemas.microsoft.com/office/drawing/2014/main" val="3101875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751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5788"/>
            <a:ext cx="11814629" cy="6589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304715" y="109296"/>
            <a:ext cx="6178110" cy="734766"/>
            <a:chOff x="4304715" y="109296"/>
            <a:chExt cx="6178110" cy="734766"/>
          </a:xfrm>
        </p:grpSpPr>
        <p:grpSp>
          <p:nvGrpSpPr>
            <p:cNvPr id="13" name="组合 12"/>
            <p:cNvGrpSpPr/>
            <p:nvPr/>
          </p:nvGrpSpPr>
          <p:grpSpPr>
            <a:xfrm>
              <a:off x="4304715" y="109296"/>
              <a:ext cx="6178110" cy="734766"/>
              <a:chOff x="3094893" y="151499"/>
              <a:chExt cx="6178110" cy="734766"/>
            </a:xfrm>
          </p:grpSpPr>
          <p:sp>
            <p:nvSpPr>
              <p:cNvPr id="15" name="椭圆 14"/>
              <p:cNvSpPr>
                <a:spLocks noChangeAspect="1"/>
              </p:cNvSpPr>
              <p:nvPr/>
            </p:nvSpPr>
            <p:spPr>
              <a:xfrm>
                <a:off x="3094893" y="151500"/>
                <a:ext cx="734765" cy="734765"/>
              </a:xfrm>
              <a:prstGeom prst="ellipse">
                <a:avLst/>
              </a:prstGeom>
              <a:solidFill>
                <a:srgbClr val="304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3462275" y="151500"/>
                <a:ext cx="5387926" cy="734765"/>
              </a:xfrm>
              <a:prstGeom prst="rect">
                <a:avLst/>
              </a:prstGeom>
              <a:solidFill>
                <a:srgbClr val="304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lang="zh-CN" altLang="en-US" sz="400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服务端数据库表设计</a:t>
                </a:r>
                <a:endParaRPr lang="zh-CN" altLang="en-US" sz="40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椭圆 16"/>
              <p:cNvSpPr>
                <a:spLocks noChangeAspect="1"/>
              </p:cNvSpPr>
              <p:nvPr/>
            </p:nvSpPr>
            <p:spPr>
              <a:xfrm>
                <a:off x="8538238" y="151499"/>
                <a:ext cx="734765" cy="734765"/>
              </a:xfrm>
              <a:prstGeom prst="ellipse">
                <a:avLst/>
              </a:prstGeom>
              <a:solidFill>
                <a:srgbClr val="304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4433973" y="202358"/>
              <a:ext cx="548640" cy="548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5</a:t>
              </a:r>
              <a:endParaRPr lang="zh-CN" altLang="en-US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-16798" y="1"/>
            <a:ext cx="2679180" cy="6858000"/>
            <a:chOff x="-8561" y="0"/>
            <a:chExt cx="2679180" cy="6858000"/>
          </a:xfrm>
        </p:grpSpPr>
        <p:grpSp>
          <p:nvGrpSpPr>
            <p:cNvPr id="32" name="组合 31"/>
            <p:cNvGrpSpPr/>
            <p:nvPr/>
          </p:nvGrpSpPr>
          <p:grpSpPr>
            <a:xfrm>
              <a:off x="-8561" y="0"/>
              <a:ext cx="2679180" cy="6858000"/>
              <a:chOff x="-8561" y="0"/>
              <a:chExt cx="2679180" cy="6858000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-6265" y="0"/>
                <a:ext cx="2676884" cy="6858000"/>
                <a:chOff x="-76089" y="1"/>
                <a:chExt cx="2676884" cy="6858000"/>
              </a:xfrm>
            </p:grpSpPr>
            <p:sp>
              <p:nvSpPr>
                <p:cNvPr id="36" name="矩形 35"/>
                <p:cNvSpPr/>
                <p:nvPr/>
              </p:nvSpPr>
              <p:spPr>
                <a:xfrm>
                  <a:off x="-63205" y="1"/>
                  <a:ext cx="2664000" cy="6858000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矩形 36"/>
                <p:cNvSpPr/>
                <p:nvPr/>
              </p:nvSpPr>
              <p:spPr>
                <a:xfrm>
                  <a:off x="-69824" y="1101492"/>
                  <a:ext cx="2664000" cy="920283"/>
                </a:xfrm>
                <a:prstGeom prst="rect">
                  <a:avLst/>
                </a:prstGeom>
                <a:solidFill>
                  <a:srgbClr val="F2F2F2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项目背景</a:t>
                  </a:r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-70795" y="2946801"/>
                  <a:ext cx="2664000" cy="920283"/>
                </a:xfrm>
                <a:prstGeom prst="rect">
                  <a:avLst/>
                </a:prstGeom>
                <a:solidFill>
                  <a:srgbClr val="F2F2F2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需求分析</a:t>
                  </a:r>
                </a:p>
              </p:txBody>
            </p:sp>
            <p:sp>
              <p:nvSpPr>
                <p:cNvPr id="39" name="矩形 38"/>
                <p:cNvSpPr/>
                <p:nvPr/>
              </p:nvSpPr>
              <p:spPr>
                <a:xfrm>
                  <a:off x="-69824" y="3860156"/>
                  <a:ext cx="2664000" cy="920283"/>
                </a:xfrm>
                <a:prstGeom prst="rect">
                  <a:avLst/>
                </a:prstGeom>
                <a:solidFill>
                  <a:srgbClr val="F2F2F2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功能模块图</a:t>
                  </a:r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>
                  <a:off x="-76089" y="4753389"/>
                  <a:ext cx="2664000" cy="920283"/>
                </a:xfrm>
                <a:prstGeom prst="rect">
                  <a:avLst/>
                </a:prstGeom>
                <a:solidFill>
                  <a:srgbClr val="304965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bg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系统设计</a:t>
                  </a:r>
                </a:p>
              </p:txBody>
            </p:sp>
            <p:sp>
              <p:nvSpPr>
                <p:cNvPr id="41" name="矩形 40"/>
                <p:cNvSpPr/>
                <p:nvPr/>
              </p:nvSpPr>
              <p:spPr>
                <a:xfrm>
                  <a:off x="-69470" y="5660477"/>
                  <a:ext cx="2664000" cy="920283"/>
                </a:xfrm>
                <a:prstGeom prst="rect">
                  <a:avLst/>
                </a:prstGeom>
                <a:solidFill>
                  <a:srgbClr val="F2F2F2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系统实现截图</a:t>
                  </a:r>
                </a:p>
              </p:txBody>
            </p:sp>
          </p:grpSp>
          <p:sp>
            <p:nvSpPr>
              <p:cNvPr id="35" name="矩形 34"/>
              <p:cNvSpPr/>
              <p:nvPr/>
            </p:nvSpPr>
            <p:spPr>
              <a:xfrm>
                <a:off x="-8561" y="2010483"/>
                <a:ext cx="2664000" cy="920283"/>
              </a:xfrm>
              <a:prstGeom prst="rect">
                <a:avLst/>
              </a:prstGeom>
              <a:solidFill>
                <a:srgbClr val="F2F2F2"/>
              </a:solidFill>
              <a:ln w="25400">
                <a:solidFill>
                  <a:srgbClr val="E8E9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主要技术介绍</a:t>
                </a:r>
              </a:p>
            </p:txBody>
          </p:sp>
        </p:grpSp>
        <p:sp>
          <p:nvSpPr>
            <p:cNvPr id="33" name="等腰三角形 32"/>
            <p:cNvSpPr/>
            <p:nvPr/>
          </p:nvSpPr>
          <p:spPr>
            <a:xfrm rot="16200000">
              <a:off x="2418288" y="5090942"/>
              <a:ext cx="258824" cy="24583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圆角矩形 21"/>
          <p:cNvSpPr/>
          <p:nvPr/>
        </p:nvSpPr>
        <p:spPr>
          <a:xfrm>
            <a:off x="6242734" y="1077519"/>
            <a:ext cx="2246651" cy="334705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3049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solidFill>
                  <a:srgbClr val="304965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course_student</a:t>
            </a:r>
            <a:r>
              <a:rPr lang="zh-CN" altLang="en-US" sz="2000" dirty="0" smtClean="0">
                <a:solidFill>
                  <a:srgbClr val="304965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</a:t>
            </a:r>
            <a:endParaRPr lang="zh-CN" altLang="en-US" sz="2000" dirty="0">
              <a:solidFill>
                <a:srgbClr val="304965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588618"/>
              </p:ext>
            </p:extLst>
          </p:nvPr>
        </p:nvGraphicFramePr>
        <p:xfrm>
          <a:off x="3154059" y="1645681"/>
          <a:ext cx="8423999" cy="23426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96814">
                  <a:extLst>
                    <a:ext uri="{9D8B030D-6E8A-4147-A177-3AD203B41FA5}">
                      <a16:colId xmlns:a16="http://schemas.microsoft.com/office/drawing/2014/main" val="3354840819"/>
                    </a:ext>
                  </a:extLst>
                </a:gridCol>
                <a:gridCol w="1579418">
                  <a:extLst>
                    <a:ext uri="{9D8B030D-6E8A-4147-A177-3AD203B41FA5}">
                      <a16:colId xmlns:a16="http://schemas.microsoft.com/office/drawing/2014/main" val="2934145819"/>
                    </a:ext>
                  </a:extLst>
                </a:gridCol>
                <a:gridCol w="2632364">
                  <a:extLst>
                    <a:ext uri="{9D8B030D-6E8A-4147-A177-3AD203B41FA5}">
                      <a16:colId xmlns:a16="http://schemas.microsoft.com/office/drawing/2014/main" val="3898844808"/>
                    </a:ext>
                  </a:extLst>
                </a:gridCol>
                <a:gridCol w="1145713">
                  <a:extLst>
                    <a:ext uri="{9D8B030D-6E8A-4147-A177-3AD203B41FA5}">
                      <a16:colId xmlns:a16="http://schemas.microsoft.com/office/drawing/2014/main" val="3181445500"/>
                    </a:ext>
                  </a:extLst>
                </a:gridCol>
                <a:gridCol w="969690">
                  <a:extLst>
                    <a:ext uri="{9D8B030D-6E8A-4147-A177-3AD203B41FA5}">
                      <a16:colId xmlns:a16="http://schemas.microsoft.com/office/drawing/2014/main" val="2436813286"/>
                    </a:ext>
                  </a:extLst>
                </a:gridCol>
              </a:tblGrid>
              <a:tr h="468534"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字段名称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数据类型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说明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主键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非空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7219506"/>
                  </a:ext>
                </a:extLst>
              </a:tr>
              <a:tr h="468534"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CourseID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int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课程编号，外键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是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非空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1942188"/>
                  </a:ext>
                </a:extLst>
              </a:tr>
              <a:tr h="468534"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StudentID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int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学生编号，外键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是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非空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7172976"/>
                  </a:ext>
                </a:extLst>
              </a:tr>
              <a:tr h="468534"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Score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int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学生成绩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非空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4389584"/>
                  </a:ext>
                </a:extLst>
              </a:tr>
              <a:tr h="468534"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IsAnswered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int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是否作答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非空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3164582"/>
                  </a:ext>
                </a:extLst>
              </a:tr>
            </a:tbl>
          </a:graphicData>
        </a:graphic>
      </p:graphicFrame>
      <p:sp>
        <p:nvSpPr>
          <p:cNvPr id="23" name="圆角矩形 22"/>
          <p:cNvSpPr/>
          <p:nvPr/>
        </p:nvSpPr>
        <p:spPr>
          <a:xfrm>
            <a:off x="6270444" y="4331016"/>
            <a:ext cx="2218941" cy="334705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3049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solidFill>
                  <a:srgbClr val="304965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course_teacher</a:t>
            </a:r>
            <a:r>
              <a:rPr lang="zh-CN" altLang="en-US" sz="2000" dirty="0" smtClean="0">
                <a:solidFill>
                  <a:srgbClr val="304965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</a:t>
            </a:r>
            <a:endParaRPr lang="zh-CN" altLang="en-US" sz="2000" dirty="0">
              <a:solidFill>
                <a:srgbClr val="304965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701387"/>
              </p:ext>
            </p:extLst>
          </p:nvPr>
        </p:nvGraphicFramePr>
        <p:xfrm>
          <a:off x="3167914" y="4952218"/>
          <a:ext cx="8423999" cy="1168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3940">
                  <a:extLst>
                    <a:ext uri="{9D8B030D-6E8A-4147-A177-3AD203B41FA5}">
                      <a16:colId xmlns:a16="http://schemas.microsoft.com/office/drawing/2014/main" val="4278730367"/>
                    </a:ext>
                  </a:extLst>
                </a:gridCol>
                <a:gridCol w="1714924">
                  <a:extLst>
                    <a:ext uri="{9D8B030D-6E8A-4147-A177-3AD203B41FA5}">
                      <a16:colId xmlns:a16="http://schemas.microsoft.com/office/drawing/2014/main" val="1874995336"/>
                    </a:ext>
                  </a:extLst>
                </a:gridCol>
                <a:gridCol w="3187672">
                  <a:extLst>
                    <a:ext uri="{9D8B030D-6E8A-4147-A177-3AD203B41FA5}">
                      <a16:colId xmlns:a16="http://schemas.microsoft.com/office/drawing/2014/main" val="1998374681"/>
                    </a:ext>
                  </a:extLst>
                </a:gridCol>
                <a:gridCol w="837773">
                  <a:extLst>
                    <a:ext uri="{9D8B030D-6E8A-4147-A177-3AD203B41FA5}">
                      <a16:colId xmlns:a16="http://schemas.microsoft.com/office/drawing/2014/main" val="3766262942"/>
                    </a:ext>
                  </a:extLst>
                </a:gridCol>
                <a:gridCol w="969690">
                  <a:extLst>
                    <a:ext uri="{9D8B030D-6E8A-4147-A177-3AD203B41FA5}">
                      <a16:colId xmlns:a16="http://schemas.microsoft.com/office/drawing/2014/main" val="20809899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字段名称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数据类型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说明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主键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非空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3987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CourseID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int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课程编号，外键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是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非空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526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TeacherID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int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教师编号，外键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是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非空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9911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62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5788"/>
            <a:ext cx="11814629" cy="6589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304715" y="109296"/>
            <a:ext cx="6178110" cy="734766"/>
            <a:chOff x="4304715" y="109296"/>
            <a:chExt cx="6178110" cy="734766"/>
          </a:xfrm>
        </p:grpSpPr>
        <p:grpSp>
          <p:nvGrpSpPr>
            <p:cNvPr id="13" name="组合 12"/>
            <p:cNvGrpSpPr/>
            <p:nvPr/>
          </p:nvGrpSpPr>
          <p:grpSpPr>
            <a:xfrm>
              <a:off x="4304715" y="109296"/>
              <a:ext cx="6178110" cy="734766"/>
              <a:chOff x="3094893" y="151499"/>
              <a:chExt cx="6178110" cy="734766"/>
            </a:xfrm>
          </p:grpSpPr>
          <p:sp>
            <p:nvSpPr>
              <p:cNvPr id="15" name="椭圆 14"/>
              <p:cNvSpPr>
                <a:spLocks noChangeAspect="1"/>
              </p:cNvSpPr>
              <p:nvPr/>
            </p:nvSpPr>
            <p:spPr>
              <a:xfrm>
                <a:off x="3094893" y="151500"/>
                <a:ext cx="734765" cy="734765"/>
              </a:xfrm>
              <a:prstGeom prst="ellipse">
                <a:avLst/>
              </a:prstGeom>
              <a:solidFill>
                <a:srgbClr val="304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3462275" y="151500"/>
                <a:ext cx="5387926" cy="734765"/>
              </a:xfrm>
              <a:prstGeom prst="rect">
                <a:avLst/>
              </a:prstGeom>
              <a:solidFill>
                <a:srgbClr val="304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lang="zh-CN" altLang="en-US" sz="400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服务端数据库表设计</a:t>
                </a:r>
                <a:endParaRPr lang="zh-CN" altLang="en-US" sz="40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椭圆 16"/>
              <p:cNvSpPr>
                <a:spLocks noChangeAspect="1"/>
              </p:cNvSpPr>
              <p:nvPr/>
            </p:nvSpPr>
            <p:spPr>
              <a:xfrm>
                <a:off x="8538238" y="151499"/>
                <a:ext cx="734765" cy="734765"/>
              </a:xfrm>
              <a:prstGeom prst="ellipse">
                <a:avLst/>
              </a:prstGeom>
              <a:solidFill>
                <a:srgbClr val="304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4433973" y="202358"/>
              <a:ext cx="548640" cy="548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5</a:t>
              </a:r>
              <a:endParaRPr lang="zh-CN" altLang="en-US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-16798" y="1"/>
            <a:ext cx="2679180" cy="6858000"/>
            <a:chOff x="-8561" y="0"/>
            <a:chExt cx="2679180" cy="6858000"/>
          </a:xfrm>
        </p:grpSpPr>
        <p:grpSp>
          <p:nvGrpSpPr>
            <p:cNvPr id="32" name="组合 31"/>
            <p:cNvGrpSpPr/>
            <p:nvPr/>
          </p:nvGrpSpPr>
          <p:grpSpPr>
            <a:xfrm>
              <a:off x="-8561" y="0"/>
              <a:ext cx="2679180" cy="6858000"/>
              <a:chOff x="-8561" y="0"/>
              <a:chExt cx="2679180" cy="6858000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-6265" y="0"/>
                <a:ext cx="2676884" cy="6858000"/>
                <a:chOff x="-76089" y="1"/>
                <a:chExt cx="2676884" cy="6858000"/>
              </a:xfrm>
            </p:grpSpPr>
            <p:sp>
              <p:nvSpPr>
                <p:cNvPr id="36" name="矩形 35"/>
                <p:cNvSpPr/>
                <p:nvPr/>
              </p:nvSpPr>
              <p:spPr>
                <a:xfrm>
                  <a:off x="-63205" y="1"/>
                  <a:ext cx="2664000" cy="6858000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矩形 36"/>
                <p:cNvSpPr/>
                <p:nvPr/>
              </p:nvSpPr>
              <p:spPr>
                <a:xfrm>
                  <a:off x="-69824" y="1101492"/>
                  <a:ext cx="2664000" cy="920283"/>
                </a:xfrm>
                <a:prstGeom prst="rect">
                  <a:avLst/>
                </a:prstGeom>
                <a:solidFill>
                  <a:srgbClr val="F2F2F2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项目背景</a:t>
                  </a:r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-70795" y="2946801"/>
                  <a:ext cx="2664000" cy="920283"/>
                </a:xfrm>
                <a:prstGeom prst="rect">
                  <a:avLst/>
                </a:prstGeom>
                <a:solidFill>
                  <a:srgbClr val="F2F2F2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需求分析</a:t>
                  </a:r>
                </a:p>
              </p:txBody>
            </p:sp>
            <p:sp>
              <p:nvSpPr>
                <p:cNvPr id="39" name="矩形 38"/>
                <p:cNvSpPr/>
                <p:nvPr/>
              </p:nvSpPr>
              <p:spPr>
                <a:xfrm>
                  <a:off x="-69824" y="3860156"/>
                  <a:ext cx="2664000" cy="920283"/>
                </a:xfrm>
                <a:prstGeom prst="rect">
                  <a:avLst/>
                </a:prstGeom>
                <a:solidFill>
                  <a:srgbClr val="F2F2F2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功能模块图</a:t>
                  </a:r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>
                  <a:off x="-76089" y="4753389"/>
                  <a:ext cx="2664000" cy="920283"/>
                </a:xfrm>
                <a:prstGeom prst="rect">
                  <a:avLst/>
                </a:prstGeom>
                <a:solidFill>
                  <a:srgbClr val="304965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bg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系统设计</a:t>
                  </a:r>
                </a:p>
              </p:txBody>
            </p:sp>
            <p:sp>
              <p:nvSpPr>
                <p:cNvPr id="41" name="矩形 40"/>
                <p:cNvSpPr/>
                <p:nvPr/>
              </p:nvSpPr>
              <p:spPr>
                <a:xfrm>
                  <a:off x="-69470" y="5660477"/>
                  <a:ext cx="2664000" cy="920283"/>
                </a:xfrm>
                <a:prstGeom prst="rect">
                  <a:avLst/>
                </a:prstGeom>
                <a:solidFill>
                  <a:srgbClr val="F2F2F2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系统实现截图</a:t>
                  </a:r>
                </a:p>
              </p:txBody>
            </p:sp>
          </p:grpSp>
          <p:sp>
            <p:nvSpPr>
              <p:cNvPr id="35" name="矩形 34"/>
              <p:cNvSpPr/>
              <p:nvPr/>
            </p:nvSpPr>
            <p:spPr>
              <a:xfrm>
                <a:off x="-8561" y="2010483"/>
                <a:ext cx="2664000" cy="920283"/>
              </a:xfrm>
              <a:prstGeom prst="rect">
                <a:avLst/>
              </a:prstGeom>
              <a:solidFill>
                <a:srgbClr val="F2F2F2"/>
              </a:solidFill>
              <a:ln w="25400">
                <a:solidFill>
                  <a:srgbClr val="E8E9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主要技术介绍</a:t>
                </a:r>
              </a:p>
            </p:txBody>
          </p:sp>
        </p:grpSp>
        <p:sp>
          <p:nvSpPr>
            <p:cNvPr id="33" name="等腰三角形 32"/>
            <p:cNvSpPr/>
            <p:nvPr/>
          </p:nvSpPr>
          <p:spPr>
            <a:xfrm rot="16200000">
              <a:off x="2418288" y="5090942"/>
              <a:ext cx="258824" cy="24583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圆角矩形 21"/>
          <p:cNvSpPr/>
          <p:nvPr/>
        </p:nvSpPr>
        <p:spPr>
          <a:xfrm>
            <a:off x="6256588" y="1449920"/>
            <a:ext cx="2218941" cy="334705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3049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>
                <a:solidFill>
                  <a:srgbClr val="304965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course_question</a:t>
            </a:r>
            <a:r>
              <a:rPr lang="zh-CN" altLang="en-US" sz="2000" dirty="0" smtClean="0">
                <a:solidFill>
                  <a:srgbClr val="304965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</a:t>
            </a:r>
            <a:endParaRPr lang="zh-CN" altLang="en-US" sz="2000" dirty="0">
              <a:solidFill>
                <a:srgbClr val="304965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109083"/>
              </p:ext>
            </p:extLst>
          </p:nvPr>
        </p:nvGraphicFramePr>
        <p:xfrm>
          <a:off x="3154060" y="2404228"/>
          <a:ext cx="8423999" cy="8763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3940">
                  <a:extLst>
                    <a:ext uri="{9D8B030D-6E8A-4147-A177-3AD203B41FA5}">
                      <a16:colId xmlns:a16="http://schemas.microsoft.com/office/drawing/2014/main" val="4278730367"/>
                    </a:ext>
                  </a:extLst>
                </a:gridCol>
                <a:gridCol w="1714924">
                  <a:extLst>
                    <a:ext uri="{9D8B030D-6E8A-4147-A177-3AD203B41FA5}">
                      <a16:colId xmlns:a16="http://schemas.microsoft.com/office/drawing/2014/main" val="1874995336"/>
                    </a:ext>
                  </a:extLst>
                </a:gridCol>
                <a:gridCol w="2993430">
                  <a:extLst>
                    <a:ext uri="{9D8B030D-6E8A-4147-A177-3AD203B41FA5}">
                      <a16:colId xmlns:a16="http://schemas.microsoft.com/office/drawing/2014/main" val="1998374681"/>
                    </a:ext>
                  </a:extLst>
                </a:gridCol>
                <a:gridCol w="1032015">
                  <a:extLst>
                    <a:ext uri="{9D8B030D-6E8A-4147-A177-3AD203B41FA5}">
                      <a16:colId xmlns:a16="http://schemas.microsoft.com/office/drawing/2014/main" val="3766262942"/>
                    </a:ext>
                  </a:extLst>
                </a:gridCol>
                <a:gridCol w="969690">
                  <a:extLst>
                    <a:ext uri="{9D8B030D-6E8A-4147-A177-3AD203B41FA5}">
                      <a16:colId xmlns:a16="http://schemas.microsoft.com/office/drawing/2014/main" val="20809899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字段名称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数据类型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说明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主键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非空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3987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CourseID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课程编号，外键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是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非空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526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QuestionID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试题编号，外键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是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非空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9911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510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5788"/>
            <a:ext cx="11814629" cy="6589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666565" y="109296"/>
            <a:ext cx="7143880" cy="734766"/>
            <a:chOff x="4304715" y="109296"/>
            <a:chExt cx="6178110" cy="734766"/>
          </a:xfrm>
        </p:grpSpPr>
        <p:grpSp>
          <p:nvGrpSpPr>
            <p:cNvPr id="13" name="组合 12"/>
            <p:cNvGrpSpPr/>
            <p:nvPr/>
          </p:nvGrpSpPr>
          <p:grpSpPr>
            <a:xfrm>
              <a:off x="4304715" y="109296"/>
              <a:ext cx="6178110" cy="734766"/>
              <a:chOff x="3094893" y="151499"/>
              <a:chExt cx="6178110" cy="734766"/>
            </a:xfrm>
          </p:grpSpPr>
          <p:sp>
            <p:nvSpPr>
              <p:cNvPr id="15" name="椭圆 14"/>
              <p:cNvSpPr>
                <a:spLocks noChangeAspect="1"/>
              </p:cNvSpPr>
              <p:nvPr/>
            </p:nvSpPr>
            <p:spPr>
              <a:xfrm>
                <a:off x="3094893" y="151500"/>
                <a:ext cx="734765" cy="734765"/>
              </a:xfrm>
              <a:prstGeom prst="ellipse">
                <a:avLst/>
              </a:prstGeom>
              <a:solidFill>
                <a:srgbClr val="304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3462275" y="151500"/>
                <a:ext cx="5387926" cy="734765"/>
              </a:xfrm>
              <a:prstGeom prst="rect">
                <a:avLst/>
              </a:prstGeom>
              <a:solidFill>
                <a:srgbClr val="304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lang="en-US" altLang="zh-CN" sz="400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Android</a:t>
                </a:r>
                <a:r>
                  <a:rPr lang="zh-CN" altLang="en-US" sz="400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端数据库表设计</a:t>
                </a:r>
                <a:endParaRPr lang="zh-CN" altLang="en-US" sz="40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椭圆 16"/>
              <p:cNvSpPr>
                <a:spLocks noChangeAspect="1"/>
              </p:cNvSpPr>
              <p:nvPr/>
            </p:nvSpPr>
            <p:spPr>
              <a:xfrm>
                <a:off x="8538238" y="151499"/>
                <a:ext cx="734765" cy="734765"/>
              </a:xfrm>
              <a:prstGeom prst="ellipse">
                <a:avLst/>
              </a:prstGeom>
              <a:solidFill>
                <a:srgbClr val="304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4433973" y="202358"/>
              <a:ext cx="548640" cy="548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5</a:t>
              </a:r>
              <a:endParaRPr lang="zh-CN" altLang="en-US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-16798" y="1"/>
            <a:ext cx="2679180" cy="6858000"/>
            <a:chOff x="-8561" y="0"/>
            <a:chExt cx="2679180" cy="6858000"/>
          </a:xfrm>
        </p:grpSpPr>
        <p:grpSp>
          <p:nvGrpSpPr>
            <p:cNvPr id="32" name="组合 31"/>
            <p:cNvGrpSpPr/>
            <p:nvPr/>
          </p:nvGrpSpPr>
          <p:grpSpPr>
            <a:xfrm>
              <a:off x="-8561" y="0"/>
              <a:ext cx="2679180" cy="6858000"/>
              <a:chOff x="-8561" y="0"/>
              <a:chExt cx="2679180" cy="6858000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-6265" y="0"/>
                <a:ext cx="2676884" cy="6858000"/>
                <a:chOff x="-76089" y="1"/>
                <a:chExt cx="2676884" cy="6858000"/>
              </a:xfrm>
            </p:grpSpPr>
            <p:sp>
              <p:nvSpPr>
                <p:cNvPr id="36" name="矩形 35"/>
                <p:cNvSpPr/>
                <p:nvPr/>
              </p:nvSpPr>
              <p:spPr>
                <a:xfrm>
                  <a:off x="-63205" y="1"/>
                  <a:ext cx="2664000" cy="6858000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矩形 36"/>
                <p:cNvSpPr/>
                <p:nvPr/>
              </p:nvSpPr>
              <p:spPr>
                <a:xfrm>
                  <a:off x="-69824" y="1101492"/>
                  <a:ext cx="2664000" cy="920283"/>
                </a:xfrm>
                <a:prstGeom prst="rect">
                  <a:avLst/>
                </a:prstGeom>
                <a:solidFill>
                  <a:srgbClr val="F2F2F2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项目背景</a:t>
                  </a:r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-70795" y="2946801"/>
                  <a:ext cx="2664000" cy="920283"/>
                </a:xfrm>
                <a:prstGeom prst="rect">
                  <a:avLst/>
                </a:prstGeom>
                <a:solidFill>
                  <a:srgbClr val="F2F2F2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需求分析</a:t>
                  </a:r>
                </a:p>
              </p:txBody>
            </p:sp>
            <p:sp>
              <p:nvSpPr>
                <p:cNvPr id="39" name="矩形 38"/>
                <p:cNvSpPr/>
                <p:nvPr/>
              </p:nvSpPr>
              <p:spPr>
                <a:xfrm>
                  <a:off x="-69824" y="3860156"/>
                  <a:ext cx="2664000" cy="920283"/>
                </a:xfrm>
                <a:prstGeom prst="rect">
                  <a:avLst/>
                </a:prstGeom>
                <a:solidFill>
                  <a:srgbClr val="F2F2F2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功能模块图</a:t>
                  </a:r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>
                  <a:off x="-76089" y="4753389"/>
                  <a:ext cx="2664000" cy="920283"/>
                </a:xfrm>
                <a:prstGeom prst="rect">
                  <a:avLst/>
                </a:prstGeom>
                <a:solidFill>
                  <a:srgbClr val="304965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bg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系统设计</a:t>
                  </a:r>
                </a:p>
              </p:txBody>
            </p:sp>
            <p:sp>
              <p:nvSpPr>
                <p:cNvPr id="41" name="矩形 40"/>
                <p:cNvSpPr/>
                <p:nvPr/>
              </p:nvSpPr>
              <p:spPr>
                <a:xfrm>
                  <a:off x="-69470" y="5660477"/>
                  <a:ext cx="2664000" cy="920283"/>
                </a:xfrm>
                <a:prstGeom prst="rect">
                  <a:avLst/>
                </a:prstGeom>
                <a:solidFill>
                  <a:srgbClr val="F2F2F2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系统实现截图</a:t>
                  </a:r>
                </a:p>
              </p:txBody>
            </p:sp>
          </p:grpSp>
          <p:sp>
            <p:nvSpPr>
              <p:cNvPr id="35" name="矩形 34"/>
              <p:cNvSpPr/>
              <p:nvPr/>
            </p:nvSpPr>
            <p:spPr>
              <a:xfrm>
                <a:off x="-8561" y="2010483"/>
                <a:ext cx="2664000" cy="920283"/>
              </a:xfrm>
              <a:prstGeom prst="rect">
                <a:avLst/>
              </a:prstGeom>
              <a:solidFill>
                <a:srgbClr val="F2F2F2"/>
              </a:solidFill>
              <a:ln w="25400">
                <a:solidFill>
                  <a:srgbClr val="E8E9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主要技术介绍</a:t>
                </a:r>
              </a:p>
            </p:txBody>
          </p:sp>
        </p:grpSp>
        <p:sp>
          <p:nvSpPr>
            <p:cNvPr id="33" name="等腰三角形 32"/>
            <p:cNvSpPr/>
            <p:nvPr/>
          </p:nvSpPr>
          <p:spPr>
            <a:xfrm rot="16200000">
              <a:off x="2418288" y="5090942"/>
              <a:ext cx="258824" cy="24583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圆角矩形 22"/>
          <p:cNvSpPr/>
          <p:nvPr/>
        </p:nvSpPr>
        <p:spPr>
          <a:xfrm>
            <a:off x="6606404" y="1101492"/>
            <a:ext cx="1519311" cy="334705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3049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304965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000" dirty="0" smtClean="0">
                <a:solidFill>
                  <a:srgbClr val="304965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</a:t>
            </a:r>
            <a:r>
              <a:rPr lang="zh-CN" altLang="en-US" sz="2000" dirty="0" smtClean="0">
                <a:solidFill>
                  <a:srgbClr val="304965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</a:t>
            </a:r>
            <a:endParaRPr lang="zh-CN" altLang="en-US" sz="2000" dirty="0">
              <a:solidFill>
                <a:srgbClr val="304965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809436"/>
              </p:ext>
            </p:extLst>
          </p:nvPr>
        </p:nvGraphicFramePr>
        <p:xfrm>
          <a:off x="3136059" y="1728068"/>
          <a:ext cx="8460000" cy="4352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1265">
                  <a:extLst>
                    <a:ext uri="{9D8B030D-6E8A-4147-A177-3AD203B41FA5}">
                      <a16:colId xmlns:a16="http://schemas.microsoft.com/office/drawing/2014/main" val="1589237072"/>
                    </a:ext>
                  </a:extLst>
                </a:gridCol>
                <a:gridCol w="1722253">
                  <a:extLst>
                    <a:ext uri="{9D8B030D-6E8A-4147-A177-3AD203B41FA5}">
                      <a16:colId xmlns:a16="http://schemas.microsoft.com/office/drawing/2014/main" val="2664984143"/>
                    </a:ext>
                  </a:extLst>
                </a:gridCol>
                <a:gridCol w="3104750">
                  <a:extLst>
                    <a:ext uri="{9D8B030D-6E8A-4147-A177-3AD203B41FA5}">
                      <a16:colId xmlns:a16="http://schemas.microsoft.com/office/drawing/2014/main" val="404403107"/>
                    </a:ext>
                  </a:extLst>
                </a:gridCol>
                <a:gridCol w="937898">
                  <a:extLst>
                    <a:ext uri="{9D8B030D-6E8A-4147-A177-3AD203B41FA5}">
                      <a16:colId xmlns:a16="http://schemas.microsoft.com/office/drawing/2014/main" val="1356181955"/>
                    </a:ext>
                  </a:extLst>
                </a:gridCol>
                <a:gridCol w="973834">
                  <a:extLst>
                    <a:ext uri="{9D8B030D-6E8A-4147-A177-3AD203B41FA5}">
                      <a16:colId xmlns:a16="http://schemas.microsoft.com/office/drawing/2014/main" val="152866639"/>
                    </a:ext>
                  </a:extLst>
                </a:gridCol>
              </a:tblGrid>
              <a:tr h="544050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字段名称</a:t>
                      </a:r>
                    </a:p>
                  </a:txBody>
                  <a:tcPr marL="63851" marR="63851" marT="0" marB="0"/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数据类型</a:t>
                      </a:r>
                    </a:p>
                  </a:txBody>
                  <a:tcPr marL="63851" marR="63851" marT="0" marB="0"/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</a:p>
                  </a:txBody>
                  <a:tcPr marL="63851" marR="63851" marT="0" marB="0"/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主键</a:t>
                      </a:r>
                    </a:p>
                  </a:txBody>
                  <a:tcPr marL="63851" marR="63851" marT="0" marB="0"/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非空</a:t>
                      </a:r>
                    </a:p>
                  </a:txBody>
                  <a:tcPr marL="63851" marR="63851" marT="0" marB="0"/>
                </a:tc>
                <a:extLst>
                  <a:ext uri="{0D108BD9-81ED-4DB2-BD59-A6C34878D82A}">
                    <a16:rowId xmlns:a16="http://schemas.microsoft.com/office/drawing/2014/main" val="2133098588"/>
                  </a:ext>
                </a:extLst>
              </a:tr>
              <a:tr h="544050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zh-CN" sz="20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851" marR="63851" marT="0" marB="0"/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endParaRPr lang="zh-CN" sz="20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851" marR="63851" marT="0" marB="0"/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主键，自增</a:t>
                      </a:r>
                    </a:p>
                  </a:txBody>
                  <a:tcPr marL="63851" marR="63851" marT="0" marB="0"/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</a:t>
                      </a:r>
                    </a:p>
                  </a:txBody>
                  <a:tcPr marL="63851" marR="63851" marT="0" marB="0"/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非空</a:t>
                      </a:r>
                    </a:p>
                  </a:txBody>
                  <a:tcPr marL="63851" marR="63851" marT="0" marB="0"/>
                </a:tc>
                <a:extLst>
                  <a:ext uri="{0D108BD9-81ED-4DB2-BD59-A6C34878D82A}">
                    <a16:rowId xmlns:a16="http://schemas.microsoft.com/office/drawing/2014/main" val="1842372625"/>
                  </a:ext>
                </a:extLst>
              </a:tr>
              <a:tr h="544050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SchoolID</a:t>
                      </a:r>
                      <a:endParaRPr lang="zh-CN" sz="20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851" marR="63851" marT="0" marB="0"/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endParaRPr lang="zh-CN" sz="20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851" marR="63851" marT="0" marB="0"/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学号</a:t>
                      </a:r>
                    </a:p>
                  </a:txBody>
                  <a:tcPr marL="63851" marR="63851" marT="0" marB="0"/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sz="20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851" marR="63851" marT="0" marB="0"/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非空</a:t>
                      </a:r>
                    </a:p>
                  </a:txBody>
                  <a:tcPr marL="63851" marR="63851" marT="0" marB="0"/>
                </a:tc>
                <a:extLst>
                  <a:ext uri="{0D108BD9-81ED-4DB2-BD59-A6C34878D82A}">
                    <a16:rowId xmlns:a16="http://schemas.microsoft.com/office/drawing/2014/main" val="1812626845"/>
                  </a:ext>
                </a:extLst>
              </a:tr>
              <a:tr h="544050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zh-CN" sz="20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851" marR="63851" marT="0" marB="0"/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endParaRPr lang="zh-CN" sz="20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851" marR="63851" marT="0" marB="0"/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姓名</a:t>
                      </a:r>
                    </a:p>
                  </a:txBody>
                  <a:tcPr marL="63851" marR="63851" marT="0" marB="0"/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sz="20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851" marR="63851" marT="0" marB="0"/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非空</a:t>
                      </a:r>
                    </a:p>
                  </a:txBody>
                  <a:tcPr marL="63851" marR="63851" marT="0" marB="0"/>
                </a:tc>
                <a:extLst>
                  <a:ext uri="{0D108BD9-81ED-4DB2-BD59-A6C34878D82A}">
                    <a16:rowId xmlns:a16="http://schemas.microsoft.com/office/drawing/2014/main" val="2756270111"/>
                  </a:ext>
                </a:extLst>
              </a:tr>
              <a:tr h="544050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endParaRPr lang="zh-CN" sz="20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851" marR="63851" marT="0" marB="0"/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endParaRPr lang="zh-CN" sz="20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851" marR="63851" marT="0" marB="0"/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密码</a:t>
                      </a:r>
                    </a:p>
                  </a:txBody>
                  <a:tcPr marL="63851" marR="63851" marT="0" marB="0"/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sz="20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851" marR="63851" marT="0" marB="0"/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非空</a:t>
                      </a:r>
                    </a:p>
                  </a:txBody>
                  <a:tcPr marL="63851" marR="63851" marT="0" marB="0"/>
                </a:tc>
                <a:extLst>
                  <a:ext uri="{0D108BD9-81ED-4DB2-BD59-A6C34878D82A}">
                    <a16:rowId xmlns:a16="http://schemas.microsoft.com/office/drawing/2014/main" val="2669231858"/>
                  </a:ext>
                </a:extLst>
              </a:tr>
              <a:tr h="544050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TelNo</a:t>
                      </a:r>
                      <a:endParaRPr lang="zh-CN" sz="20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851" marR="63851" marT="0" marB="0"/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endParaRPr lang="zh-CN" sz="20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851" marR="63851" marT="0" marB="0"/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联系方式</a:t>
                      </a:r>
                    </a:p>
                  </a:txBody>
                  <a:tcPr marL="63851" marR="63851" marT="0" marB="0"/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sz="20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851" marR="63851" marT="0" marB="0"/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非空</a:t>
                      </a:r>
                    </a:p>
                  </a:txBody>
                  <a:tcPr marL="63851" marR="63851" marT="0" marB="0"/>
                </a:tc>
                <a:extLst>
                  <a:ext uri="{0D108BD9-81ED-4DB2-BD59-A6C34878D82A}">
                    <a16:rowId xmlns:a16="http://schemas.microsoft.com/office/drawing/2014/main" val="182778516"/>
                  </a:ext>
                </a:extLst>
              </a:tr>
              <a:tr h="544050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Photo</a:t>
                      </a:r>
                      <a:endParaRPr lang="zh-CN" sz="20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851" marR="63851" marT="0" marB="0"/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endParaRPr lang="zh-CN" sz="20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851" marR="63851" marT="0" marB="0"/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默认空字符串</a:t>
                      </a:r>
                    </a:p>
                  </a:txBody>
                  <a:tcPr marL="63851" marR="63851" marT="0" marB="0"/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sz="20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851" marR="63851" marT="0" marB="0"/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非空</a:t>
                      </a:r>
                    </a:p>
                  </a:txBody>
                  <a:tcPr marL="63851" marR="63851" marT="0" marB="0"/>
                </a:tc>
                <a:extLst>
                  <a:ext uri="{0D108BD9-81ED-4DB2-BD59-A6C34878D82A}">
                    <a16:rowId xmlns:a16="http://schemas.microsoft.com/office/drawing/2014/main" val="2617649441"/>
                  </a:ext>
                </a:extLst>
              </a:tr>
              <a:tr h="544050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IsTeacher</a:t>
                      </a:r>
                      <a:endParaRPr lang="zh-CN" sz="20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851" marR="63851" marT="0" marB="0"/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endParaRPr lang="zh-CN" sz="20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851" marR="63851" marT="0" marB="0"/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是否为教师，默认值为</a:t>
                      </a: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sz="20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851" marR="63851" marT="0" marB="0"/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sz="20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851" marR="63851" marT="0" marB="0"/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非空</a:t>
                      </a:r>
                    </a:p>
                  </a:txBody>
                  <a:tcPr marL="63851" marR="63851" marT="0" marB="0"/>
                </a:tc>
                <a:extLst>
                  <a:ext uri="{0D108BD9-81ED-4DB2-BD59-A6C34878D82A}">
                    <a16:rowId xmlns:a16="http://schemas.microsoft.com/office/drawing/2014/main" val="1566119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896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5788"/>
            <a:ext cx="11814629" cy="6589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666565" y="109296"/>
            <a:ext cx="7143880" cy="734766"/>
            <a:chOff x="4304715" y="109296"/>
            <a:chExt cx="6178110" cy="734766"/>
          </a:xfrm>
        </p:grpSpPr>
        <p:grpSp>
          <p:nvGrpSpPr>
            <p:cNvPr id="13" name="组合 12"/>
            <p:cNvGrpSpPr/>
            <p:nvPr/>
          </p:nvGrpSpPr>
          <p:grpSpPr>
            <a:xfrm>
              <a:off x="4304715" y="109296"/>
              <a:ext cx="6178110" cy="734766"/>
              <a:chOff x="3094893" y="151499"/>
              <a:chExt cx="6178110" cy="734766"/>
            </a:xfrm>
          </p:grpSpPr>
          <p:sp>
            <p:nvSpPr>
              <p:cNvPr id="15" name="椭圆 14"/>
              <p:cNvSpPr>
                <a:spLocks noChangeAspect="1"/>
              </p:cNvSpPr>
              <p:nvPr/>
            </p:nvSpPr>
            <p:spPr>
              <a:xfrm>
                <a:off x="3094893" y="151500"/>
                <a:ext cx="734765" cy="734765"/>
              </a:xfrm>
              <a:prstGeom prst="ellipse">
                <a:avLst/>
              </a:prstGeom>
              <a:solidFill>
                <a:srgbClr val="304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3462275" y="151500"/>
                <a:ext cx="5387926" cy="734765"/>
              </a:xfrm>
              <a:prstGeom prst="rect">
                <a:avLst/>
              </a:prstGeom>
              <a:solidFill>
                <a:srgbClr val="304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lang="en-US" altLang="zh-CN" sz="400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Android</a:t>
                </a:r>
                <a:r>
                  <a:rPr lang="zh-CN" altLang="en-US" sz="400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端数据库表设计</a:t>
                </a:r>
                <a:endParaRPr lang="zh-CN" altLang="en-US" sz="40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椭圆 16"/>
              <p:cNvSpPr>
                <a:spLocks noChangeAspect="1"/>
              </p:cNvSpPr>
              <p:nvPr/>
            </p:nvSpPr>
            <p:spPr>
              <a:xfrm>
                <a:off x="8538238" y="151499"/>
                <a:ext cx="734765" cy="734765"/>
              </a:xfrm>
              <a:prstGeom prst="ellipse">
                <a:avLst/>
              </a:prstGeom>
              <a:solidFill>
                <a:srgbClr val="304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4433973" y="202358"/>
              <a:ext cx="548640" cy="548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5</a:t>
              </a:r>
              <a:endParaRPr lang="zh-CN" altLang="en-US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-16798" y="1"/>
            <a:ext cx="2679180" cy="6858000"/>
            <a:chOff x="-8561" y="0"/>
            <a:chExt cx="2679180" cy="6858000"/>
          </a:xfrm>
        </p:grpSpPr>
        <p:grpSp>
          <p:nvGrpSpPr>
            <p:cNvPr id="32" name="组合 31"/>
            <p:cNvGrpSpPr/>
            <p:nvPr/>
          </p:nvGrpSpPr>
          <p:grpSpPr>
            <a:xfrm>
              <a:off x="-8561" y="0"/>
              <a:ext cx="2679180" cy="6858000"/>
              <a:chOff x="-8561" y="0"/>
              <a:chExt cx="2679180" cy="6858000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-6265" y="0"/>
                <a:ext cx="2676884" cy="6858000"/>
                <a:chOff x="-76089" y="1"/>
                <a:chExt cx="2676884" cy="6858000"/>
              </a:xfrm>
            </p:grpSpPr>
            <p:sp>
              <p:nvSpPr>
                <p:cNvPr id="36" name="矩形 35"/>
                <p:cNvSpPr/>
                <p:nvPr/>
              </p:nvSpPr>
              <p:spPr>
                <a:xfrm>
                  <a:off x="-63205" y="1"/>
                  <a:ext cx="2664000" cy="6858000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矩形 36"/>
                <p:cNvSpPr/>
                <p:nvPr/>
              </p:nvSpPr>
              <p:spPr>
                <a:xfrm>
                  <a:off x="-69824" y="1101492"/>
                  <a:ext cx="2664000" cy="920283"/>
                </a:xfrm>
                <a:prstGeom prst="rect">
                  <a:avLst/>
                </a:prstGeom>
                <a:solidFill>
                  <a:srgbClr val="F2F2F2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项目背景</a:t>
                  </a:r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-70795" y="2946801"/>
                  <a:ext cx="2664000" cy="920283"/>
                </a:xfrm>
                <a:prstGeom prst="rect">
                  <a:avLst/>
                </a:prstGeom>
                <a:solidFill>
                  <a:srgbClr val="F2F2F2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需求分析</a:t>
                  </a:r>
                </a:p>
              </p:txBody>
            </p:sp>
            <p:sp>
              <p:nvSpPr>
                <p:cNvPr id="39" name="矩形 38"/>
                <p:cNvSpPr/>
                <p:nvPr/>
              </p:nvSpPr>
              <p:spPr>
                <a:xfrm>
                  <a:off x="-69824" y="3860156"/>
                  <a:ext cx="2664000" cy="920283"/>
                </a:xfrm>
                <a:prstGeom prst="rect">
                  <a:avLst/>
                </a:prstGeom>
                <a:solidFill>
                  <a:srgbClr val="F2F2F2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功能模块图</a:t>
                  </a:r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>
                  <a:off x="-76089" y="4753389"/>
                  <a:ext cx="2664000" cy="920283"/>
                </a:xfrm>
                <a:prstGeom prst="rect">
                  <a:avLst/>
                </a:prstGeom>
                <a:solidFill>
                  <a:srgbClr val="304965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bg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系统设计</a:t>
                  </a:r>
                </a:p>
              </p:txBody>
            </p:sp>
            <p:sp>
              <p:nvSpPr>
                <p:cNvPr id="41" name="矩形 40"/>
                <p:cNvSpPr/>
                <p:nvPr/>
              </p:nvSpPr>
              <p:spPr>
                <a:xfrm>
                  <a:off x="-69470" y="5660477"/>
                  <a:ext cx="2664000" cy="920283"/>
                </a:xfrm>
                <a:prstGeom prst="rect">
                  <a:avLst/>
                </a:prstGeom>
                <a:solidFill>
                  <a:srgbClr val="F2F2F2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系统实现截图</a:t>
                  </a:r>
                </a:p>
              </p:txBody>
            </p:sp>
          </p:grpSp>
          <p:sp>
            <p:nvSpPr>
              <p:cNvPr id="35" name="矩形 34"/>
              <p:cNvSpPr/>
              <p:nvPr/>
            </p:nvSpPr>
            <p:spPr>
              <a:xfrm>
                <a:off x="-8561" y="2010483"/>
                <a:ext cx="2664000" cy="920283"/>
              </a:xfrm>
              <a:prstGeom prst="rect">
                <a:avLst/>
              </a:prstGeom>
              <a:solidFill>
                <a:srgbClr val="F2F2F2"/>
              </a:solidFill>
              <a:ln w="25400">
                <a:solidFill>
                  <a:srgbClr val="E8E9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主要技术介绍</a:t>
                </a:r>
              </a:p>
            </p:txBody>
          </p:sp>
        </p:grpSp>
        <p:sp>
          <p:nvSpPr>
            <p:cNvPr id="33" name="等腰三角形 32"/>
            <p:cNvSpPr/>
            <p:nvPr/>
          </p:nvSpPr>
          <p:spPr>
            <a:xfrm rot="16200000">
              <a:off x="2418288" y="5090942"/>
              <a:ext cx="258824" cy="24583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圆角矩形 22"/>
          <p:cNvSpPr/>
          <p:nvPr/>
        </p:nvSpPr>
        <p:spPr>
          <a:xfrm>
            <a:off x="6606403" y="1178493"/>
            <a:ext cx="1519311" cy="334705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3049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04965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course</a:t>
            </a:r>
            <a:r>
              <a:rPr lang="zh-CN" altLang="en-US" sz="2000" dirty="0" smtClean="0">
                <a:solidFill>
                  <a:srgbClr val="304965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</a:t>
            </a:r>
            <a:endParaRPr lang="zh-CN" altLang="en-US" sz="2000" dirty="0">
              <a:solidFill>
                <a:srgbClr val="304965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842725"/>
              </p:ext>
            </p:extLst>
          </p:nvPr>
        </p:nvGraphicFramePr>
        <p:xfrm>
          <a:off x="3136059" y="1949230"/>
          <a:ext cx="8460000" cy="32643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5432">
                  <a:extLst>
                    <a:ext uri="{9D8B030D-6E8A-4147-A177-3AD203B41FA5}">
                      <a16:colId xmlns:a16="http://schemas.microsoft.com/office/drawing/2014/main" val="1589237072"/>
                    </a:ext>
                  </a:extLst>
                </a:gridCol>
                <a:gridCol w="1578086">
                  <a:extLst>
                    <a:ext uri="{9D8B030D-6E8A-4147-A177-3AD203B41FA5}">
                      <a16:colId xmlns:a16="http://schemas.microsoft.com/office/drawing/2014/main" val="2664984143"/>
                    </a:ext>
                  </a:extLst>
                </a:gridCol>
                <a:gridCol w="3104750">
                  <a:extLst>
                    <a:ext uri="{9D8B030D-6E8A-4147-A177-3AD203B41FA5}">
                      <a16:colId xmlns:a16="http://schemas.microsoft.com/office/drawing/2014/main" val="404403107"/>
                    </a:ext>
                  </a:extLst>
                </a:gridCol>
                <a:gridCol w="937898">
                  <a:extLst>
                    <a:ext uri="{9D8B030D-6E8A-4147-A177-3AD203B41FA5}">
                      <a16:colId xmlns:a16="http://schemas.microsoft.com/office/drawing/2014/main" val="1356181955"/>
                    </a:ext>
                  </a:extLst>
                </a:gridCol>
                <a:gridCol w="973834">
                  <a:extLst>
                    <a:ext uri="{9D8B030D-6E8A-4147-A177-3AD203B41FA5}">
                      <a16:colId xmlns:a16="http://schemas.microsoft.com/office/drawing/2014/main" val="152866639"/>
                    </a:ext>
                  </a:extLst>
                </a:gridCol>
              </a:tblGrid>
              <a:tr h="544050"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字段名称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数据类型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说明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主键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非空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3098588"/>
                  </a:ext>
                </a:extLst>
              </a:tr>
              <a:tr h="544050"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CourseID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Integer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主键，自增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是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非空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2372625"/>
                  </a:ext>
                </a:extLst>
              </a:tr>
              <a:tr h="544050"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CourseName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Text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课程名称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非空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2626845"/>
                  </a:ext>
                </a:extLst>
              </a:tr>
              <a:tr h="544050"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CreateDate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Text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课程创建时间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非空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6270111"/>
                  </a:ext>
                </a:extLst>
              </a:tr>
              <a:tr h="544050"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DeadLine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Text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课程提交时间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非空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9231858"/>
                  </a:ext>
                </a:extLst>
              </a:tr>
              <a:tr h="544050"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Context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Text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课程说明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非空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778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13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5788"/>
            <a:ext cx="11814629" cy="6589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666565" y="109296"/>
            <a:ext cx="7143880" cy="734766"/>
            <a:chOff x="4304715" y="109296"/>
            <a:chExt cx="6178110" cy="734766"/>
          </a:xfrm>
        </p:grpSpPr>
        <p:grpSp>
          <p:nvGrpSpPr>
            <p:cNvPr id="13" name="组合 12"/>
            <p:cNvGrpSpPr/>
            <p:nvPr/>
          </p:nvGrpSpPr>
          <p:grpSpPr>
            <a:xfrm>
              <a:off x="4304715" y="109296"/>
              <a:ext cx="6178110" cy="734766"/>
              <a:chOff x="3094893" y="151499"/>
              <a:chExt cx="6178110" cy="734766"/>
            </a:xfrm>
          </p:grpSpPr>
          <p:sp>
            <p:nvSpPr>
              <p:cNvPr id="15" name="椭圆 14"/>
              <p:cNvSpPr>
                <a:spLocks noChangeAspect="1"/>
              </p:cNvSpPr>
              <p:nvPr/>
            </p:nvSpPr>
            <p:spPr>
              <a:xfrm>
                <a:off x="3094893" y="151500"/>
                <a:ext cx="734765" cy="734765"/>
              </a:xfrm>
              <a:prstGeom prst="ellipse">
                <a:avLst/>
              </a:prstGeom>
              <a:solidFill>
                <a:srgbClr val="304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3462275" y="151500"/>
                <a:ext cx="5387926" cy="734765"/>
              </a:xfrm>
              <a:prstGeom prst="rect">
                <a:avLst/>
              </a:prstGeom>
              <a:solidFill>
                <a:srgbClr val="304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lang="en-US" altLang="zh-CN" sz="400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Android</a:t>
                </a:r>
                <a:r>
                  <a:rPr lang="zh-CN" altLang="en-US" sz="400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端数据库表设计</a:t>
                </a:r>
                <a:endParaRPr lang="zh-CN" altLang="en-US" sz="40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椭圆 16"/>
              <p:cNvSpPr>
                <a:spLocks noChangeAspect="1"/>
              </p:cNvSpPr>
              <p:nvPr/>
            </p:nvSpPr>
            <p:spPr>
              <a:xfrm>
                <a:off x="8538238" y="151499"/>
                <a:ext cx="734765" cy="734765"/>
              </a:xfrm>
              <a:prstGeom prst="ellipse">
                <a:avLst/>
              </a:prstGeom>
              <a:solidFill>
                <a:srgbClr val="304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4433973" y="202358"/>
              <a:ext cx="548640" cy="548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5</a:t>
              </a:r>
              <a:endParaRPr lang="zh-CN" altLang="en-US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-16798" y="1"/>
            <a:ext cx="2679180" cy="6858000"/>
            <a:chOff x="-8561" y="0"/>
            <a:chExt cx="2679180" cy="6858000"/>
          </a:xfrm>
        </p:grpSpPr>
        <p:grpSp>
          <p:nvGrpSpPr>
            <p:cNvPr id="32" name="组合 31"/>
            <p:cNvGrpSpPr/>
            <p:nvPr/>
          </p:nvGrpSpPr>
          <p:grpSpPr>
            <a:xfrm>
              <a:off x="-8561" y="0"/>
              <a:ext cx="2679180" cy="6858000"/>
              <a:chOff x="-8561" y="0"/>
              <a:chExt cx="2679180" cy="6858000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-6265" y="0"/>
                <a:ext cx="2676884" cy="6858000"/>
                <a:chOff x="-76089" y="1"/>
                <a:chExt cx="2676884" cy="6858000"/>
              </a:xfrm>
            </p:grpSpPr>
            <p:sp>
              <p:nvSpPr>
                <p:cNvPr id="36" name="矩形 35"/>
                <p:cNvSpPr/>
                <p:nvPr/>
              </p:nvSpPr>
              <p:spPr>
                <a:xfrm>
                  <a:off x="-63205" y="1"/>
                  <a:ext cx="2664000" cy="6858000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矩形 36"/>
                <p:cNvSpPr/>
                <p:nvPr/>
              </p:nvSpPr>
              <p:spPr>
                <a:xfrm>
                  <a:off x="-69824" y="1101492"/>
                  <a:ext cx="2664000" cy="920283"/>
                </a:xfrm>
                <a:prstGeom prst="rect">
                  <a:avLst/>
                </a:prstGeom>
                <a:solidFill>
                  <a:srgbClr val="F2F2F2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项目背景</a:t>
                  </a:r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-70795" y="2946801"/>
                  <a:ext cx="2664000" cy="920283"/>
                </a:xfrm>
                <a:prstGeom prst="rect">
                  <a:avLst/>
                </a:prstGeom>
                <a:solidFill>
                  <a:srgbClr val="F2F2F2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需求分析</a:t>
                  </a:r>
                </a:p>
              </p:txBody>
            </p:sp>
            <p:sp>
              <p:nvSpPr>
                <p:cNvPr id="39" name="矩形 38"/>
                <p:cNvSpPr/>
                <p:nvPr/>
              </p:nvSpPr>
              <p:spPr>
                <a:xfrm>
                  <a:off x="-69824" y="3860156"/>
                  <a:ext cx="2664000" cy="920283"/>
                </a:xfrm>
                <a:prstGeom prst="rect">
                  <a:avLst/>
                </a:prstGeom>
                <a:solidFill>
                  <a:srgbClr val="F2F2F2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功能模块图</a:t>
                  </a:r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>
                  <a:off x="-76089" y="4753389"/>
                  <a:ext cx="2664000" cy="920283"/>
                </a:xfrm>
                <a:prstGeom prst="rect">
                  <a:avLst/>
                </a:prstGeom>
                <a:solidFill>
                  <a:srgbClr val="304965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bg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系统设计</a:t>
                  </a:r>
                </a:p>
              </p:txBody>
            </p:sp>
            <p:sp>
              <p:nvSpPr>
                <p:cNvPr id="41" name="矩形 40"/>
                <p:cNvSpPr/>
                <p:nvPr/>
              </p:nvSpPr>
              <p:spPr>
                <a:xfrm>
                  <a:off x="-69470" y="5660477"/>
                  <a:ext cx="2664000" cy="920283"/>
                </a:xfrm>
                <a:prstGeom prst="rect">
                  <a:avLst/>
                </a:prstGeom>
                <a:solidFill>
                  <a:srgbClr val="F2F2F2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系统实现截图</a:t>
                  </a:r>
                </a:p>
              </p:txBody>
            </p:sp>
          </p:grpSp>
          <p:sp>
            <p:nvSpPr>
              <p:cNvPr id="35" name="矩形 34"/>
              <p:cNvSpPr/>
              <p:nvPr/>
            </p:nvSpPr>
            <p:spPr>
              <a:xfrm>
                <a:off x="-8561" y="2010483"/>
                <a:ext cx="2664000" cy="920283"/>
              </a:xfrm>
              <a:prstGeom prst="rect">
                <a:avLst/>
              </a:prstGeom>
              <a:solidFill>
                <a:srgbClr val="F2F2F2"/>
              </a:solidFill>
              <a:ln w="25400">
                <a:solidFill>
                  <a:srgbClr val="E8E9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主要技术介绍</a:t>
                </a:r>
              </a:p>
            </p:txBody>
          </p:sp>
        </p:grpSp>
        <p:sp>
          <p:nvSpPr>
            <p:cNvPr id="33" name="等腰三角形 32"/>
            <p:cNvSpPr/>
            <p:nvPr/>
          </p:nvSpPr>
          <p:spPr>
            <a:xfrm rot="16200000">
              <a:off x="2418288" y="5090942"/>
              <a:ext cx="258824" cy="24583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圆角矩形 22"/>
          <p:cNvSpPr/>
          <p:nvPr/>
        </p:nvSpPr>
        <p:spPr>
          <a:xfrm>
            <a:off x="6606404" y="1101492"/>
            <a:ext cx="1519311" cy="334705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3049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04965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question</a:t>
            </a:r>
            <a:r>
              <a:rPr lang="zh-CN" altLang="en-US" sz="2000" dirty="0" smtClean="0">
                <a:solidFill>
                  <a:srgbClr val="304965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</a:t>
            </a:r>
            <a:endParaRPr lang="zh-CN" altLang="en-US" sz="2000" dirty="0">
              <a:solidFill>
                <a:srgbClr val="304965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452145"/>
              </p:ext>
            </p:extLst>
          </p:nvPr>
        </p:nvGraphicFramePr>
        <p:xfrm>
          <a:off x="3008506" y="1691414"/>
          <a:ext cx="8459999" cy="43513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1264">
                  <a:extLst>
                    <a:ext uri="{9D8B030D-6E8A-4147-A177-3AD203B41FA5}">
                      <a16:colId xmlns:a16="http://schemas.microsoft.com/office/drawing/2014/main" val="3314998952"/>
                    </a:ext>
                  </a:extLst>
                </a:gridCol>
                <a:gridCol w="1722252">
                  <a:extLst>
                    <a:ext uri="{9D8B030D-6E8A-4147-A177-3AD203B41FA5}">
                      <a16:colId xmlns:a16="http://schemas.microsoft.com/office/drawing/2014/main" val="3076647561"/>
                    </a:ext>
                  </a:extLst>
                </a:gridCol>
                <a:gridCol w="3066051">
                  <a:extLst>
                    <a:ext uri="{9D8B030D-6E8A-4147-A177-3AD203B41FA5}">
                      <a16:colId xmlns:a16="http://schemas.microsoft.com/office/drawing/2014/main" val="2509869995"/>
                    </a:ext>
                  </a:extLst>
                </a:gridCol>
                <a:gridCol w="976598">
                  <a:extLst>
                    <a:ext uri="{9D8B030D-6E8A-4147-A177-3AD203B41FA5}">
                      <a16:colId xmlns:a16="http://schemas.microsoft.com/office/drawing/2014/main" val="3736218831"/>
                    </a:ext>
                  </a:extLst>
                </a:gridCol>
                <a:gridCol w="973834">
                  <a:extLst>
                    <a:ext uri="{9D8B030D-6E8A-4147-A177-3AD203B41FA5}">
                      <a16:colId xmlns:a16="http://schemas.microsoft.com/office/drawing/2014/main" val="233632482"/>
                    </a:ext>
                  </a:extLst>
                </a:gridCol>
              </a:tblGrid>
              <a:tr h="435134"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字段名称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081" marR="51081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数据类型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081" marR="51081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说明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081" marR="51081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主键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081" marR="51081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非空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081" marR="51081" marT="0" marB="0"/>
                </a:tc>
                <a:extLst>
                  <a:ext uri="{0D108BD9-81ED-4DB2-BD59-A6C34878D82A}">
                    <a16:rowId xmlns:a16="http://schemas.microsoft.com/office/drawing/2014/main" val="2366494449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QuestionID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081" marR="51081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Integer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081" marR="51081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主键，自增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081" marR="51081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是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081" marR="51081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非空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081" marR="51081" marT="0" marB="0"/>
                </a:tc>
                <a:extLst>
                  <a:ext uri="{0D108BD9-81ED-4DB2-BD59-A6C34878D82A}">
                    <a16:rowId xmlns:a16="http://schemas.microsoft.com/office/drawing/2014/main" val="1265007171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CourseID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081" marR="51081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Integer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081" marR="51081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外键，课程编号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081" marR="51081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081" marR="51081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非空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081" marR="51081" marT="0" marB="0"/>
                </a:tc>
                <a:extLst>
                  <a:ext uri="{0D108BD9-81ED-4DB2-BD59-A6C34878D82A}">
                    <a16:rowId xmlns:a16="http://schemas.microsoft.com/office/drawing/2014/main" val="2014056368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Question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081" marR="51081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Text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081" marR="51081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试题题目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081" marR="51081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081" marR="51081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非空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081" marR="51081" marT="0" marB="0"/>
                </a:tc>
                <a:extLst>
                  <a:ext uri="{0D108BD9-81ED-4DB2-BD59-A6C34878D82A}">
                    <a16:rowId xmlns:a16="http://schemas.microsoft.com/office/drawing/2014/main" val="1828688431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ChoiceA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081" marR="51081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Text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081" marR="51081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选项</a:t>
                      </a:r>
                      <a:r>
                        <a:rPr lang="en-US" sz="2000" dirty="0">
                          <a:effectLst/>
                        </a:rPr>
                        <a:t>A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081" marR="51081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081" marR="51081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非空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081" marR="51081" marT="0" marB="0"/>
                </a:tc>
                <a:extLst>
                  <a:ext uri="{0D108BD9-81ED-4DB2-BD59-A6C34878D82A}">
                    <a16:rowId xmlns:a16="http://schemas.microsoft.com/office/drawing/2014/main" val="797987120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ChoiceB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081" marR="51081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Text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081" marR="51081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选项</a:t>
                      </a:r>
                      <a:r>
                        <a:rPr lang="en-US" sz="2000" dirty="0">
                          <a:effectLst/>
                        </a:rPr>
                        <a:t>B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081" marR="51081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081" marR="51081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非空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081" marR="51081" marT="0" marB="0"/>
                </a:tc>
                <a:extLst>
                  <a:ext uri="{0D108BD9-81ED-4DB2-BD59-A6C34878D82A}">
                    <a16:rowId xmlns:a16="http://schemas.microsoft.com/office/drawing/2014/main" val="3409873725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ChoiceC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081" marR="51081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Text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081" marR="51081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选项</a:t>
                      </a:r>
                      <a:r>
                        <a:rPr lang="en-US" sz="2000" dirty="0">
                          <a:effectLst/>
                        </a:rPr>
                        <a:t>C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081" marR="51081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081" marR="51081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非空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081" marR="51081" marT="0" marB="0"/>
                </a:tc>
                <a:extLst>
                  <a:ext uri="{0D108BD9-81ED-4DB2-BD59-A6C34878D82A}">
                    <a16:rowId xmlns:a16="http://schemas.microsoft.com/office/drawing/2014/main" val="4241538410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ChoiceD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081" marR="51081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Text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081" marR="51081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选项</a:t>
                      </a:r>
                      <a:r>
                        <a:rPr lang="en-US" sz="2000">
                          <a:effectLst/>
                        </a:rPr>
                        <a:t>D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081" marR="51081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081" marR="51081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非空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081" marR="51081" marT="0" marB="0"/>
                </a:tc>
                <a:extLst>
                  <a:ext uri="{0D108BD9-81ED-4DB2-BD59-A6C34878D82A}">
                    <a16:rowId xmlns:a16="http://schemas.microsoft.com/office/drawing/2014/main" val="551082850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Answer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081" marR="51081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Text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081" marR="51081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试题答案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081" marR="51081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081" marR="51081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非空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081" marR="51081" marT="0" marB="0"/>
                </a:tc>
                <a:extLst>
                  <a:ext uri="{0D108BD9-81ED-4DB2-BD59-A6C34878D82A}">
                    <a16:rowId xmlns:a16="http://schemas.microsoft.com/office/drawing/2014/main" val="1983068653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Score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081" marR="51081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Integer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081" marR="51081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试题分数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081" marR="51081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081" marR="51081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非空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081" marR="51081" marT="0" marB="0"/>
                </a:tc>
                <a:extLst>
                  <a:ext uri="{0D108BD9-81ED-4DB2-BD59-A6C34878D82A}">
                    <a16:rowId xmlns:a16="http://schemas.microsoft.com/office/drawing/2014/main" val="3640116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203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5788"/>
            <a:ext cx="11814629" cy="6589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304715" y="109296"/>
            <a:ext cx="6122690" cy="734766"/>
            <a:chOff x="4304715" y="109296"/>
            <a:chExt cx="6122690" cy="734766"/>
          </a:xfrm>
        </p:grpSpPr>
        <p:grpSp>
          <p:nvGrpSpPr>
            <p:cNvPr id="12" name="组合 11"/>
            <p:cNvGrpSpPr/>
            <p:nvPr/>
          </p:nvGrpSpPr>
          <p:grpSpPr>
            <a:xfrm>
              <a:off x="4304715" y="109296"/>
              <a:ext cx="6122690" cy="734766"/>
              <a:chOff x="3094893" y="151499"/>
              <a:chExt cx="6122690" cy="734766"/>
            </a:xfrm>
          </p:grpSpPr>
          <p:sp>
            <p:nvSpPr>
              <p:cNvPr id="14" name="椭圆 13"/>
              <p:cNvSpPr>
                <a:spLocks noChangeAspect="1"/>
              </p:cNvSpPr>
              <p:nvPr/>
            </p:nvSpPr>
            <p:spPr>
              <a:xfrm>
                <a:off x="3094893" y="151500"/>
                <a:ext cx="734765" cy="734765"/>
              </a:xfrm>
              <a:prstGeom prst="ellipse">
                <a:avLst/>
              </a:prstGeom>
              <a:solidFill>
                <a:srgbClr val="304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62275" y="151500"/>
                <a:ext cx="5387926" cy="734765"/>
              </a:xfrm>
              <a:prstGeom prst="rect">
                <a:avLst/>
              </a:prstGeom>
              <a:solidFill>
                <a:srgbClr val="304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lang="zh-CN" altLang="en-US" sz="40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数据交互流程</a:t>
                </a:r>
                <a:endParaRPr lang="zh-CN" altLang="en-US" sz="40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6" name="椭圆 15"/>
              <p:cNvSpPr>
                <a:spLocks noChangeAspect="1"/>
              </p:cNvSpPr>
              <p:nvPr/>
            </p:nvSpPr>
            <p:spPr>
              <a:xfrm>
                <a:off x="8482818" y="151499"/>
                <a:ext cx="734765" cy="734765"/>
              </a:xfrm>
              <a:prstGeom prst="ellipse">
                <a:avLst/>
              </a:prstGeom>
              <a:solidFill>
                <a:srgbClr val="304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椭圆 12"/>
            <p:cNvSpPr>
              <a:spLocks noChangeAspect="1"/>
            </p:cNvSpPr>
            <p:nvPr/>
          </p:nvSpPr>
          <p:spPr>
            <a:xfrm>
              <a:off x="4433973" y="202358"/>
              <a:ext cx="548640" cy="548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5</a:t>
              </a:r>
              <a:endParaRPr lang="zh-CN" altLang="en-US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111910" y="1367299"/>
            <a:ext cx="8160774" cy="5133707"/>
            <a:chOff x="3111910" y="1367299"/>
            <a:chExt cx="8160774" cy="5133707"/>
          </a:xfrm>
        </p:grpSpPr>
        <p:sp>
          <p:nvSpPr>
            <p:cNvPr id="22" name="圆角矩形 21"/>
            <p:cNvSpPr/>
            <p:nvPr/>
          </p:nvSpPr>
          <p:spPr>
            <a:xfrm>
              <a:off x="3111910" y="1371600"/>
              <a:ext cx="3421625" cy="4704735"/>
            </a:xfrm>
            <a:prstGeom prst="roundRect">
              <a:avLst/>
            </a:prstGeom>
            <a:noFill/>
            <a:ln w="41275">
              <a:solidFill>
                <a:srgbClr val="30496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7851059" y="1367299"/>
              <a:ext cx="3421625" cy="4704735"/>
            </a:xfrm>
            <a:prstGeom prst="roundRect">
              <a:avLst/>
            </a:prstGeom>
            <a:noFill/>
            <a:ln w="41275">
              <a:solidFill>
                <a:srgbClr val="30496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altLang="zh-CN" sz="2400" dirty="0" err="1">
                  <a:solidFill>
                    <a:srgbClr val="30496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400" dirty="0" err="1" smtClean="0">
                  <a:solidFill>
                    <a:srgbClr val="30496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hinkPHP</a:t>
              </a:r>
              <a:endParaRPr lang="zh-CN" altLang="en-US" sz="2400" dirty="0">
                <a:solidFill>
                  <a:srgbClr val="304965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4063066" y="6166300"/>
              <a:ext cx="1519311" cy="334705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rgbClr val="3049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304965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Android</a:t>
              </a:r>
              <a:r>
                <a:rPr lang="zh-CN" altLang="en-US" sz="2000" dirty="0">
                  <a:solidFill>
                    <a:srgbClr val="304965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端</a:t>
              </a: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8802215" y="6166301"/>
              <a:ext cx="1519311" cy="334705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rgbClr val="3049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rgbClr val="304965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服务端</a:t>
              </a: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3617291" y="1789265"/>
              <a:ext cx="2403681" cy="655089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rgbClr val="3049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304965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layout</a:t>
              </a:r>
              <a:endParaRPr lang="zh-CN" altLang="en-US" sz="2000" dirty="0">
                <a:solidFill>
                  <a:srgbClr val="304965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3617291" y="3425384"/>
              <a:ext cx="2403681" cy="655089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rgbClr val="3049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304965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Activity</a:t>
              </a:r>
              <a:endParaRPr lang="zh-CN" altLang="en-US" sz="2000" dirty="0">
                <a:solidFill>
                  <a:srgbClr val="304965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3617291" y="5061503"/>
              <a:ext cx="2403681" cy="655089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rgbClr val="3049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304965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Model</a:t>
              </a:r>
              <a:endParaRPr lang="zh-CN" altLang="en-US" sz="2000" dirty="0">
                <a:solidFill>
                  <a:srgbClr val="304965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3" name="直接箭头连接符 2"/>
            <p:cNvCxnSpPr/>
            <p:nvPr/>
          </p:nvCxnSpPr>
          <p:spPr>
            <a:xfrm>
              <a:off x="5039480" y="2444354"/>
              <a:ext cx="0" cy="981030"/>
            </a:xfrm>
            <a:prstGeom prst="straightConnector1">
              <a:avLst/>
            </a:prstGeom>
            <a:ln w="76200">
              <a:solidFill>
                <a:srgbClr val="30496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flipV="1">
              <a:off x="4433973" y="2444355"/>
              <a:ext cx="1" cy="981029"/>
            </a:xfrm>
            <a:prstGeom prst="straightConnector1">
              <a:avLst/>
            </a:prstGeom>
            <a:ln w="76200">
              <a:solidFill>
                <a:srgbClr val="30496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>
              <a:off x="5043961" y="4080473"/>
              <a:ext cx="0" cy="981030"/>
            </a:xfrm>
            <a:prstGeom prst="straightConnector1">
              <a:avLst/>
            </a:prstGeom>
            <a:ln w="76200">
              <a:solidFill>
                <a:srgbClr val="30496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 flipV="1">
              <a:off x="4438454" y="4080474"/>
              <a:ext cx="1" cy="981029"/>
            </a:xfrm>
            <a:prstGeom prst="straightConnector1">
              <a:avLst/>
            </a:prstGeom>
            <a:ln w="76200">
              <a:solidFill>
                <a:srgbClr val="30496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圆角矩形 35"/>
            <p:cNvSpPr/>
            <p:nvPr/>
          </p:nvSpPr>
          <p:spPr>
            <a:xfrm>
              <a:off x="8360029" y="1781658"/>
              <a:ext cx="2403681" cy="655089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rgbClr val="3049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304965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model</a:t>
              </a:r>
              <a:endParaRPr lang="zh-CN" altLang="en-US" sz="2000" dirty="0">
                <a:solidFill>
                  <a:srgbClr val="304965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8394687" y="3425383"/>
              <a:ext cx="2403681" cy="655089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rgbClr val="3049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304965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controller</a:t>
              </a:r>
              <a:endParaRPr lang="zh-CN" altLang="en-US" sz="2000" dirty="0">
                <a:solidFill>
                  <a:srgbClr val="304965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38" name="直接箭头连接符 37"/>
            <p:cNvCxnSpPr/>
            <p:nvPr/>
          </p:nvCxnSpPr>
          <p:spPr>
            <a:xfrm flipV="1">
              <a:off x="6045107" y="3616036"/>
              <a:ext cx="2349580" cy="27045"/>
            </a:xfrm>
            <a:prstGeom prst="straightConnector1">
              <a:avLst/>
            </a:prstGeom>
            <a:ln w="76200">
              <a:solidFill>
                <a:srgbClr val="30496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6828800" y="3240717"/>
              <a:ext cx="803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30496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Volley</a:t>
              </a:r>
              <a:endParaRPr lang="zh-CN" altLang="en-US" dirty="0">
                <a:solidFill>
                  <a:srgbClr val="304965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直接箭头连接符 40"/>
            <p:cNvCxnSpPr/>
            <p:nvPr/>
          </p:nvCxnSpPr>
          <p:spPr>
            <a:xfrm flipH="1">
              <a:off x="6017507" y="3852147"/>
              <a:ext cx="2377180" cy="47174"/>
            </a:xfrm>
            <a:prstGeom prst="straightConnector1">
              <a:avLst/>
            </a:prstGeom>
            <a:ln w="76200">
              <a:solidFill>
                <a:srgbClr val="30496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6828038" y="3933650"/>
              <a:ext cx="9005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30496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JSON</a:t>
              </a:r>
              <a:endParaRPr lang="zh-CN" altLang="en-US" dirty="0">
                <a:solidFill>
                  <a:srgbClr val="304965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4" name="直接箭头连接符 43"/>
            <p:cNvCxnSpPr/>
            <p:nvPr/>
          </p:nvCxnSpPr>
          <p:spPr>
            <a:xfrm>
              <a:off x="9943989" y="2451498"/>
              <a:ext cx="0" cy="981030"/>
            </a:xfrm>
            <a:prstGeom prst="straightConnector1">
              <a:avLst/>
            </a:prstGeom>
            <a:ln w="76200">
              <a:solidFill>
                <a:srgbClr val="30496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 flipV="1">
              <a:off x="9338482" y="2451499"/>
              <a:ext cx="1" cy="981029"/>
            </a:xfrm>
            <a:prstGeom prst="straightConnector1">
              <a:avLst/>
            </a:prstGeom>
            <a:ln w="76200">
              <a:solidFill>
                <a:srgbClr val="30496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-16798" y="1"/>
            <a:ext cx="2679180" cy="6858000"/>
            <a:chOff x="-8561" y="0"/>
            <a:chExt cx="2679180" cy="6858000"/>
          </a:xfrm>
        </p:grpSpPr>
        <p:grpSp>
          <p:nvGrpSpPr>
            <p:cNvPr id="42" name="组合 41"/>
            <p:cNvGrpSpPr/>
            <p:nvPr/>
          </p:nvGrpSpPr>
          <p:grpSpPr>
            <a:xfrm>
              <a:off x="-8561" y="0"/>
              <a:ext cx="2679180" cy="6858000"/>
              <a:chOff x="-8561" y="0"/>
              <a:chExt cx="2679180" cy="6858000"/>
            </a:xfrm>
          </p:grpSpPr>
          <p:grpSp>
            <p:nvGrpSpPr>
              <p:cNvPr id="48" name="组合 47"/>
              <p:cNvGrpSpPr/>
              <p:nvPr/>
            </p:nvGrpSpPr>
            <p:grpSpPr>
              <a:xfrm>
                <a:off x="-6265" y="0"/>
                <a:ext cx="2676884" cy="6858000"/>
                <a:chOff x="-76089" y="1"/>
                <a:chExt cx="2676884" cy="6858000"/>
              </a:xfrm>
            </p:grpSpPr>
            <p:sp>
              <p:nvSpPr>
                <p:cNvPr id="50" name="矩形 49"/>
                <p:cNvSpPr/>
                <p:nvPr/>
              </p:nvSpPr>
              <p:spPr>
                <a:xfrm>
                  <a:off x="-63205" y="1"/>
                  <a:ext cx="2664000" cy="6858000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" name="矩形 50"/>
                <p:cNvSpPr/>
                <p:nvPr/>
              </p:nvSpPr>
              <p:spPr>
                <a:xfrm>
                  <a:off x="-69824" y="1101492"/>
                  <a:ext cx="2664000" cy="920283"/>
                </a:xfrm>
                <a:prstGeom prst="rect">
                  <a:avLst/>
                </a:prstGeom>
                <a:solidFill>
                  <a:srgbClr val="F2F2F2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项目背景</a:t>
                  </a:r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-70795" y="2946801"/>
                  <a:ext cx="2664000" cy="920283"/>
                </a:xfrm>
                <a:prstGeom prst="rect">
                  <a:avLst/>
                </a:prstGeom>
                <a:solidFill>
                  <a:srgbClr val="F2F2F2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需求分析</a:t>
                  </a:r>
                </a:p>
              </p:txBody>
            </p:sp>
            <p:sp>
              <p:nvSpPr>
                <p:cNvPr id="53" name="矩形 52"/>
                <p:cNvSpPr/>
                <p:nvPr/>
              </p:nvSpPr>
              <p:spPr>
                <a:xfrm>
                  <a:off x="-69824" y="3860156"/>
                  <a:ext cx="2664000" cy="920283"/>
                </a:xfrm>
                <a:prstGeom prst="rect">
                  <a:avLst/>
                </a:prstGeom>
                <a:solidFill>
                  <a:srgbClr val="F2F2F2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功能模块图</a:t>
                  </a:r>
                </a:p>
              </p:txBody>
            </p:sp>
            <p:sp>
              <p:nvSpPr>
                <p:cNvPr id="54" name="矩形 53"/>
                <p:cNvSpPr/>
                <p:nvPr/>
              </p:nvSpPr>
              <p:spPr>
                <a:xfrm>
                  <a:off x="-76089" y="4753389"/>
                  <a:ext cx="2664000" cy="920283"/>
                </a:xfrm>
                <a:prstGeom prst="rect">
                  <a:avLst/>
                </a:prstGeom>
                <a:solidFill>
                  <a:srgbClr val="304965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bg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系统设计</a:t>
                  </a:r>
                </a:p>
              </p:txBody>
            </p:sp>
            <p:sp>
              <p:nvSpPr>
                <p:cNvPr id="55" name="矩形 54"/>
                <p:cNvSpPr/>
                <p:nvPr/>
              </p:nvSpPr>
              <p:spPr>
                <a:xfrm>
                  <a:off x="-69470" y="5660477"/>
                  <a:ext cx="2664000" cy="920283"/>
                </a:xfrm>
                <a:prstGeom prst="rect">
                  <a:avLst/>
                </a:prstGeom>
                <a:solidFill>
                  <a:srgbClr val="F2F2F2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系统实现截图</a:t>
                  </a:r>
                </a:p>
              </p:txBody>
            </p:sp>
          </p:grpSp>
          <p:sp>
            <p:nvSpPr>
              <p:cNvPr id="49" name="矩形 48"/>
              <p:cNvSpPr/>
              <p:nvPr/>
            </p:nvSpPr>
            <p:spPr>
              <a:xfrm>
                <a:off x="-8561" y="2010483"/>
                <a:ext cx="2664000" cy="920283"/>
              </a:xfrm>
              <a:prstGeom prst="rect">
                <a:avLst/>
              </a:prstGeom>
              <a:solidFill>
                <a:srgbClr val="F2F2F2"/>
              </a:solidFill>
              <a:ln w="25400">
                <a:solidFill>
                  <a:srgbClr val="E8E9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主要技术介绍</a:t>
                </a:r>
              </a:p>
            </p:txBody>
          </p:sp>
        </p:grpSp>
        <p:sp>
          <p:nvSpPr>
            <p:cNvPr id="47" name="等腰三角形 46"/>
            <p:cNvSpPr/>
            <p:nvPr/>
          </p:nvSpPr>
          <p:spPr>
            <a:xfrm rot="16200000">
              <a:off x="2418288" y="5090942"/>
              <a:ext cx="258824" cy="24583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47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5788"/>
            <a:ext cx="11814629" cy="6589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304715" y="109296"/>
            <a:ext cx="6122690" cy="734766"/>
            <a:chOff x="4304715" y="109296"/>
            <a:chExt cx="6122690" cy="734766"/>
          </a:xfrm>
        </p:grpSpPr>
        <p:grpSp>
          <p:nvGrpSpPr>
            <p:cNvPr id="13" name="组合 12"/>
            <p:cNvGrpSpPr/>
            <p:nvPr/>
          </p:nvGrpSpPr>
          <p:grpSpPr>
            <a:xfrm>
              <a:off x="4304715" y="109296"/>
              <a:ext cx="6122690" cy="734766"/>
              <a:chOff x="3094893" y="151499"/>
              <a:chExt cx="6122690" cy="734766"/>
            </a:xfrm>
          </p:grpSpPr>
          <p:sp>
            <p:nvSpPr>
              <p:cNvPr id="15" name="椭圆 14"/>
              <p:cNvSpPr>
                <a:spLocks noChangeAspect="1"/>
              </p:cNvSpPr>
              <p:nvPr/>
            </p:nvSpPr>
            <p:spPr>
              <a:xfrm>
                <a:off x="3094893" y="151500"/>
                <a:ext cx="734765" cy="734765"/>
              </a:xfrm>
              <a:prstGeom prst="ellipse">
                <a:avLst/>
              </a:prstGeom>
              <a:solidFill>
                <a:srgbClr val="304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3462275" y="151500"/>
                <a:ext cx="5387926" cy="734765"/>
              </a:xfrm>
              <a:prstGeom prst="rect">
                <a:avLst/>
              </a:prstGeom>
              <a:solidFill>
                <a:srgbClr val="304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lang="zh-CN" altLang="en-US" sz="4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系统</a:t>
                </a:r>
                <a:r>
                  <a:rPr lang="en-US" altLang="zh-CN" sz="4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URL</a:t>
                </a:r>
                <a:r>
                  <a:rPr lang="zh-CN" altLang="en-US" sz="4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截图</a:t>
                </a:r>
              </a:p>
            </p:txBody>
          </p:sp>
          <p:sp>
            <p:nvSpPr>
              <p:cNvPr id="17" name="椭圆 16"/>
              <p:cNvSpPr>
                <a:spLocks noChangeAspect="1"/>
              </p:cNvSpPr>
              <p:nvPr/>
            </p:nvSpPr>
            <p:spPr>
              <a:xfrm>
                <a:off x="8482818" y="151499"/>
                <a:ext cx="734765" cy="734765"/>
              </a:xfrm>
              <a:prstGeom prst="ellipse">
                <a:avLst/>
              </a:prstGeom>
              <a:solidFill>
                <a:srgbClr val="304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4433973" y="202358"/>
              <a:ext cx="548640" cy="548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6</a:t>
              </a:r>
              <a:endParaRPr lang="zh-CN" altLang="en-US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523" y="1304917"/>
            <a:ext cx="8011074" cy="4248168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369344" y="5791927"/>
            <a:ext cx="599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30496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将所有的</a:t>
            </a:r>
            <a:r>
              <a:rPr lang="en-US" altLang="zh-CN" sz="2400" dirty="0" smtClean="0">
                <a:solidFill>
                  <a:srgbClr val="304965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URL</a:t>
            </a:r>
            <a:r>
              <a:rPr lang="zh-CN" altLang="en-US" sz="2400" dirty="0" smtClean="0">
                <a:solidFill>
                  <a:srgbClr val="30496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配置在</a:t>
            </a:r>
            <a:r>
              <a:rPr lang="en-US" altLang="zh-CN" sz="2400" dirty="0" err="1" smtClean="0">
                <a:solidFill>
                  <a:srgbClr val="304965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URLConfig</a:t>
            </a:r>
            <a:r>
              <a:rPr lang="zh-CN" altLang="en-US" sz="2400" dirty="0" smtClean="0">
                <a:solidFill>
                  <a:srgbClr val="30496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类中调用</a:t>
            </a:r>
            <a:endParaRPr lang="zh-CN" altLang="en-US" sz="2400" dirty="0">
              <a:solidFill>
                <a:srgbClr val="304965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-16798" y="1"/>
            <a:ext cx="2679180" cy="6858000"/>
            <a:chOff x="-8561" y="0"/>
            <a:chExt cx="2679180" cy="6858000"/>
          </a:xfrm>
        </p:grpSpPr>
        <p:grpSp>
          <p:nvGrpSpPr>
            <p:cNvPr id="21" name="组合 20"/>
            <p:cNvGrpSpPr/>
            <p:nvPr/>
          </p:nvGrpSpPr>
          <p:grpSpPr>
            <a:xfrm>
              <a:off x="-8561" y="0"/>
              <a:ext cx="2679180" cy="6858000"/>
              <a:chOff x="-8561" y="0"/>
              <a:chExt cx="2679180" cy="6858000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-6265" y="0"/>
                <a:ext cx="2676884" cy="6858000"/>
                <a:chOff x="-76089" y="1"/>
                <a:chExt cx="2676884" cy="6858000"/>
              </a:xfrm>
            </p:grpSpPr>
            <p:sp>
              <p:nvSpPr>
                <p:cNvPr id="25" name="矩形 24"/>
                <p:cNvSpPr/>
                <p:nvPr/>
              </p:nvSpPr>
              <p:spPr>
                <a:xfrm>
                  <a:off x="-63205" y="1"/>
                  <a:ext cx="2664000" cy="6858000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-69824" y="1101492"/>
                  <a:ext cx="2664000" cy="920283"/>
                </a:xfrm>
                <a:prstGeom prst="rect">
                  <a:avLst/>
                </a:prstGeom>
                <a:solidFill>
                  <a:srgbClr val="F2F2F2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项目背景</a:t>
                  </a:r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-70795" y="2946801"/>
                  <a:ext cx="2664000" cy="920283"/>
                </a:xfrm>
                <a:prstGeom prst="rect">
                  <a:avLst/>
                </a:prstGeom>
                <a:solidFill>
                  <a:srgbClr val="F2F2F2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需求分析</a:t>
                  </a:r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-69824" y="3860156"/>
                  <a:ext cx="2664000" cy="920283"/>
                </a:xfrm>
                <a:prstGeom prst="rect">
                  <a:avLst/>
                </a:prstGeom>
                <a:solidFill>
                  <a:srgbClr val="F2F2F2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功能模块图</a:t>
                  </a:r>
                </a:p>
              </p:txBody>
            </p:sp>
            <p:sp>
              <p:nvSpPr>
                <p:cNvPr id="29" name="矩形 28"/>
                <p:cNvSpPr/>
                <p:nvPr/>
              </p:nvSpPr>
              <p:spPr>
                <a:xfrm>
                  <a:off x="-76089" y="4753389"/>
                  <a:ext cx="2664000" cy="920283"/>
                </a:xfrm>
                <a:prstGeom prst="rect">
                  <a:avLst/>
                </a:prstGeom>
                <a:solidFill>
                  <a:srgbClr val="F2F2F2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系统设计</a:t>
                  </a:r>
                </a:p>
              </p:txBody>
            </p:sp>
            <p:sp>
              <p:nvSpPr>
                <p:cNvPr id="30" name="矩形 29"/>
                <p:cNvSpPr/>
                <p:nvPr/>
              </p:nvSpPr>
              <p:spPr>
                <a:xfrm>
                  <a:off x="-69470" y="5660477"/>
                  <a:ext cx="2664000" cy="920283"/>
                </a:xfrm>
                <a:prstGeom prst="rect">
                  <a:avLst/>
                </a:prstGeom>
                <a:solidFill>
                  <a:srgbClr val="304965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bg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系统实现截图</a:t>
                  </a:r>
                </a:p>
              </p:txBody>
            </p:sp>
          </p:grpSp>
          <p:sp>
            <p:nvSpPr>
              <p:cNvPr id="24" name="矩形 23"/>
              <p:cNvSpPr/>
              <p:nvPr/>
            </p:nvSpPr>
            <p:spPr>
              <a:xfrm>
                <a:off x="-8561" y="2010483"/>
                <a:ext cx="2664000" cy="920283"/>
              </a:xfrm>
              <a:prstGeom prst="rect">
                <a:avLst/>
              </a:prstGeom>
              <a:solidFill>
                <a:srgbClr val="F2F2F2"/>
              </a:solidFill>
              <a:ln w="25400">
                <a:solidFill>
                  <a:srgbClr val="E8E9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主要技术介绍</a:t>
                </a:r>
              </a:p>
            </p:txBody>
          </p:sp>
        </p:grpSp>
        <p:sp>
          <p:nvSpPr>
            <p:cNvPr id="22" name="等腰三角形 21"/>
            <p:cNvSpPr/>
            <p:nvPr/>
          </p:nvSpPr>
          <p:spPr>
            <a:xfrm rot="16200000">
              <a:off x="2418288" y="6019194"/>
              <a:ext cx="258824" cy="24583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886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5788"/>
            <a:ext cx="11814629" cy="6589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304715" y="109296"/>
            <a:ext cx="6122690" cy="734766"/>
            <a:chOff x="4304715" y="109296"/>
            <a:chExt cx="6122690" cy="734766"/>
          </a:xfrm>
        </p:grpSpPr>
        <p:grpSp>
          <p:nvGrpSpPr>
            <p:cNvPr id="13" name="组合 12"/>
            <p:cNvGrpSpPr/>
            <p:nvPr/>
          </p:nvGrpSpPr>
          <p:grpSpPr>
            <a:xfrm>
              <a:off x="4304715" y="109296"/>
              <a:ext cx="6122690" cy="734766"/>
              <a:chOff x="3094893" y="151499"/>
              <a:chExt cx="6122690" cy="734766"/>
            </a:xfrm>
          </p:grpSpPr>
          <p:sp>
            <p:nvSpPr>
              <p:cNvPr id="15" name="椭圆 14"/>
              <p:cNvSpPr>
                <a:spLocks noChangeAspect="1"/>
              </p:cNvSpPr>
              <p:nvPr/>
            </p:nvSpPr>
            <p:spPr>
              <a:xfrm>
                <a:off x="3094893" y="151500"/>
                <a:ext cx="734765" cy="734765"/>
              </a:xfrm>
              <a:prstGeom prst="ellipse">
                <a:avLst/>
              </a:prstGeom>
              <a:solidFill>
                <a:srgbClr val="304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3462275" y="151500"/>
                <a:ext cx="5387926" cy="734765"/>
              </a:xfrm>
              <a:prstGeom prst="rect">
                <a:avLst/>
              </a:prstGeom>
              <a:solidFill>
                <a:srgbClr val="304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lang="zh-CN" altLang="en-US" sz="40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学生模块</a:t>
                </a:r>
                <a:endParaRPr lang="zh-CN" altLang="en-US" sz="40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椭圆 16"/>
              <p:cNvSpPr>
                <a:spLocks noChangeAspect="1"/>
              </p:cNvSpPr>
              <p:nvPr/>
            </p:nvSpPr>
            <p:spPr>
              <a:xfrm>
                <a:off x="8482818" y="151499"/>
                <a:ext cx="734765" cy="734765"/>
              </a:xfrm>
              <a:prstGeom prst="ellipse">
                <a:avLst/>
              </a:prstGeom>
              <a:solidFill>
                <a:srgbClr val="304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4433973" y="202358"/>
              <a:ext cx="548640" cy="548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6</a:t>
              </a:r>
              <a:endParaRPr lang="zh-CN" altLang="en-US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555758" y="1224982"/>
            <a:ext cx="2434636" cy="4864684"/>
            <a:chOff x="2972910" y="1153873"/>
            <a:chExt cx="2434636" cy="4864684"/>
          </a:xfrm>
        </p:grpSpPr>
        <p:sp>
          <p:nvSpPr>
            <p:cNvPr id="19" name="文本框 18"/>
            <p:cNvSpPr txBox="1"/>
            <p:nvPr/>
          </p:nvSpPr>
          <p:spPr>
            <a:xfrm>
              <a:off x="3403100" y="5556892"/>
              <a:ext cx="1574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304965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登录界面</a:t>
              </a:r>
              <a:endParaRPr lang="zh-CN" altLang="en-US" sz="2400" dirty="0">
                <a:solidFill>
                  <a:srgbClr val="304965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2910" y="1153873"/>
              <a:ext cx="2434636" cy="4328242"/>
            </a:xfrm>
            <a:prstGeom prst="rect">
              <a:avLst/>
            </a:prstGeom>
          </p:spPr>
        </p:pic>
      </p:grpSp>
      <p:grpSp>
        <p:nvGrpSpPr>
          <p:cNvPr id="42" name="组合 41"/>
          <p:cNvGrpSpPr/>
          <p:nvPr/>
        </p:nvGrpSpPr>
        <p:grpSpPr>
          <a:xfrm>
            <a:off x="7625386" y="1224982"/>
            <a:ext cx="2434636" cy="4864684"/>
            <a:chOff x="2972910" y="1153873"/>
            <a:chExt cx="2434636" cy="4864684"/>
          </a:xfrm>
        </p:grpSpPr>
        <p:sp>
          <p:nvSpPr>
            <p:cNvPr id="43" name="文本框 42"/>
            <p:cNvSpPr txBox="1"/>
            <p:nvPr/>
          </p:nvSpPr>
          <p:spPr>
            <a:xfrm>
              <a:off x="3403100" y="5556892"/>
              <a:ext cx="1574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304965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注册界面</a:t>
              </a:r>
              <a:endParaRPr lang="zh-CN" altLang="en-US" sz="2400" dirty="0">
                <a:solidFill>
                  <a:srgbClr val="304965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2910" y="1153873"/>
              <a:ext cx="2434636" cy="4328241"/>
            </a:xfrm>
            <a:prstGeom prst="rect">
              <a:avLst/>
            </a:prstGeom>
          </p:spPr>
        </p:pic>
      </p:grpSp>
      <p:grpSp>
        <p:nvGrpSpPr>
          <p:cNvPr id="23" name="组合 22"/>
          <p:cNvGrpSpPr/>
          <p:nvPr/>
        </p:nvGrpSpPr>
        <p:grpSpPr>
          <a:xfrm>
            <a:off x="-16798" y="1"/>
            <a:ext cx="2679180" cy="6858000"/>
            <a:chOff x="-8561" y="0"/>
            <a:chExt cx="2679180" cy="6858000"/>
          </a:xfrm>
        </p:grpSpPr>
        <p:grpSp>
          <p:nvGrpSpPr>
            <p:cNvPr id="24" name="组合 23"/>
            <p:cNvGrpSpPr/>
            <p:nvPr/>
          </p:nvGrpSpPr>
          <p:grpSpPr>
            <a:xfrm>
              <a:off x="-8561" y="0"/>
              <a:ext cx="2679180" cy="6858000"/>
              <a:chOff x="-8561" y="0"/>
              <a:chExt cx="2679180" cy="6858000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-6265" y="0"/>
                <a:ext cx="2676884" cy="6858000"/>
                <a:chOff x="-76089" y="1"/>
                <a:chExt cx="2676884" cy="6858000"/>
              </a:xfrm>
            </p:grpSpPr>
            <p:sp>
              <p:nvSpPr>
                <p:cNvPr id="28" name="矩形 27"/>
                <p:cNvSpPr/>
                <p:nvPr/>
              </p:nvSpPr>
              <p:spPr>
                <a:xfrm>
                  <a:off x="-63205" y="1"/>
                  <a:ext cx="2664000" cy="6858000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矩形 28"/>
                <p:cNvSpPr/>
                <p:nvPr/>
              </p:nvSpPr>
              <p:spPr>
                <a:xfrm>
                  <a:off x="-69824" y="1101492"/>
                  <a:ext cx="2664000" cy="920283"/>
                </a:xfrm>
                <a:prstGeom prst="rect">
                  <a:avLst/>
                </a:prstGeom>
                <a:solidFill>
                  <a:srgbClr val="F2F2F2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项目背景</a:t>
                  </a:r>
                </a:p>
              </p:txBody>
            </p:sp>
            <p:sp>
              <p:nvSpPr>
                <p:cNvPr id="30" name="矩形 29"/>
                <p:cNvSpPr/>
                <p:nvPr/>
              </p:nvSpPr>
              <p:spPr>
                <a:xfrm>
                  <a:off x="-70795" y="2946801"/>
                  <a:ext cx="2664000" cy="920283"/>
                </a:xfrm>
                <a:prstGeom prst="rect">
                  <a:avLst/>
                </a:prstGeom>
                <a:solidFill>
                  <a:srgbClr val="F2F2F2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需求分析</a:t>
                  </a:r>
                </a:p>
              </p:txBody>
            </p:sp>
            <p:sp>
              <p:nvSpPr>
                <p:cNvPr id="31" name="矩形 30"/>
                <p:cNvSpPr/>
                <p:nvPr/>
              </p:nvSpPr>
              <p:spPr>
                <a:xfrm>
                  <a:off x="-69824" y="3860156"/>
                  <a:ext cx="2664000" cy="920283"/>
                </a:xfrm>
                <a:prstGeom prst="rect">
                  <a:avLst/>
                </a:prstGeom>
                <a:solidFill>
                  <a:srgbClr val="F2F2F2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功能模块图</a:t>
                  </a:r>
                </a:p>
              </p:txBody>
            </p:sp>
            <p:sp>
              <p:nvSpPr>
                <p:cNvPr id="32" name="矩形 31"/>
                <p:cNvSpPr/>
                <p:nvPr/>
              </p:nvSpPr>
              <p:spPr>
                <a:xfrm>
                  <a:off x="-76089" y="4753389"/>
                  <a:ext cx="2664000" cy="920283"/>
                </a:xfrm>
                <a:prstGeom prst="rect">
                  <a:avLst/>
                </a:prstGeom>
                <a:solidFill>
                  <a:srgbClr val="F2F2F2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系统设计</a:t>
                  </a:r>
                </a:p>
              </p:txBody>
            </p:sp>
            <p:sp>
              <p:nvSpPr>
                <p:cNvPr id="33" name="矩形 32"/>
                <p:cNvSpPr/>
                <p:nvPr/>
              </p:nvSpPr>
              <p:spPr>
                <a:xfrm>
                  <a:off x="-69470" y="5660477"/>
                  <a:ext cx="2664000" cy="920283"/>
                </a:xfrm>
                <a:prstGeom prst="rect">
                  <a:avLst/>
                </a:prstGeom>
                <a:solidFill>
                  <a:srgbClr val="304965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bg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系统实现截图</a:t>
                  </a:r>
                </a:p>
              </p:txBody>
            </p:sp>
          </p:grpSp>
          <p:sp>
            <p:nvSpPr>
              <p:cNvPr id="27" name="矩形 26"/>
              <p:cNvSpPr/>
              <p:nvPr/>
            </p:nvSpPr>
            <p:spPr>
              <a:xfrm>
                <a:off x="-8561" y="2010483"/>
                <a:ext cx="2664000" cy="920283"/>
              </a:xfrm>
              <a:prstGeom prst="rect">
                <a:avLst/>
              </a:prstGeom>
              <a:solidFill>
                <a:srgbClr val="F2F2F2"/>
              </a:solidFill>
              <a:ln w="25400">
                <a:solidFill>
                  <a:srgbClr val="E8E9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主要技术介绍</a:t>
                </a:r>
              </a:p>
            </p:txBody>
          </p:sp>
        </p:grpSp>
        <p:sp>
          <p:nvSpPr>
            <p:cNvPr id="25" name="等腰三角形 24"/>
            <p:cNvSpPr/>
            <p:nvPr/>
          </p:nvSpPr>
          <p:spPr>
            <a:xfrm rot="16200000">
              <a:off x="2418288" y="6019194"/>
              <a:ext cx="258824" cy="24583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500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-3490058" y="-438529"/>
            <a:ext cx="15241482" cy="7891892"/>
            <a:chOff x="-3426853" y="-453044"/>
            <a:chExt cx="15241482" cy="7891892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11814629" cy="65894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>
              <a:spLocks noChangeAspect="1"/>
            </p:cNvSpPr>
            <p:nvPr/>
          </p:nvSpPr>
          <p:spPr>
            <a:xfrm>
              <a:off x="-3426853" y="-453044"/>
              <a:ext cx="7891892" cy="7891892"/>
            </a:xfrm>
            <a:prstGeom prst="ellipse">
              <a:avLst/>
            </a:prstGeom>
            <a:noFill/>
            <a:ln w="34925">
              <a:solidFill>
                <a:srgbClr val="30496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0798629" y="1886857"/>
              <a:ext cx="1016000" cy="2815771"/>
            </a:xfrm>
            <a:prstGeom prst="rect">
              <a:avLst/>
            </a:prstGeom>
            <a:solidFill>
              <a:srgbClr val="3049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" y="1886857"/>
              <a:ext cx="1509486" cy="2815200"/>
            </a:xfrm>
            <a:prstGeom prst="rect">
              <a:avLst/>
            </a:prstGeom>
            <a:solidFill>
              <a:srgbClr val="3049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839147" y="1481511"/>
              <a:ext cx="3625892" cy="36258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>
              <a:spLocks noChangeAspect="1"/>
            </p:cNvSpPr>
            <p:nvPr/>
          </p:nvSpPr>
          <p:spPr>
            <a:xfrm>
              <a:off x="1325095" y="2270919"/>
              <a:ext cx="2047075" cy="2047075"/>
            </a:xfrm>
            <a:prstGeom prst="ellipse">
              <a:avLst/>
            </a:prstGeom>
            <a:solidFill>
              <a:srgbClr val="3049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 smtClean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r>
                <a:rPr lang="zh-CN" altLang="en-US" sz="2400" dirty="0" smtClean="0">
                  <a:latin typeface="华文行楷" panose="02010800040101010101" pitchFamily="2" charset="-122"/>
                  <a:ea typeface="华文行楷" panose="02010800040101010101" pitchFamily="2" charset="-122"/>
                </a:rPr>
                <a:t>目      录</a:t>
              </a:r>
              <a:endParaRPr lang="en-US" altLang="zh-CN" sz="2400" dirty="0" smtClean="0"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  <a:p>
              <a:pPr algn="ctr"/>
              <a:r>
                <a:rPr lang="en-US" altLang="zh-CN" sz="2400" dirty="0" smtClean="0">
                  <a:latin typeface="Times New Roman" panose="02020603050405020304" pitchFamily="18" charset="0"/>
                  <a:ea typeface="华文行楷" panose="02010800040101010101" pitchFamily="2" charset="-122"/>
                  <a:cs typeface="Times New Roman" panose="02020603050405020304" pitchFamily="18" charset="0"/>
                </a:rPr>
                <a:t>contents</a:t>
              </a:r>
              <a:endParaRPr lang="zh-CN" altLang="en-US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43769" y="2634102"/>
              <a:ext cx="809726" cy="858800"/>
            </a:xfrm>
            <a:prstGeom prst="rect">
              <a:avLst/>
            </a:prstGeom>
            <a:ln>
              <a:noFill/>
            </a:ln>
            <a:effectLst>
              <a:softEdge rad="50800"/>
            </a:effectLst>
          </p:spPr>
        </p:pic>
      </p:grpSp>
      <p:sp>
        <p:nvSpPr>
          <p:cNvPr id="15" name="椭圆 14"/>
          <p:cNvSpPr>
            <a:spLocks noChangeAspect="1"/>
          </p:cNvSpPr>
          <p:nvPr/>
        </p:nvSpPr>
        <p:spPr>
          <a:xfrm>
            <a:off x="3149600" y="586278"/>
            <a:ext cx="668711" cy="668711"/>
          </a:xfrm>
          <a:prstGeom prst="ellipse">
            <a:avLst/>
          </a:prstGeom>
          <a:solidFill>
            <a:srgbClr val="3049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/>
        </p:nvSpPr>
        <p:spPr>
          <a:xfrm>
            <a:off x="3994378" y="2570310"/>
            <a:ext cx="668711" cy="668711"/>
          </a:xfrm>
          <a:prstGeom prst="ellipse">
            <a:avLst/>
          </a:prstGeom>
          <a:solidFill>
            <a:srgbClr val="3049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7" name="椭圆 16"/>
          <p:cNvSpPr>
            <a:spLocks noChangeAspect="1"/>
          </p:cNvSpPr>
          <p:nvPr/>
        </p:nvSpPr>
        <p:spPr>
          <a:xfrm>
            <a:off x="4049444" y="3562326"/>
            <a:ext cx="668711" cy="668711"/>
          </a:xfrm>
          <a:prstGeom prst="ellipse">
            <a:avLst/>
          </a:prstGeom>
          <a:solidFill>
            <a:srgbClr val="3049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4376815" y="585375"/>
            <a:ext cx="3943880" cy="668711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3049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rgbClr val="304965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项目背景</a:t>
            </a:r>
            <a:endParaRPr lang="zh-CN" altLang="en-US" sz="3200" dirty="0">
              <a:solidFill>
                <a:srgbClr val="304965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277816" y="2569767"/>
            <a:ext cx="4141954" cy="668711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3049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>
                <a:solidFill>
                  <a:srgbClr val="304965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需求分析</a:t>
            </a:r>
            <a:endParaRPr lang="zh-CN" altLang="en-US" sz="3200" dirty="0">
              <a:solidFill>
                <a:srgbClr val="304965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924602" y="3561963"/>
            <a:ext cx="3943880" cy="668711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3049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rgbClr val="304965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功能模块图</a:t>
            </a:r>
            <a:endParaRPr lang="zh-CN" altLang="en-US" sz="3200" dirty="0">
              <a:solidFill>
                <a:srgbClr val="304965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1" name="椭圆 20"/>
          <p:cNvSpPr>
            <a:spLocks noChangeAspect="1"/>
          </p:cNvSpPr>
          <p:nvPr/>
        </p:nvSpPr>
        <p:spPr>
          <a:xfrm>
            <a:off x="3818311" y="4554342"/>
            <a:ext cx="668711" cy="668711"/>
          </a:xfrm>
          <a:prstGeom prst="ellipse">
            <a:avLst/>
          </a:prstGeom>
          <a:solidFill>
            <a:srgbClr val="3049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4755301" y="4554159"/>
            <a:ext cx="4141955" cy="668711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3049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rgbClr val="304965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系统设计</a:t>
            </a:r>
            <a:endParaRPr lang="zh-CN" altLang="en-US" sz="3200" dirty="0">
              <a:solidFill>
                <a:srgbClr val="304965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3" name="椭圆 22"/>
          <p:cNvSpPr>
            <a:spLocks noChangeAspect="1"/>
          </p:cNvSpPr>
          <p:nvPr/>
        </p:nvSpPr>
        <p:spPr>
          <a:xfrm>
            <a:off x="3154736" y="5546356"/>
            <a:ext cx="668711" cy="668711"/>
          </a:xfrm>
          <a:prstGeom prst="ellipse">
            <a:avLst/>
          </a:prstGeom>
          <a:solidFill>
            <a:srgbClr val="3049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6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421835" y="5546355"/>
            <a:ext cx="3943880" cy="668711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3049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rgbClr val="304965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系统实现截图</a:t>
            </a:r>
            <a:endParaRPr lang="zh-CN" altLang="en-US" sz="3200" dirty="0">
              <a:solidFill>
                <a:srgbClr val="304965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5" name="椭圆 24"/>
          <p:cNvSpPr>
            <a:spLocks noChangeAspect="1"/>
          </p:cNvSpPr>
          <p:nvPr/>
        </p:nvSpPr>
        <p:spPr>
          <a:xfrm>
            <a:off x="3700549" y="1578294"/>
            <a:ext cx="668711" cy="668711"/>
          </a:xfrm>
          <a:prstGeom prst="ellipse">
            <a:avLst/>
          </a:prstGeom>
          <a:solidFill>
            <a:srgbClr val="3049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718155" y="1577571"/>
            <a:ext cx="4141954" cy="668711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3049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rgbClr val="304965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主要技术</a:t>
            </a:r>
            <a:r>
              <a:rPr lang="zh-CN" altLang="en-US" sz="3200" dirty="0" smtClean="0">
                <a:solidFill>
                  <a:srgbClr val="304965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介绍</a:t>
            </a:r>
            <a:endParaRPr lang="zh-CN" altLang="en-US" sz="3200" dirty="0">
              <a:solidFill>
                <a:srgbClr val="304965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928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animBg="1"/>
      <p:bldP spid="16" grpId="0" uiExpand="1" build="p" animBg="1"/>
      <p:bldP spid="17" grpId="0" uiExpand="1" build="p" animBg="1"/>
      <p:bldP spid="18" grpId="0" animBg="1"/>
      <p:bldP spid="19" grpId="0" animBg="1"/>
      <p:bldP spid="20" grpId="0" animBg="1"/>
      <p:bldP spid="21" grpId="0" uiExpand="1" build="p" animBg="1"/>
      <p:bldP spid="22" grpId="0" animBg="1"/>
      <p:bldP spid="23" grpId="0" uiExpand="1" build="p" animBg="1"/>
      <p:bldP spid="24" grpId="0" animBg="1"/>
      <p:bldP spid="25" grpId="0" uiExpand="1" build="p" animBg="1"/>
      <p:bldP spid="2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5788"/>
            <a:ext cx="11814629" cy="6589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304715" y="109296"/>
            <a:ext cx="6122690" cy="734766"/>
            <a:chOff x="4304715" y="109296"/>
            <a:chExt cx="6122690" cy="734766"/>
          </a:xfrm>
        </p:grpSpPr>
        <p:grpSp>
          <p:nvGrpSpPr>
            <p:cNvPr id="13" name="组合 12"/>
            <p:cNvGrpSpPr/>
            <p:nvPr/>
          </p:nvGrpSpPr>
          <p:grpSpPr>
            <a:xfrm>
              <a:off x="4304715" y="109296"/>
              <a:ext cx="6122690" cy="734766"/>
              <a:chOff x="3094893" y="151499"/>
              <a:chExt cx="6122690" cy="734766"/>
            </a:xfrm>
          </p:grpSpPr>
          <p:sp>
            <p:nvSpPr>
              <p:cNvPr id="15" name="椭圆 14"/>
              <p:cNvSpPr>
                <a:spLocks noChangeAspect="1"/>
              </p:cNvSpPr>
              <p:nvPr/>
            </p:nvSpPr>
            <p:spPr>
              <a:xfrm>
                <a:off x="3094893" y="151500"/>
                <a:ext cx="734765" cy="734765"/>
              </a:xfrm>
              <a:prstGeom prst="ellipse">
                <a:avLst/>
              </a:prstGeom>
              <a:solidFill>
                <a:srgbClr val="304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3462275" y="151500"/>
                <a:ext cx="5387926" cy="734765"/>
              </a:xfrm>
              <a:prstGeom prst="rect">
                <a:avLst/>
              </a:prstGeom>
              <a:solidFill>
                <a:srgbClr val="304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lang="zh-CN" altLang="en-US" sz="40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学生模块</a:t>
                </a:r>
                <a:endParaRPr lang="zh-CN" altLang="en-US" sz="40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椭圆 16"/>
              <p:cNvSpPr>
                <a:spLocks noChangeAspect="1"/>
              </p:cNvSpPr>
              <p:nvPr/>
            </p:nvSpPr>
            <p:spPr>
              <a:xfrm>
                <a:off x="8482818" y="151499"/>
                <a:ext cx="734765" cy="734765"/>
              </a:xfrm>
              <a:prstGeom prst="ellipse">
                <a:avLst/>
              </a:prstGeom>
              <a:solidFill>
                <a:srgbClr val="304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4433973" y="202358"/>
              <a:ext cx="548640" cy="548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6</a:t>
              </a:r>
              <a:endParaRPr lang="zh-CN" altLang="en-US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937868" y="1214772"/>
            <a:ext cx="2434636" cy="4867740"/>
            <a:chOff x="2972910" y="1153873"/>
            <a:chExt cx="2434636" cy="4867740"/>
          </a:xfrm>
        </p:grpSpPr>
        <p:sp>
          <p:nvSpPr>
            <p:cNvPr id="19" name="文本框 18"/>
            <p:cNvSpPr txBox="1"/>
            <p:nvPr/>
          </p:nvSpPr>
          <p:spPr>
            <a:xfrm>
              <a:off x="3236673" y="5559948"/>
              <a:ext cx="17775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304965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学生主界面</a:t>
              </a:r>
              <a:endParaRPr lang="zh-CN" altLang="en-US" sz="2400" dirty="0">
                <a:solidFill>
                  <a:srgbClr val="304965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2910" y="1153873"/>
              <a:ext cx="2434636" cy="4328241"/>
            </a:xfrm>
            <a:prstGeom prst="rect">
              <a:avLst/>
            </a:prstGeom>
          </p:spPr>
        </p:pic>
      </p:grpSp>
      <p:grpSp>
        <p:nvGrpSpPr>
          <p:cNvPr id="42" name="组合 41"/>
          <p:cNvGrpSpPr/>
          <p:nvPr/>
        </p:nvGrpSpPr>
        <p:grpSpPr>
          <a:xfrm>
            <a:off x="5709577" y="1214772"/>
            <a:ext cx="2434636" cy="4867739"/>
            <a:chOff x="2972910" y="1153873"/>
            <a:chExt cx="2434636" cy="4867739"/>
          </a:xfrm>
        </p:grpSpPr>
        <p:sp>
          <p:nvSpPr>
            <p:cNvPr id="43" name="文本框 42"/>
            <p:cNvSpPr txBox="1"/>
            <p:nvPr/>
          </p:nvSpPr>
          <p:spPr>
            <a:xfrm>
              <a:off x="3292725" y="5559947"/>
              <a:ext cx="17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304965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学生侧滑栏</a:t>
              </a:r>
              <a:endParaRPr lang="zh-CN" altLang="en-US" sz="2400" dirty="0">
                <a:solidFill>
                  <a:srgbClr val="304965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2910" y="1153873"/>
              <a:ext cx="2434636" cy="4328241"/>
            </a:xfrm>
            <a:prstGeom prst="rect">
              <a:avLst/>
            </a:prstGeom>
          </p:spPr>
        </p:pic>
      </p:grpSp>
      <p:grpSp>
        <p:nvGrpSpPr>
          <p:cNvPr id="45" name="组合 44"/>
          <p:cNvGrpSpPr/>
          <p:nvPr/>
        </p:nvGrpSpPr>
        <p:grpSpPr>
          <a:xfrm>
            <a:off x="8481286" y="1214772"/>
            <a:ext cx="2434635" cy="4867739"/>
            <a:chOff x="2972910" y="1153873"/>
            <a:chExt cx="2434635" cy="4867739"/>
          </a:xfrm>
        </p:grpSpPr>
        <p:sp>
          <p:nvSpPr>
            <p:cNvPr id="46" name="文本框 45"/>
            <p:cNvSpPr txBox="1"/>
            <p:nvPr/>
          </p:nvSpPr>
          <p:spPr>
            <a:xfrm>
              <a:off x="3126854" y="5559947"/>
              <a:ext cx="21148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304965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学生修改信息</a:t>
              </a:r>
              <a:endParaRPr lang="zh-CN" altLang="en-US" sz="2400" dirty="0">
                <a:solidFill>
                  <a:srgbClr val="304965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2910" y="1153873"/>
              <a:ext cx="2434635" cy="4328241"/>
            </a:xfrm>
            <a:prstGeom prst="rect">
              <a:avLst/>
            </a:prstGeom>
          </p:spPr>
        </p:pic>
      </p:grpSp>
      <p:grpSp>
        <p:nvGrpSpPr>
          <p:cNvPr id="26" name="组合 25"/>
          <p:cNvGrpSpPr/>
          <p:nvPr/>
        </p:nvGrpSpPr>
        <p:grpSpPr>
          <a:xfrm>
            <a:off x="-16798" y="1"/>
            <a:ext cx="2679180" cy="6858000"/>
            <a:chOff x="-8561" y="0"/>
            <a:chExt cx="2679180" cy="6858000"/>
          </a:xfrm>
        </p:grpSpPr>
        <p:grpSp>
          <p:nvGrpSpPr>
            <p:cNvPr id="27" name="组合 26"/>
            <p:cNvGrpSpPr/>
            <p:nvPr/>
          </p:nvGrpSpPr>
          <p:grpSpPr>
            <a:xfrm>
              <a:off x="-8561" y="0"/>
              <a:ext cx="2679180" cy="6858000"/>
              <a:chOff x="-8561" y="0"/>
              <a:chExt cx="2679180" cy="6858000"/>
            </a:xfrm>
          </p:grpSpPr>
          <p:grpSp>
            <p:nvGrpSpPr>
              <p:cNvPr id="29" name="组合 28"/>
              <p:cNvGrpSpPr/>
              <p:nvPr/>
            </p:nvGrpSpPr>
            <p:grpSpPr>
              <a:xfrm>
                <a:off x="-6265" y="0"/>
                <a:ext cx="2676884" cy="6858000"/>
                <a:chOff x="-76089" y="1"/>
                <a:chExt cx="2676884" cy="6858000"/>
              </a:xfrm>
            </p:grpSpPr>
            <p:sp>
              <p:nvSpPr>
                <p:cNvPr id="31" name="矩形 30"/>
                <p:cNvSpPr/>
                <p:nvPr/>
              </p:nvSpPr>
              <p:spPr>
                <a:xfrm>
                  <a:off x="-63205" y="1"/>
                  <a:ext cx="2664000" cy="6858000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矩形 31"/>
                <p:cNvSpPr/>
                <p:nvPr/>
              </p:nvSpPr>
              <p:spPr>
                <a:xfrm>
                  <a:off x="-69824" y="1101492"/>
                  <a:ext cx="2664000" cy="920283"/>
                </a:xfrm>
                <a:prstGeom prst="rect">
                  <a:avLst/>
                </a:prstGeom>
                <a:solidFill>
                  <a:srgbClr val="F2F2F2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项目背景</a:t>
                  </a:r>
                </a:p>
              </p:txBody>
            </p:sp>
            <p:sp>
              <p:nvSpPr>
                <p:cNvPr id="33" name="矩形 32"/>
                <p:cNvSpPr/>
                <p:nvPr/>
              </p:nvSpPr>
              <p:spPr>
                <a:xfrm>
                  <a:off x="-70795" y="2946801"/>
                  <a:ext cx="2664000" cy="920283"/>
                </a:xfrm>
                <a:prstGeom prst="rect">
                  <a:avLst/>
                </a:prstGeom>
                <a:solidFill>
                  <a:srgbClr val="F2F2F2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需求分析</a:t>
                  </a:r>
                </a:p>
              </p:txBody>
            </p:sp>
            <p:sp>
              <p:nvSpPr>
                <p:cNvPr id="34" name="矩形 33"/>
                <p:cNvSpPr/>
                <p:nvPr/>
              </p:nvSpPr>
              <p:spPr>
                <a:xfrm>
                  <a:off x="-69824" y="3860156"/>
                  <a:ext cx="2664000" cy="920283"/>
                </a:xfrm>
                <a:prstGeom prst="rect">
                  <a:avLst/>
                </a:prstGeom>
                <a:solidFill>
                  <a:srgbClr val="F2F2F2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功能模块图</a:t>
                  </a:r>
                </a:p>
              </p:txBody>
            </p:sp>
            <p:sp>
              <p:nvSpPr>
                <p:cNvPr id="35" name="矩形 34"/>
                <p:cNvSpPr/>
                <p:nvPr/>
              </p:nvSpPr>
              <p:spPr>
                <a:xfrm>
                  <a:off x="-76089" y="4753389"/>
                  <a:ext cx="2664000" cy="920283"/>
                </a:xfrm>
                <a:prstGeom prst="rect">
                  <a:avLst/>
                </a:prstGeom>
                <a:solidFill>
                  <a:srgbClr val="F2F2F2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系统设计</a:t>
                  </a:r>
                </a:p>
              </p:txBody>
            </p:sp>
            <p:sp>
              <p:nvSpPr>
                <p:cNvPr id="36" name="矩形 35"/>
                <p:cNvSpPr/>
                <p:nvPr/>
              </p:nvSpPr>
              <p:spPr>
                <a:xfrm>
                  <a:off x="-69470" y="5660477"/>
                  <a:ext cx="2664000" cy="920283"/>
                </a:xfrm>
                <a:prstGeom prst="rect">
                  <a:avLst/>
                </a:prstGeom>
                <a:solidFill>
                  <a:srgbClr val="304965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bg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系统实现截图</a:t>
                  </a:r>
                </a:p>
              </p:txBody>
            </p:sp>
          </p:grpSp>
          <p:sp>
            <p:nvSpPr>
              <p:cNvPr id="30" name="矩形 29"/>
              <p:cNvSpPr/>
              <p:nvPr/>
            </p:nvSpPr>
            <p:spPr>
              <a:xfrm>
                <a:off x="-8561" y="2010483"/>
                <a:ext cx="2664000" cy="920283"/>
              </a:xfrm>
              <a:prstGeom prst="rect">
                <a:avLst/>
              </a:prstGeom>
              <a:solidFill>
                <a:srgbClr val="F2F2F2"/>
              </a:solidFill>
              <a:ln w="25400">
                <a:solidFill>
                  <a:srgbClr val="E8E9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主要技术介绍</a:t>
                </a:r>
              </a:p>
            </p:txBody>
          </p:sp>
        </p:grpSp>
        <p:sp>
          <p:nvSpPr>
            <p:cNvPr id="28" name="等腰三角形 27"/>
            <p:cNvSpPr/>
            <p:nvPr/>
          </p:nvSpPr>
          <p:spPr>
            <a:xfrm rot="16200000">
              <a:off x="2418288" y="6019194"/>
              <a:ext cx="258824" cy="24583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192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5788"/>
            <a:ext cx="11814629" cy="6589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304715" y="109296"/>
            <a:ext cx="6122690" cy="734766"/>
            <a:chOff x="4304715" y="109296"/>
            <a:chExt cx="6122690" cy="734766"/>
          </a:xfrm>
        </p:grpSpPr>
        <p:grpSp>
          <p:nvGrpSpPr>
            <p:cNvPr id="13" name="组合 12"/>
            <p:cNvGrpSpPr/>
            <p:nvPr/>
          </p:nvGrpSpPr>
          <p:grpSpPr>
            <a:xfrm>
              <a:off x="4304715" y="109296"/>
              <a:ext cx="6122690" cy="734766"/>
              <a:chOff x="3094893" y="151499"/>
              <a:chExt cx="6122690" cy="734766"/>
            </a:xfrm>
          </p:grpSpPr>
          <p:sp>
            <p:nvSpPr>
              <p:cNvPr id="15" name="椭圆 14"/>
              <p:cNvSpPr>
                <a:spLocks noChangeAspect="1"/>
              </p:cNvSpPr>
              <p:nvPr/>
            </p:nvSpPr>
            <p:spPr>
              <a:xfrm>
                <a:off x="3094893" y="151500"/>
                <a:ext cx="734765" cy="734765"/>
              </a:xfrm>
              <a:prstGeom prst="ellipse">
                <a:avLst/>
              </a:prstGeom>
              <a:solidFill>
                <a:srgbClr val="304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3462275" y="151500"/>
                <a:ext cx="5387926" cy="734765"/>
              </a:xfrm>
              <a:prstGeom prst="rect">
                <a:avLst/>
              </a:prstGeom>
              <a:solidFill>
                <a:srgbClr val="304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lang="zh-CN" altLang="en-US" sz="40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学生模块</a:t>
                </a:r>
                <a:endParaRPr lang="zh-CN" altLang="en-US" sz="40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椭圆 16"/>
              <p:cNvSpPr>
                <a:spLocks noChangeAspect="1"/>
              </p:cNvSpPr>
              <p:nvPr/>
            </p:nvSpPr>
            <p:spPr>
              <a:xfrm>
                <a:off x="8482818" y="151499"/>
                <a:ext cx="734765" cy="734765"/>
              </a:xfrm>
              <a:prstGeom prst="ellipse">
                <a:avLst/>
              </a:prstGeom>
              <a:solidFill>
                <a:srgbClr val="304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4433973" y="202358"/>
              <a:ext cx="548640" cy="548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6</a:t>
              </a:r>
              <a:endParaRPr lang="zh-CN" altLang="en-US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737028" y="1224982"/>
            <a:ext cx="2434636" cy="4864684"/>
            <a:chOff x="2972910" y="1153873"/>
            <a:chExt cx="2434636" cy="4864684"/>
          </a:xfrm>
        </p:grpSpPr>
        <p:sp>
          <p:nvSpPr>
            <p:cNvPr id="19" name="文本框 18"/>
            <p:cNvSpPr txBox="1"/>
            <p:nvPr/>
          </p:nvSpPr>
          <p:spPr>
            <a:xfrm>
              <a:off x="3403100" y="5556892"/>
              <a:ext cx="1574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304965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学生试题</a:t>
              </a:r>
              <a:endParaRPr lang="zh-CN" altLang="en-US" sz="2400" dirty="0">
                <a:solidFill>
                  <a:srgbClr val="304965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2910" y="1153873"/>
              <a:ext cx="2434636" cy="4328241"/>
            </a:xfrm>
            <a:prstGeom prst="rect">
              <a:avLst/>
            </a:prstGeom>
          </p:spPr>
        </p:pic>
      </p:grpSp>
      <p:grpSp>
        <p:nvGrpSpPr>
          <p:cNvPr id="42" name="组合 41"/>
          <p:cNvGrpSpPr/>
          <p:nvPr/>
        </p:nvGrpSpPr>
        <p:grpSpPr>
          <a:xfrm>
            <a:off x="5874720" y="1224982"/>
            <a:ext cx="2434635" cy="4864684"/>
            <a:chOff x="2972910" y="1153873"/>
            <a:chExt cx="2434635" cy="4864684"/>
          </a:xfrm>
        </p:grpSpPr>
        <p:sp>
          <p:nvSpPr>
            <p:cNvPr id="43" name="文本框 42"/>
            <p:cNvSpPr txBox="1"/>
            <p:nvPr/>
          </p:nvSpPr>
          <p:spPr>
            <a:xfrm>
              <a:off x="3403100" y="5556892"/>
              <a:ext cx="1574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304965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试题左滑</a:t>
              </a:r>
              <a:endParaRPr lang="zh-CN" altLang="en-US" sz="2400" dirty="0">
                <a:solidFill>
                  <a:srgbClr val="304965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2910" y="1153873"/>
              <a:ext cx="2434635" cy="4328241"/>
            </a:xfrm>
            <a:prstGeom prst="rect">
              <a:avLst/>
            </a:prstGeom>
          </p:spPr>
        </p:pic>
      </p:grpSp>
      <p:grpSp>
        <p:nvGrpSpPr>
          <p:cNvPr id="23" name="组合 22"/>
          <p:cNvGrpSpPr/>
          <p:nvPr/>
        </p:nvGrpSpPr>
        <p:grpSpPr>
          <a:xfrm>
            <a:off x="8842704" y="1205422"/>
            <a:ext cx="2434635" cy="4864684"/>
            <a:chOff x="2972910" y="1153873"/>
            <a:chExt cx="2434635" cy="4864684"/>
          </a:xfrm>
        </p:grpSpPr>
        <p:sp>
          <p:nvSpPr>
            <p:cNvPr id="24" name="文本框 23"/>
            <p:cNvSpPr txBox="1"/>
            <p:nvPr/>
          </p:nvSpPr>
          <p:spPr>
            <a:xfrm>
              <a:off x="3403100" y="5556892"/>
              <a:ext cx="1574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304965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试题详情</a:t>
              </a:r>
              <a:endParaRPr lang="zh-CN" altLang="en-US" sz="2400" dirty="0">
                <a:solidFill>
                  <a:srgbClr val="304965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2910" y="1153873"/>
              <a:ext cx="2434635" cy="4328240"/>
            </a:xfrm>
            <a:prstGeom prst="rect">
              <a:avLst/>
            </a:prstGeom>
          </p:spPr>
        </p:pic>
      </p:grpSp>
      <p:grpSp>
        <p:nvGrpSpPr>
          <p:cNvPr id="26" name="组合 25"/>
          <p:cNvGrpSpPr/>
          <p:nvPr/>
        </p:nvGrpSpPr>
        <p:grpSpPr>
          <a:xfrm>
            <a:off x="-16798" y="1"/>
            <a:ext cx="2679180" cy="6858000"/>
            <a:chOff x="-8561" y="0"/>
            <a:chExt cx="2679180" cy="6858000"/>
          </a:xfrm>
        </p:grpSpPr>
        <p:grpSp>
          <p:nvGrpSpPr>
            <p:cNvPr id="27" name="组合 26"/>
            <p:cNvGrpSpPr/>
            <p:nvPr/>
          </p:nvGrpSpPr>
          <p:grpSpPr>
            <a:xfrm>
              <a:off x="-8561" y="0"/>
              <a:ext cx="2679180" cy="6858000"/>
              <a:chOff x="-8561" y="0"/>
              <a:chExt cx="2679180" cy="6858000"/>
            </a:xfrm>
          </p:grpSpPr>
          <p:grpSp>
            <p:nvGrpSpPr>
              <p:cNvPr id="29" name="组合 28"/>
              <p:cNvGrpSpPr/>
              <p:nvPr/>
            </p:nvGrpSpPr>
            <p:grpSpPr>
              <a:xfrm>
                <a:off x="-6265" y="0"/>
                <a:ext cx="2676884" cy="6858000"/>
                <a:chOff x="-76089" y="1"/>
                <a:chExt cx="2676884" cy="6858000"/>
              </a:xfrm>
            </p:grpSpPr>
            <p:sp>
              <p:nvSpPr>
                <p:cNvPr id="31" name="矩形 30"/>
                <p:cNvSpPr/>
                <p:nvPr/>
              </p:nvSpPr>
              <p:spPr>
                <a:xfrm>
                  <a:off x="-63205" y="1"/>
                  <a:ext cx="2664000" cy="6858000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矩形 31"/>
                <p:cNvSpPr/>
                <p:nvPr/>
              </p:nvSpPr>
              <p:spPr>
                <a:xfrm>
                  <a:off x="-69824" y="1101492"/>
                  <a:ext cx="2664000" cy="920283"/>
                </a:xfrm>
                <a:prstGeom prst="rect">
                  <a:avLst/>
                </a:prstGeom>
                <a:solidFill>
                  <a:srgbClr val="F2F2F2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项目背景</a:t>
                  </a:r>
                </a:p>
              </p:txBody>
            </p:sp>
            <p:sp>
              <p:nvSpPr>
                <p:cNvPr id="33" name="矩形 32"/>
                <p:cNvSpPr/>
                <p:nvPr/>
              </p:nvSpPr>
              <p:spPr>
                <a:xfrm>
                  <a:off x="-70795" y="2946801"/>
                  <a:ext cx="2664000" cy="920283"/>
                </a:xfrm>
                <a:prstGeom prst="rect">
                  <a:avLst/>
                </a:prstGeom>
                <a:solidFill>
                  <a:srgbClr val="F2F2F2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需求分析</a:t>
                  </a:r>
                </a:p>
              </p:txBody>
            </p:sp>
            <p:sp>
              <p:nvSpPr>
                <p:cNvPr id="34" name="矩形 33"/>
                <p:cNvSpPr/>
                <p:nvPr/>
              </p:nvSpPr>
              <p:spPr>
                <a:xfrm>
                  <a:off x="-69824" y="3860156"/>
                  <a:ext cx="2664000" cy="920283"/>
                </a:xfrm>
                <a:prstGeom prst="rect">
                  <a:avLst/>
                </a:prstGeom>
                <a:solidFill>
                  <a:srgbClr val="F2F2F2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功能模块图</a:t>
                  </a:r>
                </a:p>
              </p:txBody>
            </p:sp>
            <p:sp>
              <p:nvSpPr>
                <p:cNvPr id="35" name="矩形 34"/>
                <p:cNvSpPr/>
                <p:nvPr/>
              </p:nvSpPr>
              <p:spPr>
                <a:xfrm>
                  <a:off x="-76089" y="4753389"/>
                  <a:ext cx="2664000" cy="920283"/>
                </a:xfrm>
                <a:prstGeom prst="rect">
                  <a:avLst/>
                </a:prstGeom>
                <a:solidFill>
                  <a:srgbClr val="F2F2F2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系统设计</a:t>
                  </a:r>
                </a:p>
              </p:txBody>
            </p:sp>
            <p:sp>
              <p:nvSpPr>
                <p:cNvPr id="36" name="矩形 35"/>
                <p:cNvSpPr/>
                <p:nvPr/>
              </p:nvSpPr>
              <p:spPr>
                <a:xfrm>
                  <a:off x="-69470" y="5660477"/>
                  <a:ext cx="2664000" cy="920283"/>
                </a:xfrm>
                <a:prstGeom prst="rect">
                  <a:avLst/>
                </a:prstGeom>
                <a:solidFill>
                  <a:srgbClr val="304965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bg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系统实现截图</a:t>
                  </a:r>
                </a:p>
              </p:txBody>
            </p:sp>
          </p:grpSp>
          <p:sp>
            <p:nvSpPr>
              <p:cNvPr id="30" name="矩形 29"/>
              <p:cNvSpPr/>
              <p:nvPr/>
            </p:nvSpPr>
            <p:spPr>
              <a:xfrm>
                <a:off x="-8561" y="2010483"/>
                <a:ext cx="2664000" cy="920283"/>
              </a:xfrm>
              <a:prstGeom prst="rect">
                <a:avLst/>
              </a:prstGeom>
              <a:solidFill>
                <a:srgbClr val="F2F2F2"/>
              </a:solidFill>
              <a:ln w="25400">
                <a:solidFill>
                  <a:srgbClr val="E8E9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主要技术介绍</a:t>
                </a:r>
              </a:p>
            </p:txBody>
          </p:sp>
        </p:grpSp>
        <p:sp>
          <p:nvSpPr>
            <p:cNvPr id="28" name="等腰三角形 27"/>
            <p:cNvSpPr/>
            <p:nvPr/>
          </p:nvSpPr>
          <p:spPr>
            <a:xfrm rot="16200000">
              <a:off x="2418288" y="6019194"/>
              <a:ext cx="258824" cy="24583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600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5788"/>
            <a:ext cx="11814629" cy="6589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304715" y="109296"/>
            <a:ext cx="6122690" cy="734766"/>
            <a:chOff x="4304715" y="109296"/>
            <a:chExt cx="6122690" cy="734766"/>
          </a:xfrm>
        </p:grpSpPr>
        <p:grpSp>
          <p:nvGrpSpPr>
            <p:cNvPr id="13" name="组合 12"/>
            <p:cNvGrpSpPr/>
            <p:nvPr/>
          </p:nvGrpSpPr>
          <p:grpSpPr>
            <a:xfrm>
              <a:off x="4304715" y="109296"/>
              <a:ext cx="6122690" cy="734766"/>
              <a:chOff x="3094893" y="151499"/>
              <a:chExt cx="6122690" cy="734766"/>
            </a:xfrm>
          </p:grpSpPr>
          <p:sp>
            <p:nvSpPr>
              <p:cNvPr id="15" name="椭圆 14"/>
              <p:cNvSpPr>
                <a:spLocks noChangeAspect="1"/>
              </p:cNvSpPr>
              <p:nvPr/>
            </p:nvSpPr>
            <p:spPr>
              <a:xfrm>
                <a:off x="3094893" y="151500"/>
                <a:ext cx="734765" cy="734765"/>
              </a:xfrm>
              <a:prstGeom prst="ellipse">
                <a:avLst/>
              </a:prstGeom>
              <a:solidFill>
                <a:srgbClr val="304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3462275" y="151500"/>
                <a:ext cx="5387926" cy="734765"/>
              </a:xfrm>
              <a:prstGeom prst="rect">
                <a:avLst/>
              </a:prstGeom>
              <a:solidFill>
                <a:srgbClr val="304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lang="zh-CN" altLang="en-US" sz="40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学生模块</a:t>
                </a:r>
                <a:endParaRPr lang="zh-CN" altLang="en-US" sz="40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椭圆 16"/>
              <p:cNvSpPr>
                <a:spLocks noChangeAspect="1"/>
              </p:cNvSpPr>
              <p:nvPr/>
            </p:nvSpPr>
            <p:spPr>
              <a:xfrm>
                <a:off x="8482818" y="151499"/>
                <a:ext cx="734765" cy="734765"/>
              </a:xfrm>
              <a:prstGeom prst="ellipse">
                <a:avLst/>
              </a:prstGeom>
              <a:solidFill>
                <a:srgbClr val="304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4433973" y="202358"/>
              <a:ext cx="548640" cy="548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6</a:t>
              </a:r>
              <a:endParaRPr lang="zh-CN" altLang="en-US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555758" y="1224982"/>
            <a:ext cx="2434636" cy="4864684"/>
            <a:chOff x="2972910" y="1153873"/>
            <a:chExt cx="2434636" cy="4864684"/>
          </a:xfrm>
        </p:grpSpPr>
        <p:sp>
          <p:nvSpPr>
            <p:cNvPr id="19" name="文本框 18"/>
            <p:cNvSpPr txBox="1"/>
            <p:nvPr/>
          </p:nvSpPr>
          <p:spPr>
            <a:xfrm>
              <a:off x="3403100" y="5556892"/>
              <a:ext cx="1574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304965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答题界面</a:t>
              </a:r>
              <a:endParaRPr lang="zh-CN" altLang="en-US" sz="2400" dirty="0">
                <a:solidFill>
                  <a:srgbClr val="304965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2910" y="1153873"/>
              <a:ext cx="2434636" cy="4328241"/>
            </a:xfrm>
            <a:prstGeom prst="rect">
              <a:avLst/>
            </a:prstGeom>
          </p:spPr>
        </p:pic>
      </p:grpSp>
      <p:grpSp>
        <p:nvGrpSpPr>
          <p:cNvPr id="42" name="组合 41"/>
          <p:cNvGrpSpPr/>
          <p:nvPr/>
        </p:nvGrpSpPr>
        <p:grpSpPr>
          <a:xfrm>
            <a:off x="7625386" y="1224982"/>
            <a:ext cx="2434635" cy="4864684"/>
            <a:chOff x="2972910" y="1153873"/>
            <a:chExt cx="2434635" cy="4864684"/>
          </a:xfrm>
        </p:grpSpPr>
        <p:sp>
          <p:nvSpPr>
            <p:cNvPr id="43" name="文本框 42"/>
            <p:cNvSpPr txBox="1"/>
            <p:nvPr/>
          </p:nvSpPr>
          <p:spPr>
            <a:xfrm>
              <a:off x="3403100" y="5556892"/>
              <a:ext cx="1574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304965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提交试题</a:t>
              </a:r>
              <a:endParaRPr lang="zh-CN" altLang="en-US" sz="2400" dirty="0">
                <a:solidFill>
                  <a:srgbClr val="304965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2910" y="1153873"/>
              <a:ext cx="2434635" cy="4328241"/>
            </a:xfrm>
            <a:prstGeom prst="rect">
              <a:avLst/>
            </a:prstGeom>
          </p:spPr>
        </p:pic>
      </p:grpSp>
      <p:grpSp>
        <p:nvGrpSpPr>
          <p:cNvPr id="23" name="组合 22"/>
          <p:cNvGrpSpPr/>
          <p:nvPr/>
        </p:nvGrpSpPr>
        <p:grpSpPr>
          <a:xfrm>
            <a:off x="-16798" y="1"/>
            <a:ext cx="2679180" cy="6858000"/>
            <a:chOff x="-8561" y="0"/>
            <a:chExt cx="2679180" cy="6858000"/>
          </a:xfrm>
        </p:grpSpPr>
        <p:grpSp>
          <p:nvGrpSpPr>
            <p:cNvPr id="24" name="组合 23"/>
            <p:cNvGrpSpPr/>
            <p:nvPr/>
          </p:nvGrpSpPr>
          <p:grpSpPr>
            <a:xfrm>
              <a:off x="-8561" y="0"/>
              <a:ext cx="2679180" cy="6858000"/>
              <a:chOff x="-8561" y="0"/>
              <a:chExt cx="2679180" cy="6858000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-6265" y="0"/>
                <a:ext cx="2676884" cy="6858000"/>
                <a:chOff x="-76089" y="1"/>
                <a:chExt cx="2676884" cy="6858000"/>
              </a:xfrm>
            </p:grpSpPr>
            <p:sp>
              <p:nvSpPr>
                <p:cNvPr id="28" name="矩形 27"/>
                <p:cNvSpPr/>
                <p:nvPr/>
              </p:nvSpPr>
              <p:spPr>
                <a:xfrm>
                  <a:off x="-63205" y="1"/>
                  <a:ext cx="2664000" cy="6858000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矩形 28"/>
                <p:cNvSpPr/>
                <p:nvPr/>
              </p:nvSpPr>
              <p:spPr>
                <a:xfrm>
                  <a:off x="-69824" y="1101492"/>
                  <a:ext cx="2664000" cy="920283"/>
                </a:xfrm>
                <a:prstGeom prst="rect">
                  <a:avLst/>
                </a:prstGeom>
                <a:solidFill>
                  <a:srgbClr val="F2F2F2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项目背景</a:t>
                  </a:r>
                </a:p>
              </p:txBody>
            </p:sp>
            <p:sp>
              <p:nvSpPr>
                <p:cNvPr id="30" name="矩形 29"/>
                <p:cNvSpPr/>
                <p:nvPr/>
              </p:nvSpPr>
              <p:spPr>
                <a:xfrm>
                  <a:off x="-70795" y="2946801"/>
                  <a:ext cx="2664000" cy="920283"/>
                </a:xfrm>
                <a:prstGeom prst="rect">
                  <a:avLst/>
                </a:prstGeom>
                <a:solidFill>
                  <a:srgbClr val="F2F2F2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需求分析</a:t>
                  </a:r>
                </a:p>
              </p:txBody>
            </p:sp>
            <p:sp>
              <p:nvSpPr>
                <p:cNvPr id="31" name="矩形 30"/>
                <p:cNvSpPr/>
                <p:nvPr/>
              </p:nvSpPr>
              <p:spPr>
                <a:xfrm>
                  <a:off x="-69824" y="3860156"/>
                  <a:ext cx="2664000" cy="920283"/>
                </a:xfrm>
                <a:prstGeom prst="rect">
                  <a:avLst/>
                </a:prstGeom>
                <a:solidFill>
                  <a:srgbClr val="F2F2F2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功能模块图</a:t>
                  </a:r>
                </a:p>
              </p:txBody>
            </p:sp>
            <p:sp>
              <p:nvSpPr>
                <p:cNvPr id="32" name="矩形 31"/>
                <p:cNvSpPr/>
                <p:nvPr/>
              </p:nvSpPr>
              <p:spPr>
                <a:xfrm>
                  <a:off x="-76089" y="4753389"/>
                  <a:ext cx="2664000" cy="920283"/>
                </a:xfrm>
                <a:prstGeom prst="rect">
                  <a:avLst/>
                </a:prstGeom>
                <a:solidFill>
                  <a:srgbClr val="F2F2F2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系统设计</a:t>
                  </a:r>
                </a:p>
              </p:txBody>
            </p:sp>
            <p:sp>
              <p:nvSpPr>
                <p:cNvPr id="33" name="矩形 32"/>
                <p:cNvSpPr/>
                <p:nvPr/>
              </p:nvSpPr>
              <p:spPr>
                <a:xfrm>
                  <a:off x="-69470" y="5660477"/>
                  <a:ext cx="2664000" cy="920283"/>
                </a:xfrm>
                <a:prstGeom prst="rect">
                  <a:avLst/>
                </a:prstGeom>
                <a:solidFill>
                  <a:srgbClr val="304965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bg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系统实现截图</a:t>
                  </a:r>
                </a:p>
              </p:txBody>
            </p:sp>
          </p:grpSp>
          <p:sp>
            <p:nvSpPr>
              <p:cNvPr id="27" name="矩形 26"/>
              <p:cNvSpPr/>
              <p:nvPr/>
            </p:nvSpPr>
            <p:spPr>
              <a:xfrm>
                <a:off x="-8561" y="2010483"/>
                <a:ext cx="2664000" cy="920283"/>
              </a:xfrm>
              <a:prstGeom prst="rect">
                <a:avLst/>
              </a:prstGeom>
              <a:solidFill>
                <a:srgbClr val="F2F2F2"/>
              </a:solidFill>
              <a:ln w="25400">
                <a:solidFill>
                  <a:srgbClr val="E8E9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主要技术介绍</a:t>
                </a:r>
              </a:p>
            </p:txBody>
          </p:sp>
        </p:grpSp>
        <p:sp>
          <p:nvSpPr>
            <p:cNvPr id="25" name="等腰三角形 24"/>
            <p:cNvSpPr/>
            <p:nvPr/>
          </p:nvSpPr>
          <p:spPr>
            <a:xfrm rot="16200000">
              <a:off x="2418288" y="6019194"/>
              <a:ext cx="258824" cy="24583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1043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5788"/>
            <a:ext cx="11814629" cy="6589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304715" y="109296"/>
            <a:ext cx="6122690" cy="734766"/>
            <a:chOff x="4304715" y="109296"/>
            <a:chExt cx="6122690" cy="734766"/>
          </a:xfrm>
        </p:grpSpPr>
        <p:grpSp>
          <p:nvGrpSpPr>
            <p:cNvPr id="13" name="组合 12"/>
            <p:cNvGrpSpPr/>
            <p:nvPr/>
          </p:nvGrpSpPr>
          <p:grpSpPr>
            <a:xfrm>
              <a:off x="4304715" y="109296"/>
              <a:ext cx="6122690" cy="734766"/>
              <a:chOff x="3094893" y="151499"/>
              <a:chExt cx="6122690" cy="734766"/>
            </a:xfrm>
          </p:grpSpPr>
          <p:sp>
            <p:nvSpPr>
              <p:cNvPr id="15" name="椭圆 14"/>
              <p:cNvSpPr>
                <a:spLocks noChangeAspect="1"/>
              </p:cNvSpPr>
              <p:nvPr/>
            </p:nvSpPr>
            <p:spPr>
              <a:xfrm>
                <a:off x="3094893" y="151500"/>
                <a:ext cx="734765" cy="734765"/>
              </a:xfrm>
              <a:prstGeom prst="ellipse">
                <a:avLst/>
              </a:prstGeom>
              <a:solidFill>
                <a:srgbClr val="304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3462275" y="151500"/>
                <a:ext cx="5387926" cy="734765"/>
              </a:xfrm>
              <a:prstGeom prst="rect">
                <a:avLst/>
              </a:prstGeom>
              <a:solidFill>
                <a:srgbClr val="304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lang="zh-CN" altLang="en-US" sz="40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学生模块</a:t>
                </a:r>
                <a:endParaRPr lang="zh-CN" altLang="en-US" sz="40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椭圆 16"/>
              <p:cNvSpPr>
                <a:spLocks noChangeAspect="1"/>
              </p:cNvSpPr>
              <p:nvPr/>
            </p:nvSpPr>
            <p:spPr>
              <a:xfrm>
                <a:off x="8482818" y="151499"/>
                <a:ext cx="734765" cy="734765"/>
              </a:xfrm>
              <a:prstGeom prst="ellipse">
                <a:avLst/>
              </a:prstGeom>
              <a:solidFill>
                <a:srgbClr val="304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4433973" y="202358"/>
              <a:ext cx="548640" cy="548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6</a:t>
              </a:r>
              <a:endParaRPr lang="zh-CN" altLang="en-US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555758" y="1224982"/>
            <a:ext cx="2434636" cy="4864684"/>
            <a:chOff x="2972910" y="1153873"/>
            <a:chExt cx="2434636" cy="4864684"/>
          </a:xfrm>
        </p:grpSpPr>
        <p:sp>
          <p:nvSpPr>
            <p:cNvPr id="19" name="文本框 18"/>
            <p:cNvSpPr txBox="1"/>
            <p:nvPr/>
          </p:nvSpPr>
          <p:spPr>
            <a:xfrm>
              <a:off x="3403100" y="5556892"/>
              <a:ext cx="1574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304965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查分界面</a:t>
              </a:r>
              <a:endParaRPr lang="zh-CN" altLang="en-US" sz="2400" dirty="0">
                <a:solidFill>
                  <a:srgbClr val="304965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2910" y="1153873"/>
              <a:ext cx="2434636" cy="4328241"/>
            </a:xfrm>
            <a:prstGeom prst="rect">
              <a:avLst/>
            </a:prstGeom>
          </p:spPr>
        </p:pic>
      </p:grpSp>
      <p:grpSp>
        <p:nvGrpSpPr>
          <p:cNvPr id="42" name="组合 41"/>
          <p:cNvGrpSpPr/>
          <p:nvPr/>
        </p:nvGrpSpPr>
        <p:grpSpPr>
          <a:xfrm>
            <a:off x="7625386" y="1224982"/>
            <a:ext cx="2434635" cy="4864684"/>
            <a:chOff x="2972910" y="1153873"/>
            <a:chExt cx="2434635" cy="4864684"/>
          </a:xfrm>
        </p:grpSpPr>
        <p:sp>
          <p:nvSpPr>
            <p:cNvPr id="43" name="文本框 42"/>
            <p:cNvSpPr txBox="1"/>
            <p:nvPr/>
          </p:nvSpPr>
          <p:spPr>
            <a:xfrm>
              <a:off x="3403100" y="5556892"/>
              <a:ext cx="1574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304965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选课界面</a:t>
              </a:r>
              <a:endParaRPr lang="zh-CN" altLang="en-US" sz="2400" dirty="0">
                <a:solidFill>
                  <a:srgbClr val="304965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2910" y="1153873"/>
              <a:ext cx="2434635" cy="4328241"/>
            </a:xfrm>
            <a:prstGeom prst="rect">
              <a:avLst/>
            </a:prstGeom>
          </p:spPr>
        </p:pic>
      </p:grpSp>
      <p:grpSp>
        <p:nvGrpSpPr>
          <p:cNvPr id="23" name="组合 22"/>
          <p:cNvGrpSpPr/>
          <p:nvPr/>
        </p:nvGrpSpPr>
        <p:grpSpPr>
          <a:xfrm>
            <a:off x="-16798" y="1"/>
            <a:ext cx="2679180" cy="6858000"/>
            <a:chOff x="-8561" y="0"/>
            <a:chExt cx="2679180" cy="6858000"/>
          </a:xfrm>
        </p:grpSpPr>
        <p:grpSp>
          <p:nvGrpSpPr>
            <p:cNvPr id="24" name="组合 23"/>
            <p:cNvGrpSpPr/>
            <p:nvPr/>
          </p:nvGrpSpPr>
          <p:grpSpPr>
            <a:xfrm>
              <a:off x="-8561" y="0"/>
              <a:ext cx="2679180" cy="6858000"/>
              <a:chOff x="-8561" y="0"/>
              <a:chExt cx="2679180" cy="6858000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-6265" y="0"/>
                <a:ext cx="2676884" cy="6858000"/>
                <a:chOff x="-76089" y="1"/>
                <a:chExt cx="2676884" cy="6858000"/>
              </a:xfrm>
            </p:grpSpPr>
            <p:sp>
              <p:nvSpPr>
                <p:cNvPr id="28" name="矩形 27"/>
                <p:cNvSpPr/>
                <p:nvPr/>
              </p:nvSpPr>
              <p:spPr>
                <a:xfrm>
                  <a:off x="-63205" y="1"/>
                  <a:ext cx="2664000" cy="6858000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矩形 28"/>
                <p:cNvSpPr/>
                <p:nvPr/>
              </p:nvSpPr>
              <p:spPr>
                <a:xfrm>
                  <a:off x="-69824" y="1101492"/>
                  <a:ext cx="2664000" cy="920283"/>
                </a:xfrm>
                <a:prstGeom prst="rect">
                  <a:avLst/>
                </a:prstGeom>
                <a:solidFill>
                  <a:srgbClr val="F2F2F2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项目背景</a:t>
                  </a:r>
                </a:p>
              </p:txBody>
            </p:sp>
            <p:sp>
              <p:nvSpPr>
                <p:cNvPr id="30" name="矩形 29"/>
                <p:cNvSpPr/>
                <p:nvPr/>
              </p:nvSpPr>
              <p:spPr>
                <a:xfrm>
                  <a:off x="-70795" y="2946801"/>
                  <a:ext cx="2664000" cy="920283"/>
                </a:xfrm>
                <a:prstGeom prst="rect">
                  <a:avLst/>
                </a:prstGeom>
                <a:solidFill>
                  <a:srgbClr val="F2F2F2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需求分析</a:t>
                  </a:r>
                </a:p>
              </p:txBody>
            </p:sp>
            <p:sp>
              <p:nvSpPr>
                <p:cNvPr id="31" name="矩形 30"/>
                <p:cNvSpPr/>
                <p:nvPr/>
              </p:nvSpPr>
              <p:spPr>
                <a:xfrm>
                  <a:off x="-69824" y="3860156"/>
                  <a:ext cx="2664000" cy="920283"/>
                </a:xfrm>
                <a:prstGeom prst="rect">
                  <a:avLst/>
                </a:prstGeom>
                <a:solidFill>
                  <a:srgbClr val="F2F2F2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功能模块图</a:t>
                  </a:r>
                </a:p>
              </p:txBody>
            </p:sp>
            <p:sp>
              <p:nvSpPr>
                <p:cNvPr id="32" name="矩形 31"/>
                <p:cNvSpPr/>
                <p:nvPr/>
              </p:nvSpPr>
              <p:spPr>
                <a:xfrm>
                  <a:off x="-76089" y="4753389"/>
                  <a:ext cx="2664000" cy="920283"/>
                </a:xfrm>
                <a:prstGeom prst="rect">
                  <a:avLst/>
                </a:prstGeom>
                <a:solidFill>
                  <a:srgbClr val="F2F2F2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系统设计</a:t>
                  </a:r>
                </a:p>
              </p:txBody>
            </p:sp>
            <p:sp>
              <p:nvSpPr>
                <p:cNvPr id="33" name="矩形 32"/>
                <p:cNvSpPr/>
                <p:nvPr/>
              </p:nvSpPr>
              <p:spPr>
                <a:xfrm>
                  <a:off x="-69470" y="5660477"/>
                  <a:ext cx="2664000" cy="920283"/>
                </a:xfrm>
                <a:prstGeom prst="rect">
                  <a:avLst/>
                </a:prstGeom>
                <a:solidFill>
                  <a:srgbClr val="304965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bg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系统实现截图</a:t>
                  </a:r>
                </a:p>
              </p:txBody>
            </p:sp>
          </p:grpSp>
          <p:sp>
            <p:nvSpPr>
              <p:cNvPr id="27" name="矩形 26"/>
              <p:cNvSpPr/>
              <p:nvPr/>
            </p:nvSpPr>
            <p:spPr>
              <a:xfrm>
                <a:off x="-8561" y="2010483"/>
                <a:ext cx="2664000" cy="920283"/>
              </a:xfrm>
              <a:prstGeom prst="rect">
                <a:avLst/>
              </a:prstGeom>
              <a:solidFill>
                <a:srgbClr val="F2F2F2"/>
              </a:solidFill>
              <a:ln w="25400">
                <a:solidFill>
                  <a:srgbClr val="E8E9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主要技术介绍</a:t>
                </a:r>
              </a:p>
            </p:txBody>
          </p:sp>
        </p:grpSp>
        <p:sp>
          <p:nvSpPr>
            <p:cNvPr id="25" name="等腰三角形 24"/>
            <p:cNvSpPr/>
            <p:nvPr/>
          </p:nvSpPr>
          <p:spPr>
            <a:xfrm rot="16200000">
              <a:off x="2418288" y="6019194"/>
              <a:ext cx="258824" cy="24583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019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5788"/>
            <a:ext cx="11814629" cy="6589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304715" y="109296"/>
            <a:ext cx="6122690" cy="734766"/>
            <a:chOff x="4304715" y="109296"/>
            <a:chExt cx="6122690" cy="734766"/>
          </a:xfrm>
        </p:grpSpPr>
        <p:grpSp>
          <p:nvGrpSpPr>
            <p:cNvPr id="13" name="组合 12"/>
            <p:cNvGrpSpPr/>
            <p:nvPr/>
          </p:nvGrpSpPr>
          <p:grpSpPr>
            <a:xfrm>
              <a:off x="4304715" y="109296"/>
              <a:ext cx="6122690" cy="734766"/>
              <a:chOff x="3094893" y="151499"/>
              <a:chExt cx="6122690" cy="734766"/>
            </a:xfrm>
          </p:grpSpPr>
          <p:sp>
            <p:nvSpPr>
              <p:cNvPr id="15" name="椭圆 14"/>
              <p:cNvSpPr>
                <a:spLocks noChangeAspect="1"/>
              </p:cNvSpPr>
              <p:nvPr/>
            </p:nvSpPr>
            <p:spPr>
              <a:xfrm>
                <a:off x="3094893" y="151500"/>
                <a:ext cx="734765" cy="734765"/>
              </a:xfrm>
              <a:prstGeom prst="ellipse">
                <a:avLst/>
              </a:prstGeom>
              <a:solidFill>
                <a:srgbClr val="304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3462275" y="151500"/>
                <a:ext cx="5387926" cy="734765"/>
              </a:xfrm>
              <a:prstGeom prst="rect">
                <a:avLst/>
              </a:prstGeom>
              <a:solidFill>
                <a:srgbClr val="304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lang="zh-CN" altLang="en-US" sz="40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教师模块</a:t>
                </a:r>
                <a:endParaRPr lang="zh-CN" altLang="en-US" sz="40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椭圆 16"/>
              <p:cNvSpPr>
                <a:spLocks noChangeAspect="1"/>
              </p:cNvSpPr>
              <p:nvPr/>
            </p:nvSpPr>
            <p:spPr>
              <a:xfrm>
                <a:off x="8482818" y="151499"/>
                <a:ext cx="734765" cy="734765"/>
              </a:xfrm>
              <a:prstGeom prst="ellipse">
                <a:avLst/>
              </a:prstGeom>
              <a:solidFill>
                <a:srgbClr val="304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4433973" y="202358"/>
              <a:ext cx="548640" cy="548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6</a:t>
              </a:r>
              <a:endParaRPr lang="zh-CN" altLang="en-US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937868" y="1214772"/>
            <a:ext cx="2434635" cy="4867740"/>
            <a:chOff x="2972910" y="1153873"/>
            <a:chExt cx="2434635" cy="4867740"/>
          </a:xfrm>
        </p:grpSpPr>
        <p:sp>
          <p:nvSpPr>
            <p:cNvPr id="21" name="文本框 20"/>
            <p:cNvSpPr txBox="1"/>
            <p:nvPr/>
          </p:nvSpPr>
          <p:spPr>
            <a:xfrm>
              <a:off x="3236673" y="5559948"/>
              <a:ext cx="17775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304965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教师主界面</a:t>
              </a:r>
              <a:endParaRPr lang="zh-CN" altLang="en-US" sz="2400" dirty="0">
                <a:solidFill>
                  <a:srgbClr val="304965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2910" y="1153873"/>
              <a:ext cx="2434635" cy="4328241"/>
            </a:xfrm>
            <a:prstGeom prst="rect">
              <a:avLst/>
            </a:prstGeom>
          </p:spPr>
        </p:pic>
      </p:grpSp>
      <p:grpSp>
        <p:nvGrpSpPr>
          <p:cNvPr id="23" name="组合 22"/>
          <p:cNvGrpSpPr/>
          <p:nvPr/>
        </p:nvGrpSpPr>
        <p:grpSpPr>
          <a:xfrm>
            <a:off x="5709577" y="1214772"/>
            <a:ext cx="2434635" cy="4867739"/>
            <a:chOff x="2972910" y="1153873"/>
            <a:chExt cx="2434635" cy="4867739"/>
          </a:xfrm>
        </p:grpSpPr>
        <p:sp>
          <p:nvSpPr>
            <p:cNvPr id="24" name="文本框 23"/>
            <p:cNvSpPr txBox="1"/>
            <p:nvPr/>
          </p:nvSpPr>
          <p:spPr>
            <a:xfrm>
              <a:off x="3292725" y="5559947"/>
              <a:ext cx="17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304965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教师侧滑栏</a:t>
              </a:r>
              <a:endParaRPr lang="zh-CN" altLang="en-US" sz="2400" dirty="0">
                <a:solidFill>
                  <a:srgbClr val="304965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2910" y="1153873"/>
              <a:ext cx="2434635" cy="4328241"/>
            </a:xfrm>
            <a:prstGeom prst="rect">
              <a:avLst/>
            </a:prstGeom>
          </p:spPr>
        </p:pic>
      </p:grpSp>
      <p:grpSp>
        <p:nvGrpSpPr>
          <p:cNvPr id="26" name="组合 25"/>
          <p:cNvGrpSpPr/>
          <p:nvPr/>
        </p:nvGrpSpPr>
        <p:grpSpPr>
          <a:xfrm>
            <a:off x="8481286" y="1214772"/>
            <a:ext cx="2434635" cy="4867739"/>
            <a:chOff x="2972910" y="1153873"/>
            <a:chExt cx="2434635" cy="4867739"/>
          </a:xfrm>
        </p:grpSpPr>
        <p:sp>
          <p:nvSpPr>
            <p:cNvPr id="27" name="文本框 26"/>
            <p:cNvSpPr txBox="1"/>
            <p:nvPr/>
          </p:nvSpPr>
          <p:spPr>
            <a:xfrm>
              <a:off x="3126854" y="5559947"/>
              <a:ext cx="21148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304965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教师修改信息</a:t>
              </a:r>
              <a:endParaRPr lang="zh-CN" altLang="en-US" sz="2400" dirty="0">
                <a:solidFill>
                  <a:srgbClr val="304965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2910" y="1153873"/>
              <a:ext cx="2434635" cy="4328240"/>
            </a:xfrm>
            <a:prstGeom prst="rect">
              <a:avLst/>
            </a:prstGeom>
          </p:spPr>
        </p:pic>
      </p:grpSp>
      <p:grpSp>
        <p:nvGrpSpPr>
          <p:cNvPr id="29" name="组合 28"/>
          <p:cNvGrpSpPr/>
          <p:nvPr/>
        </p:nvGrpSpPr>
        <p:grpSpPr>
          <a:xfrm>
            <a:off x="-16798" y="1"/>
            <a:ext cx="2679180" cy="6858000"/>
            <a:chOff x="-8561" y="0"/>
            <a:chExt cx="2679180" cy="6858000"/>
          </a:xfrm>
        </p:grpSpPr>
        <p:grpSp>
          <p:nvGrpSpPr>
            <p:cNvPr id="30" name="组合 29"/>
            <p:cNvGrpSpPr/>
            <p:nvPr/>
          </p:nvGrpSpPr>
          <p:grpSpPr>
            <a:xfrm>
              <a:off x="-8561" y="0"/>
              <a:ext cx="2679180" cy="6858000"/>
              <a:chOff x="-8561" y="0"/>
              <a:chExt cx="2679180" cy="6858000"/>
            </a:xfrm>
          </p:grpSpPr>
          <p:grpSp>
            <p:nvGrpSpPr>
              <p:cNvPr id="32" name="组合 31"/>
              <p:cNvGrpSpPr/>
              <p:nvPr/>
            </p:nvGrpSpPr>
            <p:grpSpPr>
              <a:xfrm>
                <a:off x="-6265" y="0"/>
                <a:ext cx="2676884" cy="6858000"/>
                <a:chOff x="-76089" y="1"/>
                <a:chExt cx="2676884" cy="6858000"/>
              </a:xfrm>
            </p:grpSpPr>
            <p:sp>
              <p:nvSpPr>
                <p:cNvPr id="34" name="矩形 33"/>
                <p:cNvSpPr/>
                <p:nvPr/>
              </p:nvSpPr>
              <p:spPr>
                <a:xfrm>
                  <a:off x="-63205" y="1"/>
                  <a:ext cx="2664000" cy="6858000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矩形 34"/>
                <p:cNvSpPr/>
                <p:nvPr/>
              </p:nvSpPr>
              <p:spPr>
                <a:xfrm>
                  <a:off x="-69824" y="1101492"/>
                  <a:ext cx="2664000" cy="920283"/>
                </a:xfrm>
                <a:prstGeom prst="rect">
                  <a:avLst/>
                </a:prstGeom>
                <a:solidFill>
                  <a:srgbClr val="F2F2F2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项目背景</a:t>
                  </a:r>
                </a:p>
              </p:txBody>
            </p:sp>
            <p:sp>
              <p:nvSpPr>
                <p:cNvPr id="36" name="矩形 35"/>
                <p:cNvSpPr/>
                <p:nvPr/>
              </p:nvSpPr>
              <p:spPr>
                <a:xfrm>
                  <a:off x="-70795" y="2946801"/>
                  <a:ext cx="2664000" cy="920283"/>
                </a:xfrm>
                <a:prstGeom prst="rect">
                  <a:avLst/>
                </a:prstGeom>
                <a:solidFill>
                  <a:srgbClr val="F2F2F2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需求分析</a:t>
                  </a:r>
                </a:p>
              </p:txBody>
            </p:sp>
            <p:sp>
              <p:nvSpPr>
                <p:cNvPr id="37" name="矩形 36"/>
                <p:cNvSpPr/>
                <p:nvPr/>
              </p:nvSpPr>
              <p:spPr>
                <a:xfrm>
                  <a:off x="-69824" y="3860156"/>
                  <a:ext cx="2664000" cy="920283"/>
                </a:xfrm>
                <a:prstGeom prst="rect">
                  <a:avLst/>
                </a:prstGeom>
                <a:solidFill>
                  <a:srgbClr val="F2F2F2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功能模块图</a:t>
                  </a:r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-76089" y="4753389"/>
                  <a:ext cx="2664000" cy="920283"/>
                </a:xfrm>
                <a:prstGeom prst="rect">
                  <a:avLst/>
                </a:prstGeom>
                <a:solidFill>
                  <a:srgbClr val="F2F2F2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系统设计</a:t>
                  </a:r>
                </a:p>
              </p:txBody>
            </p:sp>
            <p:sp>
              <p:nvSpPr>
                <p:cNvPr id="39" name="矩形 38"/>
                <p:cNvSpPr/>
                <p:nvPr/>
              </p:nvSpPr>
              <p:spPr>
                <a:xfrm>
                  <a:off x="-69470" y="5660477"/>
                  <a:ext cx="2664000" cy="920283"/>
                </a:xfrm>
                <a:prstGeom prst="rect">
                  <a:avLst/>
                </a:prstGeom>
                <a:solidFill>
                  <a:srgbClr val="304965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bg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系统实现截图</a:t>
                  </a:r>
                </a:p>
              </p:txBody>
            </p:sp>
          </p:grpSp>
          <p:sp>
            <p:nvSpPr>
              <p:cNvPr id="33" name="矩形 32"/>
              <p:cNvSpPr/>
              <p:nvPr/>
            </p:nvSpPr>
            <p:spPr>
              <a:xfrm>
                <a:off x="-8561" y="2010483"/>
                <a:ext cx="2664000" cy="920283"/>
              </a:xfrm>
              <a:prstGeom prst="rect">
                <a:avLst/>
              </a:prstGeom>
              <a:solidFill>
                <a:srgbClr val="F2F2F2"/>
              </a:solidFill>
              <a:ln w="25400">
                <a:solidFill>
                  <a:srgbClr val="E8E9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主要技术介绍</a:t>
                </a:r>
              </a:p>
            </p:txBody>
          </p:sp>
        </p:grpSp>
        <p:sp>
          <p:nvSpPr>
            <p:cNvPr id="31" name="等腰三角形 30"/>
            <p:cNvSpPr/>
            <p:nvPr/>
          </p:nvSpPr>
          <p:spPr>
            <a:xfrm rot="16200000">
              <a:off x="2418288" y="6019194"/>
              <a:ext cx="258824" cy="24583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810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5788"/>
            <a:ext cx="11814629" cy="6589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304715" y="109296"/>
            <a:ext cx="6122690" cy="734766"/>
            <a:chOff x="4304715" y="109296"/>
            <a:chExt cx="6122690" cy="734766"/>
          </a:xfrm>
        </p:grpSpPr>
        <p:grpSp>
          <p:nvGrpSpPr>
            <p:cNvPr id="13" name="组合 12"/>
            <p:cNvGrpSpPr/>
            <p:nvPr/>
          </p:nvGrpSpPr>
          <p:grpSpPr>
            <a:xfrm>
              <a:off x="4304715" y="109296"/>
              <a:ext cx="6122690" cy="734766"/>
              <a:chOff x="3094893" y="151499"/>
              <a:chExt cx="6122690" cy="734766"/>
            </a:xfrm>
          </p:grpSpPr>
          <p:sp>
            <p:nvSpPr>
              <p:cNvPr id="15" name="椭圆 14"/>
              <p:cNvSpPr>
                <a:spLocks noChangeAspect="1"/>
              </p:cNvSpPr>
              <p:nvPr/>
            </p:nvSpPr>
            <p:spPr>
              <a:xfrm>
                <a:off x="3094893" y="151500"/>
                <a:ext cx="734765" cy="734765"/>
              </a:xfrm>
              <a:prstGeom prst="ellipse">
                <a:avLst/>
              </a:prstGeom>
              <a:solidFill>
                <a:srgbClr val="304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3462275" y="151500"/>
                <a:ext cx="5387926" cy="734765"/>
              </a:xfrm>
              <a:prstGeom prst="rect">
                <a:avLst/>
              </a:prstGeom>
              <a:solidFill>
                <a:srgbClr val="304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lang="zh-CN" altLang="en-US" sz="40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教师模块</a:t>
                </a:r>
                <a:endParaRPr lang="zh-CN" altLang="en-US" sz="40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椭圆 16"/>
              <p:cNvSpPr>
                <a:spLocks noChangeAspect="1"/>
              </p:cNvSpPr>
              <p:nvPr/>
            </p:nvSpPr>
            <p:spPr>
              <a:xfrm>
                <a:off x="8482818" y="151499"/>
                <a:ext cx="734765" cy="734765"/>
              </a:xfrm>
              <a:prstGeom prst="ellipse">
                <a:avLst/>
              </a:prstGeom>
              <a:solidFill>
                <a:srgbClr val="304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4433973" y="202358"/>
              <a:ext cx="548640" cy="548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6</a:t>
              </a:r>
              <a:endParaRPr lang="zh-CN" altLang="en-US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937868" y="1214772"/>
            <a:ext cx="2434635" cy="4868933"/>
            <a:chOff x="2972910" y="1153873"/>
            <a:chExt cx="2434635" cy="4868933"/>
          </a:xfrm>
        </p:grpSpPr>
        <p:sp>
          <p:nvSpPr>
            <p:cNvPr id="21" name="文本框 20"/>
            <p:cNvSpPr txBox="1"/>
            <p:nvPr/>
          </p:nvSpPr>
          <p:spPr>
            <a:xfrm>
              <a:off x="3181762" y="5561141"/>
              <a:ext cx="20169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304965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教师试题界面</a:t>
              </a:r>
              <a:endParaRPr lang="zh-CN" altLang="en-US" sz="2400" dirty="0">
                <a:solidFill>
                  <a:srgbClr val="304965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2910" y="1153873"/>
              <a:ext cx="2434635" cy="4328240"/>
            </a:xfrm>
            <a:prstGeom prst="rect">
              <a:avLst/>
            </a:prstGeom>
          </p:spPr>
        </p:pic>
      </p:grpSp>
      <p:grpSp>
        <p:nvGrpSpPr>
          <p:cNvPr id="23" name="组合 22"/>
          <p:cNvGrpSpPr/>
          <p:nvPr/>
        </p:nvGrpSpPr>
        <p:grpSpPr>
          <a:xfrm>
            <a:off x="8842704" y="1214772"/>
            <a:ext cx="2434635" cy="4867739"/>
            <a:chOff x="2972910" y="1153873"/>
            <a:chExt cx="2434635" cy="4867739"/>
          </a:xfrm>
        </p:grpSpPr>
        <p:sp>
          <p:nvSpPr>
            <p:cNvPr id="24" name="文本框 23"/>
            <p:cNvSpPr txBox="1"/>
            <p:nvPr/>
          </p:nvSpPr>
          <p:spPr>
            <a:xfrm>
              <a:off x="3419597" y="5559947"/>
              <a:ext cx="15412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304965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删除试题</a:t>
              </a:r>
              <a:endParaRPr lang="zh-CN" altLang="en-US" sz="2400" dirty="0">
                <a:solidFill>
                  <a:srgbClr val="304965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2910" y="1153873"/>
              <a:ext cx="2434635" cy="4328240"/>
            </a:xfrm>
            <a:prstGeom prst="rect">
              <a:avLst/>
            </a:prstGeom>
          </p:spPr>
        </p:pic>
      </p:grpSp>
      <p:grpSp>
        <p:nvGrpSpPr>
          <p:cNvPr id="29" name="组合 28"/>
          <p:cNvGrpSpPr/>
          <p:nvPr/>
        </p:nvGrpSpPr>
        <p:grpSpPr>
          <a:xfrm>
            <a:off x="5918428" y="1213578"/>
            <a:ext cx="2434635" cy="4868933"/>
            <a:chOff x="2972910" y="1153873"/>
            <a:chExt cx="2434635" cy="4868933"/>
          </a:xfrm>
        </p:grpSpPr>
        <p:sp>
          <p:nvSpPr>
            <p:cNvPr id="30" name="文本框 29"/>
            <p:cNvSpPr txBox="1"/>
            <p:nvPr/>
          </p:nvSpPr>
          <p:spPr>
            <a:xfrm>
              <a:off x="3181762" y="5561141"/>
              <a:ext cx="20169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304965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试题侧滑功能</a:t>
              </a:r>
              <a:endParaRPr lang="zh-CN" altLang="en-US" sz="2400" dirty="0">
                <a:solidFill>
                  <a:srgbClr val="304965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2910" y="1153873"/>
              <a:ext cx="2434635" cy="4328240"/>
            </a:xfrm>
            <a:prstGeom prst="rect">
              <a:avLst/>
            </a:prstGeom>
          </p:spPr>
        </p:pic>
      </p:grpSp>
      <p:grpSp>
        <p:nvGrpSpPr>
          <p:cNvPr id="26" name="组合 25"/>
          <p:cNvGrpSpPr/>
          <p:nvPr/>
        </p:nvGrpSpPr>
        <p:grpSpPr>
          <a:xfrm>
            <a:off x="-16798" y="1"/>
            <a:ext cx="2679180" cy="6858000"/>
            <a:chOff x="-8561" y="0"/>
            <a:chExt cx="2679180" cy="6858000"/>
          </a:xfrm>
        </p:grpSpPr>
        <p:grpSp>
          <p:nvGrpSpPr>
            <p:cNvPr id="27" name="组合 26"/>
            <p:cNvGrpSpPr/>
            <p:nvPr/>
          </p:nvGrpSpPr>
          <p:grpSpPr>
            <a:xfrm>
              <a:off x="-8561" y="0"/>
              <a:ext cx="2679180" cy="6858000"/>
              <a:chOff x="-8561" y="0"/>
              <a:chExt cx="2679180" cy="6858000"/>
            </a:xfrm>
          </p:grpSpPr>
          <p:grpSp>
            <p:nvGrpSpPr>
              <p:cNvPr id="32" name="组合 31"/>
              <p:cNvGrpSpPr/>
              <p:nvPr/>
            </p:nvGrpSpPr>
            <p:grpSpPr>
              <a:xfrm>
                <a:off x="-6265" y="0"/>
                <a:ext cx="2676884" cy="6858000"/>
                <a:chOff x="-76089" y="1"/>
                <a:chExt cx="2676884" cy="6858000"/>
              </a:xfrm>
            </p:grpSpPr>
            <p:sp>
              <p:nvSpPr>
                <p:cNvPr id="34" name="矩形 33"/>
                <p:cNvSpPr/>
                <p:nvPr/>
              </p:nvSpPr>
              <p:spPr>
                <a:xfrm>
                  <a:off x="-63205" y="1"/>
                  <a:ext cx="2664000" cy="6858000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矩形 34"/>
                <p:cNvSpPr/>
                <p:nvPr/>
              </p:nvSpPr>
              <p:spPr>
                <a:xfrm>
                  <a:off x="-69824" y="1101492"/>
                  <a:ext cx="2664000" cy="920283"/>
                </a:xfrm>
                <a:prstGeom prst="rect">
                  <a:avLst/>
                </a:prstGeom>
                <a:solidFill>
                  <a:srgbClr val="F2F2F2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项目背景</a:t>
                  </a:r>
                </a:p>
              </p:txBody>
            </p:sp>
            <p:sp>
              <p:nvSpPr>
                <p:cNvPr id="36" name="矩形 35"/>
                <p:cNvSpPr/>
                <p:nvPr/>
              </p:nvSpPr>
              <p:spPr>
                <a:xfrm>
                  <a:off x="-70795" y="2946801"/>
                  <a:ext cx="2664000" cy="920283"/>
                </a:xfrm>
                <a:prstGeom prst="rect">
                  <a:avLst/>
                </a:prstGeom>
                <a:solidFill>
                  <a:srgbClr val="F2F2F2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需求分析</a:t>
                  </a:r>
                </a:p>
              </p:txBody>
            </p:sp>
            <p:sp>
              <p:nvSpPr>
                <p:cNvPr id="37" name="矩形 36"/>
                <p:cNvSpPr/>
                <p:nvPr/>
              </p:nvSpPr>
              <p:spPr>
                <a:xfrm>
                  <a:off x="-69824" y="3860156"/>
                  <a:ext cx="2664000" cy="920283"/>
                </a:xfrm>
                <a:prstGeom prst="rect">
                  <a:avLst/>
                </a:prstGeom>
                <a:solidFill>
                  <a:srgbClr val="F2F2F2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功能模块图</a:t>
                  </a:r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-76089" y="4753389"/>
                  <a:ext cx="2664000" cy="920283"/>
                </a:xfrm>
                <a:prstGeom prst="rect">
                  <a:avLst/>
                </a:prstGeom>
                <a:solidFill>
                  <a:srgbClr val="F2F2F2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系统设计</a:t>
                  </a:r>
                </a:p>
              </p:txBody>
            </p:sp>
            <p:sp>
              <p:nvSpPr>
                <p:cNvPr id="39" name="矩形 38"/>
                <p:cNvSpPr/>
                <p:nvPr/>
              </p:nvSpPr>
              <p:spPr>
                <a:xfrm>
                  <a:off x="-69470" y="5660477"/>
                  <a:ext cx="2664000" cy="920283"/>
                </a:xfrm>
                <a:prstGeom prst="rect">
                  <a:avLst/>
                </a:prstGeom>
                <a:solidFill>
                  <a:srgbClr val="304965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bg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系统实现截图</a:t>
                  </a:r>
                </a:p>
              </p:txBody>
            </p:sp>
          </p:grpSp>
          <p:sp>
            <p:nvSpPr>
              <p:cNvPr id="33" name="矩形 32"/>
              <p:cNvSpPr/>
              <p:nvPr/>
            </p:nvSpPr>
            <p:spPr>
              <a:xfrm>
                <a:off x="-8561" y="2010483"/>
                <a:ext cx="2664000" cy="920283"/>
              </a:xfrm>
              <a:prstGeom prst="rect">
                <a:avLst/>
              </a:prstGeom>
              <a:solidFill>
                <a:srgbClr val="F2F2F2"/>
              </a:solidFill>
              <a:ln w="25400">
                <a:solidFill>
                  <a:srgbClr val="E8E9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主要技术介绍</a:t>
                </a:r>
              </a:p>
            </p:txBody>
          </p:sp>
        </p:grpSp>
        <p:sp>
          <p:nvSpPr>
            <p:cNvPr id="28" name="等腰三角形 27"/>
            <p:cNvSpPr/>
            <p:nvPr/>
          </p:nvSpPr>
          <p:spPr>
            <a:xfrm rot="16200000">
              <a:off x="2418288" y="6019194"/>
              <a:ext cx="258824" cy="24583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160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5788"/>
            <a:ext cx="11814629" cy="6589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304715" y="109296"/>
            <a:ext cx="6122690" cy="734766"/>
            <a:chOff x="4304715" y="109296"/>
            <a:chExt cx="6122690" cy="734766"/>
          </a:xfrm>
        </p:grpSpPr>
        <p:grpSp>
          <p:nvGrpSpPr>
            <p:cNvPr id="13" name="组合 12"/>
            <p:cNvGrpSpPr/>
            <p:nvPr/>
          </p:nvGrpSpPr>
          <p:grpSpPr>
            <a:xfrm>
              <a:off x="4304715" y="109296"/>
              <a:ext cx="6122690" cy="734766"/>
              <a:chOff x="3094893" y="151499"/>
              <a:chExt cx="6122690" cy="734766"/>
            </a:xfrm>
          </p:grpSpPr>
          <p:sp>
            <p:nvSpPr>
              <p:cNvPr id="15" name="椭圆 14"/>
              <p:cNvSpPr>
                <a:spLocks noChangeAspect="1"/>
              </p:cNvSpPr>
              <p:nvPr/>
            </p:nvSpPr>
            <p:spPr>
              <a:xfrm>
                <a:off x="3094893" y="151500"/>
                <a:ext cx="734765" cy="734765"/>
              </a:xfrm>
              <a:prstGeom prst="ellipse">
                <a:avLst/>
              </a:prstGeom>
              <a:solidFill>
                <a:srgbClr val="304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3462275" y="151500"/>
                <a:ext cx="5387926" cy="734765"/>
              </a:xfrm>
              <a:prstGeom prst="rect">
                <a:avLst/>
              </a:prstGeom>
              <a:solidFill>
                <a:srgbClr val="304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lang="zh-CN" altLang="en-US" sz="40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教师模块</a:t>
                </a:r>
                <a:endParaRPr lang="zh-CN" altLang="en-US" sz="40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椭圆 16"/>
              <p:cNvSpPr>
                <a:spLocks noChangeAspect="1"/>
              </p:cNvSpPr>
              <p:nvPr/>
            </p:nvSpPr>
            <p:spPr>
              <a:xfrm>
                <a:off x="8482818" y="151499"/>
                <a:ext cx="734765" cy="734765"/>
              </a:xfrm>
              <a:prstGeom prst="ellipse">
                <a:avLst/>
              </a:prstGeom>
              <a:solidFill>
                <a:srgbClr val="304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4433973" y="202358"/>
              <a:ext cx="548640" cy="548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6</a:t>
              </a:r>
              <a:endParaRPr lang="zh-CN" altLang="en-US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049267" y="1280122"/>
            <a:ext cx="2434635" cy="4867739"/>
            <a:chOff x="2972910" y="1153873"/>
            <a:chExt cx="2434635" cy="4867739"/>
          </a:xfrm>
        </p:grpSpPr>
        <p:sp>
          <p:nvSpPr>
            <p:cNvPr id="21" name="文本框 20"/>
            <p:cNvSpPr txBox="1"/>
            <p:nvPr/>
          </p:nvSpPr>
          <p:spPr>
            <a:xfrm>
              <a:off x="3454995" y="5559947"/>
              <a:ext cx="14704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304965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试题编辑</a:t>
              </a:r>
              <a:endParaRPr lang="zh-CN" altLang="en-US" sz="2400" dirty="0">
                <a:solidFill>
                  <a:srgbClr val="304965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2910" y="1153873"/>
              <a:ext cx="2434635" cy="4328240"/>
            </a:xfrm>
            <a:prstGeom prst="rect">
              <a:avLst/>
            </a:prstGeom>
          </p:spPr>
        </p:pic>
      </p:grpSp>
      <p:grpSp>
        <p:nvGrpSpPr>
          <p:cNvPr id="26" name="组合 25"/>
          <p:cNvGrpSpPr/>
          <p:nvPr/>
        </p:nvGrpSpPr>
        <p:grpSpPr>
          <a:xfrm>
            <a:off x="8922501" y="1280122"/>
            <a:ext cx="2434635" cy="4867739"/>
            <a:chOff x="2972910" y="1153873"/>
            <a:chExt cx="2434635" cy="4867739"/>
          </a:xfrm>
        </p:grpSpPr>
        <p:sp>
          <p:nvSpPr>
            <p:cNvPr id="27" name="文本框 26"/>
            <p:cNvSpPr txBox="1"/>
            <p:nvPr/>
          </p:nvSpPr>
          <p:spPr>
            <a:xfrm>
              <a:off x="3482378" y="5559947"/>
              <a:ext cx="14156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304965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编辑提交</a:t>
              </a:r>
              <a:endParaRPr lang="zh-CN" altLang="en-US" sz="2400" dirty="0">
                <a:solidFill>
                  <a:srgbClr val="304965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2910" y="1153873"/>
              <a:ext cx="2434635" cy="4328240"/>
            </a:xfrm>
            <a:prstGeom prst="rect">
              <a:avLst/>
            </a:prstGeom>
          </p:spPr>
        </p:pic>
      </p:grpSp>
      <p:grpSp>
        <p:nvGrpSpPr>
          <p:cNvPr id="32" name="组合 31"/>
          <p:cNvGrpSpPr/>
          <p:nvPr/>
        </p:nvGrpSpPr>
        <p:grpSpPr>
          <a:xfrm>
            <a:off x="3177450" y="1280122"/>
            <a:ext cx="2434635" cy="4867739"/>
            <a:chOff x="2972910" y="1153873"/>
            <a:chExt cx="2434635" cy="4867739"/>
          </a:xfrm>
        </p:grpSpPr>
        <p:sp>
          <p:nvSpPr>
            <p:cNvPr id="33" name="文本框 32"/>
            <p:cNvSpPr txBox="1"/>
            <p:nvPr/>
          </p:nvSpPr>
          <p:spPr>
            <a:xfrm>
              <a:off x="3471867" y="5559947"/>
              <a:ext cx="14247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304965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增加试题</a:t>
              </a:r>
              <a:endParaRPr lang="zh-CN" altLang="en-US" sz="2400" dirty="0">
                <a:solidFill>
                  <a:srgbClr val="304965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2910" y="1153873"/>
              <a:ext cx="2434635" cy="4328240"/>
            </a:xfrm>
            <a:prstGeom prst="rect">
              <a:avLst/>
            </a:prstGeom>
          </p:spPr>
        </p:pic>
      </p:grpSp>
      <p:grpSp>
        <p:nvGrpSpPr>
          <p:cNvPr id="29" name="组合 28"/>
          <p:cNvGrpSpPr/>
          <p:nvPr/>
        </p:nvGrpSpPr>
        <p:grpSpPr>
          <a:xfrm>
            <a:off x="-16798" y="1"/>
            <a:ext cx="2679180" cy="6858000"/>
            <a:chOff x="-8561" y="0"/>
            <a:chExt cx="2679180" cy="6858000"/>
          </a:xfrm>
        </p:grpSpPr>
        <p:grpSp>
          <p:nvGrpSpPr>
            <p:cNvPr id="30" name="组合 29"/>
            <p:cNvGrpSpPr/>
            <p:nvPr/>
          </p:nvGrpSpPr>
          <p:grpSpPr>
            <a:xfrm>
              <a:off x="-8561" y="0"/>
              <a:ext cx="2679180" cy="6858000"/>
              <a:chOff x="-8561" y="0"/>
              <a:chExt cx="2679180" cy="6858000"/>
            </a:xfrm>
          </p:grpSpPr>
          <p:grpSp>
            <p:nvGrpSpPr>
              <p:cNvPr id="35" name="组合 34"/>
              <p:cNvGrpSpPr/>
              <p:nvPr/>
            </p:nvGrpSpPr>
            <p:grpSpPr>
              <a:xfrm>
                <a:off x="-6265" y="0"/>
                <a:ext cx="2676884" cy="6858000"/>
                <a:chOff x="-76089" y="1"/>
                <a:chExt cx="2676884" cy="6858000"/>
              </a:xfrm>
            </p:grpSpPr>
            <p:sp>
              <p:nvSpPr>
                <p:cNvPr id="37" name="矩形 36"/>
                <p:cNvSpPr/>
                <p:nvPr/>
              </p:nvSpPr>
              <p:spPr>
                <a:xfrm>
                  <a:off x="-63205" y="1"/>
                  <a:ext cx="2664000" cy="6858000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-69824" y="1101492"/>
                  <a:ext cx="2664000" cy="920283"/>
                </a:xfrm>
                <a:prstGeom prst="rect">
                  <a:avLst/>
                </a:prstGeom>
                <a:solidFill>
                  <a:srgbClr val="F2F2F2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项目背景</a:t>
                  </a:r>
                </a:p>
              </p:txBody>
            </p:sp>
            <p:sp>
              <p:nvSpPr>
                <p:cNvPr id="39" name="矩形 38"/>
                <p:cNvSpPr/>
                <p:nvPr/>
              </p:nvSpPr>
              <p:spPr>
                <a:xfrm>
                  <a:off x="-70795" y="2946801"/>
                  <a:ext cx="2664000" cy="920283"/>
                </a:xfrm>
                <a:prstGeom prst="rect">
                  <a:avLst/>
                </a:prstGeom>
                <a:solidFill>
                  <a:srgbClr val="F2F2F2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需求分析</a:t>
                  </a:r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>
                  <a:off x="-69824" y="3860156"/>
                  <a:ext cx="2664000" cy="920283"/>
                </a:xfrm>
                <a:prstGeom prst="rect">
                  <a:avLst/>
                </a:prstGeom>
                <a:solidFill>
                  <a:srgbClr val="F2F2F2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功能模块图</a:t>
                  </a:r>
                </a:p>
              </p:txBody>
            </p:sp>
            <p:sp>
              <p:nvSpPr>
                <p:cNvPr id="41" name="矩形 40"/>
                <p:cNvSpPr/>
                <p:nvPr/>
              </p:nvSpPr>
              <p:spPr>
                <a:xfrm>
                  <a:off x="-76089" y="4753389"/>
                  <a:ext cx="2664000" cy="920283"/>
                </a:xfrm>
                <a:prstGeom prst="rect">
                  <a:avLst/>
                </a:prstGeom>
                <a:solidFill>
                  <a:srgbClr val="F2F2F2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系统设计</a:t>
                  </a:r>
                </a:p>
              </p:txBody>
            </p:sp>
            <p:sp>
              <p:nvSpPr>
                <p:cNvPr id="42" name="矩形 41"/>
                <p:cNvSpPr/>
                <p:nvPr/>
              </p:nvSpPr>
              <p:spPr>
                <a:xfrm>
                  <a:off x="-69470" y="5660477"/>
                  <a:ext cx="2664000" cy="920283"/>
                </a:xfrm>
                <a:prstGeom prst="rect">
                  <a:avLst/>
                </a:prstGeom>
                <a:solidFill>
                  <a:srgbClr val="304965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bg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系统实现截图</a:t>
                  </a:r>
                </a:p>
              </p:txBody>
            </p:sp>
          </p:grpSp>
          <p:sp>
            <p:nvSpPr>
              <p:cNvPr id="36" name="矩形 35"/>
              <p:cNvSpPr/>
              <p:nvPr/>
            </p:nvSpPr>
            <p:spPr>
              <a:xfrm>
                <a:off x="-8561" y="2010483"/>
                <a:ext cx="2664000" cy="920283"/>
              </a:xfrm>
              <a:prstGeom prst="rect">
                <a:avLst/>
              </a:prstGeom>
              <a:solidFill>
                <a:srgbClr val="F2F2F2"/>
              </a:solidFill>
              <a:ln w="25400">
                <a:solidFill>
                  <a:srgbClr val="E8E9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主要技术介绍</a:t>
                </a:r>
              </a:p>
            </p:txBody>
          </p:sp>
        </p:grpSp>
        <p:sp>
          <p:nvSpPr>
            <p:cNvPr id="31" name="等腰三角形 30"/>
            <p:cNvSpPr/>
            <p:nvPr/>
          </p:nvSpPr>
          <p:spPr>
            <a:xfrm rot="16200000">
              <a:off x="2418288" y="6019194"/>
              <a:ext cx="258824" cy="24583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384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5788"/>
            <a:ext cx="11814629" cy="6589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304715" y="109296"/>
            <a:ext cx="6122690" cy="734766"/>
            <a:chOff x="4304715" y="109296"/>
            <a:chExt cx="6122690" cy="734766"/>
          </a:xfrm>
        </p:grpSpPr>
        <p:grpSp>
          <p:nvGrpSpPr>
            <p:cNvPr id="13" name="组合 12"/>
            <p:cNvGrpSpPr/>
            <p:nvPr/>
          </p:nvGrpSpPr>
          <p:grpSpPr>
            <a:xfrm>
              <a:off x="4304715" y="109296"/>
              <a:ext cx="6122690" cy="734766"/>
              <a:chOff x="3094893" y="151499"/>
              <a:chExt cx="6122690" cy="734766"/>
            </a:xfrm>
          </p:grpSpPr>
          <p:sp>
            <p:nvSpPr>
              <p:cNvPr id="15" name="椭圆 14"/>
              <p:cNvSpPr>
                <a:spLocks noChangeAspect="1"/>
              </p:cNvSpPr>
              <p:nvPr/>
            </p:nvSpPr>
            <p:spPr>
              <a:xfrm>
                <a:off x="3094893" y="151500"/>
                <a:ext cx="734765" cy="734765"/>
              </a:xfrm>
              <a:prstGeom prst="ellipse">
                <a:avLst/>
              </a:prstGeom>
              <a:solidFill>
                <a:srgbClr val="304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3462275" y="151500"/>
                <a:ext cx="5387926" cy="734765"/>
              </a:xfrm>
              <a:prstGeom prst="rect">
                <a:avLst/>
              </a:prstGeom>
              <a:solidFill>
                <a:srgbClr val="304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lang="zh-CN" altLang="en-US" sz="40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教师模块</a:t>
                </a:r>
                <a:endParaRPr lang="zh-CN" altLang="en-US" sz="40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椭圆 16"/>
              <p:cNvSpPr>
                <a:spLocks noChangeAspect="1"/>
              </p:cNvSpPr>
              <p:nvPr/>
            </p:nvSpPr>
            <p:spPr>
              <a:xfrm>
                <a:off x="8482818" y="151499"/>
                <a:ext cx="734765" cy="734765"/>
              </a:xfrm>
              <a:prstGeom prst="ellipse">
                <a:avLst/>
              </a:prstGeom>
              <a:solidFill>
                <a:srgbClr val="304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4433973" y="202358"/>
              <a:ext cx="548640" cy="548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tx1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6</a:t>
              </a:r>
              <a:endParaRPr lang="zh-CN" altLang="en-US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148742" y="1285798"/>
            <a:ext cx="2434635" cy="4842221"/>
            <a:chOff x="2972910" y="1153873"/>
            <a:chExt cx="2434635" cy="4842221"/>
          </a:xfrm>
        </p:grpSpPr>
        <p:sp>
          <p:nvSpPr>
            <p:cNvPr id="21" name="文本框 20"/>
            <p:cNvSpPr txBox="1"/>
            <p:nvPr/>
          </p:nvSpPr>
          <p:spPr>
            <a:xfrm>
              <a:off x="3106822" y="5534429"/>
              <a:ext cx="2166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304965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查看学生分数</a:t>
              </a:r>
              <a:endParaRPr lang="zh-CN" altLang="en-US" sz="2400" dirty="0">
                <a:solidFill>
                  <a:srgbClr val="304965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2910" y="1153873"/>
              <a:ext cx="2434635" cy="4328240"/>
            </a:xfrm>
            <a:prstGeom prst="rect">
              <a:avLst/>
            </a:prstGeom>
          </p:spPr>
        </p:pic>
      </p:grpSp>
      <p:grpSp>
        <p:nvGrpSpPr>
          <p:cNvPr id="23" name="组合 22"/>
          <p:cNvGrpSpPr/>
          <p:nvPr/>
        </p:nvGrpSpPr>
        <p:grpSpPr>
          <a:xfrm>
            <a:off x="-16798" y="1"/>
            <a:ext cx="2679180" cy="6858000"/>
            <a:chOff x="-8561" y="0"/>
            <a:chExt cx="2679180" cy="6858000"/>
          </a:xfrm>
        </p:grpSpPr>
        <p:grpSp>
          <p:nvGrpSpPr>
            <p:cNvPr id="24" name="组合 23"/>
            <p:cNvGrpSpPr/>
            <p:nvPr/>
          </p:nvGrpSpPr>
          <p:grpSpPr>
            <a:xfrm>
              <a:off x="-8561" y="0"/>
              <a:ext cx="2679180" cy="6858000"/>
              <a:chOff x="-8561" y="0"/>
              <a:chExt cx="2679180" cy="6858000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-6265" y="0"/>
                <a:ext cx="2676884" cy="6858000"/>
                <a:chOff x="-76089" y="1"/>
                <a:chExt cx="2676884" cy="6858000"/>
              </a:xfrm>
            </p:grpSpPr>
            <p:sp>
              <p:nvSpPr>
                <p:cNvPr id="28" name="矩形 27"/>
                <p:cNvSpPr/>
                <p:nvPr/>
              </p:nvSpPr>
              <p:spPr>
                <a:xfrm>
                  <a:off x="-63205" y="1"/>
                  <a:ext cx="2664000" cy="6858000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矩形 28"/>
                <p:cNvSpPr/>
                <p:nvPr/>
              </p:nvSpPr>
              <p:spPr>
                <a:xfrm>
                  <a:off x="-69824" y="1101492"/>
                  <a:ext cx="2664000" cy="920283"/>
                </a:xfrm>
                <a:prstGeom prst="rect">
                  <a:avLst/>
                </a:prstGeom>
                <a:solidFill>
                  <a:srgbClr val="F2F2F2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项目背景</a:t>
                  </a:r>
                </a:p>
              </p:txBody>
            </p:sp>
            <p:sp>
              <p:nvSpPr>
                <p:cNvPr id="30" name="矩形 29"/>
                <p:cNvSpPr/>
                <p:nvPr/>
              </p:nvSpPr>
              <p:spPr>
                <a:xfrm>
                  <a:off x="-70795" y="2946801"/>
                  <a:ext cx="2664000" cy="920283"/>
                </a:xfrm>
                <a:prstGeom prst="rect">
                  <a:avLst/>
                </a:prstGeom>
                <a:solidFill>
                  <a:srgbClr val="F2F2F2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需求分析</a:t>
                  </a:r>
                </a:p>
              </p:txBody>
            </p:sp>
            <p:sp>
              <p:nvSpPr>
                <p:cNvPr id="31" name="矩形 30"/>
                <p:cNvSpPr/>
                <p:nvPr/>
              </p:nvSpPr>
              <p:spPr>
                <a:xfrm>
                  <a:off x="-69824" y="3860156"/>
                  <a:ext cx="2664000" cy="920283"/>
                </a:xfrm>
                <a:prstGeom prst="rect">
                  <a:avLst/>
                </a:prstGeom>
                <a:solidFill>
                  <a:srgbClr val="F2F2F2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功能模块图</a:t>
                  </a:r>
                </a:p>
              </p:txBody>
            </p:sp>
            <p:sp>
              <p:nvSpPr>
                <p:cNvPr id="32" name="矩形 31"/>
                <p:cNvSpPr/>
                <p:nvPr/>
              </p:nvSpPr>
              <p:spPr>
                <a:xfrm>
                  <a:off x="-76089" y="4753389"/>
                  <a:ext cx="2664000" cy="920283"/>
                </a:xfrm>
                <a:prstGeom prst="rect">
                  <a:avLst/>
                </a:prstGeom>
                <a:solidFill>
                  <a:srgbClr val="F2F2F2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系统设计</a:t>
                  </a:r>
                </a:p>
              </p:txBody>
            </p:sp>
            <p:sp>
              <p:nvSpPr>
                <p:cNvPr id="33" name="矩形 32"/>
                <p:cNvSpPr/>
                <p:nvPr/>
              </p:nvSpPr>
              <p:spPr>
                <a:xfrm>
                  <a:off x="-69470" y="5660477"/>
                  <a:ext cx="2664000" cy="920283"/>
                </a:xfrm>
                <a:prstGeom prst="rect">
                  <a:avLst/>
                </a:prstGeom>
                <a:solidFill>
                  <a:srgbClr val="304965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bg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系统实现截图</a:t>
                  </a:r>
                </a:p>
              </p:txBody>
            </p:sp>
          </p:grpSp>
          <p:sp>
            <p:nvSpPr>
              <p:cNvPr id="27" name="矩形 26"/>
              <p:cNvSpPr/>
              <p:nvPr/>
            </p:nvSpPr>
            <p:spPr>
              <a:xfrm>
                <a:off x="-8561" y="2010483"/>
                <a:ext cx="2664000" cy="920283"/>
              </a:xfrm>
              <a:prstGeom prst="rect">
                <a:avLst/>
              </a:prstGeom>
              <a:solidFill>
                <a:srgbClr val="F2F2F2"/>
              </a:solidFill>
              <a:ln w="25400">
                <a:solidFill>
                  <a:srgbClr val="E8E9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主要技术介绍</a:t>
                </a:r>
              </a:p>
            </p:txBody>
          </p:sp>
        </p:grpSp>
        <p:sp>
          <p:nvSpPr>
            <p:cNvPr id="25" name="等腰三角形 24"/>
            <p:cNvSpPr/>
            <p:nvPr/>
          </p:nvSpPr>
          <p:spPr>
            <a:xfrm rot="16200000">
              <a:off x="2418288" y="6019194"/>
              <a:ext cx="258824" cy="24583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39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-3490058" y="-438529"/>
            <a:ext cx="15241482" cy="7891892"/>
            <a:chOff x="-3426853" y="-453044"/>
            <a:chExt cx="15241482" cy="7891892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11814629" cy="65894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>
              <a:spLocks noChangeAspect="1"/>
            </p:cNvSpPr>
            <p:nvPr/>
          </p:nvSpPr>
          <p:spPr>
            <a:xfrm>
              <a:off x="-3426853" y="-453044"/>
              <a:ext cx="7891892" cy="7891892"/>
            </a:xfrm>
            <a:prstGeom prst="ellipse">
              <a:avLst/>
            </a:prstGeom>
            <a:noFill/>
            <a:ln w="34925">
              <a:solidFill>
                <a:srgbClr val="30496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0798629" y="1886857"/>
              <a:ext cx="1016000" cy="2815771"/>
            </a:xfrm>
            <a:prstGeom prst="rect">
              <a:avLst/>
            </a:prstGeom>
            <a:solidFill>
              <a:srgbClr val="3049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" y="1886857"/>
              <a:ext cx="1509486" cy="2815200"/>
            </a:xfrm>
            <a:prstGeom prst="rect">
              <a:avLst/>
            </a:prstGeom>
            <a:solidFill>
              <a:srgbClr val="3049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839147" y="1481511"/>
              <a:ext cx="3625892" cy="36258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>
              <a:spLocks noChangeAspect="1"/>
            </p:cNvSpPr>
            <p:nvPr/>
          </p:nvSpPr>
          <p:spPr>
            <a:xfrm>
              <a:off x="1325095" y="2270919"/>
              <a:ext cx="2047075" cy="2047075"/>
            </a:xfrm>
            <a:prstGeom prst="ellipse">
              <a:avLst/>
            </a:prstGeom>
            <a:solidFill>
              <a:srgbClr val="3049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 smtClean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43769" y="2865056"/>
              <a:ext cx="809726" cy="858800"/>
            </a:xfrm>
            <a:prstGeom prst="rect">
              <a:avLst/>
            </a:prstGeom>
            <a:ln>
              <a:noFill/>
            </a:ln>
            <a:effectLst>
              <a:softEdge rad="50800"/>
            </a:effectLst>
          </p:spPr>
        </p:pic>
      </p:grpSp>
      <p:sp>
        <p:nvSpPr>
          <p:cNvPr id="20" name="圆角矩形 19"/>
          <p:cNvSpPr/>
          <p:nvPr/>
        </p:nvSpPr>
        <p:spPr>
          <a:xfrm>
            <a:off x="5476142" y="1901372"/>
            <a:ext cx="3943880" cy="2725335"/>
          </a:xfrm>
          <a:prstGeom prst="round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 smtClean="0">
                <a:solidFill>
                  <a:srgbClr val="304965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谢谢！</a:t>
            </a:r>
            <a:endParaRPr lang="zh-CN" altLang="en-US" sz="7200" dirty="0">
              <a:solidFill>
                <a:srgbClr val="304965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563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9149" y="-19023"/>
            <a:ext cx="11814629" cy="6589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304715" y="109296"/>
            <a:ext cx="6122690" cy="734766"/>
            <a:chOff x="4304715" y="109296"/>
            <a:chExt cx="6122690" cy="734766"/>
          </a:xfrm>
        </p:grpSpPr>
        <p:grpSp>
          <p:nvGrpSpPr>
            <p:cNvPr id="14" name="组合 13"/>
            <p:cNvGrpSpPr/>
            <p:nvPr/>
          </p:nvGrpSpPr>
          <p:grpSpPr>
            <a:xfrm>
              <a:off x="4304715" y="109296"/>
              <a:ext cx="6122690" cy="734766"/>
              <a:chOff x="3094893" y="151499"/>
              <a:chExt cx="6122690" cy="734766"/>
            </a:xfrm>
          </p:grpSpPr>
          <p:sp>
            <p:nvSpPr>
              <p:cNvPr id="11" name="椭圆 10"/>
              <p:cNvSpPr>
                <a:spLocks noChangeAspect="1"/>
              </p:cNvSpPr>
              <p:nvPr/>
            </p:nvSpPr>
            <p:spPr>
              <a:xfrm>
                <a:off x="3094893" y="151500"/>
                <a:ext cx="734765" cy="734765"/>
              </a:xfrm>
              <a:prstGeom prst="ellipse">
                <a:avLst/>
              </a:prstGeom>
              <a:solidFill>
                <a:srgbClr val="304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462275" y="151500"/>
                <a:ext cx="5387926" cy="734765"/>
              </a:xfrm>
              <a:prstGeom prst="rect">
                <a:avLst/>
              </a:prstGeom>
              <a:solidFill>
                <a:srgbClr val="304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lang="zh-CN" altLang="en-US" sz="40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项目背景</a:t>
                </a:r>
                <a:endParaRPr lang="zh-CN" altLang="en-US" sz="40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椭圆 12"/>
              <p:cNvSpPr>
                <a:spLocks noChangeAspect="1"/>
              </p:cNvSpPr>
              <p:nvPr/>
            </p:nvSpPr>
            <p:spPr>
              <a:xfrm>
                <a:off x="8482818" y="151499"/>
                <a:ext cx="734765" cy="734765"/>
              </a:xfrm>
              <a:prstGeom prst="ellipse">
                <a:avLst/>
              </a:prstGeom>
              <a:solidFill>
                <a:srgbClr val="304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" name="椭圆 14"/>
            <p:cNvSpPr>
              <a:spLocks noChangeAspect="1"/>
            </p:cNvSpPr>
            <p:nvPr/>
          </p:nvSpPr>
          <p:spPr>
            <a:xfrm>
              <a:off x="4433973" y="202358"/>
              <a:ext cx="548640" cy="548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1</a:t>
              </a:r>
              <a:endParaRPr lang="zh-CN" altLang="en-US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3142577" y="1369648"/>
            <a:ext cx="8672052" cy="3288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648000"/>
            <a:r>
              <a:rPr lang="zh-CN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现如今，为了迎合数字化的网络环境，许多基于浏览器的在线考试系统投入使用。通过这种新的模式，学校形成了一种新的考试环境，提高了考试工作效率和标准化水平，使学校管理者、教师以及学生更加方便地通过网络端进行考试。但是，随之移动端的发展，基于浏览器的在线考试系统并不能解决当前发展的需求。因此，为了改进当前的考试模式</a:t>
            </a:r>
            <a:r>
              <a:rPr lang="zh-CN" altLang="zh-CN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，设计</a:t>
            </a:r>
            <a:r>
              <a:rPr lang="zh-CN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开发了基于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的在线考试系统，真正实现了教师、学生随时随地通过移动终端进行考试操作。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4066092" y="4798707"/>
            <a:ext cx="2197510" cy="1372907"/>
            <a:chOff x="3554361" y="5073445"/>
            <a:chExt cx="2197510" cy="1372907"/>
          </a:xfrm>
        </p:grpSpPr>
        <p:sp>
          <p:nvSpPr>
            <p:cNvPr id="21" name="矩形 20"/>
            <p:cNvSpPr/>
            <p:nvPr/>
          </p:nvSpPr>
          <p:spPr>
            <a:xfrm>
              <a:off x="3554361" y="5073445"/>
              <a:ext cx="2197510" cy="949315"/>
            </a:xfrm>
            <a:prstGeom prst="rect">
              <a:avLst/>
            </a:prstGeom>
            <a:solidFill>
              <a:srgbClr val="5DCE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浏览器</a:t>
              </a:r>
            </a:p>
          </p:txBody>
        </p:sp>
        <p:sp>
          <p:nvSpPr>
            <p:cNvPr id="22" name="矩形 21"/>
            <p:cNvSpPr/>
            <p:nvPr/>
          </p:nvSpPr>
          <p:spPr>
            <a:xfrm flipH="1">
              <a:off x="4556913" y="6022760"/>
              <a:ext cx="192405" cy="363292"/>
            </a:xfrm>
            <a:prstGeom prst="rect">
              <a:avLst/>
            </a:prstGeom>
            <a:solidFill>
              <a:srgbClr val="5DCE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4087737" y="6325752"/>
              <a:ext cx="1168720" cy="120600"/>
            </a:xfrm>
            <a:prstGeom prst="ellipse">
              <a:avLst/>
            </a:prstGeom>
            <a:solidFill>
              <a:srgbClr val="5DCE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右箭头 23"/>
          <p:cNvSpPr/>
          <p:nvPr/>
        </p:nvSpPr>
        <p:spPr>
          <a:xfrm>
            <a:off x="7478603" y="5036035"/>
            <a:ext cx="802700" cy="474658"/>
          </a:xfrm>
          <a:prstGeom prst="rightArrow">
            <a:avLst/>
          </a:prstGeom>
          <a:solidFill>
            <a:srgbClr val="5DC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9497695" y="4756828"/>
            <a:ext cx="929710" cy="1415864"/>
          </a:xfrm>
          <a:prstGeom prst="roundRect">
            <a:avLst/>
          </a:prstGeom>
          <a:solidFill>
            <a:srgbClr val="5DC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手机端</a:t>
            </a:r>
            <a:endParaRPr lang="zh-CN" altLang="en-US" dirty="0"/>
          </a:p>
        </p:txBody>
      </p:sp>
      <p:sp>
        <p:nvSpPr>
          <p:cNvPr id="27" name="椭圆 26"/>
          <p:cNvSpPr>
            <a:spLocks noChangeAspect="1"/>
          </p:cNvSpPr>
          <p:nvPr/>
        </p:nvSpPr>
        <p:spPr>
          <a:xfrm>
            <a:off x="9843579" y="5903426"/>
            <a:ext cx="237941" cy="2379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0588" y="0"/>
            <a:ext cx="2681207" cy="6858000"/>
            <a:chOff x="-10588" y="0"/>
            <a:chExt cx="2681207" cy="6858000"/>
          </a:xfrm>
        </p:grpSpPr>
        <p:grpSp>
          <p:nvGrpSpPr>
            <p:cNvPr id="18" name="组合 17"/>
            <p:cNvGrpSpPr/>
            <p:nvPr/>
          </p:nvGrpSpPr>
          <p:grpSpPr>
            <a:xfrm>
              <a:off x="-6265" y="0"/>
              <a:ext cx="2676884" cy="6858000"/>
              <a:chOff x="-76089" y="1"/>
              <a:chExt cx="2676884" cy="685800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-63205" y="1"/>
                <a:ext cx="2664000" cy="68580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-69824" y="1101492"/>
                <a:ext cx="2664000" cy="920283"/>
              </a:xfrm>
              <a:prstGeom prst="rect">
                <a:avLst/>
              </a:prstGeom>
              <a:solidFill>
                <a:srgbClr val="304965"/>
              </a:solidFill>
              <a:ln w="25400">
                <a:solidFill>
                  <a:srgbClr val="E8E9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 smtClean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项目背景</a:t>
                </a:r>
                <a:endParaRPr lang="zh-CN" altLang="en-US" sz="24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-70795" y="2946801"/>
                <a:ext cx="2664000" cy="920283"/>
              </a:xfrm>
              <a:prstGeom prst="rect">
                <a:avLst/>
              </a:prstGeom>
              <a:solidFill>
                <a:srgbClr val="F2F2F2"/>
              </a:solidFill>
              <a:ln w="25400">
                <a:solidFill>
                  <a:srgbClr val="E8E9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 smtClean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需求分析</a:t>
                </a:r>
                <a:endParaRPr lang="zh-CN" altLang="en-US" sz="24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-69824" y="3860156"/>
                <a:ext cx="2664000" cy="920283"/>
              </a:xfrm>
              <a:prstGeom prst="rect">
                <a:avLst/>
              </a:prstGeom>
              <a:solidFill>
                <a:srgbClr val="F2F2F2"/>
              </a:solidFill>
              <a:ln w="25400">
                <a:solidFill>
                  <a:srgbClr val="E8E9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功能模块图</a:t>
                </a: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-76089" y="4753389"/>
                <a:ext cx="2664000" cy="920283"/>
              </a:xfrm>
              <a:prstGeom prst="rect">
                <a:avLst/>
              </a:prstGeom>
              <a:solidFill>
                <a:srgbClr val="F2F2F2"/>
              </a:solidFill>
              <a:ln w="25400">
                <a:solidFill>
                  <a:srgbClr val="E8E9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系统设计</a:t>
                </a:r>
                <a:endParaRPr lang="zh-CN" altLang="en-US" sz="24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-69470" y="5660477"/>
                <a:ext cx="2664000" cy="920283"/>
              </a:xfrm>
              <a:prstGeom prst="rect">
                <a:avLst/>
              </a:prstGeom>
              <a:solidFill>
                <a:srgbClr val="F2F2F2"/>
              </a:solidFill>
              <a:ln w="25400">
                <a:solidFill>
                  <a:srgbClr val="E8E9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系统实现截图</a:t>
                </a:r>
              </a:p>
            </p:txBody>
          </p:sp>
          <p:sp>
            <p:nvSpPr>
              <p:cNvPr id="17" name="等腰三角形 16"/>
              <p:cNvSpPr/>
              <p:nvPr/>
            </p:nvSpPr>
            <p:spPr>
              <a:xfrm rot="16200000">
                <a:off x="2339100" y="1445382"/>
                <a:ext cx="258824" cy="24583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-10588" y="2032070"/>
              <a:ext cx="2664000" cy="920283"/>
            </a:xfrm>
            <a:prstGeom prst="rect">
              <a:avLst/>
            </a:prstGeom>
            <a:solidFill>
              <a:srgbClr val="F2F2F2"/>
            </a:solidFill>
            <a:ln w="25400">
              <a:solidFill>
                <a:srgbClr val="E8E9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主要技术介绍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378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"/>
            <a:ext cx="11814629" cy="6589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304715" y="109296"/>
            <a:ext cx="6122690" cy="734766"/>
            <a:chOff x="4304715" y="109296"/>
            <a:chExt cx="6122690" cy="734766"/>
          </a:xfrm>
        </p:grpSpPr>
        <p:grpSp>
          <p:nvGrpSpPr>
            <p:cNvPr id="12" name="组合 11"/>
            <p:cNvGrpSpPr/>
            <p:nvPr/>
          </p:nvGrpSpPr>
          <p:grpSpPr>
            <a:xfrm>
              <a:off x="4304715" y="109296"/>
              <a:ext cx="6122690" cy="734766"/>
              <a:chOff x="3094893" y="151499"/>
              <a:chExt cx="6122690" cy="734766"/>
            </a:xfrm>
          </p:grpSpPr>
          <p:sp>
            <p:nvSpPr>
              <p:cNvPr id="14" name="椭圆 13"/>
              <p:cNvSpPr>
                <a:spLocks noChangeAspect="1"/>
              </p:cNvSpPr>
              <p:nvPr/>
            </p:nvSpPr>
            <p:spPr>
              <a:xfrm>
                <a:off x="3094893" y="151500"/>
                <a:ext cx="734765" cy="734765"/>
              </a:xfrm>
              <a:prstGeom prst="ellipse">
                <a:avLst/>
              </a:prstGeom>
              <a:solidFill>
                <a:srgbClr val="304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62275" y="151500"/>
                <a:ext cx="5387926" cy="734765"/>
              </a:xfrm>
              <a:prstGeom prst="rect">
                <a:avLst/>
              </a:prstGeom>
              <a:solidFill>
                <a:srgbClr val="304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lang="zh-CN" altLang="en-US" sz="4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主要技术介绍</a:t>
                </a:r>
              </a:p>
            </p:txBody>
          </p:sp>
          <p:sp>
            <p:nvSpPr>
              <p:cNvPr id="16" name="椭圆 15"/>
              <p:cNvSpPr>
                <a:spLocks noChangeAspect="1"/>
              </p:cNvSpPr>
              <p:nvPr/>
            </p:nvSpPr>
            <p:spPr>
              <a:xfrm>
                <a:off x="8482818" y="151499"/>
                <a:ext cx="734765" cy="734765"/>
              </a:xfrm>
              <a:prstGeom prst="ellipse">
                <a:avLst/>
              </a:prstGeom>
              <a:solidFill>
                <a:srgbClr val="304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椭圆 12"/>
            <p:cNvSpPr>
              <a:spLocks noChangeAspect="1"/>
            </p:cNvSpPr>
            <p:nvPr/>
          </p:nvSpPr>
          <p:spPr>
            <a:xfrm>
              <a:off x="4433973" y="202358"/>
              <a:ext cx="548640" cy="548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2</a:t>
              </a:r>
              <a:endParaRPr lang="zh-CN" altLang="en-US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335269" y="1009629"/>
            <a:ext cx="3780908" cy="2618511"/>
            <a:chOff x="3335269" y="1009629"/>
            <a:chExt cx="3780908" cy="2618511"/>
          </a:xfrm>
        </p:grpSpPr>
        <p:sp>
          <p:nvSpPr>
            <p:cNvPr id="2" name="圆角矩形 1"/>
            <p:cNvSpPr/>
            <p:nvPr/>
          </p:nvSpPr>
          <p:spPr>
            <a:xfrm>
              <a:off x="3335269" y="1009629"/>
              <a:ext cx="3780908" cy="261851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CN" dirty="0" smtClean="0">
                  <a:solidFill>
                    <a:schemeClr val="tx1"/>
                  </a:solidFill>
                </a:rPr>
                <a:t>              </a:t>
              </a: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Android</a:t>
              </a:r>
            </a:p>
            <a:p>
              <a:endPara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indent="468000"/>
              <a:r>
                <a:rPr lang="zh-CN" altLang="zh-CN" dirty="0">
                  <a:solidFill>
                    <a:schemeClr val="tx1"/>
                  </a:solidFill>
                </a:rPr>
                <a:t>目前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Android</a:t>
              </a:r>
              <a:r>
                <a:rPr lang="zh-CN" altLang="zh-CN" dirty="0">
                  <a:solidFill>
                    <a:schemeClr val="tx1"/>
                  </a:solidFill>
                </a:rPr>
                <a:t>平台手机在学生中占有相当大的比例，在前期系统使用或推广上具有其他平台所不具备的优势。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Android</a:t>
              </a:r>
              <a:r>
                <a:rPr lang="zh-CN" altLang="zh-CN" dirty="0">
                  <a:solidFill>
                    <a:schemeClr val="tx1"/>
                  </a:solidFill>
                </a:rPr>
                <a:t>的开源免费也使本系统的开发更为方便灵活。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49317" y="1213029"/>
              <a:ext cx="655398" cy="709199"/>
            </a:xfrm>
            <a:prstGeom prst="rect">
              <a:avLst/>
            </a:prstGeom>
          </p:spPr>
        </p:pic>
      </p:grpSp>
      <p:grpSp>
        <p:nvGrpSpPr>
          <p:cNvPr id="24" name="组合 23"/>
          <p:cNvGrpSpPr/>
          <p:nvPr/>
        </p:nvGrpSpPr>
        <p:grpSpPr>
          <a:xfrm>
            <a:off x="7494350" y="1009629"/>
            <a:ext cx="3780908" cy="2618511"/>
            <a:chOff x="7494350" y="1009629"/>
            <a:chExt cx="3780908" cy="2618511"/>
          </a:xfrm>
        </p:grpSpPr>
        <p:sp>
          <p:nvSpPr>
            <p:cNvPr id="20" name="圆角矩形 19"/>
            <p:cNvSpPr/>
            <p:nvPr/>
          </p:nvSpPr>
          <p:spPr>
            <a:xfrm>
              <a:off x="7494350" y="1009629"/>
              <a:ext cx="3780908" cy="261851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PHP</a:t>
              </a:r>
            </a:p>
            <a:p>
              <a:pPr algn="ctr"/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indent="504000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PHP</a:t>
              </a:r>
              <a:r>
                <a:rPr lang="zh-CN" altLang="zh-CN" dirty="0">
                  <a:solidFill>
                    <a:schemeClr val="tx1"/>
                  </a:solidFill>
                </a:rPr>
                <a:t>较与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JAVA</a:t>
              </a:r>
              <a:r>
                <a:rPr lang="zh-CN" altLang="zh-CN" dirty="0">
                  <a:solidFill>
                    <a:schemeClr val="tx1"/>
                  </a:solidFill>
                </a:rPr>
                <a:t>，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PHP</a:t>
              </a:r>
              <a:r>
                <a:rPr lang="zh-CN" altLang="zh-CN" dirty="0">
                  <a:solidFill>
                    <a:schemeClr val="tx1"/>
                  </a:solidFill>
                </a:rPr>
                <a:t>更加适合快速开发的环境。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PHP</a:t>
              </a:r>
              <a:r>
                <a:rPr lang="zh-CN" altLang="zh-CN" dirty="0">
                  <a:solidFill>
                    <a:schemeClr val="tx1"/>
                  </a:solidFill>
                </a:rPr>
                <a:t>也能够提供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JSON</a:t>
              </a:r>
              <a:r>
                <a:rPr lang="zh-CN" altLang="zh-CN" dirty="0">
                  <a:solidFill>
                    <a:schemeClr val="tx1"/>
                  </a:solidFill>
                </a:rPr>
                <a:t>数据的编译方法，使服务端与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Android</a:t>
              </a:r>
              <a:r>
                <a:rPr lang="zh-CN" altLang="zh-CN" dirty="0">
                  <a:solidFill>
                    <a:schemeClr val="tx1"/>
                  </a:solidFill>
                </a:rPr>
                <a:t>端数据交互更为方便。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7375" y="1162976"/>
              <a:ext cx="1191145" cy="759252"/>
            </a:xfrm>
            <a:prstGeom prst="rect">
              <a:avLst/>
            </a:prstGeom>
          </p:spPr>
        </p:pic>
      </p:grpSp>
      <p:grpSp>
        <p:nvGrpSpPr>
          <p:cNvPr id="27" name="组合 26"/>
          <p:cNvGrpSpPr/>
          <p:nvPr/>
        </p:nvGrpSpPr>
        <p:grpSpPr>
          <a:xfrm>
            <a:off x="3335269" y="3900483"/>
            <a:ext cx="3780908" cy="2618511"/>
            <a:chOff x="3335269" y="3900483"/>
            <a:chExt cx="3780908" cy="2618511"/>
          </a:xfrm>
        </p:grpSpPr>
        <p:sp>
          <p:nvSpPr>
            <p:cNvPr id="21" name="圆角矩形 20"/>
            <p:cNvSpPr/>
            <p:nvPr/>
          </p:nvSpPr>
          <p:spPr>
            <a:xfrm>
              <a:off x="3335269" y="3900483"/>
              <a:ext cx="3780908" cy="261851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CN" dirty="0" smtClean="0"/>
                <a:t>                 </a:t>
              </a: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JSON</a:t>
              </a:r>
            </a:p>
            <a:p>
              <a:endPara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indent="504000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Android</a:t>
              </a:r>
              <a:r>
                <a:rPr lang="zh-CN" altLang="zh-CN" dirty="0">
                  <a:solidFill>
                    <a:schemeClr val="tx1"/>
                  </a:solidFill>
                </a:rPr>
                <a:t>也提供了比较成熟的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JSON</a:t>
              </a:r>
              <a:r>
                <a:rPr lang="zh-CN" altLang="zh-CN" dirty="0">
                  <a:solidFill>
                    <a:schemeClr val="tx1"/>
                  </a:solidFill>
                </a:rPr>
                <a:t>第三方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Jar</a:t>
              </a:r>
              <a:r>
                <a:rPr lang="zh-CN" altLang="zh-CN" dirty="0">
                  <a:solidFill>
                    <a:schemeClr val="tx1"/>
                  </a:solidFill>
                </a:rPr>
                <a:t>包，而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PHP</a:t>
              </a:r>
              <a:r>
                <a:rPr lang="zh-CN" altLang="zh-CN" dirty="0">
                  <a:solidFill>
                    <a:schemeClr val="tx1"/>
                  </a:solidFill>
                </a:rPr>
                <a:t>对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JSON</a:t>
              </a:r>
              <a:r>
                <a:rPr lang="zh-CN" altLang="zh-CN" dirty="0">
                  <a:solidFill>
                    <a:schemeClr val="tx1"/>
                  </a:solidFill>
                </a:rPr>
                <a:t>数据的解析有封装好的方法。本系统需要实现的功能较小，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JSON</a:t>
              </a:r>
              <a:r>
                <a:rPr lang="zh-CN" altLang="zh-CN" dirty="0">
                  <a:solidFill>
                    <a:schemeClr val="tx1"/>
                  </a:solidFill>
                </a:rPr>
                <a:t>的数据传输方式满足于当前的需求</a:t>
              </a:r>
              <a:r>
                <a:rPr lang="zh-CN" altLang="zh-CN" dirty="0" smtClean="0">
                  <a:solidFill>
                    <a:schemeClr val="tx1"/>
                  </a:solidFill>
                </a:rPr>
                <a:t>。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49317" y="4102995"/>
              <a:ext cx="798243" cy="572131"/>
            </a:xfrm>
            <a:prstGeom prst="rect">
              <a:avLst/>
            </a:prstGeom>
          </p:spPr>
        </p:pic>
      </p:grpSp>
      <p:grpSp>
        <p:nvGrpSpPr>
          <p:cNvPr id="28" name="组合 27"/>
          <p:cNvGrpSpPr/>
          <p:nvPr/>
        </p:nvGrpSpPr>
        <p:grpSpPr>
          <a:xfrm>
            <a:off x="7518677" y="3900482"/>
            <a:ext cx="3780908" cy="2618511"/>
            <a:chOff x="7574949" y="3900482"/>
            <a:chExt cx="3780908" cy="2618511"/>
          </a:xfrm>
        </p:grpSpPr>
        <p:sp>
          <p:nvSpPr>
            <p:cNvPr id="22" name="圆角矩形 21"/>
            <p:cNvSpPr/>
            <p:nvPr/>
          </p:nvSpPr>
          <p:spPr>
            <a:xfrm>
              <a:off x="7574949" y="3900482"/>
              <a:ext cx="3780908" cy="261851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dirty="0" smtClean="0"/>
                <a:t>              </a:t>
              </a: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Volley</a:t>
              </a:r>
            </a:p>
            <a:p>
              <a:pPr algn="ctr"/>
              <a:endPara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indent="504000"/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Volley</a:t>
              </a:r>
              <a:r>
                <a:rPr lang="zh-CN" altLang="zh-CN" dirty="0" smtClean="0">
                  <a:solidFill>
                    <a:schemeClr val="tx1"/>
                  </a:solidFill>
                </a:rPr>
                <a:t>把</a:t>
              </a:r>
              <a:r>
                <a:rPr lang="en-US" altLang="zh-CN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AsyncHttpClient</a:t>
              </a:r>
              <a:r>
                <a:rPr lang="zh-CN" altLang="zh-CN" dirty="0">
                  <a:solidFill>
                    <a:schemeClr val="tx1"/>
                  </a:solidFill>
                </a:rPr>
                <a:t>和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Universal-Image-Loader</a:t>
              </a:r>
              <a:r>
                <a:rPr lang="zh-CN" altLang="zh-CN" dirty="0">
                  <a:solidFill>
                    <a:schemeClr val="tx1"/>
                  </a:solidFill>
                </a:rPr>
                <a:t>的优点集于了</a:t>
              </a:r>
              <a:r>
                <a:rPr lang="zh-CN" altLang="zh-CN" dirty="0" smtClean="0">
                  <a:solidFill>
                    <a:schemeClr val="tx1"/>
                  </a:solidFill>
                </a:rPr>
                <a:t>一身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。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Volley</a:t>
              </a:r>
              <a:r>
                <a:rPr lang="zh-CN" altLang="zh-CN" dirty="0">
                  <a:solidFill>
                    <a:schemeClr val="tx1"/>
                  </a:solidFill>
                </a:rPr>
                <a:t>在性能方面也进行了大幅度的调整，它的设计目标就是非常适合去进行数据量不大，但通信频繁的网络操作。</a:t>
              </a: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94328" y="4212869"/>
              <a:ext cx="1590476" cy="352381"/>
            </a:xfrm>
            <a:prstGeom prst="rect">
              <a:avLst/>
            </a:prstGeom>
          </p:spPr>
        </p:pic>
      </p:grpSp>
      <p:grpSp>
        <p:nvGrpSpPr>
          <p:cNvPr id="40" name="组合 39"/>
          <p:cNvGrpSpPr/>
          <p:nvPr/>
        </p:nvGrpSpPr>
        <p:grpSpPr>
          <a:xfrm>
            <a:off x="-8561" y="0"/>
            <a:ext cx="2679180" cy="6858000"/>
            <a:chOff x="-8561" y="0"/>
            <a:chExt cx="2679180" cy="6858000"/>
          </a:xfrm>
        </p:grpSpPr>
        <p:grpSp>
          <p:nvGrpSpPr>
            <p:cNvPr id="29" name="组合 28"/>
            <p:cNvGrpSpPr/>
            <p:nvPr/>
          </p:nvGrpSpPr>
          <p:grpSpPr>
            <a:xfrm>
              <a:off x="-8561" y="0"/>
              <a:ext cx="2679180" cy="6858000"/>
              <a:chOff x="-8561" y="0"/>
              <a:chExt cx="2679180" cy="6858000"/>
            </a:xfrm>
          </p:grpSpPr>
          <p:grpSp>
            <p:nvGrpSpPr>
              <p:cNvPr id="30" name="组合 29"/>
              <p:cNvGrpSpPr/>
              <p:nvPr/>
            </p:nvGrpSpPr>
            <p:grpSpPr>
              <a:xfrm>
                <a:off x="-6265" y="0"/>
                <a:ext cx="2676884" cy="6858000"/>
                <a:chOff x="-76089" y="1"/>
                <a:chExt cx="2676884" cy="6858000"/>
              </a:xfrm>
            </p:grpSpPr>
            <p:sp>
              <p:nvSpPr>
                <p:cNvPr id="32" name="矩形 31"/>
                <p:cNvSpPr/>
                <p:nvPr/>
              </p:nvSpPr>
              <p:spPr>
                <a:xfrm>
                  <a:off x="-63205" y="1"/>
                  <a:ext cx="2664000" cy="6858000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矩形 32"/>
                <p:cNvSpPr/>
                <p:nvPr/>
              </p:nvSpPr>
              <p:spPr>
                <a:xfrm>
                  <a:off x="-69824" y="1101492"/>
                  <a:ext cx="2664000" cy="920283"/>
                </a:xfrm>
                <a:prstGeom prst="rect">
                  <a:avLst/>
                </a:prstGeom>
                <a:solidFill>
                  <a:srgbClr val="F2F2F2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项目背景</a:t>
                  </a:r>
                </a:p>
              </p:txBody>
            </p:sp>
            <p:sp>
              <p:nvSpPr>
                <p:cNvPr id="34" name="矩形 33"/>
                <p:cNvSpPr/>
                <p:nvPr/>
              </p:nvSpPr>
              <p:spPr>
                <a:xfrm>
                  <a:off x="-70795" y="2946801"/>
                  <a:ext cx="2664000" cy="920283"/>
                </a:xfrm>
                <a:prstGeom prst="rect">
                  <a:avLst/>
                </a:prstGeom>
                <a:solidFill>
                  <a:srgbClr val="F2F2F2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 smtClean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需求分析</a:t>
                  </a:r>
                  <a:endParaRPr lang="zh-CN" altLang="en-US" sz="24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35" name="矩形 34"/>
                <p:cNvSpPr/>
                <p:nvPr/>
              </p:nvSpPr>
              <p:spPr>
                <a:xfrm>
                  <a:off x="-69824" y="3860156"/>
                  <a:ext cx="2664000" cy="920283"/>
                </a:xfrm>
                <a:prstGeom prst="rect">
                  <a:avLst/>
                </a:prstGeom>
                <a:solidFill>
                  <a:srgbClr val="F2F2F2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功能模块图</a:t>
                  </a:r>
                </a:p>
              </p:txBody>
            </p:sp>
            <p:sp>
              <p:nvSpPr>
                <p:cNvPr id="36" name="矩形 35"/>
                <p:cNvSpPr/>
                <p:nvPr/>
              </p:nvSpPr>
              <p:spPr>
                <a:xfrm>
                  <a:off x="-76089" y="4753389"/>
                  <a:ext cx="2664000" cy="920283"/>
                </a:xfrm>
                <a:prstGeom prst="rect">
                  <a:avLst/>
                </a:prstGeom>
                <a:solidFill>
                  <a:srgbClr val="F2F2F2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系统设计</a:t>
                  </a:r>
                  <a:endParaRPr lang="zh-CN" altLang="en-US" sz="24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37" name="矩形 36"/>
                <p:cNvSpPr/>
                <p:nvPr/>
              </p:nvSpPr>
              <p:spPr>
                <a:xfrm>
                  <a:off x="-69470" y="5660477"/>
                  <a:ext cx="2664000" cy="920283"/>
                </a:xfrm>
                <a:prstGeom prst="rect">
                  <a:avLst/>
                </a:prstGeom>
                <a:solidFill>
                  <a:srgbClr val="F2F2F2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系统实现截图</a:t>
                  </a:r>
                </a:p>
              </p:txBody>
            </p:sp>
          </p:grpSp>
          <p:sp>
            <p:nvSpPr>
              <p:cNvPr id="31" name="矩形 30"/>
              <p:cNvSpPr/>
              <p:nvPr/>
            </p:nvSpPr>
            <p:spPr>
              <a:xfrm>
                <a:off x="-8561" y="2010483"/>
                <a:ext cx="2664000" cy="920283"/>
              </a:xfrm>
              <a:prstGeom prst="rect">
                <a:avLst/>
              </a:prstGeom>
              <a:solidFill>
                <a:srgbClr val="304965"/>
              </a:solidFill>
              <a:ln w="25400">
                <a:solidFill>
                  <a:srgbClr val="E8E9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主要技术介绍</a:t>
                </a:r>
              </a:p>
            </p:txBody>
          </p:sp>
        </p:grpSp>
        <p:sp>
          <p:nvSpPr>
            <p:cNvPr id="39" name="等腰三角形 38"/>
            <p:cNvSpPr/>
            <p:nvPr/>
          </p:nvSpPr>
          <p:spPr>
            <a:xfrm rot="16200000">
              <a:off x="2392356" y="2361369"/>
              <a:ext cx="258824" cy="24583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051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"/>
            <a:ext cx="11814629" cy="6589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304715" y="109296"/>
            <a:ext cx="6122690" cy="734766"/>
            <a:chOff x="4304715" y="109296"/>
            <a:chExt cx="6122690" cy="734766"/>
          </a:xfrm>
        </p:grpSpPr>
        <p:grpSp>
          <p:nvGrpSpPr>
            <p:cNvPr id="12" name="组合 11"/>
            <p:cNvGrpSpPr/>
            <p:nvPr/>
          </p:nvGrpSpPr>
          <p:grpSpPr>
            <a:xfrm>
              <a:off x="4304715" y="109296"/>
              <a:ext cx="6122690" cy="734766"/>
              <a:chOff x="3094893" y="151499"/>
              <a:chExt cx="6122690" cy="734766"/>
            </a:xfrm>
          </p:grpSpPr>
          <p:sp>
            <p:nvSpPr>
              <p:cNvPr id="14" name="椭圆 13"/>
              <p:cNvSpPr>
                <a:spLocks noChangeAspect="1"/>
              </p:cNvSpPr>
              <p:nvPr/>
            </p:nvSpPr>
            <p:spPr>
              <a:xfrm>
                <a:off x="3094893" y="151500"/>
                <a:ext cx="734765" cy="734765"/>
              </a:xfrm>
              <a:prstGeom prst="ellipse">
                <a:avLst/>
              </a:prstGeom>
              <a:solidFill>
                <a:srgbClr val="304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62275" y="151500"/>
                <a:ext cx="5387926" cy="734765"/>
              </a:xfrm>
              <a:prstGeom prst="rect">
                <a:avLst/>
              </a:prstGeom>
              <a:solidFill>
                <a:srgbClr val="304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lang="zh-CN" altLang="en-US" sz="4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主要技术介绍</a:t>
                </a:r>
              </a:p>
            </p:txBody>
          </p:sp>
          <p:sp>
            <p:nvSpPr>
              <p:cNvPr id="16" name="椭圆 15"/>
              <p:cNvSpPr>
                <a:spLocks noChangeAspect="1"/>
              </p:cNvSpPr>
              <p:nvPr/>
            </p:nvSpPr>
            <p:spPr>
              <a:xfrm>
                <a:off x="8482818" y="151499"/>
                <a:ext cx="734765" cy="734765"/>
              </a:xfrm>
              <a:prstGeom prst="ellipse">
                <a:avLst/>
              </a:prstGeom>
              <a:solidFill>
                <a:srgbClr val="304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椭圆 12"/>
            <p:cNvSpPr>
              <a:spLocks noChangeAspect="1"/>
            </p:cNvSpPr>
            <p:nvPr/>
          </p:nvSpPr>
          <p:spPr>
            <a:xfrm>
              <a:off x="4433973" y="202358"/>
              <a:ext cx="548640" cy="548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2</a:t>
              </a:r>
              <a:endParaRPr lang="zh-CN" altLang="en-US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</p:grpSp>
      <p:sp>
        <p:nvSpPr>
          <p:cNvPr id="2" name="圆角矩形 1"/>
          <p:cNvSpPr/>
          <p:nvPr/>
        </p:nvSpPr>
        <p:spPr>
          <a:xfrm>
            <a:off x="3335268" y="1009629"/>
            <a:ext cx="7429713" cy="261851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MySQL</a:t>
            </a:r>
          </a:p>
          <a:p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504000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zh-CN" altLang="zh-CN" dirty="0">
                <a:solidFill>
                  <a:schemeClr val="tx1"/>
                </a:solidFill>
              </a:rPr>
              <a:t>是目前与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zh-CN" altLang="zh-CN" dirty="0">
                <a:solidFill>
                  <a:schemeClr val="tx1"/>
                </a:solidFill>
              </a:rPr>
              <a:t>配套使用的最流行的开源数据库系统。不管在小型还是大型的应用程序中，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zh-CN" altLang="zh-CN" dirty="0">
                <a:solidFill>
                  <a:schemeClr val="tx1"/>
                </a:solidFill>
              </a:rPr>
              <a:t>都是理想的选择。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zh-CN" altLang="zh-CN" dirty="0">
                <a:solidFill>
                  <a:schemeClr val="tx1"/>
                </a:solidFill>
              </a:rPr>
              <a:t>非常快速，可靠，且易于使用。同时也支持标准的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zh-CN" altLang="zh-CN" dirty="0">
                <a:solidFill>
                  <a:schemeClr val="tx1"/>
                </a:solidFill>
              </a:rPr>
              <a:t>。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zh-CN" altLang="zh-CN" dirty="0">
                <a:solidFill>
                  <a:schemeClr val="tx1"/>
                </a:solidFill>
              </a:rPr>
              <a:t>对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zh-CN" altLang="zh-CN" dirty="0">
                <a:solidFill>
                  <a:schemeClr val="tx1"/>
                </a:solidFill>
              </a:rPr>
              <a:t>有很好的支持，搭配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zh-CN" altLang="zh-CN" dirty="0">
                <a:solidFill>
                  <a:schemeClr val="tx1"/>
                </a:solidFill>
              </a:rPr>
              <a:t>以及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Apache</a:t>
            </a:r>
            <a:r>
              <a:rPr lang="zh-CN" altLang="zh-CN" dirty="0">
                <a:solidFill>
                  <a:schemeClr val="tx1"/>
                </a:solidFill>
              </a:rPr>
              <a:t>组成一个良好的开发环境。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316347" y="3831540"/>
            <a:ext cx="7448634" cy="261851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SQLite</a:t>
            </a:r>
          </a:p>
          <a:p>
            <a:pPr algn="ctr"/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504000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SQLite </a:t>
            </a:r>
            <a:r>
              <a:rPr lang="zh-CN" altLang="zh-CN" dirty="0">
                <a:solidFill>
                  <a:schemeClr val="tx1"/>
                </a:solidFill>
              </a:rPr>
              <a:t>是一款非常流行的嵌入式数据库，它支持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r>
              <a:rPr lang="zh-CN" altLang="zh-CN" dirty="0">
                <a:solidFill>
                  <a:schemeClr val="tx1"/>
                </a:solidFill>
              </a:rPr>
              <a:t>查询，并且只用很少的内存。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</a:t>
            </a:r>
            <a:r>
              <a:rPr lang="zh-CN" altLang="zh-CN" dirty="0">
                <a:solidFill>
                  <a:schemeClr val="tx1"/>
                </a:solidFill>
              </a:rPr>
              <a:t>在运行时集成了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r>
              <a:rPr lang="zh-CN" altLang="zh-CN" dirty="0">
                <a:solidFill>
                  <a:schemeClr val="tx1"/>
                </a:solidFill>
              </a:rPr>
              <a:t>，所以每个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zh-CN" dirty="0">
                <a:solidFill>
                  <a:schemeClr val="tx1"/>
                </a:solidFill>
              </a:rPr>
              <a:t>应用程序都可以使用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zh-CN" dirty="0">
                <a:solidFill>
                  <a:schemeClr val="tx1"/>
                </a:solidFill>
              </a:rPr>
              <a:t>数据库。对于熟悉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zh-CN" dirty="0">
                <a:solidFill>
                  <a:schemeClr val="tx1"/>
                </a:solidFill>
              </a:rPr>
              <a:t>的开发人员来说，使用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zh-CN" dirty="0">
                <a:solidFill>
                  <a:schemeClr val="tx1"/>
                </a:solidFill>
              </a:rPr>
              <a:t>相当简单。较于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JDBC</a:t>
            </a:r>
            <a:r>
              <a:rPr lang="zh-CN" altLang="zh-CN" dirty="0">
                <a:solidFill>
                  <a:schemeClr val="tx1"/>
                </a:solidFill>
              </a:rPr>
              <a:t>这种需要消耗太多内存的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zh-CN" altLang="zh-CN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r>
              <a:rPr lang="zh-CN" altLang="zh-CN" dirty="0">
                <a:solidFill>
                  <a:schemeClr val="tx1"/>
                </a:solidFill>
              </a:rPr>
              <a:t>更适合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zh-CN" dirty="0">
                <a:solidFill>
                  <a:schemeClr val="tx1"/>
                </a:solidFill>
              </a:rPr>
              <a:t>开发。</a:t>
            </a: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372" y="1272270"/>
            <a:ext cx="1185867" cy="58142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739" y="3923729"/>
            <a:ext cx="1082874" cy="474219"/>
          </a:xfrm>
          <a:prstGeom prst="rect">
            <a:avLst/>
          </a:prstGeom>
        </p:spPr>
      </p:pic>
      <p:grpSp>
        <p:nvGrpSpPr>
          <p:cNvPr id="32" name="组合 31"/>
          <p:cNvGrpSpPr/>
          <p:nvPr/>
        </p:nvGrpSpPr>
        <p:grpSpPr>
          <a:xfrm>
            <a:off x="-8561" y="0"/>
            <a:ext cx="2679180" cy="6858000"/>
            <a:chOff x="-8561" y="0"/>
            <a:chExt cx="2679180" cy="6858000"/>
          </a:xfrm>
        </p:grpSpPr>
        <p:grpSp>
          <p:nvGrpSpPr>
            <p:cNvPr id="33" name="组合 32"/>
            <p:cNvGrpSpPr/>
            <p:nvPr/>
          </p:nvGrpSpPr>
          <p:grpSpPr>
            <a:xfrm>
              <a:off x="-8561" y="0"/>
              <a:ext cx="2679180" cy="6858000"/>
              <a:chOff x="-8561" y="0"/>
              <a:chExt cx="2679180" cy="6858000"/>
            </a:xfrm>
          </p:grpSpPr>
          <p:grpSp>
            <p:nvGrpSpPr>
              <p:cNvPr id="35" name="组合 34"/>
              <p:cNvGrpSpPr/>
              <p:nvPr/>
            </p:nvGrpSpPr>
            <p:grpSpPr>
              <a:xfrm>
                <a:off x="-6265" y="0"/>
                <a:ext cx="2676884" cy="6858000"/>
                <a:chOff x="-76089" y="1"/>
                <a:chExt cx="2676884" cy="6858000"/>
              </a:xfrm>
            </p:grpSpPr>
            <p:sp>
              <p:nvSpPr>
                <p:cNvPr id="37" name="矩形 36"/>
                <p:cNvSpPr/>
                <p:nvPr/>
              </p:nvSpPr>
              <p:spPr>
                <a:xfrm>
                  <a:off x="-63205" y="1"/>
                  <a:ext cx="2664000" cy="6858000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-69824" y="1101492"/>
                  <a:ext cx="2664000" cy="920283"/>
                </a:xfrm>
                <a:prstGeom prst="rect">
                  <a:avLst/>
                </a:prstGeom>
                <a:solidFill>
                  <a:srgbClr val="F2F2F2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项目背景</a:t>
                  </a:r>
                </a:p>
              </p:txBody>
            </p:sp>
            <p:sp>
              <p:nvSpPr>
                <p:cNvPr id="39" name="矩形 38"/>
                <p:cNvSpPr/>
                <p:nvPr/>
              </p:nvSpPr>
              <p:spPr>
                <a:xfrm>
                  <a:off x="-70795" y="2946801"/>
                  <a:ext cx="2664000" cy="920283"/>
                </a:xfrm>
                <a:prstGeom prst="rect">
                  <a:avLst/>
                </a:prstGeom>
                <a:solidFill>
                  <a:srgbClr val="F2F2F2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 smtClean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需求分析</a:t>
                  </a:r>
                  <a:endParaRPr lang="zh-CN" altLang="en-US" sz="24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>
                  <a:off x="-69824" y="3860156"/>
                  <a:ext cx="2664000" cy="920283"/>
                </a:xfrm>
                <a:prstGeom prst="rect">
                  <a:avLst/>
                </a:prstGeom>
                <a:solidFill>
                  <a:srgbClr val="F2F2F2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功能模块图</a:t>
                  </a:r>
                </a:p>
              </p:txBody>
            </p:sp>
            <p:sp>
              <p:nvSpPr>
                <p:cNvPr id="41" name="矩形 40"/>
                <p:cNvSpPr/>
                <p:nvPr/>
              </p:nvSpPr>
              <p:spPr>
                <a:xfrm>
                  <a:off x="-76089" y="4753389"/>
                  <a:ext cx="2664000" cy="920283"/>
                </a:xfrm>
                <a:prstGeom prst="rect">
                  <a:avLst/>
                </a:prstGeom>
                <a:solidFill>
                  <a:srgbClr val="F2F2F2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系统设计</a:t>
                  </a:r>
                  <a:endParaRPr lang="zh-CN" altLang="en-US" sz="24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42" name="矩形 41"/>
                <p:cNvSpPr/>
                <p:nvPr/>
              </p:nvSpPr>
              <p:spPr>
                <a:xfrm>
                  <a:off x="-69470" y="5660477"/>
                  <a:ext cx="2664000" cy="920283"/>
                </a:xfrm>
                <a:prstGeom prst="rect">
                  <a:avLst/>
                </a:prstGeom>
                <a:solidFill>
                  <a:srgbClr val="F2F2F2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系统实现截图</a:t>
                  </a:r>
                </a:p>
              </p:txBody>
            </p:sp>
          </p:grpSp>
          <p:sp>
            <p:nvSpPr>
              <p:cNvPr id="36" name="矩形 35"/>
              <p:cNvSpPr/>
              <p:nvPr/>
            </p:nvSpPr>
            <p:spPr>
              <a:xfrm>
                <a:off x="-8561" y="2010483"/>
                <a:ext cx="2664000" cy="920283"/>
              </a:xfrm>
              <a:prstGeom prst="rect">
                <a:avLst/>
              </a:prstGeom>
              <a:solidFill>
                <a:srgbClr val="304965"/>
              </a:solidFill>
              <a:ln w="25400">
                <a:solidFill>
                  <a:srgbClr val="E8E9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主要技术介绍</a:t>
                </a:r>
              </a:p>
            </p:txBody>
          </p:sp>
        </p:grpSp>
        <p:sp>
          <p:nvSpPr>
            <p:cNvPr id="34" name="等腰三角形 33"/>
            <p:cNvSpPr/>
            <p:nvPr/>
          </p:nvSpPr>
          <p:spPr>
            <a:xfrm rot="16200000">
              <a:off x="2392356" y="2361369"/>
              <a:ext cx="258824" cy="24583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189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"/>
            <a:ext cx="11814629" cy="6589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16798" y="1"/>
            <a:ext cx="2679180" cy="6858000"/>
            <a:chOff x="-8561" y="0"/>
            <a:chExt cx="2679180" cy="6858000"/>
          </a:xfrm>
        </p:grpSpPr>
        <p:grpSp>
          <p:nvGrpSpPr>
            <p:cNvPr id="25" name="组合 24"/>
            <p:cNvGrpSpPr/>
            <p:nvPr/>
          </p:nvGrpSpPr>
          <p:grpSpPr>
            <a:xfrm>
              <a:off x="-8561" y="0"/>
              <a:ext cx="2679180" cy="6858000"/>
              <a:chOff x="-8561" y="0"/>
              <a:chExt cx="2679180" cy="6858000"/>
            </a:xfrm>
          </p:grpSpPr>
          <p:grpSp>
            <p:nvGrpSpPr>
              <p:cNvPr id="29" name="组合 28"/>
              <p:cNvGrpSpPr/>
              <p:nvPr/>
            </p:nvGrpSpPr>
            <p:grpSpPr>
              <a:xfrm>
                <a:off x="-6265" y="0"/>
                <a:ext cx="2676884" cy="6858000"/>
                <a:chOff x="-76089" y="1"/>
                <a:chExt cx="2676884" cy="6858000"/>
              </a:xfrm>
            </p:grpSpPr>
            <p:sp>
              <p:nvSpPr>
                <p:cNvPr id="31" name="矩形 30"/>
                <p:cNvSpPr/>
                <p:nvPr/>
              </p:nvSpPr>
              <p:spPr>
                <a:xfrm>
                  <a:off x="-63205" y="1"/>
                  <a:ext cx="2664000" cy="6858000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" name="矩形 42"/>
                <p:cNvSpPr/>
                <p:nvPr/>
              </p:nvSpPr>
              <p:spPr>
                <a:xfrm>
                  <a:off x="-69824" y="1101492"/>
                  <a:ext cx="2664000" cy="920283"/>
                </a:xfrm>
                <a:prstGeom prst="rect">
                  <a:avLst/>
                </a:prstGeom>
                <a:solidFill>
                  <a:srgbClr val="F2F2F2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项目背景</a:t>
                  </a:r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-70795" y="2946801"/>
                  <a:ext cx="2664000" cy="920283"/>
                </a:xfrm>
                <a:prstGeom prst="rect">
                  <a:avLst/>
                </a:prstGeom>
                <a:solidFill>
                  <a:srgbClr val="304965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bg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需求分析</a:t>
                  </a:r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-69824" y="3860156"/>
                  <a:ext cx="2664000" cy="920283"/>
                </a:xfrm>
                <a:prstGeom prst="rect">
                  <a:avLst/>
                </a:prstGeom>
                <a:solidFill>
                  <a:srgbClr val="F2F2F2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功能模块图</a:t>
                  </a:r>
                </a:p>
              </p:txBody>
            </p:sp>
            <p:sp>
              <p:nvSpPr>
                <p:cNvPr id="46" name="矩形 45"/>
                <p:cNvSpPr/>
                <p:nvPr/>
              </p:nvSpPr>
              <p:spPr>
                <a:xfrm>
                  <a:off x="-76089" y="4753389"/>
                  <a:ext cx="2664000" cy="920283"/>
                </a:xfrm>
                <a:prstGeom prst="rect">
                  <a:avLst/>
                </a:prstGeom>
                <a:solidFill>
                  <a:srgbClr val="F2F2F2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系统设计</a:t>
                  </a:r>
                  <a:endParaRPr lang="zh-CN" altLang="en-US" sz="24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47" name="矩形 46"/>
                <p:cNvSpPr/>
                <p:nvPr/>
              </p:nvSpPr>
              <p:spPr>
                <a:xfrm>
                  <a:off x="-69470" y="5660477"/>
                  <a:ext cx="2664000" cy="920283"/>
                </a:xfrm>
                <a:prstGeom prst="rect">
                  <a:avLst/>
                </a:prstGeom>
                <a:solidFill>
                  <a:srgbClr val="F2F2F2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系统实现截图</a:t>
                  </a:r>
                </a:p>
              </p:txBody>
            </p:sp>
          </p:grpSp>
          <p:sp>
            <p:nvSpPr>
              <p:cNvPr id="30" name="矩形 29"/>
              <p:cNvSpPr/>
              <p:nvPr/>
            </p:nvSpPr>
            <p:spPr>
              <a:xfrm>
                <a:off x="-8561" y="2010483"/>
                <a:ext cx="2664000" cy="920283"/>
              </a:xfrm>
              <a:prstGeom prst="rect">
                <a:avLst/>
              </a:prstGeom>
              <a:solidFill>
                <a:srgbClr val="F2F2F2"/>
              </a:solidFill>
              <a:ln w="25400">
                <a:solidFill>
                  <a:srgbClr val="E8E9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主要技术介绍</a:t>
                </a:r>
              </a:p>
            </p:txBody>
          </p:sp>
        </p:grpSp>
        <p:sp>
          <p:nvSpPr>
            <p:cNvPr id="26" name="等腰三角形 25"/>
            <p:cNvSpPr/>
            <p:nvPr/>
          </p:nvSpPr>
          <p:spPr>
            <a:xfrm rot="16200000">
              <a:off x="2403110" y="3306082"/>
              <a:ext cx="258824" cy="24583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4304715" y="109296"/>
            <a:ext cx="6122690" cy="734766"/>
            <a:chOff x="4304715" y="109296"/>
            <a:chExt cx="6122690" cy="734766"/>
          </a:xfrm>
        </p:grpSpPr>
        <p:grpSp>
          <p:nvGrpSpPr>
            <p:cNvPr id="49" name="组合 48"/>
            <p:cNvGrpSpPr/>
            <p:nvPr/>
          </p:nvGrpSpPr>
          <p:grpSpPr>
            <a:xfrm>
              <a:off x="4304715" y="109296"/>
              <a:ext cx="6122690" cy="734766"/>
              <a:chOff x="3094893" y="151499"/>
              <a:chExt cx="6122690" cy="734766"/>
            </a:xfrm>
          </p:grpSpPr>
          <p:sp>
            <p:nvSpPr>
              <p:cNvPr id="51" name="椭圆 50"/>
              <p:cNvSpPr>
                <a:spLocks noChangeAspect="1"/>
              </p:cNvSpPr>
              <p:nvPr/>
            </p:nvSpPr>
            <p:spPr>
              <a:xfrm>
                <a:off x="3094893" y="151500"/>
                <a:ext cx="734765" cy="734765"/>
              </a:xfrm>
              <a:prstGeom prst="ellipse">
                <a:avLst/>
              </a:prstGeom>
              <a:solidFill>
                <a:srgbClr val="304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3462275" y="151500"/>
                <a:ext cx="5387926" cy="734765"/>
              </a:xfrm>
              <a:prstGeom prst="rect">
                <a:avLst/>
              </a:prstGeom>
              <a:solidFill>
                <a:srgbClr val="304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lang="zh-CN" altLang="en-US" sz="40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需求分析</a:t>
                </a:r>
                <a:endParaRPr lang="zh-CN" altLang="en-US" sz="40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3" name="椭圆 52"/>
              <p:cNvSpPr>
                <a:spLocks noChangeAspect="1"/>
              </p:cNvSpPr>
              <p:nvPr/>
            </p:nvSpPr>
            <p:spPr>
              <a:xfrm>
                <a:off x="8482818" y="151499"/>
                <a:ext cx="734765" cy="734765"/>
              </a:xfrm>
              <a:prstGeom prst="ellipse">
                <a:avLst/>
              </a:prstGeom>
              <a:solidFill>
                <a:srgbClr val="304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0" name="椭圆 49"/>
            <p:cNvSpPr>
              <a:spLocks noChangeAspect="1"/>
            </p:cNvSpPr>
            <p:nvPr/>
          </p:nvSpPr>
          <p:spPr>
            <a:xfrm>
              <a:off x="4433973" y="202358"/>
              <a:ext cx="548640" cy="548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3</a:t>
              </a:r>
              <a:endParaRPr lang="zh-CN" altLang="en-US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</p:grpSp>
      <p:sp>
        <p:nvSpPr>
          <p:cNvPr id="54" name="矩形 53"/>
          <p:cNvSpPr/>
          <p:nvPr/>
        </p:nvSpPr>
        <p:spPr>
          <a:xfrm>
            <a:off x="3030034" y="1133465"/>
            <a:ext cx="8672052" cy="2973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可行性分析：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48000"/>
            <a:r>
              <a:rPr lang="zh-CN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传统考试要求出题、打印试题、安排考场、试卷批阅等一系列流程，效率低而且成本高。因此，对现有的常规考试模式进行改进，设计一个方便高效的考试方式显得尤为重要。近年来，虽然基于浏览器的考试系统屡见不鲜，但是随着无线网络以及智能手机的发展，设计一款基于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的在线考试系统更为符合目前的需求。</a:t>
            </a:r>
          </a:p>
          <a:p>
            <a:pPr indent="648000"/>
            <a:endParaRPr lang="zh-CN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030034" y="3988384"/>
            <a:ext cx="8672052" cy="2395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功能需求分析：</a:t>
            </a:r>
            <a:endParaRPr lang="en-US" altLang="zh-CN" sz="24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48000"/>
            <a:r>
              <a:rPr lang="zh-CN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系统模块主要分为学生模块和教师模块</a:t>
            </a:r>
            <a:r>
              <a:rPr lang="zh-CN" altLang="zh-CN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48000"/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学生模块</a:t>
            </a:r>
            <a:r>
              <a:rPr lang="zh-CN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主要包括注册、登录、答题、查分、选课以及修改个人信息。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48000"/>
            <a:r>
              <a:rPr lang="zh-CN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教师模块主要包括对试题库的增删改查、对学生成绩的查看以及修改个人信息。</a:t>
            </a:r>
          </a:p>
          <a:p>
            <a:pPr indent="648000"/>
            <a:endParaRPr lang="zh-CN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6" name="直接连接符 55"/>
          <p:cNvCxnSpPr/>
          <p:nvPr/>
        </p:nvCxnSpPr>
        <p:spPr>
          <a:xfrm flipV="1">
            <a:off x="2670619" y="3805291"/>
            <a:ext cx="9157068" cy="54864"/>
          </a:xfrm>
          <a:prstGeom prst="line">
            <a:avLst/>
          </a:prstGeom>
          <a:ln w="44450">
            <a:solidFill>
              <a:srgbClr val="3049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919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5788"/>
            <a:ext cx="11814629" cy="6589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304715" y="109296"/>
            <a:ext cx="6122690" cy="734766"/>
            <a:chOff x="4304715" y="109296"/>
            <a:chExt cx="6122690" cy="734766"/>
          </a:xfrm>
        </p:grpSpPr>
        <p:grpSp>
          <p:nvGrpSpPr>
            <p:cNvPr id="12" name="组合 11"/>
            <p:cNvGrpSpPr/>
            <p:nvPr/>
          </p:nvGrpSpPr>
          <p:grpSpPr>
            <a:xfrm>
              <a:off x="4304715" y="109296"/>
              <a:ext cx="6122690" cy="734766"/>
              <a:chOff x="3094893" y="151499"/>
              <a:chExt cx="6122690" cy="734766"/>
            </a:xfrm>
          </p:grpSpPr>
          <p:sp>
            <p:nvSpPr>
              <p:cNvPr id="14" name="椭圆 13"/>
              <p:cNvSpPr>
                <a:spLocks noChangeAspect="1"/>
              </p:cNvSpPr>
              <p:nvPr/>
            </p:nvSpPr>
            <p:spPr>
              <a:xfrm>
                <a:off x="3094893" y="151500"/>
                <a:ext cx="734765" cy="734765"/>
              </a:xfrm>
              <a:prstGeom prst="ellipse">
                <a:avLst/>
              </a:prstGeom>
              <a:solidFill>
                <a:srgbClr val="304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62275" y="151500"/>
                <a:ext cx="5387926" cy="734765"/>
              </a:xfrm>
              <a:prstGeom prst="rect">
                <a:avLst/>
              </a:prstGeom>
              <a:solidFill>
                <a:srgbClr val="304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lang="zh-CN" altLang="en-US" sz="4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功能模块图</a:t>
                </a:r>
              </a:p>
            </p:txBody>
          </p:sp>
          <p:sp>
            <p:nvSpPr>
              <p:cNvPr id="16" name="椭圆 15"/>
              <p:cNvSpPr>
                <a:spLocks noChangeAspect="1"/>
              </p:cNvSpPr>
              <p:nvPr/>
            </p:nvSpPr>
            <p:spPr>
              <a:xfrm>
                <a:off x="8482818" y="151499"/>
                <a:ext cx="734765" cy="734765"/>
              </a:xfrm>
              <a:prstGeom prst="ellipse">
                <a:avLst/>
              </a:prstGeom>
              <a:solidFill>
                <a:srgbClr val="304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椭圆 12"/>
            <p:cNvSpPr>
              <a:spLocks noChangeAspect="1"/>
            </p:cNvSpPr>
            <p:nvPr/>
          </p:nvSpPr>
          <p:spPr>
            <a:xfrm>
              <a:off x="4433973" y="202358"/>
              <a:ext cx="548640" cy="548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4</a:t>
              </a:r>
              <a:endParaRPr lang="zh-CN" altLang="en-US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</p:grpSp>
      <p:pic>
        <p:nvPicPr>
          <p:cNvPr id="20" name="图片 1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973" y="1319531"/>
            <a:ext cx="5947388" cy="4218940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-16798" y="1"/>
            <a:ext cx="2679180" cy="6858000"/>
            <a:chOff x="-8561" y="0"/>
            <a:chExt cx="2679180" cy="6858000"/>
          </a:xfrm>
        </p:grpSpPr>
        <p:grpSp>
          <p:nvGrpSpPr>
            <p:cNvPr id="22" name="组合 21"/>
            <p:cNvGrpSpPr/>
            <p:nvPr/>
          </p:nvGrpSpPr>
          <p:grpSpPr>
            <a:xfrm>
              <a:off x="-8561" y="0"/>
              <a:ext cx="2679180" cy="6858000"/>
              <a:chOff x="-8561" y="0"/>
              <a:chExt cx="2679180" cy="6858000"/>
            </a:xfrm>
          </p:grpSpPr>
          <p:grpSp>
            <p:nvGrpSpPr>
              <p:cNvPr id="24" name="组合 23"/>
              <p:cNvGrpSpPr/>
              <p:nvPr/>
            </p:nvGrpSpPr>
            <p:grpSpPr>
              <a:xfrm>
                <a:off x="-6265" y="0"/>
                <a:ext cx="2676884" cy="6858000"/>
                <a:chOff x="-76089" y="1"/>
                <a:chExt cx="2676884" cy="6858000"/>
              </a:xfrm>
            </p:grpSpPr>
            <p:sp>
              <p:nvSpPr>
                <p:cNvPr id="26" name="矩形 25"/>
                <p:cNvSpPr/>
                <p:nvPr/>
              </p:nvSpPr>
              <p:spPr>
                <a:xfrm>
                  <a:off x="-63205" y="1"/>
                  <a:ext cx="2664000" cy="6858000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-69824" y="1101492"/>
                  <a:ext cx="2664000" cy="920283"/>
                </a:xfrm>
                <a:prstGeom prst="rect">
                  <a:avLst/>
                </a:prstGeom>
                <a:solidFill>
                  <a:srgbClr val="F2F2F2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项目背景</a:t>
                  </a:r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-70795" y="2946801"/>
                  <a:ext cx="2664000" cy="920283"/>
                </a:xfrm>
                <a:prstGeom prst="rect">
                  <a:avLst/>
                </a:prstGeom>
                <a:solidFill>
                  <a:srgbClr val="F2F2F2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需求分析</a:t>
                  </a:r>
                </a:p>
              </p:txBody>
            </p:sp>
            <p:sp>
              <p:nvSpPr>
                <p:cNvPr id="29" name="矩形 28"/>
                <p:cNvSpPr/>
                <p:nvPr/>
              </p:nvSpPr>
              <p:spPr>
                <a:xfrm>
                  <a:off x="-69824" y="3860156"/>
                  <a:ext cx="2664000" cy="920283"/>
                </a:xfrm>
                <a:prstGeom prst="rect">
                  <a:avLst/>
                </a:prstGeom>
                <a:solidFill>
                  <a:srgbClr val="304965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bg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功能模块图</a:t>
                  </a:r>
                </a:p>
              </p:txBody>
            </p:sp>
            <p:sp>
              <p:nvSpPr>
                <p:cNvPr id="30" name="矩形 29"/>
                <p:cNvSpPr/>
                <p:nvPr/>
              </p:nvSpPr>
              <p:spPr>
                <a:xfrm>
                  <a:off x="-76089" y="4753389"/>
                  <a:ext cx="2664000" cy="920283"/>
                </a:xfrm>
                <a:prstGeom prst="rect">
                  <a:avLst/>
                </a:prstGeom>
                <a:solidFill>
                  <a:srgbClr val="F2F2F2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系统设计</a:t>
                  </a:r>
                  <a:endParaRPr lang="zh-CN" altLang="en-US" sz="24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31" name="矩形 30"/>
                <p:cNvSpPr/>
                <p:nvPr/>
              </p:nvSpPr>
              <p:spPr>
                <a:xfrm>
                  <a:off x="-69470" y="5660477"/>
                  <a:ext cx="2664000" cy="920283"/>
                </a:xfrm>
                <a:prstGeom prst="rect">
                  <a:avLst/>
                </a:prstGeom>
                <a:solidFill>
                  <a:srgbClr val="F2F2F2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系统实现截图</a:t>
                  </a:r>
                </a:p>
              </p:txBody>
            </p:sp>
          </p:grpSp>
          <p:sp>
            <p:nvSpPr>
              <p:cNvPr id="25" name="矩形 24"/>
              <p:cNvSpPr/>
              <p:nvPr/>
            </p:nvSpPr>
            <p:spPr>
              <a:xfrm>
                <a:off x="-8561" y="2010483"/>
                <a:ext cx="2664000" cy="920283"/>
              </a:xfrm>
              <a:prstGeom prst="rect">
                <a:avLst/>
              </a:prstGeom>
              <a:solidFill>
                <a:srgbClr val="F2F2F2"/>
              </a:solidFill>
              <a:ln w="25400">
                <a:solidFill>
                  <a:srgbClr val="E8E9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主要技术介绍</a:t>
                </a:r>
              </a:p>
            </p:txBody>
          </p:sp>
        </p:grpSp>
        <p:sp>
          <p:nvSpPr>
            <p:cNvPr id="23" name="等腰三角形 22"/>
            <p:cNvSpPr/>
            <p:nvPr/>
          </p:nvSpPr>
          <p:spPr>
            <a:xfrm rot="16200000">
              <a:off x="2403110" y="4220484"/>
              <a:ext cx="258824" cy="24583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448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5788"/>
            <a:ext cx="11814629" cy="6589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304715" y="109296"/>
            <a:ext cx="6122690" cy="734766"/>
            <a:chOff x="4304715" y="109296"/>
            <a:chExt cx="6122690" cy="734766"/>
          </a:xfrm>
        </p:grpSpPr>
        <p:grpSp>
          <p:nvGrpSpPr>
            <p:cNvPr id="13" name="组合 12"/>
            <p:cNvGrpSpPr/>
            <p:nvPr/>
          </p:nvGrpSpPr>
          <p:grpSpPr>
            <a:xfrm>
              <a:off x="4304715" y="109296"/>
              <a:ext cx="6122690" cy="734766"/>
              <a:chOff x="3094893" y="151499"/>
              <a:chExt cx="6122690" cy="734766"/>
            </a:xfrm>
          </p:grpSpPr>
          <p:sp>
            <p:nvSpPr>
              <p:cNvPr id="15" name="椭圆 14"/>
              <p:cNvSpPr>
                <a:spLocks noChangeAspect="1"/>
              </p:cNvSpPr>
              <p:nvPr/>
            </p:nvSpPr>
            <p:spPr>
              <a:xfrm>
                <a:off x="3094893" y="151500"/>
                <a:ext cx="734765" cy="734765"/>
              </a:xfrm>
              <a:prstGeom prst="ellipse">
                <a:avLst/>
              </a:prstGeom>
              <a:solidFill>
                <a:srgbClr val="304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3462275" y="151500"/>
                <a:ext cx="5387926" cy="734765"/>
              </a:xfrm>
              <a:prstGeom prst="rect">
                <a:avLst/>
              </a:prstGeom>
              <a:solidFill>
                <a:srgbClr val="304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lang="en-US" altLang="zh-CN" sz="4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ER</a:t>
                </a:r>
                <a:r>
                  <a:rPr lang="zh-CN" altLang="en-US" sz="4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图</a:t>
                </a:r>
              </a:p>
            </p:txBody>
          </p:sp>
          <p:sp>
            <p:nvSpPr>
              <p:cNvPr id="17" name="椭圆 16"/>
              <p:cNvSpPr>
                <a:spLocks noChangeAspect="1"/>
              </p:cNvSpPr>
              <p:nvPr/>
            </p:nvSpPr>
            <p:spPr>
              <a:xfrm>
                <a:off x="8482818" y="151499"/>
                <a:ext cx="734765" cy="734765"/>
              </a:xfrm>
              <a:prstGeom prst="ellipse">
                <a:avLst/>
              </a:prstGeom>
              <a:solidFill>
                <a:srgbClr val="304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4433973" y="202358"/>
              <a:ext cx="548640" cy="548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5</a:t>
              </a:r>
              <a:endParaRPr lang="zh-CN" altLang="en-US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</p:grpSp>
      <p:pic>
        <p:nvPicPr>
          <p:cNvPr id="19" name="图片 1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701" y="1408754"/>
            <a:ext cx="8237426" cy="4784227"/>
          </a:xfrm>
          <a:prstGeom prst="rect">
            <a:avLst/>
          </a:prstGeom>
        </p:spPr>
      </p:pic>
      <p:grpSp>
        <p:nvGrpSpPr>
          <p:cNvPr id="31" name="组合 30"/>
          <p:cNvGrpSpPr/>
          <p:nvPr/>
        </p:nvGrpSpPr>
        <p:grpSpPr>
          <a:xfrm>
            <a:off x="-16798" y="1"/>
            <a:ext cx="2679180" cy="6858000"/>
            <a:chOff x="-8561" y="0"/>
            <a:chExt cx="2679180" cy="6858000"/>
          </a:xfrm>
        </p:grpSpPr>
        <p:grpSp>
          <p:nvGrpSpPr>
            <p:cNvPr id="32" name="组合 31"/>
            <p:cNvGrpSpPr/>
            <p:nvPr/>
          </p:nvGrpSpPr>
          <p:grpSpPr>
            <a:xfrm>
              <a:off x="-8561" y="0"/>
              <a:ext cx="2679180" cy="6858000"/>
              <a:chOff x="-8561" y="0"/>
              <a:chExt cx="2679180" cy="6858000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-6265" y="0"/>
                <a:ext cx="2676884" cy="6858000"/>
                <a:chOff x="-76089" y="1"/>
                <a:chExt cx="2676884" cy="6858000"/>
              </a:xfrm>
            </p:grpSpPr>
            <p:sp>
              <p:nvSpPr>
                <p:cNvPr id="36" name="矩形 35"/>
                <p:cNvSpPr/>
                <p:nvPr/>
              </p:nvSpPr>
              <p:spPr>
                <a:xfrm>
                  <a:off x="-63205" y="1"/>
                  <a:ext cx="2664000" cy="6858000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矩形 36"/>
                <p:cNvSpPr/>
                <p:nvPr/>
              </p:nvSpPr>
              <p:spPr>
                <a:xfrm>
                  <a:off x="-69824" y="1101492"/>
                  <a:ext cx="2664000" cy="920283"/>
                </a:xfrm>
                <a:prstGeom prst="rect">
                  <a:avLst/>
                </a:prstGeom>
                <a:solidFill>
                  <a:srgbClr val="F2F2F2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项目背景</a:t>
                  </a:r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-70795" y="2946801"/>
                  <a:ext cx="2664000" cy="920283"/>
                </a:xfrm>
                <a:prstGeom prst="rect">
                  <a:avLst/>
                </a:prstGeom>
                <a:solidFill>
                  <a:srgbClr val="F2F2F2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需求分析</a:t>
                  </a:r>
                </a:p>
              </p:txBody>
            </p:sp>
            <p:sp>
              <p:nvSpPr>
                <p:cNvPr id="39" name="矩形 38"/>
                <p:cNvSpPr/>
                <p:nvPr/>
              </p:nvSpPr>
              <p:spPr>
                <a:xfrm>
                  <a:off x="-69824" y="3860156"/>
                  <a:ext cx="2664000" cy="920283"/>
                </a:xfrm>
                <a:prstGeom prst="rect">
                  <a:avLst/>
                </a:prstGeom>
                <a:solidFill>
                  <a:srgbClr val="F2F2F2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功能模块图</a:t>
                  </a:r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>
                  <a:off x="-76089" y="4753389"/>
                  <a:ext cx="2664000" cy="920283"/>
                </a:xfrm>
                <a:prstGeom prst="rect">
                  <a:avLst/>
                </a:prstGeom>
                <a:solidFill>
                  <a:srgbClr val="304965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bg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系统设计</a:t>
                  </a:r>
                </a:p>
              </p:txBody>
            </p:sp>
            <p:sp>
              <p:nvSpPr>
                <p:cNvPr id="41" name="矩形 40"/>
                <p:cNvSpPr/>
                <p:nvPr/>
              </p:nvSpPr>
              <p:spPr>
                <a:xfrm>
                  <a:off x="-69470" y="5660477"/>
                  <a:ext cx="2664000" cy="920283"/>
                </a:xfrm>
                <a:prstGeom prst="rect">
                  <a:avLst/>
                </a:prstGeom>
                <a:solidFill>
                  <a:srgbClr val="F2F2F2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系统实现截图</a:t>
                  </a:r>
                </a:p>
              </p:txBody>
            </p:sp>
          </p:grpSp>
          <p:sp>
            <p:nvSpPr>
              <p:cNvPr id="35" name="矩形 34"/>
              <p:cNvSpPr/>
              <p:nvPr/>
            </p:nvSpPr>
            <p:spPr>
              <a:xfrm>
                <a:off x="-8561" y="2010483"/>
                <a:ext cx="2664000" cy="920283"/>
              </a:xfrm>
              <a:prstGeom prst="rect">
                <a:avLst/>
              </a:prstGeom>
              <a:solidFill>
                <a:srgbClr val="F2F2F2"/>
              </a:solidFill>
              <a:ln w="25400">
                <a:solidFill>
                  <a:srgbClr val="E8E9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主要技术介绍</a:t>
                </a:r>
              </a:p>
            </p:txBody>
          </p:sp>
        </p:grpSp>
        <p:sp>
          <p:nvSpPr>
            <p:cNvPr id="33" name="等腰三角形 32"/>
            <p:cNvSpPr/>
            <p:nvPr/>
          </p:nvSpPr>
          <p:spPr>
            <a:xfrm rot="16200000">
              <a:off x="2418288" y="5090942"/>
              <a:ext cx="258824" cy="24583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171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5788"/>
            <a:ext cx="11814629" cy="6589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304715" y="109296"/>
            <a:ext cx="6178110" cy="734766"/>
            <a:chOff x="4304715" y="109296"/>
            <a:chExt cx="6178110" cy="734766"/>
          </a:xfrm>
        </p:grpSpPr>
        <p:grpSp>
          <p:nvGrpSpPr>
            <p:cNvPr id="13" name="组合 12"/>
            <p:cNvGrpSpPr/>
            <p:nvPr/>
          </p:nvGrpSpPr>
          <p:grpSpPr>
            <a:xfrm>
              <a:off x="4304715" y="109296"/>
              <a:ext cx="6178110" cy="734766"/>
              <a:chOff x="3094893" y="151499"/>
              <a:chExt cx="6178110" cy="734766"/>
            </a:xfrm>
          </p:grpSpPr>
          <p:sp>
            <p:nvSpPr>
              <p:cNvPr id="15" name="椭圆 14"/>
              <p:cNvSpPr>
                <a:spLocks noChangeAspect="1"/>
              </p:cNvSpPr>
              <p:nvPr/>
            </p:nvSpPr>
            <p:spPr>
              <a:xfrm>
                <a:off x="3094893" y="151500"/>
                <a:ext cx="734765" cy="734765"/>
              </a:xfrm>
              <a:prstGeom prst="ellipse">
                <a:avLst/>
              </a:prstGeom>
              <a:solidFill>
                <a:srgbClr val="304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3462275" y="151500"/>
                <a:ext cx="5387926" cy="734765"/>
              </a:xfrm>
              <a:prstGeom prst="rect">
                <a:avLst/>
              </a:prstGeom>
              <a:solidFill>
                <a:srgbClr val="304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lang="zh-CN" altLang="en-US" sz="400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服务端数据库表设计</a:t>
                </a:r>
                <a:endParaRPr lang="zh-CN" altLang="en-US" sz="40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椭圆 16"/>
              <p:cNvSpPr>
                <a:spLocks noChangeAspect="1"/>
              </p:cNvSpPr>
              <p:nvPr/>
            </p:nvSpPr>
            <p:spPr>
              <a:xfrm>
                <a:off x="8538238" y="151499"/>
                <a:ext cx="734765" cy="734765"/>
              </a:xfrm>
              <a:prstGeom prst="ellipse">
                <a:avLst/>
              </a:prstGeom>
              <a:solidFill>
                <a:srgbClr val="304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4433973" y="202358"/>
              <a:ext cx="548640" cy="548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5</a:t>
              </a:r>
              <a:endParaRPr lang="zh-CN" altLang="en-US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-16798" y="1"/>
            <a:ext cx="2679180" cy="6858000"/>
            <a:chOff x="-8561" y="0"/>
            <a:chExt cx="2679180" cy="6858000"/>
          </a:xfrm>
        </p:grpSpPr>
        <p:grpSp>
          <p:nvGrpSpPr>
            <p:cNvPr id="32" name="组合 31"/>
            <p:cNvGrpSpPr/>
            <p:nvPr/>
          </p:nvGrpSpPr>
          <p:grpSpPr>
            <a:xfrm>
              <a:off x="-8561" y="0"/>
              <a:ext cx="2679180" cy="6858000"/>
              <a:chOff x="-8561" y="0"/>
              <a:chExt cx="2679180" cy="6858000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-6265" y="0"/>
                <a:ext cx="2676884" cy="6858000"/>
                <a:chOff x="-76089" y="1"/>
                <a:chExt cx="2676884" cy="6858000"/>
              </a:xfrm>
            </p:grpSpPr>
            <p:sp>
              <p:nvSpPr>
                <p:cNvPr id="36" name="矩形 35"/>
                <p:cNvSpPr/>
                <p:nvPr/>
              </p:nvSpPr>
              <p:spPr>
                <a:xfrm>
                  <a:off x="-63205" y="1"/>
                  <a:ext cx="2664000" cy="6858000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矩形 36"/>
                <p:cNvSpPr/>
                <p:nvPr/>
              </p:nvSpPr>
              <p:spPr>
                <a:xfrm>
                  <a:off x="-69824" y="1101492"/>
                  <a:ext cx="2664000" cy="920283"/>
                </a:xfrm>
                <a:prstGeom prst="rect">
                  <a:avLst/>
                </a:prstGeom>
                <a:solidFill>
                  <a:srgbClr val="F2F2F2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项目背景</a:t>
                  </a:r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-70795" y="2946801"/>
                  <a:ext cx="2664000" cy="920283"/>
                </a:xfrm>
                <a:prstGeom prst="rect">
                  <a:avLst/>
                </a:prstGeom>
                <a:solidFill>
                  <a:srgbClr val="F2F2F2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需求分析</a:t>
                  </a:r>
                </a:p>
              </p:txBody>
            </p:sp>
            <p:sp>
              <p:nvSpPr>
                <p:cNvPr id="39" name="矩形 38"/>
                <p:cNvSpPr/>
                <p:nvPr/>
              </p:nvSpPr>
              <p:spPr>
                <a:xfrm>
                  <a:off x="-69824" y="3860156"/>
                  <a:ext cx="2664000" cy="920283"/>
                </a:xfrm>
                <a:prstGeom prst="rect">
                  <a:avLst/>
                </a:prstGeom>
                <a:solidFill>
                  <a:srgbClr val="F2F2F2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功能模块图</a:t>
                  </a:r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>
                  <a:off x="-76089" y="4753389"/>
                  <a:ext cx="2664000" cy="920283"/>
                </a:xfrm>
                <a:prstGeom prst="rect">
                  <a:avLst/>
                </a:prstGeom>
                <a:solidFill>
                  <a:srgbClr val="304965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bg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系统设计</a:t>
                  </a:r>
                </a:p>
              </p:txBody>
            </p:sp>
            <p:sp>
              <p:nvSpPr>
                <p:cNvPr id="41" name="矩形 40"/>
                <p:cNvSpPr/>
                <p:nvPr/>
              </p:nvSpPr>
              <p:spPr>
                <a:xfrm>
                  <a:off x="-69470" y="5660477"/>
                  <a:ext cx="2664000" cy="920283"/>
                </a:xfrm>
                <a:prstGeom prst="rect">
                  <a:avLst/>
                </a:prstGeom>
                <a:solidFill>
                  <a:srgbClr val="F2F2F2"/>
                </a:solidFill>
                <a:ln w="25400">
                  <a:solidFill>
                    <a:srgbClr val="E8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系统实现截图</a:t>
                  </a:r>
                </a:p>
              </p:txBody>
            </p:sp>
          </p:grpSp>
          <p:sp>
            <p:nvSpPr>
              <p:cNvPr id="35" name="矩形 34"/>
              <p:cNvSpPr/>
              <p:nvPr/>
            </p:nvSpPr>
            <p:spPr>
              <a:xfrm>
                <a:off x="-8561" y="2010483"/>
                <a:ext cx="2664000" cy="920283"/>
              </a:xfrm>
              <a:prstGeom prst="rect">
                <a:avLst/>
              </a:prstGeom>
              <a:solidFill>
                <a:srgbClr val="F2F2F2"/>
              </a:solidFill>
              <a:ln w="25400">
                <a:solidFill>
                  <a:srgbClr val="E8E9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主要技术介绍</a:t>
                </a:r>
              </a:p>
            </p:txBody>
          </p:sp>
        </p:grpSp>
        <p:sp>
          <p:nvSpPr>
            <p:cNvPr id="33" name="等腰三角形 32"/>
            <p:cNvSpPr/>
            <p:nvPr/>
          </p:nvSpPr>
          <p:spPr>
            <a:xfrm rot="16200000">
              <a:off x="2418288" y="5090942"/>
              <a:ext cx="258824" cy="24583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382487"/>
              </p:ext>
            </p:extLst>
          </p:nvPr>
        </p:nvGraphicFramePr>
        <p:xfrm>
          <a:off x="2998453" y="1561633"/>
          <a:ext cx="8459256" cy="43513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1112">
                  <a:extLst>
                    <a:ext uri="{9D8B030D-6E8A-4147-A177-3AD203B41FA5}">
                      <a16:colId xmlns:a16="http://schemas.microsoft.com/office/drawing/2014/main" val="7868248"/>
                    </a:ext>
                  </a:extLst>
                </a:gridCol>
                <a:gridCol w="1431853">
                  <a:extLst>
                    <a:ext uri="{9D8B030D-6E8A-4147-A177-3AD203B41FA5}">
                      <a16:colId xmlns:a16="http://schemas.microsoft.com/office/drawing/2014/main" val="1992805900"/>
                    </a:ext>
                  </a:extLst>
                </a:gridCol>
                <a:gridCol w="3241964">
                  <a:extLst>
                    <a:ext uri="{9D8B030D-6E8A-4147-A177-3AD203B41FA5}">
                      <a16:colId xmlns:a16="http://schemas.microsoft.com/office/drawing/2014/main" val="282125130"/>
                    </a:ext>
                  </a:extLst>
                </a:gridCol>
                <a:gridCol w="1080654">
                  <a:extLst>
                    <a:ext uri="{9D8B030D-6E8A-4147-A177-3AD203B41FA5}">
                      <a16:colId xmlns:a16="http://schemas.microsoft.com/office/drawing/2014/main" val="3770417732"/>
                    </a:ext>
                  </a:extLst>
                </a:gridCol>
                <a:gridCol w="983673">
                  <a:extLst>
                    <a:ext uri="{9D8B030D-6E8A-4147-A177-3AD203B41FA5}">
                      <a16:colId xmlns:a16="http://schemas.microsoft.com/office/drawing/2014/main" val="2983780057"/>
                    </a:ext>
                  </a:extLst>
                </a:gridCol>
              </a:tblGrid>
              <a:tr h="543917"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字段名称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851" marR="63851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数据类型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851" marR="63851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说明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851" marR="63851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主键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851" marR="63851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非空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851" marR="63851" marT="0" marB="0"/>
                </a:tc>
                <a:extLst>
                  <a:ext uri="{0D108BD9-81ED-4DB2-BD59-A6C34878D82A}">
                    <a16:rowId xmlns:a16="http://schemas.microsoft.com/office/drawing/2014/main" val="2082216338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id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851" marR="63851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int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851" marR="63851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主键，自增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851" marR="63851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是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851" marR="63851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非空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851" marR="63851" marT="0" marB="0"/>
                </a:tc>
                <a:extLst>
                  <a:ext uri="{0D108BD9-81ED-4DB2-BD59-A6C34878D82A}">
                    <a16:rowId xmlns:a16="http://schemas.microsoft.com/office/drawing/2014/main" val="2889966245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SchoolID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851" marR="63851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int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851" marR="63851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学号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851" marR="63851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851" marR="63851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非空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851" marR="63851" marT="0" marB="0"/>
                </a:tc>
                <a:extLst>
                  <a:ext uri="{0D108BD9-81ED-4DB2-BD59-A6C34878D82A}">
                    <a16:rowId xmlns:a16="http://schemas.microsoft.com/office/drawing/2014/main" val="558575309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Name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851" marR="63851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varchar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851" marR="63851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姓名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851" marR="63851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851" marR="63851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非空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851" marR="63851" marT="0" marB="0"/>
                </a:tc>
                <a:extLst>
                  <a:ext uri="{0D108BD9-81ED-4DB2-BD59-A6C34878D82A}">
                    <a16:rowId xmlns:a16="http://schemas.microsoft.com/office/drawing/2014/main" val="3574603276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Password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851" marR="63851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varchar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851" marR="63851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密码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851" marR="63851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851" marR="63851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非空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851" marR="63851" marT="0" marB="0"/>
                </a:tc>
                <a:extLst>
                  <a:ext uri="{0D108BD9-81ED-4DB2-BD59-A6C34878D82A}">
                    <a16:rowId xmlns:a16="http://schemas.microsoft.com/office/drawing/2014/main" val="1679031785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TelNo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851" marR="63851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varchar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851" marR="63851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联系方式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851" marR="63851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851" marR="63851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非空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851" marR="63851" marT="0" marB="0"/>
                </a:tc>
                <a:extLst>
                  <a:ext uri="{0D108BD9-81ED-4DB2-BD59-A6C34878D82A}">
                    <a16:rowId xmlns:a16="http://schemas.microsoft.com/office/drawing/2014/main" val="2150264537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Photo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851" marR="63851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varchar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851" marR="63851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默认空字符串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851" marR="63851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851" marR="63851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非空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851" marR="63851" marT="0" marB="0"/>
                </a:tc>
                <a:extLst>
                  <a:ext uri="{0D108BD9-81ED-4DB2-BD59-A6C34878D82A}">
                    <a16:rowId xmlns:a16="http://schemas.microsoft.com/office/drawing/2014/main" val="3815467087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IsTeacher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851" marR="63851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int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851" marR="63851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是否为教师，默认值为</a:t>
                      </a:r>
                      <a:r>
                        <a:rPr lang="en-US" sz="2000" dirty="0">
                          <a:effectLst/>
                        </a:rPr>
                        <a:t>0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851" marR="63851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851" marR="63851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非空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851" marR="63851" marT="0" marB="0"/>
                </a:tc>
                <a:extLst>
                  <a:ext uri="{0D108BD9-81ED-4DB2-BD59-A6C34878D82A}">
                    <a16:rowId xmlns:a16="http://schemas.microsoft.com/office/drawing/2014/main" val="4085382149"/>
                  </a:ext>
                </a:extLst>
              </a:tr>
            </a:tbl>
          </a:graphicData>
        </a:graphic>
      </p:graphicFrame>
      <p:sp>
        <p:nvSpPr>
          <p:cNvPr id="22" name="圆角矩形 21"/>
          <p:cNvSpPr/>
          <p:nvPr/>
        </p:nvSpPr>
        <p:spPr>
          <a:xfrm>
            <a:off x="6606404" y="1101492"/>
            <a:ext cx="1519311" cy="334705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3049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304965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000" dirty="0" smtClean="0">
                <a:solidFill>
                  <a:srgbClr val="304965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</a:t>
            </a:r>
            <a:r>
              <a:rPr lang="zh-CN" altLang="en-US" sz="2000" dirty="0" smtClean="0">
                <a:solidFill>
                  <a:srgbClr val="304965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</a:t>
            </a:r>
            <a:endParaRPr lang="zh-CN" altLang="en-US" sz="2000" dirty="0">
              <a:solidFill>
                <a:srgbClr val="304965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228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1602</Words>
  <Application>Microsoft Office PowerPoint</Application>
  <PresentationFormat>宽屏</PresentationFormat>
  <Paragraphs>587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等线</vt:lpstr>
      <vt:lpstr>等线 Light</vt:lpstr>
      <vt:lpstr>华文行楷</vt:lpstr>
      <vt:lpstr>楷体</vt:lpstr>
      <vt:lpstr>宋体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 F</dc:creator>
  <cp:lastModifiedBy>M F</cp:lastModifiedBy>
  <cp:revision>291</cp:revision>
  <dcterms:created xsi:type="dcterms:W3CDTF">2017-05-01T14:23:05Z</dcterms:created>
  <dcterms:modified xsi:type="dcterms:W3CDTF">2017-05-04T03:27:23Z</dcterms:modified>
</cp:coreProperties>
</file>