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78" r:id="rId10"/>
    <p:sldId id="279" r:id="rId11"/>
    <p:sldId id="280" r:id="rId12"/>
    <p:sldId id="263" r:id="rId13"/>
    <p:sldId id="281" r:id="rId14"/>
    <p:sldId id="299" r:id="rId15"/>
    <p:sldId id="264" r:id="rId16"/>
    <p:sldId id="282" r:id="rId17"/>
    <p:sldId id="266" r:id="rId18"/>
    <p:sldId id="283" r:id="rId19"/>
    <p:sldId id="284" r:id="rId20"/>
    <p:sldId id="285" r:id="rId21"/>
    <p:sldId id="286" r:id="rId22"/>
    <p:sldId id="267" r:id="rId23"/>
    <p:sldId id="287" r:id="rId24"/>
    <p:sldId id="268" r:id="rId25"/>
    <p:sldId id="288" r:id="rId26"/>
    <p:sldId id="289" r:id="rId27"/>
    <p:sldId id="269" r:id="rId28"/>
    <p:sldId id="290" r:id="rId29"/>
    <p:sldId id="291" r:id="rId30"/>
    <p:sldId id="270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71" r:id="rId39"/>
    <p:sldId id="300" r:id="rId40"/>
    <p:sldId id="302" r:id="rId41"/>
    <p:sldId id="301" r:id="rId42"/>
    <p:sldId id="27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Jian" initials="L" lastIdx="1" clrIdx="0">
    <p:extLst>
      <p:ext uri="{19B8F6BF-5375-455C-9EA6-DF929625EA0E}">
        <p15:presenceInfo xmlns:p15="http://schemas.microsoft.com/office/powerpoint/2012/main" userId="33ef5face4feaf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2CA03-5CF4-4B65-A752-C1B1CEC44679}" type="doc">
      <dgm:prSet loTypeId="urn:microsoft.com/office/officeart/2005/8/layout/pyramid3" loCatId="pyramid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4BB1DC04-5AB5-4343-AEED-8C1EABF8E61B}">
      <dgm:prSet phldrT="[文本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 smtClean="0"/>
            <a:t>语言基础</a:t>
          </a:r>
          <a:r>
            <a:rPr lang="en-US" altLang="zh-CN" dirty="0" smtClean="0"/>
            <a:t>+</a:t>
          </a:r>
          <a:r>
            <a:rPr lang="en-US" altLang="zh-CN" dirty="0" err="1" smtClean="0"/>
            <a:t>gdb</a:t>
          </a:r>
          <a:r>
            <a:rPr lang="en-US" altLang="zh-CN" dirty="0" smtClean="0"/>
            <a:t>(</a:t>
          </a:r>
          <a:r>
            <a:rPr lang="zh-CN" altLang="en-US" dirty="0" smtClean="0"/>
            <a:t>调试工具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9DA9797D-ADE2-430B-BF29-2CCF375A0558}" type="parTrans" cxnId="{0376B03A-323D-430C-8136-ED1FB2AB8B65}">
      <dgm:prSet/>
      <dgm:spPr/>
      <dgm:t>
        <a:bodyPr/>
        <a:lstStyle/>
        <a:p>
          <a:endParaRPr lang="zh-CN" altLang="en-US"/>
        </a:p>
      </dgm:t>
    </dgm:pt>
    <dgm:pt modelId="{56BE38AF-59DA-4AC8-A689-774E98D68827}" type="sibTrans" cxnId="{0376B03A-323D-430C-8136-ED1FB2AB8B65}">
      <dgm:prSet/>
      <dgm:spPr/>
      <dgm:t>
        <a:bodyPr/>
        <a:lstStyle/>
        <a:p>
          <a:endParaRPr lang="zh-CN" altLang="en-US"/>
        </a:p>
      </dgm:t>
    </dgm:pt>
    <dgm:pt modelId="{107C6ACE-7699-4930-8034-8D49B84D0B1F}">
      <dgm:prSet phldrT="[文本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 smtClean="0"/>
            <a:t>数组、模拟、递归</a:t>
          </a:r>
          <a:endParaRPr lang="zh-CN" altLang="en-US" dirty="0"/>
        </a:p>
      </dgm:t>
    </dgm:pt>
    <dgm:pt modelId="{EEFE5927-DCC5-4E66-9A1E-3402404D9904}" type="parTrans" cxnId="{8946FFA2-6350-40DE-806A-C76BEB9DB351}">
      <dgm:prSet/>
      <dgm:spPr/>
      <dgm:t>
        <a:bodyPr/>
        <a:lstStyle/>
        <a:p>
          <a:endParaRPr lang="zh-CN" altLang="en-US"/>
        </a:p>
      </dgm:t>
    </dgm:pt>
    <dgm:pt modelId="{41500616-9B7A-422F-AE39-CD3049858F31}" type="sibTrans" cxnId="{8946FFA2-6350-40DE-806A-C76BEB9DB351}">
      <dgm:prSet/>
      <dgm:spPr/>
      <dgm:t>
        <a:bodyPr/>
        <a:lstStyle/>
        <a:p>
          <a:endParaRPr lang="zh-CN" altLang="en-US"/>
        </a:p>
      </dgm:t>
    </dgm:pt>
    <dgm:pt modelId="{2ED2AE62-D184-46F6-8A75-93D00401383A}">
      <dgm:prSet phldrT="[文本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 smtClean="0"/>
            <a:t>简单的动态规划和搜索</a:t>
          </a:r>
          <a:endParaRPr lang="zh-CN" altLang="en-US" dirty="0"/>
        </a:p>
      </dgm:t>
    </dgm:pt>
    <dgm:pt modelId="{1449942D-B2A4-4F1B-B9BB-76B30293CC80}" type="parTrans" cxnId="{18DDCC0F-A416-4844-8933-066AF5D5EFB4}">
      <dgm:prSet/>
      <dgm:spPr/>
      <dgm:t>
        <a:bodyPr/>
        <a:lstStyle/>
        <a:p>
          <a:endParaRPr lang="zh-CN" altLang="en-US"/>
        </a:p>
      </dgm:t>
    </dgm:pt>
    <dgm:pt modelId="{56C6B7AF-0DE4-46FB-9834-D3F6EE54C218}" type="sibTrans" cxnId="{18DDCC0F-A416-4844-8933-066AF5D5EFB4}">
      <dgm:prSet/>
      <dgm:spPr/>
      <dgm:t>
        <a:bodyPr/>
        <a:lstStyle/>
        <a:p>
          <a:endParaRPr lang="zh-CN" altLang="en-US"/>
        </a:p>
      </dgm:t>
    </dgm:pt>
    <dgm:pt modelId="{8FE1D1FA-5BF0-4CFA-8047-95AD30E5688F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 smtClean="0"/>
            <a:t>简单的图论</a:t>
          </a:r>
          <a:endParaRPr lang="zh-CN" altLang="en-US" dirty="0"/>
        </a:p>
      </dgm:t>
    </dgm:pt>
    <dgm:pt modelId="{C74BDE0A-772B-4E00-A5F6-1C68AD5B18A8}" type="parTrans" cxnId="{734693B5-3345-4014-B333-347B7596EA37}">
      <dgm:prSet/>
      <dgm:spPr/>
      <dgm:t>
        <a:bodyPr/>
        <a:lstStyle/>
        <a:p>
          <a:endParaRPr lang="zh-CN" altLang="en-US"/>
        </a:p>
      </dgm:t>
    </dgm:pt>
    <dgm:pt modelId="{2217BB7F-C1D0-4579-A791-D3EFD6939450}" type="sibTrans" cxnId="{734693B5-3345-4014-B333-347B7596EA37}">
      <dgm:prSet/>
      <dgm:spPr/>
      <dgm:t>
        <a:bodyPr/>
        <a:lstStyle/>
        <a:p>
          <a:endParaRPr lang="zh-CN" altLang="en-US"/>
        </a:p>
      </dgm:t>
    </dgm:pt>
    <dgm:pt modelId="{0C734181-B03B-48D9-B7EC-2438A9197913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 smtClean="0"/>
            <a:t>简单的高级数据结构</a:t>
          </a:r>
          <a:endParaRPr lang="zh-CN" altLang="en-US" dirty="0"/>
        </a:p>
      </dgm:t>
    </dgm:pt>
    <dgm:pt modelId="{E3B93A51-AA1E-4E77-924C-48BF0C4A5A28}" type="parTrans" cxnId="{F034FDB2-35C9-48BE-8848-B24BA7BDAA64}">
      <dgm:prSet/>
      <dgm:spPr/>
      <dgm:t>
        <a:bodyPr/>
        <a:lstStyle/>
        <a:p>
          <a:endParaRPr lang="zh-CN" altLang="en-US"/>
        </a:p>
      </dgm:t>
    </dgm:pt>
    <dgm:pt modelId="{F2FBA72C-8CB3-4F3C-A028-D68649929F8B}" type="sibTrans" cxnId="{F034FDB2-35C9-48BE-8848-B24BA7BDAA64}">
      <dgm:prSet/>
      <dgm:spPr/>
      <dgm:t>
        <a:bodyPr/>
        <a:lstStyle/>
        <a:p>
          <a:endParaRPr lang="zh-CN" altLang="en-US"/>
        </a:p>
      </dgm:t>
    </dgm:pt>
    <dgm:pt modelId="{7B02E20F-5C97-4FBD-8E3E-4938AD8CC5EC}">
      <dgm:prSet/>
      <dgm:spPr/>
      <dgm:t>
        <a:bodyPr/>
        <a:lstStyle/>
        <a:p>
          <a:r>
            <a:rPr lang="zh-CN" altLang="en-US" dirty="0" smtClean="0"/>
            <a:t>字符串</a:t>
          </a:r>
          <a:endParaRPr lang="zh-CN" altLang="en-US" dirty="0"/>
        </a:p>
      </dgm:t>
    </dgm:pt>
    <dgm:pt modelId="{78EF560B-F7CF-463F-BCA1-1BA2302B6477}" type="parTrans" cxnId="{6457F3C0-9B91-402C-A3FE-68350C3CA260}">
      <dgm:prSet/>
      <dgm:spPr/>
      <dgm:t>
        <a:bodyPr/>
        <a:lstStyle/>
        <a:p>
          <a:endParaRPr lang="zh-CN" altLang="en-US"/>
        </a:p>
      </dgm:t>
    </dgm:pt>
    <dgm:pt modelId="{C5808467-9B7B-4085-8A47-4A6BB372AAD5}" type="sibTrans" cxnId="{6457F3C0-9B91-402C-A3FE-68350C3CA260}">
      <dgm:prSet/>
      <dgm:spPr/>
      <dgm:t>
        <a:bodyPr/>
        <a:lstStyle/>
        <a:p>
          <a:endParaRPr lang="zh-CN" altLang="en-US"/>
        </a:p>
      </dgm:t>
    </dgm:pt>
    <dgm:pt modelId="{37BF8AB9-C6DE-47FD-AA50-36D8F1C0E67C}">
      <dgm:prSet/>
      <dgm:spPr/>
      <dgm:t>
        <a:bodyPr/>
        <a:lstStyle/>
        <a:p>
          <a:r>
            <a:rPr lang="zh-CN" altLang="en-US" dirty="0" smtClean="0"/>
            <a:t>高级数据结构</a:t>
          </a:r>
          <a:endParaRPr lang="zh-CN" altLang="en-US" dirty="0"/>
        </a:p>
      </dgm:t>
    </dgm:pt>
    <dgm:pt modelId="{512C4389-E24A-426E-A36D-6865473D88F3}" type="parTrans" cxnId="{E4DEED0A-9471-4494-8B16-1300E4A21C15}">
      <dgm:prSet/>
      <dgm:spPr/>
      <dgm:t>
        <a:bodyPr/>
        <a:lstStyle/>
        <a:p>
          <a:endParaRPr lang="zh-CN" altLang="en-US"/>
        </a:p>
      </dgm:t>
    </dgm:pt>
    <dgm:pt modelId="{0396CF83-E5E0-4EC6-B091-72B1FD1A6BCA}" type="sibTrans" cxnId="{E4DEED0A-9471-4494-8B16-1300E4A21C15}">
      <dgm:prSet/>
      <dgm:spPr/>
      <dgm:t>
        <a:bodyPr/>
        <a:lstStyle/>
        <a:p>
          <a:endParaRPr lang="zh-CN" altLang="en-US"/>
        </a:p>
      </dgm:t>
    </dgm:pt>
    <dgm:pt modelId="{412B77FE-9890-4EFD-AB40-53D50717366E}">
      <dgm:prSet/>
      <dgm:spPr/>
      <dgm:t>
        <a:bodyPr/>
        <a:lstStyle/>
        <a:p>
          <a:r>
            <a:rPr lang="zh-CN" altLang="en-US" dirty="0" smtClean="0"/>
            <a:t>数学</a:t>
          </a:r>
          <a:endParaRPr lang="zh-CN" altLang="en-US" dirty="0"/>
        </a:p>
      </dgm:t>
    </dgm:pt>
    <dgm:pt modelId="{88A47EAE-3C9C-4B91-804E-2F823587FFF8}" type="parTrans" cxnId="{F2F799F7-191C-435F-AD81-D08C111475DD}">
      <dgm:prSet/>
      <dgm:spPr/>
      <dgm:t>
        <a:bodyPr/>
        <a:lstStyle/>
        <a:p>
          <a:endParaRPr lang="zh-CN" altLang="en-US"/>
        </a:p>
      </dgm:t>
    </dgm:pt>
    <dgm:pt modelId="{EC85B433-BED8-4CCD-A265-29F8D044687A}" type="sibTrans" cxnId="{F2F799F7-191C-435F-AD81-D08C111475DD}">
      <dgm:prSet/>
      <dgm:spPr/>
      <dgm:t>
        <a:bodyPr/>
        <a:lstStyle/>
        <a:p>
          <a:endParaRPr lang="zh-CN" altLang="en-US"/>
        </a:p>
      </dgm:t>
    </dgm:pt>
    <dgm:pt modelId="{64916ABB-A66F-4A88-812D-740CC4C18430}">
      <dgm:prSet/>
      <dgm:spPr/>
      <dgm:t>
        <a:bodyPr/>
        <a:lstStyle/>
        <a:p>
          <a:r>
            <a:rPr lang="zh-CN" altLang="en-US" dirty="0" smtClean="0"/>
            <a:t>动态规划</a:t>
          </a:r>
          <a:endParaRPr lang="zh-CN" altLang="en-US" dirty="0"/>
        </a:p>
      </dgm:t>
    </dgm:pt>
    <dgm:pt modelId="{BFAD0B68-2FDE-4A0D-BB2D-4DBB494F07A1}" type="parTrans" cxnId="{9A55A47A-728B-4C77-B774-6B895686904B}">
      <dgm:prSet/>
      <dgm:spPr/>
      <dgm:t>
        <a:bodyPr/>
        <a:lstStyle/>
        <a:p>
          <a:endParaRPr lang="zh-CN" altLang="en-US"/>
        </a:p>
      </dgm:t>
    </dgm:pt>
    <dgm:pt modelId="{1C7C4318-F395-4163-893B-546F71168200}" type="sibTrans" cxnId="{9A55A47A-728B-4C77-B774-6B895686904B}">
      <dgm:prSet/>
      <dgm:spPr/>
      <dgm:t>
        <a:bodyPr/>
        <a:lstStyle/>
        <a:p>
          <a:endParaRPr lang="zh-CN" altLang="en-US"/>
        </a:p>
      </dgm:t>
    </dgm:pt>
    <dgm:pt modelId="{0AF080B8-308D-4C9F-B86D-6F1F50C750E1}">
      <dgm:prSet/>
      <dgm:spPr/>
      <dgm:t>
        <a:bodyPr/>
        <a:lstStyle/>
        <a:p>
          <a:r>
            <a:rPr lang="zh-CN" altLang="en-US" dirty="0" smtClean="0"/>
            <a:t>人类智慧</a:t>
          </a:r>
          <a:endParaRPr lang="zh-CN" altLang="en-US" dirty="0"/>
        </a:p>
      </dgm:t>
    </dgm:pt>
    <dgm:pt modelId="{78B600AE-242A-41AB-BC95-02387FB6BA67}" type="parTrans" cxnId="{F29DDB15-304C-4EF7-9F83-EA04F53BF812}">
      <dgm:prSet/>
      <dgm:spPr/>
      <dgm:t>
        <a:bodyPr/>
        <a:lstStyle/>
        <a:p>
          <a:endParaRPr lang="zh-CN" altLang="en-US"/>
        </a:p>
      </dgm:t>
    </dgm:pt>
    <dgm:pt modelId="{3D0856AC-5A6A-4C7F-BB84-EC0E67631F7D}" type="sibTrans" cxnId="{F29DDB15-304C-4EF7-9F83-EA04F53BF812}">
      <dgm:prSet/>
      <dgm:spPr/>
      <dgm:t>
        <a:bodyPr/>
        <a:lstStyle/>
        <a:p>
          <a:endParaRPr lang="zh-CN" altLang="en-US"/>
        </a:p>
      </dgm:t>
    </dgm:pt>
    <dgm:pt modelId="{849F2D2E-2838-4355-98D9-B93A1D4CA7C0}">
      <dgm:prSet/>
      <dgm:spPr/>
      <dgm:t>
        <a:bodyPr/>
        <a:lstStyle/>
        <a:p>
          <a:r>
            <a:rPr lang="zh-CN" altLang="en-US" dirty="0" smtClean="0"/>
            <a:t>图论</a:t>
          </a:r>
          <a:endParaRPr lang="zh-CN" altLang="en-US" dirty="0"/>
        </a:p>
      </dgm:t>
    </dgm:pt>
    <dgm:pt modelId="{F8A97837-6D35-48DD-9D51-75430C72DBBB}" type="parTrans" cxnId="{37F450BD-1B47-41D2-86E1-3E0806FD40DB}">
      <dgm:prSet/>
      <dgm:spPr/>
      <dgm:t>
        <a:bodyPr/>
        <a:lstStyle/>
        <a:p>
          <a:endParaRPr lang="zh-CN" altLang="en-US"/>
        </a:p>
      </dgm:t>
    </dgm:pt>
    <dgm:pt modelId="{F66D59FD-12DF-4F2E-914C-37A9B43650E9}" type="sibTrans" cxnId="{37F450BD-1B47-41D2-86E1-3E0806FD40DB}">
      <dgm:prSet/>
      <dgm:spPr/>
      <dgm:t>
        <a:bodyPr/>
        <a:lstStyle/>
        <a:p>
          <a:endParaRPr lang="zh-CN" altLang="en-US"/>
        </a:p>
      </dgm:t>
    </dgm:pt>
    <dgm:pt modelId="{B18B179D-C523-4C85-91B5-74CC3E18138E}" type="pres">
      <dgm:prSet presAssocID="{8812CA03-5CF4-4B65-A752-C1B1CEC446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153811-8B31-4729-9561-7AB7AAF67E25}" type="pres">
      <dgm:prSet presAssocID="{4BB1DC04-5AB5-4343-AEED-8C1EABF8E61B}" presName="Name8" presStyleCnt="0"/>
      <dgm:spPr/>
    </dgm:pt>
    <dgm:pt modelId="{D64DB2BE-4537-4938-9A81-86A6B46A0DFF}" type="pres">
      <dgm:prSet presAssocID="{4BB1DC04-5AB5-4343-AEED-8C1EABF8E61B}" presName="level" presStyleLbl="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2C8E30-1546-4879-9E0E-897A52F3803F}" type="pres">
      <dgm:prSet presAssocID="{4BB1DC04-5AB5-4343-AEED-8C1EABF8E61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E1D87-D985-4AFF-A994-FCE94DF2CA27}" type="pres">
      <dgm:prSet presAssocID="{107C6ACE-7699-4930-8034-8D49B84D0B1F}" presName="Name8" presStyleCnt="0"/>
      <dgm:spPr/>
    </dgm:pt>
    <dgm:pt modelId="{7F2519F7-2A15-4971-B5FD-FCE47438BBC3}" type="pres">
      <dgm:prSet presAssocID="{107C6ACE-7699-4930-8034-8D49B84D0B1F}" presName="level" presStyleLbl="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29787-FF19-478E-A83D-69738B5E9445}" type="pres">
      <dgm:prSet presAssocID="{107C6ACE-7699-4930-8034-8D49B84D0B1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E897E0-8EB7-40EC-AF44-1AC440954F1B}" type="pres">
      <dgm:prSet presAssocID="{2ED2AE62-D184-46F6-8A75-93D00401383A}" presName="Name8" presStyleCnt="0"/>
      <dgm:spPr/>
    </dgm:pt>
    <dgm:pt modelId="{6E3221DA-672A-4AB6-8F0F-A97141DC3DF8}" type="pres">
      <dgm:prSet presAssocID="{2ED2AE62-D184-46F6-8A75-93D00401383A}" presName="level" presStyleLbl="node1" presStyleIdx="2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BD47F3-CA8E-455B-9D89-FB35D8D27E6D}" type="pres">
      <dgm:prSet presAssocID="{2ED2AE62-D184-46F6-8A75-93D0040138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FD86B1-33F1-4F4D-AF99-EC496AA49138}" type="pres">
      <dgm:prSet presAssocID="{8FE1D1FA-5BF0-4CFA-8047-95AD30E5688F}" presName="Name8" presStyleCnt="0"/>
      <dgm:spPr/>
    </dgm:pt>
    <dgm:pt modelId="{3699D15F-2FAE-4EB5-9C07-66E55BFB0BC8}" type="pres">
      <dgm:prSet presAssocID="{8FE1D1FA-5BF0-4CFA-8047-95AD30E5688F}" presName="level" presStyleLbl="node1" presStyleIdx="3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A0B023-DFC4-4888-A24E-E39F0E6C4715}" type="pres">
      <dgm:prSet presAssocID="{8FE1D1FA-5BF0-4CFA-8047-95AD30E5688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D4482F-385A-4020-B266-0616238A40BA}" type="pres">
      <dgm:prSet presAssocID="{0C734181-B03B-48D9-B7EC-2438A9197913}" presName="Name8" presStyleCnt="0"/>
      <dgm:spPr/>
    </dgm:pt>
    <dgm:pt modelId="{FA17C7F7-414A-44C6-8A78-C2ACFC4705CB}" type="pres">
      <dgm:prSet presAssocID="{0C734181-B03B-48D9-B7EC-2438A9197913}" presName="level" presStyleLbl="node1" presStyleIdx="4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18EFE9-A8BA-4313-9A47-593BCC8F9C28}" type="pres">
      <dgm:prSet presAssocID="{0C734181-B03B-48D9-B7EC-2438A919791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0B251C-9FA1-4E25-9832-12B34AA3A5AA}" type="pres">
      <dgm:prSet presAssocID="{7B02E20F-5C97-4FBD-8E3E-4938AD8CC5EC}" presName="Name8" presStyleCnt="0"/>
      <dgm:spPr/>
    </dgm:pt>
    <dgm:pt modelId="{6E25776D-8530-46AB-B1B5-6374B98E5AEE}" type="pres">
      <dgm:prSet presAssocID="{7B02E20F-5C97-4FBD-8E3E-4938AD8CC5EC}" presName="level" presStyleLbl="node1" presStyleIdx="5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566345-34C7-425E-8E51-96073DA813F6}" type="pres">
      <dgm:prSet presAssocID="{7B02E20F-5C97-4FBD-8E3E-4938AD8CC5E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925857-5307-4DDF-A8CE-F5AE52A4DB9F}" type="pres">
      <dgm:prSet presAssocID="{849F2D2E-2838-4355-98D9-B93A1D4CA7C0}" presName="Name8" presStyleCnt="0"/>
      <dgm:spPr/>
    </dgm:pt>
    <dgm:pt modelId="{B6AAC142-1E48-4C79-91A4-B1FE81F42204}" type="pres">
      <dgm:prSet presAssocID="{849F2D2E-2838-4355-98D9-B93A1D4CA7C0}" presName="level" presStyleLbl="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E20C5F-6512-4168-890C-EC6F61E3D950}" type="pres">
      <dgm:prSet presAssocID="{849F2D2E-2838-4355-98D9-B93A1D4CA7C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C3BF81-D8D3-4C82-8A75-222DEF338D95}" type="pres">
      <dgm:prSet presAssocID="{37BF8AB9-C6DE-47FD-AA50-36D8F1C0E67C}" presName="Name8" presStyleCnt="0"/>
      <dgm:spPr/>
    </dgm:pt>
    <dgm:pt modelId="{F8727D25-59E0-4A2C-B6E8-E3FA468C513F}" type="pres">
      <dgm:prSet presAssocID="{37BF8AB9-C6DE-47FD-AA50-36D8F1C0E67C}" presName="level" presStyleLbl="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41BB6-0A03-4341-8D74-17FFF9A7D756}" type="pres">
      <dgm:prSet presAssocID="{37BF8AB9-C6DE-47FD-AA50-36D8F1C0E67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99D01B-0058-4378-A436-575BD2CF5A74}" type="pres">
      <dgm:prSet presAssocID="{412B77FE-9890-4EFD-AB40-53D50717366E}" presName="Name8" presStyleCnt="0"/>
      <dgm:spPr/>
    </dgm:pt>
    <dgm:pt modelId="{05DDC06B-64CC-4582-B1DB-5524B18111D8}" type="pres">
      <dgm:prSet presAssocID="{412B77FE-9890-4EFD-AB40-53D50717366E}" presName="level" presStyleLbl="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6FF058-98A3-4EF8-BD87-861CFEC853D4}" type="pres">
      <dgm:prSet presAssocID="{412B77FE-9890-4EFD-AB40-53D5071736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0B8DBE-6046-4E8F-9DB5-69A7FD91B9B6}" type="pres">
      <dgm:prSet presAssocID="{64916ABB-A66F-4A88-812D-740CC4C18430}" presName="Name8" presStyleCnt="0"/>
      <dgm:spPr/>
    </dgm:pt>
    <dgm:pt modelId="{CA75C73A-69F4-4DBC-98C5-12A72CB01308}" type="pres">
      <dgm:prSet presAssocID="{64916ABB-A66F-4A88-812D-740CC4C18430}" presName="level" presStyleLbl="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FA05AA-2C6B-42C7-98F1-251DD90DF280}" type="pres">
      <dgm:prSet presAssocID="{64916ABB-A66F-4A88-812D-740CC4C1843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E6A493-AB02-49D0-A8B4-4231038A8647}" type="pres">
      <dgm:prSet presAssocID="{0AF080B8-308D-4C9F-B86D-6F1F50C750E1}" presName="Name8" presStyleCnt="0"/>
      <dgm:spPr/>
    </dgm:pt>
    <dgm:pt modelId="{5BD9A4DF-C612-4454-ADAC-47EF7B63B34A}" type="pres">
      <dgm:prSet presAssocID="{0AF080B8-308D-4C9F-B86D-6F1F50C750E1}" presName="level" presStyleLbl="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8DF122-F28E-4C51-8B9D-287733C58D68}" type="pres">
      <dgm:prSet presAssocID="{0AF080B8-308D-4C9F-B86D-6F1F50C750E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7B1AB7-A38A-4400-A56C-C45BB171C1D0}" type="presOf" srcId="{0AF080B8-308D-4C9F-B86D-6F1F50C750E1}" destId="{5BD9A4DF-C612-4454-ADAC-47EF7B63B34A}" srcOrd="0" destOrd="0" presId="urn:microsoft.com/office/officeart/2005/8/layout/pyramid3"/>
    <dgm:cxn modelId="{734693B5-3345-4014-B333-347B7596EA37}" srcId="{8812CA03-5CF4-4B65-A752-C1B1CEC44679}" destId="{8FE1D1FA-5BF0-4CFA-8047-95AD30E5688F}" srcOrd="3" destOrd="0" parTransId="{C74BDE0A-772B-4E00-A5F6-1C68AD5B18A8}" sibTransId="{2217BB7F-C1D0-4579-A791-D3EFD6939450}"/>
    <dgm:cxn modelId="{E4DEED0A-9471-4494-8B16-1300E4A21C15}" srcId="{8812CA03-5CF4-4B65-A752-C1B1CEC44679}" destId="{37BF8AB9-C6DE-47FD-AA50-36D8F1C0E67C}" srcOrd="7" destOrd="0" parTransId="{512C4389-E24A-426E-A36D-6865473D88F3}" sibTransId="{0396CF83-E5E0-4EC6-B091-72B1FD1A6BCA}"/>
    <dgm:cxn modelId="{F034FDB2-35C9-48BE-8848-B24BA7BDAA64}" srcId="{8812CA03-5CF4-4B65-A752-C1B1CEC44679}" destId="{0C734181-B03B-48D9-B7EC-2438A9197913}" srcOrd="4" destOrd="0" parTransId="{E3B93A51-AA1E-4E77-924C-48BF0C4A5A28}" sibTransId="{F2FBA72C-8CB3-4F3C-A028-D68649929F8B}"/>
    <dgm:cxn modelId="{9A55A47A-728B-4C77-B774-6B895686904B}" srcId="{8812CA03-5CF4-4B65-A752-C1B1CEC44679}" destId="{64916ABB-A66F-4A88-812D-740CC4C18430}" srcOrd="9" destOrd="0" parTransId="{BFAD0B68-2FDE-4A0D-BB2D-4DBB494F07A1}" sibTransId="{1C7C4318-F395-4163-893B-546F71168200}"/>
    <dgm:cxn modelId="{F2F799F7-191C-435F-AD81-D08C111475DD}" srcId="{8812CA03-5CF4-4B65-A752-C1B1CEC44679}" destId="{412B77FE-9890-4EFD-AB40-53D50717366E}" srcOrd="8" destOrd="0" parTransId="{88A47EAE-3C9C-4B91-804E-2F823587FFF8}" sibTransId="{EC85B433-BED8-4CCD-A265-29F8D044687A}"/>
    <dgm:cxn modelId="{42C053DD-45D3-4FD5-8488-0B197A10EF63}" type="presOf" srcId="{0C734181-B03B-48D9-B7EC-2438A9197913}" destId="{FA17C7F7-414A-44C6-8A78-C2ACFC4705CB}" srcOrd="0" destOrd="0" presId="urn:microsoft.com/office/officeart/2005/8/layout/pyramid3"/>
    <dgm:cxn modelId="{DF7B9DB4-6B04-41D8-9B06-0B3D1D1FC1DF}" type="presOf" srcId="{8812CA03-5CF4-4B65-A752-C1B1CEC44679}" destId="{B18B179D-C523-4C85-91B5-74CC3E18138E}" srcOrd="0" destOrd="0" presId="urn:microsoft.com/office/officeart/2005/8/layout/pyramid3"/>
    <dgm:cxn modelId="{8F89F71E-DCAB-45A7-8A68-CBAFDE7494EF}" type="presOf" srcId="{107C6ACE-7699-4930-8034-8D49B84D0B1F}" destId="{D4A29787-FF19-478E-A83D-69738B5E9445}" srcOrd="1" destOrd="0" presId="urn:microsoft.com/office/officeart/2005/8/layout/pyramid3"/>
    <dgm:cxn modelId="{8946FFA2-6350-40DE-806A-C76BEB9DB351}" srcId="{8812CA03-5CF4-4B65-A752-C1B1CEC44679}" destId="{107C6ACE-7699-4930-8034-8D49B84D0B1F}" srcOrd="1" destOrd="0" parTransId="{EEFE5927-DCC5-4E66-9A1E-3402404D9904}" sibTransId="{41500616-9B7A-422F-AE39-CD3049858F31}"/>
    <dgm:cxn modelId="{F4A69EFC-7DC8-47DA-B011-0CE5AAD850E0}" type="presOf" srcId="{412B77FE-9890-4EFD-AB40-53D50717366E}" destId="{116FF058-98A3-4EF8-BD87-861CFEC853D4}" srcOrd="1" destOrd="0" presId="urn:microsoft.com/office/officeart/2005/8/layout/pyramid3"/>
    <dgm:cxn modelId="{4D41D470-7EA4-4947-AC09-7E720F9AAF26}" type="presOf" srcId="{8FE1D1FA-5BF0-4CFA-8047-95AD30E5688F}" destId="{3699D15F-2FAE-4EB5-9C07-66E55BFB0BC8}" srcOrd="0" destOrd="0" presId="urn:microsoft.com/office/officeart/2005/8/layout/pyramid3"/>
    <dgm:cxn modelId="{460315EB-57DA-4B48-B60C-E9E435363462}" type="presOf" srcId="{849F2D2E-2838-4355-98D9-B93A1D4CA7C0}" destId="{A6E20C5F-6512-4168-890C-EC6F61E3D950}" srcOrd="1" destOrd="0" presId="urn:microsoft.com/office/officeart/2005/8/layout/pyramid3"/>
    <dgm:cxn modelId="{F294F3F5-77D8-4A5B-A5C8-02507472F159}" type="presOf" srcId="{37BF8AB9-C6DE-47FD-AA50-36D8F1C0E67C}" destId="{F8727D25-59E0-4A2C-B6E8-E3FA468C513F}" srcOrd="0" destOrd="0" presId="urn:microsoft.com/office/officeart/2005/8/layout/pyramid3"/>
    <dgm:cxn modelId="{A98115E2-D32F-48D2-B7FF-852B71CE1EEB}" type="presOf" srcId="{107C6ACE-7699-4930-8034-8D49B84D0B1F}" destId="{7F2519F7-2A15-4971-B5FD-FCE47438BBC3}" srcOrd="0" destOrd="0" presId="urn:microsoft.com/office/officeart/2005/8/layout/pyramid3"/>
    <dgm:cxn modelId="{0AF0ECE3-F809-4E5A-9632-9DA2132DF703}" type="presOf" srcId="{0AF080B8-308D-4C9F-B86D-6F1F50C750E1}" destId="{498DF122-F28E-4C51-8B9D-287733C58D68}" srcOrd="1" destOrd="0" presId="urn:microsoft.com/office/officeart/2005/8/layout/pyramid3"/>
    <dgm:cxn modelId="{B71E7F1C-8CF8-4EB5-A406-05E9A1EC2B91}" type="presOf" srcId="{64916ABB-A66F-4A88-812D-740CC4C18430}" destId="{CA75C73A-69F4-4DBC-98C5-12A72CB01308}" srcOrd="0" destOrd="0" presId="urn:microsoft.com/office/officeart/2005/8/layout/pyramid3"/>
    <dgm:cxn modelId="{6BA96448-E712-41A3-9C97-8E6D36C30605}" type="presOf" srcId="{0C734181-B03B-48D9-B7EC-2438A9197913}" destId="{2B18EFE9-A8BA-4313-9A47-593BCC8F9C28}" srcOrd="1" destOrd="0" presId="urn:microsoft.com/office/officeart/2005/8/layout/pyramid3"/>
    <dgm:cxn modelId="{8EBB8E24-7F6A-416E-A743-5116CB753A01}" type="presOf" srcId="{64916ABB-A66F-4A88-812D-740CC4C18430}" destId="{D8FA05AA-2C6B-42C7-98F1-251DD90DF280}" srcOrd="1" destOrd="0" presId="urn:microsoft.com/office/officeart/2005/8/layout/pyramid3"/>
    <dgm:cxn modelId="{1720A8B3-8E32-478E-ADC0-A9E9F8756528}" type="presOf" srcId="{37BF8AB9-C6DE-47FD-AA50-36D8F1C0E67C}" destId="{9BA41BB6-0A03-4341-8D74-17FFF9A7D756}" srcOrd="1" destOrd="0" presId="urn:microsoft.com/office/officeart/2005/8/layout/pyramid3"/>
    <dgm:cxn modelId="{08D189F5-DEE6-448E-B608-70EA2FB967C0}" type="presOf" srcId="{7B02E20F-5C97-4FBD-8E3E-4938AD8CC5EC}" destId="{6E25776D-8530-46AB-B1B5-6374B98E5AEE}" srcOrd="0" destOrd="0" presId="urn:microsoft.com/office/officeart/2005/8/layout/pyramid3"/>
    <dgm:cxn modelId="{F29DDB15-304C-4EF7-9F83-EA04F53BF812}" srcId="{8812CA03-5CF4-4B65-A752-C1B1CEC44679}" destId="{0AF080B8-308D-4C9F-B86D-6F1F50C750E1}" srcOrd="10" destOrd="0" parTransId="{78B600AE-242A-41AB-BC95-02387FB6BA67}" sibTransId="{3D0856AC-5A6A-4C7F-BB84-EC0E67631F7D}"/>
    <dgm:cxn modelId="{8D7AC299-7863-43EC-B655-02D51BE78A13}" type="presOf" srcId="{412B77FE-9890-4EFD-AB40-53D50717366E}" destId="{05DDC06B-64CC-4582-B1DB-5524B18111D8}" srcOrd="0" destOrd="0" presId="urn:microsoft.com/office/officeart/2005/8/layout/pyramid3"/>
    <dgm:cxn modelId="{EE74098F-7B17-42C6-8E82-F4CCBCD503CB}" type="presOf" srcId="{2ED2AE62-D184-46F6-8A75-93D00401383A}" destId="{BDBD47F3-CA8E-455B-9D89-FB35D8D27E6D}" srcOrd="1" destOrd="0" presId="urn:microsoft.com/office/officeart/2005/8/layout/pyramid3"/>
    <dgm:cxn modelId="{2681D11B-243B-4561-922C-8037D1B500D0}" type="presOf" srcId="{4BB1DC04-5AB5-4343-AEED-8C1EABF8E61B}" destId="{D64DB2BE-4537-4938-9A81-86A6B46A0DFF}" srcOrd="0" destOrd="0" presId="urn:microsoft.com/office/officeart/2005/8/layout/pyramid3"/>
    <dgm:cxn modelId="{C4F70AEA-1991-4902-8CA5-B34B8E8446D8}" type="presOf" srcId="{2ED2AE62-D184-46F6-8A75-93D00401383A}" destId="{6E3221DA-672A-4AB6-8F0F-A97141DC3DF8}" srcOrd="0" destOrd="0" presId="urn:microsoft.com/office/officeart/2005/8/layout/pyramid3"/>
    <dgm:cxn modelId="{37F450BD-1B47-41D2-86E1-3E0806FD40DB}" srcId="{8812CA03-5CF4-4B65-A752-C1B1CEC44679}" destId="{849F2D2E-2838-4355-98D9-B93A1D4CA7C0}" srcOrd="6" destOrd="0" parTransId="{F8A97837-6D35-48DD-9D51-75430C72DBBB}" sibTransId="{F66D59FD-12DF-4F2E-914C-37A9B43650E9}"/>
    <dgm:cxn modelId="{5BCA475C-3583-4404-8D9F-B58E09099679}" type="presOf" srcId="{4BB1DC04-5AB5-4343-AEED-8C1EABF8E61B}" destId="{C62C8E30-1546-4879-9E0E-897A52F3803F}" srcOrd="1" destOrd="0" presId="urn:microsoft.com/office/officeart/2005/8/layout/pyramid3"/>
    <dgm:cxn modelId="{04C518C3-27EB-475D-BBBB-DE40DBE554EE}" type="presOf" srcId="{7B02E20F-5C97-4FBD-8E3E-4938AD8CC5EC}" destId="{90566345-34C7-425E-8E51-96073DA813F6}" srcOrd="1" destOrd="0" presId="urn:microsoft.com/office/officeart/2005/8/layout/pyramid3"/>
    <dgm:cxn modelId="{0376B03A-323D-430C-8136-ED1FB2AB8B65}" srcId="{8812CA03-5CF4-4B65-A752-C1B1CEC44679}" destId="{4BB1DC04-5AB5-4343-AEED-8C1EABF8E61B}" srcOrd="0" destOrd="0" parTransId="{9DA9797D-ADE2-430B-BF29-2CCF375A0558}" sibTransId="{56BE38AF-59DA-4AC8-A689-774E98D68827}"/>
    <dgm:cxn modelId="{37F5C075-A569-47EE-AD21-C1E32DA37252}" type="presOf" srcId="{8FE1D1FA-5BF0-4CFA-8047-95AD30E5688F}" destId="{8DA0B023-DFC4-4888-A24E-E39F0E6C4715}" srcOrd="1" destOrd="0" presId="urn:microsoft.com/office/officeart/2005/8/layout/pyramid3"/>
    <dgm:cxn modelId="{6457F3C0-9B91-402C-A3FE-68350C3CA260}" srcId="{8812CA03-5CF4-4B65-A752-C1B1CEC44679}" destId="{7B02E20F-5C97-4FBD-8E3E-4938AD8CC5EC}" srcOrd="5" destOrd="0" parTransId="{78EF560B-F7CF-463F-BCA1-1BA2302B6477}" sibTransId="{C5808467-9B7B-4085-8A47-4A6BB372AAD5}"/>
    <dgm:cxn modelId="{2A936AB6-33BC-4089-BD8F-0F9C27DF5198}" type="presOf" srcId="{849F2D2E-2838-4355-98D9-B93A1D4CA7C0}" destId="{B6AAC142-1E48-4C79-91A4-B1FE81F42204}" srcOrd="0" destOrd="0" presId="urn:microsoft.com/office/officeart/2005/8/layout/pyramid3"/>
    <dgm:cxn modelId="{18DDCC0F-A416-4844-8933-066AF5D5EFB4}" srcId="{8812CA03-5CF4-4B65-A752-C1B1CEC44679}" destId="{2ED2AE62-D184-46F6-8A75-93D00401383A}" srcOrd="2" destOrd="0" parTransId="{1449942D-B2A4-4F1B-B9BB-76B30293CC80}" sibTransId="{56C6B7AF-0DE4-46FB-9834-D3F6EE54C218}"/>
    <dgm:cxn modelId="{BDA31997-8FB9-4712-BE5E-2DB96E1DFEAF}" type="presParOf" srcId="{B18B179D-C523-4C85-91B5-74CC3E18138E}" destId="{B2153811-8B31-4729-9561-7AB7AAF67E25}" srcOrd="0" destOrd="0" presId="urn:microsoft.com/office/officeart/2005/8/layout/pyramid3"/>
    <dgm:cxn modelId="{64F661BE-3F87-43D6-8108-E5F2E540F0D4}" type="presParOf" srcId="{B2153811-8B31-4729-9561-7AB7AAF67E25}" destId="{D64DB2BE-4537-4938-9A81-86A6B46A0DFF}" srcOrd="0" destOrd="0" presId="urn:microsoft.com/office/officeart/2005/8/layout/pyramid3"/>
    <dgm:cxn modelId="{FBE09AB7-2860-4F4F-98D8-8B0B3D048232}" type="presParOf" srcId="{B2153811-8B31-4729-9561-7AB7AAF67E25}" destId="{C62C8E30-1546-4879-9E0E-897A52F3803F}" srcOrd="1" destOrd="0" presId="urn:microsoft.com/office/officeart/2005/8/layout/pyramid3"/>
    <dgm:cxn modelId="{18CDF17F-5730-4DA7-940C-5A0643EE5975}" type="presParOf" srcId="{B18B179D-C523-4C85-91B5-74CC3E18138E}" destId="{509E1D87-D985-4AFF-A994-FCE94DF2CA27}" srcOrd="1" destOrd="0" presId="urn:microsoft.com/office/officeart/2005/8/layout/pyramid3"/>
    <dgm:cxn modelId="{61F1BE2F-CF21-4660-B5C7-5005371EE900}" type="presParOf" srcId="{509E1D87-D985-4AFF-A994-FCE94DF2CA27}" destId="{7F2519F7-2A15-4971-B5FD-FCE47438BBC3}" srcOrd="0" destOrd="0" presId="urn:microsoft.com/office/officeart/2005/8/layout/pyramid3"/>
    <dgm:cxn modelId="{D06AFFDD-FEF3-4181-B60D-F34CA1269FC3}" type="presParOf" srcId="{509E1D87-D985-4AFF-A994-FCE94DF2CA27}" destId="{D4A29787-FF19-478E-A83D-69738B5E9445}" srcOrd="1" destOrd="0" presId="urn:microsoft.com/office/officeart/2005/8/layout/pyramid3"/>
    <dgm:cxn modelId="{A740D85E-45BA-422A-8EFF-449397169E75}" type="presParOf" srcId="{B18B179D-C523-4C85-91B5-74CC3E18138E}" destId="{E5E897E0-8EB7-40EC-AF44-1AC440954F1B}" srcOrd="2" destOrd="0" presId="urn:microsoft.com/office/officeart/2005/8/layout/pyramid3"/>
    <dgm:cxn modelId="{E3F84C9F-BEE9-403A-BD52-E1DF18643383}" type="presParOf" srcId="{E5E897E0-8EB7-40EC-AF44-1AC440954F1B}" destId="{6E3221DA-672A-4AB6-8F0F-A97141DC3DF8}" srcOrd="0" destOrd="0" presId="urn:microsoft.com/office/officeart/2005/8/layout/pyramid3"/>
    <dgm:cxn modelId="{3387CF97-A2DF-4A70-8F66-8557A90BDFE8}" type="presParOf" srcId="{E5E897E0-8EB7-40EC-AF44-1AC440954F1B}" destId="{BDBD47F3-CA8E-455B-9D89-FB35D8D27E6D}" srcOrd="1" destOrd="0" presId="urn:microsoft.com/office/officeart/2005/8/layout/pyramid3"/>
    <dgm:cxn modelId="{D86B5A04-C4F5-48AC-8B79-706D59F393C7}" type="presParOf" srcId="{B18B179D-C523-4C85-91B5-74CC3E18138E}" destId="{B8FD86B1-33F1-4F4D-AF99-EC496AA49138}" srcOrd="3" destOrd="0" presId="urn:microsoft.com/office/officeart/2005/8/layout/pyramid3"/>
    <dgm:cxn modelId="{00E501B1-AAF4-426D-9774-CE7647B5EEBF}" type="presParOf" srcId="{B8FD86B1-33F1-4F4D-AF99-EC496AA49138}" destId="{3699D15F-2FAE-4EB5-9C07-66E55BFB0BC8}" srcOrd="0" destOrd="0" presId="urn:microsoft.com/office/officeart/2005/8/layout/pyramid3"/>
    <dgm:cxn modelId="{260EE551-63C8-452C-B303-E8AFEF60CE00}" type="presParOf" srcId="{B8FD86B1-33F1-4F4D-AF99-EC496AA49138}" destId="{8DA0B023-DFC4-4888-A24E-E39F0E6C4715}" srcOrd="1" destOrd="0" presId="urn:microsoft.com/office/officeart/2005/8/layout/pyramid3"/>
    <dgm:cxn modelId="{6A1761E3-4DA8-4BCE-A99D-00D956001FB6}" type="presParOf" srcId="{B18B179D-C523-4C85-91B5-74CC3E18138E}" destId="{61D4482F-385A-4020-B266-0616238A40BA}" srcOrd="4" destOrd="0" presId="urn:microsoft.com/office/officeart/2005/8/layout/pyramid3"/>
    <dgm:cxn modelId="{19C60A2B-CBF4-4A0A-AB95-0FBE92977E2A}" type="presParOf" srcId="{61D4482F-385A-4020-B266-0616238A40BA}" destId="{FA17C7F7-414A-44C6-8A78-C2ACFC4705CB}" srcOrd="0" destOrd="0" presId="urn:microsoft.com/office/officeart/2005/8/layout/pyramid3"/>
    <dgm:cxn modelId="{D3D80FD8-303A-49D1-926B-E8FE23ECD56F}" type="presParOf" srcId="{61D4482F-385A-4020-B266-0616238A40BA}" destId="{2B18EFE9-A8BA-4313-9A47-593BCC8F9C28}" srcOrd="1" destOrd="0" presId="urn:microsoft.com/office/officeart/2005/8/layout/pyramid3"/>
    <dgm:cxn modelId="{54B1AEA1-6F8E-4B16-8D9A-1F5D888A1493}" type="presParOf" srcId="{B18B179D-C523-4C85-91B5-74CC3E18138E}" destId="{940B251C-9FA1-4E25-9832-12B34AA3A5AA}" srcOrd="5" destOrd="0" presId="urn:microsoft.com/office/officeart/2005/8/layout/pyramid3"/>
    <dgm:cxn modelId="{F8F9F642-1AA7-4DB4-9DE0-D851716EB406}" type="presParOf" srcId="{940B251C-9FA1-4E25-9832-12B34AA3A5AA}" destId="{6E25776D-8530-46AB-B1B5-6374B98E5AEE}" srcOrd="0" destOrd="0" presId="urn:microsoft.com/office/officeart/2005/8/layout/pyramid3"/>
    <dgm:cxn modelId="{F11F92EC-6C37-4BC8-B21D-023A59F2D6D5}" type="presParOf" srcId="{940B251C-9FA1-4E25-9832-12B34AA3A5AA}" destId="{90566345-34C7-425E-8E51-96073DA813F6}" srcOrd="1" destOrd="0" presId="urn:microsoft.com/office/officeart/2005/8/layout/pyramid3"/>
    <dgm:cxn modelId="{1BC7FBF2-A1B1-4774-9EA8-63D09CC39ADE}" type="presParOf" srcId="{B18B179D-C523-4C85-91B5-74CC3E18138E}" destId="{E9925857-5307-4DDF-A8CE-F5AE52A4DB9F}" srcOrd="6" destOrd="0" presId="urn:microsoft.com/office/officeart/2005/8/layout/pyramid3"/>
    <dgm:cxn modelId="{F0630380-EDFA-415B-883F-0D9837F9F833}" type="presParOf" srcId="{E9925857-5307-4DDF-A8CE-F5AE52A4DB9F}" destId="{B6AAC142-1E48-4C79-91A4-B1FE81F42204}" srcOrd="0" destOrd="0" presId="urn:microsoft.com/office/officeart/2005/8/layout/pyramid3"/>
    <dgm:cxn modelId="{36F7F4E7-6D49-4C85-9A00-EB7BC2DD91EA}" type="presParOf" srcId="{E9925857-5307-4DDF-A8CE-F5AE52A4DB9F}" destId="{A6E20C5F-6512-4168-890C-EC6F61E3D950}" srcOrd="1" destOrd="0" presId="urn:microsoft.com/office/officeart/2005/8/layout/pyramid3"/>
    <dgm:cxn modelId="{97014CA7-D9E7-419F-A66A-5A2CB43E4ADA}" type="presParOf" srcId="{B18B179D-C523-4C85-91B5-74CC3E18138E}" destId="{74C3BF81-D8D3-4C82-8A75-222DEF338D95}" srcOrd="7" destOrd="0" presId="urn:microsoft.com/office/officeart/2005/8/layout/pyramid3"/>
    <dgm:cxn modelId="{CFF77666-182C-44CA-8971-EC35F0CFCBE2}" type="presParOf" srcId="{74C3BF81-D8D3-4C82-8A75-222DEF338D95}" destId="{F8727D25-59E0-4A2C-B6E8-E3FA468C513F}" srcOrd="0" destOrd="0" presId="urn:microsoft.com/office/officeart/2005/8/layout/pyramid3"/>
    <dgm:cxn modelId="{9226618D-61B8-4BED-BEF0-F3A2FD353735}" type="presParOf" srcId="{74C3BF81-D8D3-4C82-8A75-222DEF338D95}" destId="{9BA41BB6-0A03-4341-8D74-17FFF9A7D756}" srcOrd="1" destOrd="0" presId="urn:microsoft.com/office/officeart/2005/8/layout/pyramid3"/>
    <dgm:cxn modelId="{0FF75AED-AAD4-4244-B5CD-646CC43CA880}" type="presParOf" srcId="{B18B179D-C523-4C85-91B5-74CC3E18138E}" destId="{3C99D01B-0058-4378-A436-575BD2CF5A74}" srcOrd="8" destOrd="0" presId="urn:microsoft.com/office/officeart/2005/8/layout/pyramid3"/>
    <dgm:cxn modelId="{011D293E-DC48-4558-A8FA-C18C2E07D38A}" type="presParOf" srcId="{3C99D01B-0058-4378-A436-575BD2CF5A74}" destId="{05DDC06B-64CC-4582-B1DB-5524B18111D8}" srcOrd="0" destOrd="0" presId="urn:microsoft.com/office/officeart/2005/8/layout/pyramid3"/>
    <dgm:cxn modelId="{BFA36C8A-1143-47B9-87F0-758EEF07A57A}" type="presParOf" srcId="{3C99D01B-0058-4378-A436-575BD2CF5A74}" destId="{116FF058-98A3-4EF8-BD87-861CFEC853D4}" srcOrd="1" destOrd="0" presId="urn:microsoft.com/office/officeart/2005/8/layout/pyramid3"/>
    <dgm:cxn modelId="{A08D2834-A91A-472F-9BDA-FFC118226A1D}" type="presParOf" srcId="{B18B179D-C523-4C85-91B5-74CC3E18138E}" destId="{FB0B8DBE-6046-4E8F-9DB5-69A7FD91B9B6}" srcOrd="9" destOrd="0" presId="urn:microsoft.com/office/officeart/2005/8/layout/pyramid3"/>
    <dgm:cxn modelId="{AD04BEE5-8D91-4BEE-86C6-90C437613920}" type="presParOf" srcId="{FB0B8DBE-6046-4E8F-9DB5-69A7FD91B9B6}" destId="{CA75C73A-69F4-4DBC-98C5-12A72CB01308}" srcOrd="0" destOrd="0" presId="urn:microsoft.com/office/officeart/2005/8/layout/pyramid3"/>
    <dgm:cxn modelId="{9C0DFB05-9F77-42A9-B937-773B9BB81925}" type="presParOf" srcId="{FB0B8DBE-6046-4E8F-9DB5-69A7FD91B9B6}" destId="{D8FA05AA-2C6B-42C7-98F1-251DD90DF280}" srcOrd="1" destOrd="0" presId="urn:microsoft.com/office/officeart/2005/8/layout/pyramid3"/>
    <dgm:cxn modelId="{CAA9A7C7-4CD3-4DF5-A910-1854C88AFF26}" type="presParOf" srcId="{B18B179D-C523-4C85-91B5-74CC3E18138E}" destId="{7DE6A493-AB02-49D0-A8B4-4231038A8647}" srcOrd="10" destOrd="0" presId="urn:microsoft.com/office/officeart/2005/8/layout/pyramid3"/>
    <dgm:cxn modelId="{346737D3-20C4-4C8E-980C-7A4F51A17050}" type="presParOf" srcId="{7DE6A493-AB02-49D0-A8B4-4231038A8647}" destId="{5BD9A4DF-C612-4454-ADAC-47EF7B63B34A}" srcOrd="0" destOrd="0" presId="urn:microsoft.com/office/officeart/2005/8/layout/pyramid3"/>
    <dgm:cxn modelId="{91361876-D2FF-4137-A1B9-D0EA99E5EA75}" type="presParOf" srcId="{7DE6A493-AB02-49D0-A8B4-4231038A8647}" destId="{498DF122-F28E-4C51-8B9D-287733C58D6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DB2BE-4537-4938-9A81-86A6B46A0DFF}">
      <dsp:nvSpPr>
        <dsp:cNvPr id="0" name=""/>
        <dsp:cNvSpPr/>
      </dsp:nvSpPr>
      <dsp:spPr>
        <a:xfrm rot="10800000">
          <a:off x="0" y="0"/>
          <a:ext cx="7176477" cy="540445"/>
        </a:xfrm>
        <a:prstGeom prst="trapezoid">
          <a:avLst>
            <a:gd name="adj" fmla="val 60358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语言基础</a:t>
          </a:r>
          <a:r>
            <a:rPr lang="en-US" altLang="zh-CN" sz="1500" kern="1200" dirty="0" smtClean="0"/>
            <a:t>+</a:t>
          </a:r>
          <a:r>
            <a:rPr lang="en-US" altLang="zh-CN" sz="1500" kern="1200" dirty="0" err="1" smtClean="0"/>
            <a:t>gdb</a:t>
          </a:r>
          <a:r>
            <a:rPr lang="en-US" altLang="zh-CN" sz="1500" kern="1200" dirty="0" smtClean="0"/>
            <a:t>(</a:t>
          </a:r>
          <a:r>
            <a:rPr lang="zh-CN" altLang="en-US" sz="1500" kern="1200" dirty="0" smtClean="0"/>
            <a:t>调试工具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 rot="-10800000">
        <a:off x="1255883" y="0"/>
        <a:ext cx="4664710" cy="540445"/>
      </dsp:txXfrm>
    </dsp:sp>
    <dsp:sp modelId="{7F2519F7-2A15-4971-B5FD-FCE47438BBC3}">
      <dsp:nvSpPr>
        <dsp:cNvPr id="0" name=""/>
        <dsp:cNvSpPr/>
      </dsp:nvSpPr>
      <dsp:spPr>
        <a:xfrm rot="10800000">
          <a:off x="326203" y="540445"/>
          <a:ext cx="6524070" cy="540445"/>
        </a:xfrm>
        <a:prstGeom prst="trapezoid">
          <a:avLst>
            <a:gd name="adj" fmla="val 60358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数组、模拟、递归</a:t>
          </a:r>
          <a:endParaRPr lang="zh-CN" altLang="en-US" sz="1500" kern="1200" dirty="0"/>
        </a:p>
      </dsp:txBody>
      <dsp:txXfrm rot="-10800000">
        <a:off x="1467915" y="540445"/>
        <a:ext cx="4240645" cy="540445"/>
      </dsp:txXfrm>
    </dsp:sp>
    <dsp:sp modelId="{6E3221DA-672A-4AB6-8F0F-A97141DC3DF8}">
      <dsp:nvSpPr>
        <dsp:cNvPr id="0" name=""/>
        <dsp:cNvSpPr/>
      </dsp:nvSpPr>
      <dsp:spPr>
        <a:xfrm rot="10800000">
          <a:off x="652407" y="1080891"/>
          <a:ext cx="5871663" cy="540445"/>
        </a:xfrm>
        <a:prstGeom prst="trapezoid">
          <a:avLst>
            <a:gd name="adj" fmla="val 60358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简单的动态规划和搜索</a:t>
          </a:r>
          <a:endParaRPr lang="zh-CN" altLang="en-US" sz="1500" kern="1200" dirty="0"/>
        </a:p>
      </dsp:txBody>
      <dsp:txXfrm rot="-10800000">
        <a:off x="1679948" y="1080891"/>
        <a:ext cx="3816580" cy="540445"/>
      </dsp:txXfrm>
    </dsp:sp>
    <dsp:sp modelId="{3699D15F-2FAE-4EB5-9C07-66E55BFB0BC8}">
      <dsp:nvSpPr>
        <dsp:cNvPr id="0" name=""/>
        <dsp:cNvSpPr/>
      </dsp:nvSpPr>
      <dsp:spPr>
        <a:xfrm rot="10800000">
          <a:off x="978610" y="1621337"/>
          <a:ext cx="5219256" cy="540445"/>
        </a:xfrm>
        <a:prstGeom prst="trapezoid">
          <a:avLst>
            <a:gd name="adj" fmla="val 60358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简单的图论</a:t>
          </a:r>
          <a:endParaRPr lang="zh-CN" altLang="en-US" sz="1500" kern="1200" dirty="0"/>
        </a:p>
      </dsp:txBody>
      <dsp:txXfrm rot="-10800000">
        <a:off x="1891980" y="1621337"/>
        <a:ext cx="3392516" cy="540445"/>
      </dsp:txXfrm>
    </dsp:sp>
    <dsp:sp modelId="{FA17C7F7-414A-44C6-8A78-C2ACFC4705CB}">
      <dsp:nvSpPr>
        <dsp:cNvPr id="0" name=""/>
        <dsp:cNvSpPr/>
      </dsp:nvSpPr>
      <dsp:spPr>
        <a:xfrm rot="10800000">
          <a:off x="1304814" y="2161782"/>
          <a:ext cx="4566849" cy="540445"/>
        </a:xfrm>
        <a:prstGeom prst="trapezoid">
          <a:avLst>
            <a:gd name="adj" fmla="val 60358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简单的高级数据结构</a:t>
          </a:r>
          <a:endParaRPr lang="zh-CN" altLang="en-US" sz="1500" kern="1200" dirty="0"/>
        </a:p>
      </dsp:txBody>
      <dsp:txXfrm rot="-10800000">
        <a:off x="2104012" y="2161782"/>
        <a:ext cx="2968451" cy="540445"/>
      </dsp:txXfrm>
    </dsp:sp>
    <dsp:sp modelId="{6E25776D-8530-46AB-B1B5-6374B98E5AEE}">
      <dsp:nvSpPr>
        <dsp:cNvPr id="0" name=""/>
        <dsp:cNvSpPr/>
      </dsp:nvSpPr>
      <dsp:spPr>
        <a:xfrm rot="10800000">
          <a:off x="1631017" y="2702228"/>
          <a:ext cx="3914442" cy="540445"/>
        </a:xfrm>
        <a:prstGeom prst="trapezoid">
          <a:avLst>
            <a:gd name="adj" fmla="val 60358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字符串</a:t>
          </a:r>
          <a:endParaRPr lang="zh-CN" altLang="en-US" sz="1500" kern="1200" dirty="0"/>
        </a:p>
      </dsp:txBody>
      <dsp:txXfrm rot="-10800000">
        <a:off x="2316044" y="2702228"/>
        <a:ext cx="2544387" cy="540445"/>
      </dsp:txXfrm>
    </dsp:sp>
    <dsp:sp modelId="{B6AAC142-1E48-4C79-91A4-B1FE81F42204}">
      <dsp:nvSpPr>
        <dsp:cNvPr id="0" name=""/>
        <dsp:cNvSpPr/>
      </dsp:nvSpPr>
      <dsp:spPr>
        <a:xfrm rot="10800000">
          <a:off x="1957221" y="3242674"/>
          <a:ext cx="3262035" cy="540445"/>
        </a:xfrm>
        <a:prstGeom prst="trapezoid">
          <a:avLst>
            <a:gd name="adj" fmla="val 60358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4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4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4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图论</a:t>
          </a:r>
          <a:endParaRPr lang="zh-CN" altLang="en-US" sz="1500" kern="1200" dirty="0"/>
        </a:p>
      </dsp:txBody>
      <dsp:txXfrm rot="-10800000">
        <a:off x="2528077" y="3242674"/>
        <a:ext cx="2120322" cy="540445"/>
      </dsp:txXfrm>
    </dsp:sp>
    <dsp:sp modelId="{F8727D25-59E0-4A2C-B6E8-E3FA468C513F}">
      <dsp:nvSpPr>
        <dsp:cNvPr id="0" name=""/>
        <dsp:cNvSpPr/>
      </dsp:nvSpPr>
      <dsp:spPr>
        <a:xfrm rot="10800000">
          <a:off x="2283424" y="3783120"/>
          <a:ext cx="2609628" cy="540445"/>
        </a:xfrm>
        <a:prstGeom prst="trapezoid">
          <a:avLst>
            <a:gd name="adj" fmla="val 60358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8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8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8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高级数据结构</a:t>
          </a:r>
          <a:endParaRPr lang="zh-CN" altLang="en-US" sz="1500" kern="1200" dirty="0"/>
        </a:p>
      </dsp:txBody>
      <dsp:txXfrm rot="-10800000">
        <a:off x="2740109" y="3783120"/>
        <a:ext cx="1696258" cy="540445"/>
      </dsp:txXfrm>
    </dsp:sp>
    <dsp:sp modelId="{05DDC06B-64CC-4582-B1DB-5524B18111D8}">
      <dsp:nvSpPr>
        <dsp:cNvPr id="0" name=""/>
        <dsp:cNvSpPr/>
      </dsp:nvSpPr>
      <dsp:spPr>
        <a:xfrm rot="10800000">
          <a:off x="2609628" y="4323565"/>
          <a:ext cx="1957221" cy="540445"/>
        </a:xfrm>
        <a:prstGeom prst="trapezoid">
          <a:avLst>
            <a:gd name="adj" fmla="val 60358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2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2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2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数学</a:t>
          </a:r>
          <a:endParaRPr lang="zh-CN" altLang="en-US" sz="1500" kern="1200" dirty="0"/>
        </a:p>
      </dsp:txBody>
      <dsp:txXfrm rot="-10800000">
        <a:off x="2952141" y="4323565"/>
        <a:ext cx="1272193" cy="540445"/>
      </dsp:txXfrm>
    </dsp:sp>
    <dsp:sp modelId="{CA75C73A-69F4-4DBC-98C5-12A72CB01308}">
      <dsp:nvSpPr>
        <dsp:cNvPr id="0" name=""/>
        <dsp:cNvSpPr/>
      </dsp:nvSpPr>
      <dsp:spPr>
        <a:xfrm rot="10800000">
          <a:off x="2935831" y="4864011"/>
          <a:ext cx="1304814" cy="540445"/>
        </a:xfrm>
        <a:prstGeom prst="trapezoid">
          <a:avLst>
            <a:gd name="adj" fmla="val 60358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6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6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6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动态规划</a:t>
          </a:r>
          <a:endParaRPr lang="zh-CN" altLang="en-US" sz="1500" kern="1200" dirty="0"/>
        </a:p>
      </dsp:txBody>
      <dsp:txXfrm rot="-10800000">
        <a:off x="3164173" y="4864011"/>
        <a:ext cx="848129" cy="540445"/>
      </dsp:txXfrm>
    </dsp:sp>
    <dsp:sp modelId="{5BD9A4DF-C612-4454-ADAC-47EF7B63B34A}">
      <dsp:nvSpPr>
        <dsp:cNvPr id="0" name=""/>
        <dsp:cNvSpPr/>
      </dsp:nvSpPr>
      <dsp:spPr>
        <a:xfrm rot="10800000">
          <a:off x="3262035" y="5404457"/>
          <a:ext cx="652407" cy="540445"/>
        </a:xfrm>
        <a:prstGeom prst="trapezoid">
          <a:avLst>
            <a:gd name="adj" fmla="val 60358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人类智慧</a:t>
          </a:r>
          <a:endParaRPr lang="zh-CN" altLang="en-US" sz="1500" kern="1200" dirty="0"/>
        </a:p>
      </dsp:txBody>
      <dsp:txXfrm rot="-10800000">
        <a:off x="3262035" y="5404457"/>
        <a:ext cx="652407" cy="540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2016/1/14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1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2016/1/14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4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2016/1/14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7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2016/1/14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4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2016/1/14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6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2016/1/14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3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2016/1/14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6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2016/1/14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31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2016/1/14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2016/1/14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3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AB4-3E04-4862-8601-D748A86737C3}" type="datetimeFigureOut">
              <a:rPr lang="zh-CN" altLang="en-US" smtClean="0"/>
              <a:t>2016/1/14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20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E4AB4-3E04-4862-8601-D748A86737C3}" type="datetimeFigureOut">
              <a:rPr lang="zh-CN" altLang="en-US" smtClean="0"/>
              <a:t>2016/1/14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2323-8BAF-4D46-9ECD-85B16A05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高级</a:t>
            </a:r>
            <a:r>
              <a:rPr lang="zh-CN" altLang="en-US" dirty="0" smtClean="0"/>
              <a:t>数据结构选讲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4251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杭州第二中学 李建</a:t>
            </a:r>
            <a:endParaRPr lang="en-US" altLang="zh-CN" dirty="0" smtClean="0"/>
          </a:p>
          <a:p>
            <a:r>
              <a:rPr lang="zh-CN" altLang="en-US" dirty="0" smtClean="0"/>
              <a:t>手机：</a:t>
            </a:r>
            <a:r>
              <a:rPr lang="en-US" altLang="zh-CN" dirty="0" smtClean="0"/>
              <a:t>13386510512</a:t>
            </a:r>
            <a:endParaRPr lang="en-US" altLang="zh-CN" dirty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43075478</a:t>
            </a:r>
          </a:p>
        </p:txBody>
      </p:sp>
    </p:spTree>
    <p:extLst>
      <p:ext uri="{BB962C8B-B14F-4D97-AF65-F5344CB8AC3E}">
        <p14:creationId xmlns:p14="http://schemas.microsoft.com/office/powerpoint/2010/main" val="64949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三、分块思想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包含</a:t>
            </a:r>
            <a:r>
              <a:rPr lang="en-US" altLang="zh-CN" dirty="0"/>
              <a:t>n</a:t>
            </a:r>
            <a:r>
              <a:rPr lang="zh-CN" altLang="en-US" dirty="0"/>
              <a:t>个元素的整数数组</a:t>
            </a:r>
            <a:r>
              <a:rPr lang="en-US" altLang="zh-CN" dirty="0"/>
              <a:t>A</a:t>
            </a:r>
            <a:r>
              <a:rPr lang="zh-CN" altLang="en-US" dirty="0"/>
              <a:t>，每次可以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i</a:t>
            </a:r>
            <a:r>
              <a:rPr lang="en-US" altLang="zh-CN" dirty="0"/>
              <a:t>, j): </a:t>
            </a:r>
            <a:r>
              <a:rPr lang="zh-CN" altLang="en-US" dirty="0"/>
              <a:t>修改一个元素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smtClean="0"/>
              <a:t>j</a:t>
            </a:r>
          </a:p>
          <a:p>
            <a:pPr marL="0" indent="0">
              <a:buNone/>
            </a:pPr>
            <a:r>
              <a:rPr lang="en-US" altLang="zh-CN" dirty="0" smtClean="0"/>
              <a:t>	Q(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j): </a:t>
            </a:r>
            <a:r>
              <a:rPr lang="zh-CN" altLang="en-US" dirty="0" smtClean="0"/>
              <a:t>询问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]+A[i+1]+…+A[j]</a:t>
            </a:r>
            <a:r>
              <a:rPr lang="zh-CN" altLang="en-US" dirty="0" smtClean="0"/>
              <a:t>的值</a:t>
            </a:r>
          </a:p>
          <a:p>
            <a:pPr marL="0" indent="0">
              <a:buNone/>
            </a:pPr>
            <a:r>
              <a:rPr lang="zh-CN" altLang="en-US" dirty="0" smtClean="0"/>
              <a:t>如何</a:t>
            </a:r>
            <a:r>
              <a:rPr lang="zh-CN" altLang="en-US" dirty="0"/>
              <a:t>设计算法，使得修改和询问操作的时间复杂度尽量低？</a:t>
            </a:r>
          </a:p>
          <a:p>
            <a:pPr marL="0" indent="0">
              <a:buNone/>
            </a:pPr>
            <a:r>
              <a:rPr lang="zh-CN" altLang="en-US" dirty="0" smtClean="0"/>
              <a:t>显然存在修改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，查询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的算法。</a:t>
            </a:r>
            <a:endParaRPr lang="zh-CN" altLang="en-US" dirty="0"/>
          </a:p>
        </p:txBody>
      </p:sp>
      <p:sp>
        <p:nvSpPr>
          <p:cNvPr id="4" name="二十四角星 3"/>
          <p:cNvSpPr/>
          <p:nvPr/>
        </p:nvSpPr>
        <p:spPr>
          <a:xfrm>
            <a:off x="3282214" y="4543124"/>
            <a:ext cx="7344076" cy="1559293"/>
          </a:xfrm>
          <a:prstGeom prst="star2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从算法瓶颈处开始思考，否则仅仅是常数优化，无法降低时间复杂度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71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、分块思想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每次重新计算，一些未被修改区间也经常被重复求和，于是我们可以将</a:t>
            </a:r>
            <a:r>
              <a:rPr lang="en-US" altLang="zh-CN" dirty="0" smtClean="0"/>
              <a:t>A[1..n]</a:t>
            </a:r>
            <a:r>
              <a:rPr lang="zh-CN" altLang="en-US" dirty="0" smtClean="0"/>
              <a:t>均分成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</a:t>
            </a:r>
            <a:r>
              <a:rPr lang="zh-CN" altLang="en-US" dirty="0" smtClean="0"/>
              <a:t>块，每块内部的元素为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</a:t>
            </a:r>
            <a:r>
              <a:rPr lang="zh-CN" altLang="en-US" dirty="0" smtClean="0"/>
              <a:t>个。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修改操作时只需要修改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及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所在的块。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询问操作时是需要枚举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所在的块内部，及其之间的块。时间复杂度在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(n))</a:t>
            </a:r>
            <a:r>
              <a:rPr lang="zh-CN" altLang="en-US" dirty="0" smtClean="0"/>
              <a:t>级别。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19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四、树状数组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74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在分块思想的基础上，我们进一步思考是否有比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</a:t>
            </a:r>
            <a:r>
              <a:rPr lang="zh-CN" altLang="en-US" dirty="0" smtClean="0"/>
              <a:t>更优秀的分组方法。</a:t>
            </a:r>
            <a:endParaRPr lang="zh-CN" altLang="en-US" b="1" dirty="0"/>
          </a:p>
        </p:txBody>
      </p:sp>
      <p:sp>
        <p:nvSpPr>
          <p:cNvPr id="4" name="爆炸形 1 3"/>
          <p:cNvSpPr/>
          <p:nvPr/>
        </p:nvSpPr>
        <p:spPr>
          <a:xfrm>
            <a:off x="7553195" y="726510"/>
            <a:ext cx="3800605" cy="12275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logn</a:t>
            </a:r>
            <a:r>
              <a:rPr lang="zh-CN" altLang="en-US" dirty="0" smtClean="0"/>
              <a:t>？？？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2828033"/>
            <a:ext cx="10515600" cy="388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进制的分组方式！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进制变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进制是怎么做的？！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/>
              <a:t>] = </a:t>
            </a:r>
            <a:r>
              <a:rPr lang="en-US" altLang="zh-CN" dirty="0" smtClean="0"/>
              <a:t>A[i-2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+1]+…+A[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 smtClean="0"/>
              <a:t>k</a:t>
            </a:r>
            <a:r>
              <a:rPr lang="zh-CN" altLang="en-US" dirty="0"/>
              <a:t>为</a:t>
            </a:r>
            <a:r>
              <a:rPr lang="en-US" altLang="zh-CN" dirty="0" err="1"/>
              <a:t>i</a:t>
            </a:r>
            <a:r>
              <a:rPr lang="zh-CN" altLang="en-US" dirty="0"/>
              <a:t>在二进制下末尾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zh-CN" altLang="en-US" dirty="0" smtClean="0"/>
              <a:t>个数，</a:t>
            </a:r>
            <a:r>
              <a:rPr lang="zh-CN" altLang="en-US" dirty="0"/>
              <a:t>令</a:t>
            </a:r>
            <a:r>
              <a:rPr lang="en-US" altLang="zh-CN" dirty="0"/>
              <a:t>LOWBIT(</a:t>
            </a:r>
            <a:r>
              <a:rPr lang="en-US" altLang="zh-CN" dirty="0" err="1"/>
              <a:t>i</a:t>
            </a:r>
            <a:r>
              <a:rPr lang="en-US" altLang="zh-CN" dirty="0"/>
              <a:t>)=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通俗版本：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C[52-&gt;110100] = A[</a:t>
            </a:r>
            <a:r>
              <a:rPr lang="en-US" altLang="zh-CN" dirty="0"/>
              <a:t>110100</a:t>
            </a:r>
            <a:r>
              <a:rPr lang="en-US" altLang="zh-CN" dirty="0" smtClean="0"/>
              <a:t>] + A[110011] + A[110010] + A[110001]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 rot="5400000">
            <a:off x="7530947" y="2647870"/>
            <a:ext cx="315485" cy="5914723"/>
          </a:xfrm>
          <a:prstGeom prst="righ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9778" y="5866559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dirty="0" smtClean="0"/>
              <a:t>4 = LOWBIT(52) = 52 </a:t>
            </a:r>
            <a:r>
              <a:rPr lang="en-US" altLang="zh-CN" dirty="0"/>
              <a:t>and </a:t>
            </a:r>
            <a:r>
              <a:rPr lang="en-US" altLang="zh-CN" dirty="0" smtClean="0"/>
              <a:t>(52 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smtClean="0"/>
              <a:t>(52-1))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418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四、树状数组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Sum[52-&gt;</a:t>
            </a:r>
            <a:r>
              <a:rPr lang="en-US" altLang="zh-CN" dirty="0"/>
              <a:t> 110100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= C[</a:t>
            </a:r>
            <a:r>
              <a:rPr lang="en-US" altLang="zh-CN" dirty="0"/>
              <a:t>110100</a:t>
            </a:r>
            <a:r>
              <a:rPr lang="en-US" altLang="zh-CN" dirty="0" smtClean="0"/>
              <a:t>]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+C[110000]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+C[100000]</a:t>
            </a:r>
          </a:p>
          <a:p>
            <a:pPr marL="0" indent="0">
              <a:buNone/>
            </a:pPr>
            <a:r>
              <a:rPr lang="zh-CN" altLang="en-US" dirty="0" smtClean="0"/>
              <a:t>修改操作：我们只需要思考</a:t>
            </a:r>
            <a:r>
              <a:rPr lang="en-US" altLang="zh-CN" dirty="0" smtClean="0"/>
              <a:t>A[110100]</a:t>
            </a:r>
            <a:r>
              <a:rPr lang="zh-CN" altLang="en-US" dirty="0" smtClean="0"/>
              <a:t>的修改会带来哪些</a:t>
            </a:r>
            <a:r>
              <a:rPr lang="en-US" altLang="zh-CN" dirty="0" smtClean="0"/>
              <a:t>C[]</a:t>
            </a:r>
            <a:r>
              <a:rPr lang="zh-CN" altLang="en-US" dirty="0" smtClean="0"/>
              <a:t>的改变，参考询问的过程我们能够轻易的发现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级别的解决方案。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至此，我们获得了基于二进制且查询和修改都是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的算法</a:t>
            </a:r>
            <a:endParaRPr lang="en-US" altLang="zh-CN" dirty="0" smtClean="0"/>
          </a:p>
        </p:txBody>
      </p:sp>
      <p:sp>
        <p:nvSpPr>
          <p:cNvPr id="4" name="线形标注 1 3"/>
          <p:cNvSpPr/>
          <p:nvPr/>
        </p:nvSpPr>
        <p:spPr>
          <a:xfrm>
            <a:off x="4542817" y="2156525"/>
            <a:ext cx="5291847" cy="505679"/>
          </a:xfrm>
          <a:prstGeom prst="borderCallout1">
            <a:avLst>
              <a:gd name="adj1" fmla="val 49053"/>
              <a:gd name="adj2" fmla="val -218"/>
              <a:gd name="adj3" fmla="val 85227"/>
              <a:gd name="adj4" fmla="val -125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51827" y="2224698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A[110100] + A[110011] + A[110010] + A[110001]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5249694" y="3126049"/>
            <a:ext cx="4049949" cy="505679"/>
          </a:xfrm>
          <a:prstGeom prst="borderCallout1">
            <a:avLst>
              <a:gd name="adj1" fmla="val 49053"/>
              <a:gd name="adj2" fmla="val -218"/>
              <a:gd name="adj3" fmla="val -5186"/>
              <a:gd name="adj4" fmla="val -162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58704" y="3194222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110000 = 110100 – LOWBIT(</a:t>
            </a:r>
            <a:r>
              <a:rPr lang="en-US" altLang="zh-CN" dirty="0"/>
              <a:t>110100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7613423" y="371156"/>
            <a:ext cx="3770722" cy="1084083"/>
          </a:xfrm>
          <a:prstGeom prst="cloudCallout">
            <a:avLst>
              <a:gd name="adj1" fmla="val -12083"/>
              <a:gd name="adj2" fmla="val 71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完美！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04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五、线段树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76" y="1690688"/>
            <a:ext cx="780206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7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六、字母树（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树）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通过树结构来节省公共前缀的开销。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1" y="2717258"/>
            <a:ext cx="5341670" cy="32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六、字母树（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树）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应用：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字符串排序：在字母树上先序遍历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公共前缀计算：公共祖先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字符串检索：在字母树上跑一遍即可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352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</a:t>
            </a:r>
            <a:r>
              <a:rPr lang="en-US" altLang="zh-CN" dirty="0" err="1" smtClean="0"/>
              <a:t>Treap</a:t>
            </a:r>
            <a:r>
              <a:rPr lang="en-US" altLang="zh-CN" dirty="0"/>
              <a:t>[</a:t>
            </a:r>
            <a:r>
              <a:rPr lang="zh-CN" altLang="zh-CN" dirty="0"/>
              <a:t>传统旋转式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Treap</a:t>
            </a:r>
            <a:r>
              <a:rPr lang="en-US" altLang="zh-CN" dirty="0" smtClean="0"/>
              <a:t>=Tree</a:t>
            </a:r>
            <a:r>
              <a:rPr lang="zh-CN" altLang="en-US" dirty="0" smtClean="0"/>
              <a:t>（二叉搜索树）</a:t>
            </a:r>
            <a:r>
              <a:rPr lang="en-US" altLang="zh-CN" dirty="0" smtClean="0"/>
              <a:t>+Heap</a:t>
            </a:r>
            <a:r>
              <a:rPr lang="zh-CN" altLang="en-US" dirty="0" smtClean="0"/>
              <a:t>（期望平衡）</a:t>
            </a:r>
            <a:endParaRPr lang="zh-CN" altLang="en-US" dirty="0"/>
          </a:p>
        </p:txBody>
      </p:sp>
      <p:pic>
        <p:nvPicPr>
          <p:cNvPr id="1026" name="Picture 2" descr="image:Treap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2675334"/>
            <a:ext cx="4442301" cy="265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913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</a:t>
            </a:r>
            <a:r>
              <a:rPr lang="en-US" altLang="zh-CN" dirty="0" err="1"/>
              <a:t>Treap</a:t>
            </a:r>
            <a:r>
              <a:rPr lang="en-US" altLang="zh-CN" dirty="0"/>
              <a:t>[</a:t>
            </a:r>
            <a:r>
              <a:rPr lang="zh-CN" altLang="zh-CN" dirty="0"/>
              <a:t>传统旋转式</a:t>
            </a:r>
            <a:r>
              <a:rPr lang="en-US" altLang="zh-CN" dirty="0"/>
              <a:t>]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528" y="2756901"/>
            <a:ext cx="7148136" cy="36070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199" y="1825625"/>
            <a:ext cx="9042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我们按照满足二叉搜索树的性质进行插入，因此我们需要一种不改变二叉搜索树性质的情况下对</a:t>
            </a:r>
            <a:r>
              <a:rPr lang="en-US" altLang="zh-CN" dirty="0" err="1" smtClean="0"/>
              <a:t>Treap</a:t>
            </a:r>
            <a:r>
              <a:rPr lang="zh-CN" altLang="en-US" dirty="0" smtClean="0"/>
              <a:t>进行调整，使其满足的堆的性质，以达到期望平衡。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34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</a:t>
            </a:r>
            <a:r>
              <a:rPr lang="en-US" altLang="zh-CN" dirty="0" err="1"/>
              <a:t>Treap</a:t>
            </a:r>
            <a:r>
              <a:rPr lang="en-US" altLang="zh-CN" dirty="0"/>
              <a:t>[</a:t>
            </a:r>
            <a:r>
              <a:rPr lang="zh-CN" altLang="zh-CN" dirty="0"/>
              <a:t>传统旋转式</a:t>
            </a:r>
            <a:r>
              <a:rPr lang="en-US" altLang="zh-CN" dirty="0"/>
              <a:t>]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528" y="2756901"/>
            <a:ext cx="7148136" cy="36070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199" y="1825625"/>
            <a:ext cx="9042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我们按照满足二叉搜索树的性质进行插入，因此我们需要一种不改变二叉搜索树性质的情况下对</a:t>
            </a:r>
            <a:r>
              <a:rPr lang="en-US" altLang="zh-CN" dirty="0" err="1" smtClean="0"/>
              <a:t>Treap</a:t>
            </a:r>
            <a:r>
              <a:rPr lang="zh-CN" altLang="en-US" dirty="0" smtClean="0"/>
              <a:t>进行调整，使其满足的堆的性质，以达到期望平衡。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43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4773"/>
            <a:ext cx="10515600" cy="5662190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一、一个学生从零到</a:t>
            </a:r>
            <a:r>
              <a:rPr lang="en-US" altLang="zh-CN" dirty="0" smtClean="0"/>
              <a:t>NOI</a:t>
            </a:r>
            <a:r>
              <a:rPr lang="zh-CN" altLang="en-US" dirty="0" smtClean="0"/>
              <a:t>金牌需要经历哪些阶段？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二</a:t>
            </a:r>
            <a:r>
              <a:rPr lang="zh-CN" altLang="en-US" dirty="0" smtClean="0"/>
              <a:t>、在这些阶段中我们需要做好哪方面的工作？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806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</a:t>
            </a:r>
            <a:r>
              <a:rPr lang="en-US" altLang="zh-CN" dirty="0" err="1"/>
              <a:t>Treap</a:t>
            </a:r>
            <a:r>
              <a:rPr lang="en-US" altLang="zh-CN" dirty="0"/>
              <a:t>[</a:t>
            </a:r>
            <a:r>
              <a:rPr lang="zh-CN" altLang="zh-CN" dirty="0"/>
              <a:t>传统旋转式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插入：</a:t>
            </a:r>
            <a:endParaRPr lang="zh-CN" altLang="en-US" dirty="0"/>
          </a:p>
        </p:txBody>
      </p:sp>
      <p:pic>
        <p:nvPicPr>
          <p:cNvPr id="2050" name="Picture 2" descr="Image:Treap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486" y="1402678"/>
            <a:ext cx="5356171" cy="53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11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</a:t>
            </a:r>
            <a:r>
              <a:rPr lang="en-US" altLang="zh-CN" dirty="0" err="1"/>
              <a:t>Treap</a:t>
            </a:r>
            <a:r>
              <a:rPr lang="en-US" altLang="zh-CN" dirty="0"/>
              <a:t>[</a:t>
            </a:r>
            <a:r>
              <a:rPr lang="zh-CN" altLang="zh-CN" dirty="0"/>
              <a:t>传统旋转式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删除：将要删除元素的堆关键字改为最大值，一路旋到底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查找：满足二叉搜索树性质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分离：需要分开的位置添加一个堆关键字为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的虚点，一路旋到顶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合并（两棵树之间满足绝对大小关系）：分离的逆操作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时间复杂度分析：通过随机的对关键字，达到期望平衡，故上述操作的复杂度均为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1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八、</a:t>
            </a:r>
            <a:r>
              <a:rPr lang="zh-CN" altLang="zh-CN" dirty="0"/>
              <a:t>笛卡尔树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笛卡尔树是一棵二叉树，树的每个节点有两个值，一个为</a:t>
            </a:r>
            <a:r>
              <a:rPr lang="en-US" altLang="zh-CN" dirty="0"/>
              <a:t>key</a:t>
            </a:r>
            <a:r>
              <a:rPr lang="zh-CN" altLang="zh-CN" dirty="0"/>
              <a:t>，一个为</a:t>
            </a:r>
            <a:r>
              <a:rPr lang="en-US" altLang="zh-CN" dirty="0"/>
              <a:t>value</a:t>
            </a:r>
            <a:r>
              <a:rPr lang="zh-CN" altLang="zh-CN" dirty="0"/>
              <a:t>。光看</a:t>
            </a:r>
            <a:r>
              <a:rPr lang="en-US" altLang="zh-CN" dirty="0"/>
              <a:t>key</a:t>
            </a:r>
            <a:r>
              <a:rPr lang="zh-CN" altLang="zh-CN" dirty="0"/>
              <a:t>的话，笛卡尔树是一棵二叉搜索树，每个节点的左子树的</a:t>
            </a:r>
            <a:r>
              <a:rPr lang="en-US" altLang="zh-CN" dirty="0"/>
              <a:t>key</a:t>
            </a:r>
            <a:r>
              <a:rPr lang="zh-CN" altLang="zh-CN" dirty="0"/>
              <a:t>都比它小，右子树都比它大；光看</a:t>
            </a:r>
            <a:r>
              <a:rPr lang="en-US" altLang="zh-CN" dirty="0"/>
              <a:t>value</a:t>
            </a:r>
            <a:r>
              <a:rPr lang="zh-CN" altLang="zh-CN" dirty="0"/>
              <a:t>的话，笛卡尔树有点类似堆，根节点的</a:t>
            </a:r>
            <a:r>
              <a:rPr lang="en-US" altLang="zh-CN" dirty="0"/>
              <a:t>value</a:t>
            </a:r>
            <a:r>
              <a:rPr lang="zh-CN" altLang="zh-CN" dirty="0"/>
              <a:t>是最小（或者最大）的，每个节点的</a:t>
            </a:r>
            <a:r>
              <a:rPr lang="en-US" altLang="zh-CN" dirty="0"/>
              <a:t>value</a:t>
            </a:r>
            <a:r>
              <a:rPr lang="zh-CN" altLang="zh-CN" dirty="0"/>
              <a:t>都比它的子树要大。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367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</a:t>
            </a:r>
            <a:r>
              <a:rPr lang="zh-CN" altLang="zh-CN" dirty="0"/>
              <a:t>笛卡尔树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巧妙的建树方法：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在按照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排序后，插入时通过堆栈实现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性质的满足（栈中保存的是从根到最右边那根链上的结点）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从前往后</a:t>
            </a:r>
            <a:r>
              <a:rPr lang="zh-CN" altLang="en-US" dirty="0" smtClean="0"/>
              <a:t>遍历</a:t>
            </a:r>
            <a:r>
              <a:rPr lang="en-US" altLang="zh-CN" dirty="0" smtClean="0"/>
              <a:t>Value[</a:t>
            </a:r>
            <a:r>
              <a:rPr lang="en-US" altLang="zh-CN" dirty="0" err="1" smtClean="0"/>
              <a:t>i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en-US" altLang="zh-CN" dirty="0"/>
              <a:t>1.</a:t>
            </a:r>
            <a:r>
              <a:rPr lang="zh-CN" altLang="en-US" dirty="0"/>
              <a:t>对于每一</a:t>
            </a:r>
            <a:r>
              <a:rPr lang="zh-CN" altLang="en-US" dirty="0" smtClean="0"/>
              <a:t>个</a:t>
            </a:r>
            <a:r>
              <a:rPr lang="en-US" altLang="zh-CN" dirty="0"/>
              <a:t>Value </a:t>
            </a:r>
            <a:r>
              <a:rPr lang="en-US" altLang="zh-CN" dirty="0" smtClean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，从栈中找出（从栈顶往栈底</a:t>
            </a:r>
            <a:r>
              <a:rPr lang="zh-CN" altLang="en-US" dirty="0" smtClean="0"/>
              <a:t>遍历）</a:t>
            </a:r>
            <a:r>
              <a:rPr lang="zh-CN" altLang="en-US" dirty="0"/>
              <a:t>第一个小于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Value[</a:t>
            </a:r>
            <a:r>
              <a:rPr lang="en-US" altLang="zh-CN" dirty="0" err="1" smtClean="0"/>
              <a:t>i</a:t>
            </a:r>
            <a:r>
              <a:rPr lang="en-US" altLang="zh-CN" dirty="0"/>
              <a:t>]</a:t>
            </a:r>
            <a:r>
              <a:rPr lang="zh-CN" altLang="en-US" dirty="0"/>
              <a:t>的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Value[j]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将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Value[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的点全部弹出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在树中，将</a:t>
            </a:r>
            <a:r>
              <a:rPr lang="en-US" altLang="zh-CN" dirty="0" smtClean="0"/>
              <a:t>j</a:t>
            </a:r>
            <a:r>
              <a:rPr lang="zh-CN" altLang="en-US" dirty="0" smtClean="0"/>
              <a:t>及其子树挂在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上，将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挂在原来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" r="452" b="20198"/>
          <a:stretch/>
        </p:blipFill>
        <p:spPr>
          <a:xfrm>
            <a:off x="4168518" y="0"/>
            <a:ext cx="4819695" cy="68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4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</a:t>
            </a:r>
            <a:r>
              <a:rPr lang="zh-CN" altLang="zh-CN" dirty="0"/>
              <a:t>左偏树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为解决堆不能合并的问题！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[</a:t>
            </a:r>
            <a:r>
              <a:rPr lang="zh-CN" altLang="zh-CN" dirty="0"/>
              <a:t>性质</a:t>
            </a:r>
            <a:r>
              <a:rPr lang="en-US" altLang="zh-CN" dirty="0"/>
              <a:t>1] </a:t>
            </a:r>
            <a:r>
              <a:rPr lang="zh-CN" altLang="zh-CN" dirty="0"/>
              <a:t>节点的键值小于或等于它的左右子节点的键值。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即</a:t>
            </a:r>
            <a:r>
              <a:rPr lang="en-US" altLang="zh-CN" dirty="0"/>
              <a:t>key(</a:t>
            </a:r>
            <a:r>
              <a:rPr lang="en-US" altLang="zh-CN" dirty="0" err="1"/>
              <a:t>i</a:t>
            </a:r>
            <a:r>
              <a:rPr lang="en-US" altLang="zh-CN" dirty="0"/>
              <a:t>)≤key(parent(</a:t>
            </a:r>
            <a:r>
              <a:rPr lang="en-US" altLang="zh-CN" dirty="0" err="1"/>
              <a:t>i</a:t>
            </a:r>
            <a:r>
              <a:rPr lang="en-US" altLang="zh-CN" dirty="0"/>
              <a:t>))  </a:t>
            </a:r>
            <a:r>
              <a:rPr lang="zh-CN" altLang="zh-CN" dirty="0"/>
              <a:t>这条性质又叫堆性质。符合该性质的树是堆有序的</a:t>
            </a:r>
            <a:r>
              <a:rPr lang="en-US" altLang="zh-CN" dirty="0"/>
              <a:t>(Heap-Ordered)</a:t>
            </a:r>
            <a:r>
              <a:rPr lang="zh-CN" altLang="zh-CN" dirty="0"/>
              <a:t>。有了性质</a:t>
            </a:r>
            <a:r>
              <a:rPr lang="en-US" altLang="zh-CN" dirty="0"/>
              <a:t>1</a:t>
            </a:r>
            <a:r>
              <a:rPr lang="zh-CN" altLang="zh-CN" dirty="0"/>
              <a:t>，我们可以知道左偏树的根节点是整棵树的最小节点，于是我们可以在</a:t>
            </a:r>
            <a:r>
              <a:rPr lang="en-US" altLang="zh-CN" dirty="0"/>
              <a:t>O(1) </a:t>
            </a:r>
            <a:r>
              <a:rPr lang="zh-CN" altLang="zh-CN" dirty="0"/>
              <a:t>的时间内完成取最小节点操作。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[</a:t>
            </a:r>
            <a:r>
              <a:rPr lang="zh-CN" altLang="zh-CN" dirty="0"/>
              <a:t>性质</a:t>
            </a:r>
            <a:r>
              <a:rPr lang="en-US" altLang="zh-CN" dirty="0"/>
              <a:t>2] </a:t>
            </a:r>
            <a:r>
              <a:rPr lang="zh-CN" altLang="zh-CN" dirty="0"/>
              <a:t>节点的左子节点的距离不小于右子节点的距离。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即</a:t>
            </a:r>
            <a:r>
              <a:rPr lang="en-US" altLang="zh-CN" dirty="0" err="1"/>
              <a:t>dist</a:t>
            </a:r>
            <a:r>
              <a:rPr lang="en-US" altLang="zh-CN" dirty="0"/>
              <a:t>(left(</a:t>
            </a:r>
            <a:r>
              <a:rPr lang="en-US" altLang="zh-CN" dirty="0" err="1"/>
              <a:t>i</a:t>
            </a:r>
            <a:r>
              <a:rPr lang="en-US" altLang="zh-CN" dirty="0"/>
              <a:t>))≥</a:t>
            </a:r>
            <a:r>
              <a:rPr lang="en-US" altLang="zh-CN" dirty="0" err="1"/>
              <a:t>dist</a:t>
            </a:r>
            <a:r>
              <a:rPr lang="en-US" altLang="zh-CN" dirty="0"/>
              <a:t>(right(</a:t>
            </a:r>
            <a:r>
              <a:rPr lang="en-US" altLang="zh-CN" dirty="0" err="1"/>
              <a:t>i</a:t>
            </a:r>
            <a:r>
              <a:rPr lang="en-US" altLang="zh-CN" dirty="0"/>
              <a:t>))  </a:t>
            </a:r>
            <a:r>
              <a:rPr lang="zh-CN" altLang="zh-CN" dirty="0"/>
              <a:t>这条性质称为</a:t>
            </a:r>
            <a:r>
              <a:rPr lang="zh-CN" altLang="zh-CN" b="1" dirty="0"/>
              <a:t>左偏</a:t>
            </a:r>
            <a:r>
              <a:rPr lang="zh-CN" altLang="zh-CN" dirty="0"/>
              <a:t>性质。性质</a:t>
            </a:r>
            <a:r>
              <a:rPr lang="en-US" altLang="zh-CN" dirty="0"/>
              <a:t>2</a:t>
            </a:r>
            <a:r>
              <a:rPr lang="zh-CN" altLang="zh-CN" dirty="0"/>
              <a:t>是为了使我们可以以更小的代价在优先队列的其它两个基本操作（插入节点、删除最小节点）进行后维持堆性质。在后面我们就会看到它的作用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节点</a:t>
            </a:r>
            <a:r>
              <a:rPr lang="en-US" altLang="zh-CN" dirty="0" err="1"/>
              <a:t>i</a:t>
            </a:r>
            <a:r>
              <a:rPr lang="zh-CN" altLang="zh-CN" dirty="0"/>
              <a:t>的距离</a:t>
            </a:r>
            <a:r>
              <a:rPr lang="en-US" altLang="zh-CN" dirty="0"/>
              <a:t>(</a:t>
            </a:r>
            <a:r>
              <a:rPr lang="en-US" altLang="zh-CN" dirty="0" err="1"/>
              <a:t>dist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r>
              <a:rPr lang="zh-CN" altLang="zh-CN" dirty="0"/>
              <a:t>是节点</a:t>
            </a:r>
            <a:r>
              <a:rPr lang="en-US" altLang="zh-CN" dirty="0" err="1"/>
              <a:t>i</a:t>
            </a:r>
            <a:r>
              <a:rPr lang="zh-CN" altLang="zh-CN" dirty="0"/>
              <a:t>到它的后代中，最近的外节点所经过的边数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节点</a:t>
            </a:r>
            <a:r>
              <a:rPr lang="en-US" altLang="zh-CN" dirty="0" err="1"/>
              <a:t>i</a:t>
            </a:r>
            <a:r>
              <a:rPr lang="zh-CN" altLang="zh-CN" dirty="0"/>
              <a:t>称为外节点</a:t>
            </a:r>
            <a:r>
              <a:rPr lang="en-US" altLang="zh-CN" dirty="0"/>
              <a:t>(external node)</a:t>
            </a:r>
            <a:r>
              <a:rPr lang="zh-CN" altLang="zh-CN" dirty="0"/>
              <a:t>，当且仅当节点</a:t>
            </a:r>
            <a:r>
              <a:rPr lang="en-US" altLang="zh-CN" dirty="0" err="1"/>
              <a:t>i</a:t>
            </a:r>
            <a:r>
              <a:rPr lang="zh-CN" altLang="zh-CN" dirty="0"/>
              <a:t>的左子树或右子树</a:t>
            </a:r>
            <a:r>
              <a:rPr lang="zh-CN" altLang="zh-CN" dirty="0" smtClean="0"/>
              <a:t>为</a:t>
            </a:r>
            <a:r>
              <a:rPr lang="zh-CN" altLang="en-US" dirty="0" smtClean="0"/>
              <a:t>空。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27906"/>
            <a:ext cx="9759462" cy="52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1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九、</a:t>
            </a:r>
            <a:r>
              <a:rPr lang="zh-CN" altLang="zh-CN" dirty="0"/>
              <a:t>左偏树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合并：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210" y="0"/>
            <a:ext cx="52657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60230" y="2584938"/>
            <a:ext cx="1596865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2031" y="2584938"/>
            <a:ext cx="5081954" cy="2303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Merge(A, B)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NULL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NULL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key(B) &lt; key(A)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swap(A, B)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right(A) ← Merge(right(A), B)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(right(A)) &gt;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(left(A))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swap(left(A), right(A)) </a:t>
            </a: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保证继续左偏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right(A) = NULL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← 0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←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(right(A)) + 1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0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九、</a:t>
            </a:r>
            <a:r>
              <a:rPr lang="zh-CN" altLang="zh-CN" dirty="0"/>
              <a:t>左偏树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插入：同合并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删除最小结点：直接删除，再合并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构建：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方法</a:t>
            </a:r>
            <a:r>
              <a:rPr lang="zh-CN" altLang="en-US" dirty="0" smtClean="0"/>
              <a:t>一：直接不停单点插入，复杂度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方法二：使用队列，不断将两棵小的合并成一</a:t>
            </a:r>
            <a:r>
              <a:rPr lang="zh-CN" altLang="en-US" dirty="0"/>
              <a:t>棵</a:t>
            </a:r>
            <a:r>
              <a:rPr lang="zh-CN" altLang="en-US" dirty="0" smtClean="0"/>
              <a:t>大的，复杂度</a:t>
            </a:r>
            <a:r>
              <a:rPr lang="en-US" altLang="zh-CN" dirty="0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370263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十、</a:t>
            </a:r>
            <a:r>
              <a:rPr lang="en-US" altLang="zh-CN" dirty="0" err="1"/>
              <a:t>Treap</a:t>
            </a:r>
            <a:r>
              <a:rPr lang="en-US" altLang="zh-CN" dirty="0"/>
              <a:t> [</a:t>
            </a:r>
            <a:r>
              <a:rPr lang="zh-CN" altLang="zh-CN" dirty="0"/>
              <a:t>非旋转式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22524" cy="417073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传统</a:t>
            </a:r>
            <a:r>
              <a:rPr lang="en-US" altLang="zh-CN" dirty="0" err="1" smtClean="0"/>
              <a:t>Treap</a:t>
            </a:r>
            <a:r>
              <a:rPr lang="zh-CN" altLang="en-US" dirty="0" smtClean="0"/>
              <a:t>在旋转过程中会改变树的形态，而在很多方面树的形态改变会给我们带来很多的麻烦（无法解决区间问题，无法很方便的打</a:t>
            </a:r>
            <a:r>
              <a:rPr lang="en-US" altLang="zh-CN" dirty="0" smtClean="0"/>
              <a:t>lazy</a:t>
            </a:r>
            <a:r>
              <a:rPr lang="zh-CN" altLang="en-US" dirty="0" smtClean="0"/>
              <a:t>标记，无法可持久化）。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左偏树的合并方式给我们留下了无限的</a:t>
            </a:r>
            <a:r>
              <a:rPr lang="en-US" altLang="zh-CN" dirty="0" smtClean="0"/>
              <a:t>YY</a:t>
            </a:r>
            <a:r>
              <a:rPr lang="zh-CN" altLang="en-US" dirty="0" smtClean="0"/>
              <a:t>空间！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需要</a:t>
            </a:r>
            <a:r>
              <a:rPr lang="zh-CN" altLang="en-US" dirty="0"/>
              <a:t>保证左边的所有元素小于（</a:t>
            </a:r>
            <a:r>
              <a:rPr lang="zh-CN" altLang="en-US" b="1" dirty="0"/>
              <a:t>广义的小于，根据平衡树的作用来</a:t>
            </a:r>
            <a:r>
              <a:rPr lang="zh-CN" altLang="en-US" b="1" dirty="0" smtClean="0"/>
              <a:t>确定，位置？时间轴？</a:t>
            </a:r>
            <a:r>
              <a:rPr lang="zh-CN" altLang="en-US" dirty="0" smtClean="0"/>
              <a:t>）</a:t>
            </a:r>
            <a:r>
              <a:rPr lang="zh-CN" altLang="en-US" dirty="0"/>
              <a:t>右边的</a:t>
            </a:r>
            <a:r>
              <a:rPr lang="zh-CN" altLang="en-US" dirty="0" smtClean="0"/>
              <a:t>元素。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合并时，</a:t>
            </a:r>
            <a:r>
              <a:rPr lang="zh-CN" altLang="en-US" dirty="0"/>
              <a:t>如果现在的左树</a:t>
            </a:r>
            <a:r>
              <a:rPr lang="zh-CN" altLang="en-US" dirty="0" smtClean="0"/>
              <a:t>堆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小于</a:t>
            </a:r>
            <a:r>
              <a:rPr lang="zh-CN" altLang="en-US" dirty="0"/>
              <a:t>右树（假设是小根堆）则调用</a:t>
            </a:r>
            <a:r>
              <a:rPr lang="en-US" altLang="zh-CN" dirty="0"/>
              <a:t>merge</a:t>
            </a:r>
            <a:r>
              <a:rPr lang="zh-CN" altLang="en-US" dirty="0"/>
              <a:t>（左树</a:t>
            </a:r>
            <a:r>
              <a:rPr lang="en-US" altLang="zh-CN" dirty="0"/>
              <a:t>-&gt;</a:t>
            </a:r>
            <a:r>
              <a:rPr lang="en-US" altLang="zh-CN" dirty="0" err="1" smtClean="0"/>
              <a:t>rson</a:t>
            </a:r>
            <a:r>
              <a:rPr lang="zh-CN" altLang="en-US" dirty="0"/>
              <a:t> ，</a:t>
            </a:r>
            <a:r>
              <a:rPr lang="zh-CN" altLang="en-US" dirty="0" smtClean="0"/>
              <a:t>右</a:t>
            </a:r>
            <a:r>
              <a:rPr lang="zh-CN" altLang="en-US" dirty="0"/>
              <a:t>树），返回</a:t>
            </a:r>
            <a:r>
              <a:rPr lang="zh-CN" altLang="en-US" dirty="0" smtClean="0"/>
              <a:t>值作为左树的</a:t>
            </a:r>
            <a:r>
              <a:rPr lang="en-US" altLang="zh-CN" dirty="0" err="1" smtClean="0"/>
              <a:t>rson</a:t>
            </a:r>
            <a:r>
              <a:rPr lang="zh-CN" altLang="en-US" dirty="0" smtClean="0"/>
              <a:t>，</a:t>
            </a:r>
            <a:r>
              <a:rPr lang="zh-CN" altLang="en-US" dirty="0"/>
              <a:t>因为右树大于左树，所以不会在左树的左子树递归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否则调用</a:t>
            </a:r>
            <a:r>
              <a:rPr lang="en-US" altLang="zh-CN" dirty="0"/>
              <a:t>merge</a:t>
            </a:r>
            <a:r>
              <a:rPr lang="zh-CN" altLang="en-US" dirty="0"/>
              <a:t>（左树，右树</a:t>
            </a:r>
            <a:r>
              <a:rPr lang="en-US" altLang="zh-CN" dirty="0"/>
              <a:t>-&gt;</a:t>
            </a:r>
            <a:r>
              <a:rPr lang="en-US" altLang="zh-CN" dirty="0" err="1"/>
              <a:t>lson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39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十、</a:t>
            </a:r>
            <a:r>
              <a:rPr lang="en-US" altLang="zh-CN" dirty="0" err="1"/>
              <a:t>Treap</a:t>
            </a:r>
            <a:r>
              <a:rPr lang="en-US" altLang="zh-CN" dirty="0"/>
              <a:t> [</a:t>
            </a:r>
            <a:r>
              <a:rPr lang="zh-CN" altLang="zh-CN" dirty="0"/>
              <a:t>非旋转式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分割：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假设我们需要将一个</a:t>
            </a:r>
            <a:r>
              <a:rPr lang="en-US" altLang="zh-CN" dirty="0" err="1" smtClean="0"/>
              <a:t>Treap</a:t>
            </a:r>
            <a:r>
              <a:rPr lang="zh-CN" altLang="en-US" dirty="0" smtClean="0"/>
              <a:t>分割成</a:t>
            </a:r>
            <a:r>
              <a:rPr lang="en-US" altLang="zh-CN" dirty="0" smtClean="0"/>
              <a:t>[1..k]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[k+1..N]</a:t>
            </a:r>
            <a:r>
              <a:rPr lang="zh-CN" altLang="en-US" dirty="0" smtClean="0"/>
              <a:t>，具体见下图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2608201" y="3555761"/>
            <a:ext cx="606061" cy="606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x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>
            <a:stCxn id="41" idx="3"/>
          </p:cNvCxnSpPr>
          <p:nvPr/>
        </p:nvCxnSpPr>
        <p:spPr>
          <a:xfrm flipH="1">
            <a:off x="2391325" y="4073066"/>
            <a:ext cx="305632" cy="2740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1966436" y="4298470"/>
            <a:ext cx="606061" cy="606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K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>
            <a:stCxn id="47" idx="3"/>
          </p:cNvCxnSpPr>
          <p:nvPr/>
        </p:nvCxnSpPr>
        <p:spPr>
          <a:xfrm flipH="1">
            <a:off x="1777077" y="4815775"/>
            <a:ext cx="278115" cy="4086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246036" y="5138375"/>
            <a:ext cx="606061" cy="606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K-1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/>
          <p:cNvCxnSpPr>
            <a:stCxn id="47" idx="5"/>
            <a:endCxn id="52" idx="1"/>
          </p:cNvCxnSpPr>
          <p:nvPr/>
        </p:nvCxnSpPr>
        <p:spPr>
          <a:xfrm>
            <a:off x="2483741" y="4815775"/>
            <a:ext cx="189954" cy="3798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2584939" y="5106874"/>
            <a:ext cx="606061" cy="606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K+1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6288636" y="3692409"/>
            <a:ext cx="606061" cy="606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K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>
            <a:stCxn id="65" idx="3"/>
          </p:cNvCxnSpPr>
          <p:nvPr/>
        </p:nvCxnSpPr>
        <p:spPr>
          <a:xfrm flipH="1">
            <a:off x="6071760" y="4209714"/>
            <a:ext cx="305632" cy="2740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5682575" y="4435118"/>
            <a:ext cx="606061" cy="606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K-1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8328281" y="3692409"/>
            <a:ext cx="606061" cy="606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x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69" name="直接连接符 68"/>
          <p:cNvCxnSpPr>
            <a:stCxn id="68" idx="3"/>
          </p:cNvCxnSpPr>
          <p:nvPr/>
        </p:nvCxnSpPr>
        <p:spPr>
          <a:xfrm flipH="1">
            <a:off x="8111405" y="4209714"/>
            <a:ext cx="305632" cy="2740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7686516" y="4435118"/>
            <a:ext cx="606061" cy="606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K+1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7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十、</a:t>
            </a:r>
            <a:r>
              <a:rPr lang="en-US" altLang="zh-CN" dirty="0" err="1"/>
              <a:t>Treap</a:t>
            </a:r>
            <a:r>
              <a:rPr lang="en-US" altLang="zh-CN" dirty="0"/>
              <a:t> [</a:t>
            </a:r>
            <a:r>
              <a:rPr lang="zh-CN" altLang="zh-CN" dirty="0"/>
              <a:t>非旋转式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建树：参考笛卡尔树</a:t>
            </a:r>
            <a:endParaRPr lang="en-US" altLang="zh-CN" dirty="0" smtClean="0"/>
          </a:p>
          <a:p>
            <a:r>
              <a:rPr lang="zh-CN" altLang="en-US" dirty="0" smtClean="0"/>
              <a:t>插入：合并</a:t>
            </a:r>
            <a:endParaRPr lang="en-US" altLang="zh-CN" dirty="0" smtClean="0"/>
          </a:p>
          <a:p>
            <a:r>
              <a:rPr lang="zh-CN" altLang="en-US" dirty="0" smtClean="0"/>
              <a:t>删除：先分割处理后再合并</a:t>
            </a:r>
            <a:endParaRPr lang="en-US" altLang="zh-CN" dirty="0" smtClean="0"/>
          </a:p>
          <a:p>
            <a:r>
              <a:rPr lang="zh-CN" altLang="en-US" dirty="0" smtClean="0"/>
              <a:t>区间操作：分割两次分割出目标区间，区间操作，合并回去</a:t>
            </a:r>
            <a:endParaRPr lang="en-US" altLang="zh-CN" dirty="0" smtClean="0"/>
          </a:p>
          <a:p>
            <a:r>
              <a:rPr lang="zh-CN" altLang="en-US" dirty="0" smtClean="0"/>
              <a:t>可持久化：每次维护一条新的链（具体见十六部分）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42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242267217"/>
              </p:ext>
            </p:extLst>
          </p:nvPr>
        </p:nvGraphicFramePr>
        <p:xfrm>
          <a:off x="2032000" y="719666"/>
          <a:ext cx="7176477" cy="5944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云形标注 3"/>
          <p:cNvSpPr/>
          <p:nvPr/>
        </p:nvSpPr>
        <p:spPr>
          <a:xfrm>
            <a:off x="8868507" y="826478"/>
            <a:ext cx="2162908" cy="161778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NOIP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740876" y="4255802"/>
            <a:ext cx="2145323" cy="178125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NOI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2504" y="182788"/>
            <a:ext cx="5202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一、一个学生从零到</a:t>
            </a:r>
            <a:r>
              <a:rPr lang="en-US" altLang="zh-CN" dirty="0"/>
              <a:t>NOI</a:t>
            </a:r>
            <a:r>
              <a:rPr lang="zh-CN" altLang="en-US" dirty="0"/>
              <a:t>金牌需要经历哪些阶段？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0521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十一、</a:t>
            </a:r>
            <a:r>
              <a:rPr lang="en-US" altLang="zh-CN" dirty="0" smtClean="0"/>
              <a:t>Splay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91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Splay Tree </a:t>
            </a:r>
            <a:r>
              <a:rPr lang="zh-CN" altLang="en-US" dirty="0"/>
              <a:t>是二叉查找树的一种，它与平衡</a:t>
            </a:r>
            <a:r>
              <a:rPr lang="zh-CN" altLang="en-US" dirty="0" smtClean="0"/>
              <a:t>二叉树不同</a:t>
            </a:r>
            <a:r>
              <a:rPr lang="zh-CN" altLang="en-US" dirty="0"/>
              <a:t>的是，</a:t>
            </a:r>
            <a:r>
              <a:rPr lang="en-US" altLang="zh-CN" dirty="0"/>
              <a:t>Splay Tree</a:t>
            </a:r>
            <a:r>
              <a:rPr lang="zh-CN" altLang="en-US" dirty="0"/>
              <a:t>从不强制地保持自身的平衡，每当查找到某个节点</a:t>
            </a:r>
            <a:r>
              <a:rPr lang="en-US" altLang="zh-CN" dirty="0"/>
              <a:t>n</a:t>
            </a:r>
            <a:r>
              <a:rPr lang="zh-CN" altLang="en-US" dirty="0"/>
              <a:t>的时候，在返回节点</a:t>
            </a:r>
            <a:r>
              <a:rPr lang="en-US" altLang="zh-CN" dirty="0"/>
              <a:t>n</a:t>
            </a:r>
            <a:r>
              <a:rPr lang="zh-CN" altLang="en-US" dirty="0"/>
              <a:t>的同时，</a:t>
            </a:r>
            <a:r>
              <a:rPr lang="en-US" altLang="zh-CN" b="1" dirty="0"/>
              <a:t>Splay Tree</a:t>
            </a:r>
            <a:r>
              <a:rPr lang="zh-CN" altLang="en-US" b="1" dirty="0"/>
              <a:t>会将节点</a:t>
            </a:r>
            <a:r>
              <a:rPr lang="en-US" altLang="zh-CN" b="1" dirty="0"/>
              <a:t>n</a:t>
            </a:r>
            <a:r>
              <a:rPr lang="zh-CN" altLang="en-US" b="1" dirty="0"/>
              <a:t>旋转到树根的位置</a:t>
            </a:r>
            <a:r>
              <a:rPr lang="zh-CN" altLang="en-US" dirty="0"/>
              <a:t>，这样就使得</a:t>
            </a:r>
            <a:r>
              <a:rPr lang="en-US" altLang="zh-CN" dirty="0"/>
              <a:t>Splay Tree</a:t>
            </a:r>
            <a:r>
              <a:rPr lang="zh-CN" altLang="en-US" dirty="0"/>
              <a:t>天生有着一种类似缓存的能力，因为每次被查找到的节点都会被搬到树根的位置，所以当</a:t>
            </a:r>
            <a:r>
              <a:rPr lang="en-US" altLang="zh-CN" dirty="0"/>
              <a:t>80%</a:t>
            </a:r>
            <a:r>
              <a:rPr lang="zh-CN" altLang="en-US" dirty="0"/>
              <a:t>的情况下我们需要查找的元素都是某个固定的节点，或者是一部分特定的节点时，那么在很多时候，查找的效率会是</a:t>
            </a:r>
            <a:r>
              <a:rPr lang="en-US" altLang="zh-CN" dirty="0"/>
              <a:t>O(1)</a:t>
            </a:r>
            <a:r>
              <a:rPr lang="zh-CN" altLang="en-US" dirty="0"/>
              <a:t>的效率！当然如果查找的节点是很均匀地分布在不同的地方时，</a:t>
            </a:r>
            <a:r>
              <a:rPr lang="en-US" altLang="zh-CN" dirty="0"/>
              <a:t>Splay Tree</a:t>
            </a:r>
            <a:r>
              <a:rPr lang="zh-CN" altLang="en-US" dirty="0"/>
              <a:t>的性能就会变得很差了，但</a:t>
            </a:r>
            <a:r>
              <a:rPr lang="en-US" altLang="zh-CN" dirty="0"/>
              <a:t>Splay Tree</a:t>
            </a:r>
            <a:r>
              <a:rPr lang="zh-CN" altLang="en-US" dirty="0"/>
              <a:t>的均摊时间复杂度还是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logn</a:t>
            </a:r>
            <a:r>
              <a:rPr lang="zh-CN" altLang="en-US" dirty="0"/>
              <a:t>）的。</a:t>
            </a:r>
          </a:p>
        </p:txBody>
      </p:sp>
    </p:spTree>
    <p:extLst>
      <p:ext uri="{BB962C8B-B14F-4D97-AF65-F5344CB8AC3E}">
        <p14:creationId xmlns:p14="http://schemas.microsoft.com/office/powerpoint/2010/main" val="1560372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十一、</a:t>
            </a:r>
            <a:r>
              <a:rPr lang="en-US" altLang="zh-CN" dirty="0"/>
              <a:t>Splay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旋转：</a:t>
            </a:r>
            <a:r>
              <a:rPr lang="zh-CN" altLang="zh-CN" dirty="0"/>
              <a:t>树的旋转是</a:t>
            </a:r>
            <a:r>
              <a:rPr lang="en-US" altLang="zh-CN" dirty="0"/>
              <a:t>splay</a:t>
            </a:r>
            <a:r>
              <a:rPr lang="zh-CN" altLang="zh-CN" dirty="0"/>
              <a:t>的基础，对于二叉查找树来说，树的旋转不破坏查找树的结构。</a:t>
            </a:r>
            <a:endParaRPr lang="zh-CN" altLang="en-US" dirty="0"/>
          </a:p>
        </p:txBody>
      </p:sp>
      <p:pic>
        <p:nvPicPr>
          <p:cNvPr id="4" name="图片 3" descr="http://img.my.csdn.net/uploads/201210/10/1349877565_298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569" y="3163039"/>
            <a:ext cx="5827395" cy="2292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275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十一、</a:t>
            </a:r>
            <a:r>
              <a:rPr lang="en-US" altLang="zh-CN" dirty="0"/>
              <a:t>Splay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旋转到根！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受</a:t>
            </a:r>
            <a:r>
              <a:rPr lang="zh-CN" altLang="zh-CN" dirty="0"/>
              <a:t>以下三种因素影响：</a:t>
            </a:r>
          </a:p>
          <a:p>
            <a:pPr marL="0" lvl="0" indent="0">
              <a:buNone/>
            </a:pPr>
            <a:r>
              <a:rPr lang="en-US" altLang="zh-CN" dirty="0" smtClean="0"/>
              <a:t>		</a:t>
            </a:r>
            <a:r>
              <a:rPr lang="zh-CN" altLang="zh-CN" dirty="0" smtClean="0"/>
              <a:t>节点</a:t>
            </a:r>
            <a:r>
              <a:rPr lang="en-US" altLang="zh-CN" dirty="0"/>
              <a:t>x</a:t>
            </a:r>
            <a:r>
              <a:rPr lang="zh-CN" altLang="zh-CN" dirty="0"/>
              <a:t>是父节点</a:t>
            </a:r>
            <a:r>
              <a:rPr lang="en-US" altLang="zh-CN" dirty="0"/>
              <a:t>p</a:t>
            </a:r>
            <a:r>
              <a:rPr lang="zh-CN" altLang="zh-CN" dirty="0"/>
              <a:t>的左孩子还是右孩子</a:t>
            </a:r>
          </a:p>
          <a:p>
            <a:pPr marL="0" lvl="0" indent="0">
              <a:buNone/>
            </a:pPr>
            <a:r>
              <a:rPr lang="en-US" altLang="zh-CN" dirty="0" smtClean="0"/>
              <a:t>		</a:t>
            </a:r>
            <a:r>
              <a:rPr lang="zh-CN" altLang="zh-CN" dirty="0" smtClean="0"/>
              <a:t>节点</a:t>
            </a:r>
            <a:r>
              <a:rPr lang="en-US" altLang="zh-CN" dirty="0"/>
              <a:t>p</a:t>
            </a:r>
            <a:r>
              <a:rPr lang="zh-CN" altLang="zh-CN" dirty="0"/>
              <a:t>是不是根节点，如果不是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zh-CN" dirty="0" smtClean="0"/>
              <a:t>节点</a:t>
            </a:r>
            <a:r>
              <a:rPr lang="en-US" altLang="zh-CN" dirty="0"/>
              <a:t>p</a:t>
            </a:r>
            <a:r>
              <a:rPr lang="zh-CN" altLang="zh-CN" dirty="0"/>
              <a:t>是父节点</a:t>
            </a:r>
            <a:r>
              <a:rPr lang="en-US" altLang="zh-CN" dirty="0"/>
              <a:t>g</a:t>
            </a:r>
            <a:r>
              <a:rPr lang="zh-CN" altLang="zh-CN" dirty="0"/>
              <a:t>的左孩子还是右孩子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2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十一、</a:t>
            </a:r>
            <a:r>
              <a:rPr lang="en-US" altLang="zh-CN" dirty="0"/>
              <a:t>Splay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Zig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当</a:t>
            </a:r>
            <a:r>
              <a:rPr lang="en-US" altLang="zh-CN" dirty="0"/>
              <a:t>p</a:t>
            </a:r>
            <a:r>
              <a:rPr lang="zh-CN" altLang="zh-CN" dirty="0"/>
              <a:t>为根节点时，</a:t>
            </a:r>
            <a:r>
              <a:rPr lang="zh-CN" altLang="zh-CN" dirty="0" smtClean="0"/>
              <a:t>进行</a:t>
            </a:r>
            <a:r>
              <a:rPr lang="en-US" altLang="zh-CN" dirty="0" smtClean="0"/>
              <a:t>Zig</a:t>
            </a:r>
            <a:r>
              <a:rPr lang="zh-CN" altLang="zh-CN" dirty="0" smtClean="0"/>
              <a:t>操作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zh-CN" dirty="0" smtClean="0"/>
              <a:t>当</a:t>
            </a:r>
            <a:r>
              <a:rPr lang="en-US" altLang="zh-CN" dirty="0"/>
              <a:t>x</a:t>
            </a:r>
            <a:r>
              <a:rPr lang="zh-CN" altLang="zh-CN" dirty="0"/>
              <a:t>是</a:t>
            </a:r>
            <a:r>
              <a:rPr lang="en-US" altLang="zh-CN" dirty="0"/>
              <a:t>p</a:t>
            </a:r>
            <a:r>
              <a:rPr lang="zh-CN" altLang="zh-CN" dirty="0"/>
              <a:t>的左孩子时，对</a:t>
            </a:r>
            <a:r>
              <a:rPr lang="en-US" altLang="zh-CN" dirty="0"/>
              <a:t>x</a:t>
            </a:r>
            <a:r>
              <a:rPr lang="zh-CN" altLang="zh-CN" dirty="0"/>
              <a:t>右旋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当</a:t>
            </a:r>
            <a:r>
              <a:rPr lang="en-US" altLang="zh-CN" dirty="0"/>
              <a:t>x</a:t>
            </a:r>
            <a:r>
              <a:rPr lang="zh-CN" altLang="zh-CN" dirty="0"/>
              <a:t>是</a:t>
            </a:r>
            <a:r>
              <a:rPr lang="en-US" altLang="zh-CN" dirty="0"/>
              <a:t>p</a:t>
            </a:r>
            <a:r>
              <a:rPr lang="zh-CN" altLang="zh-CN" dirty="0"/>
              <a:t>的右孩子时，对</a:t>
            </a:r>
            <a:r>
              <a:rPr lang="en-US" altLang="zh-CN" dirty="0"/>
              <a:t>x</a:t>
            </a:r>
            <a:r>
              <a:rPr lang="zh-CN" altLang="zh-CN" dirty="0"/>
              <a:t>左旋。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7" name="图片 6" descr="http://img.my.csdn.net/uploads/201210/10/1349877709_410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618" y="4286674"/>
            <a:ext cx="4999990" cy="1671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626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十一、</a:t>
            </a:r>
            <a:r>
              <a:rPr lang="en-US" altLang="zh-CN" dirty="0"/>
              <a:t>Splay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Zig-Zig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当</a:t>
            </a:r>
            <a:r>
              <a:rPr lang="en-US" altLang="zh-CN" dirty="0"/>
              <a:t>p</a:t>
            </a:r>
            <a:r>
              <a:rPr lang="zh-CN" altLang="en-US" dirty="0"/>
              <a:t>不是根节点，且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同为左孩子或右孩子时进行</a:t>
            </a:r>
            <a:r>
              <a:rPr lang="en-US" altLang="zh-CN" dirty="0"/>
              <a:t>Zig-Zig</a:t>
            </a:r>
            <a:r>
              <a:rPr lang="zh-CN" altLang="en-US" dirty="0"/>
              <a:t>操作。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当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同为左孩子时，依次将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右旋；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当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同为右孩子时，依次将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左旋。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http://img.my.csdn.net/uploads/201210/10/1349877744_709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263" y="4558241"/>
            <a:ext cx="3493770" cy="14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2522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十一、</a:t>
            </a:r>
            <a:r>
              <a:rPr lang="en-US" altLang="zh-CN" dirty="0"/>
              <a:t>Splay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Zig-Zag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当</a:t>
            </a:r>
            <a:r>
              <a:rPr lang="en-US" altLang="zh-CN" dirty="0"/>
              <a:t>p</a:t>
            </a:r>
            <a:r>
              <a:rPr lang="zh-CN" altLang="zh-CN" dirty="0"/>
              <a:t>不是根节点，且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p</a:t>
            </a:r>
            <a:r>
              <a:rPr lang="zh-CN" altLang="zh-CN" dirty="0"/>
              <a:t>不同为左孩子或右孩子时，进行</a:t>
            </a:r>
            <a:r>
              <a:rPr lang="en-US" altLang="zh-CN" dirty="0"/>
              <a:t>Zig-Zag</a:t>
            </a:r>
            <a:r>
              <a:rPr lang="zh-CN" altLang="zh-CN" dirty="0"/>
              <a:t>操作。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zh-CN" dirty="0" smtClean="0"/>
              <a:t>当</a:t>
            </a:r>
            <a:r>
              <a:rPr lang="en-US" altLang="zh-CN" dirty="0"/>
              <a:t>p</a:t>
            </a:r>
            <a:r>
              <a:rPr lang="zh-CN" altLang="zh-CN" dirty="0"/>
              <a:t>为左孩子，</a:t>
            </a:r>
            <a:r>
              <a:rPr lang="en-US" altLang="zh-CN" dirty="0"/>
              <a:t>x</a:t>
            </a:r>
            <a:r>
              <a:rPr lang="zh-CN" altLang="zh-CN" dirty="0"/>
              <a:t>为右孩子时，将</a:t>
            </a:r>
            <a:r>
              <a:rPr lang="en-US" altLang="zh-CN" dirty="0"/>
              <a:t>x</a:t>
            </a:r>
            <a:r>
              <a:rPr lang="zh-CN" altLang="zh-CN" dirty="0"/>
              <a:t>左旋后再右旋。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zh-CN" dirty="0" smtClean="0"/>
              <a:t>当</a:t>
            </a:r>
            <a:r>
              <a:rPr lang="en-US" altLang="zh-CN" dirty="0"/>
              <a:t>p</a:t>
            </a:r>
            <a:r>
              <a:rPr lang="zh-CN" altLang="zh-CN" dirty="0"/>
              <a:t>为右孩子，</a:t>
            </a:r>
            <a:r>
              <a:rPr lang="en-US" altLang="zh-CN" dirty="0"/>
              <a:t>x</a:t>
            </a:r>
            <a:r>
              <a:rPr lang="zh-CN" altLang="zh-CN" dirty="0"/>
              <a:t>为左孩子时，将</a:t>
            </a:r>
            <a:r>
              <a:rPr lang="en-US" altLang="zh-CN" dirty="0"/>
              <a:t>x</a:t>
            </a:r>
            <a:r>
              <a:rPr lang="zh-CN" altLang="zh-CN" dirty="0"/>
              <a:t>右旋后再左旋。</a:t>
            </a:r>
            <a:endParaRPr lang="zh-CN" altLang="en-US" dirty="0"/>
          </a:p>
        </p:txBody>
      </p:sp>
      <p:pic>
        <p:nvPicPr>
          <p:cNvPr id="4" name="图片 3" descr="http://img.my.csdn.net/uploads/201210/10/1349877779_525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45" y="4599305"/>
            <a:ext cx="4060190" cy="1712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940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十一、</a:t>
            </a:r>
            <a:r>
              <a:rPr lang="en-US" altLang="zh-CN" dirty="0"/>
              <a:t>Splay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查找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/>
              <a:t>可以从树</a:t>
            </a:r>
            <a:r>
              <a:rPr lang="en-US" altLang="zh-CN" dirty="0"/>
              <a:t>t</a:t>
            </a:r>
            <a:r>
              <a:rPr lang="zh-CN" altLang="zh-CN" dirty="0"/>
              <a:t>的根部向下查找</a:t>
            </a:r>
            <a:r>
              <a:rPr lang="en-US" altLang="zh-CN" dirty="0" err="1"/>
              <a:t>i</a:t>
            </a:r>
            <a:r>
              <a:rPr lang="zh-CN" altLang="zh-CN" dirty="0"/>
              <a:t>。</a:t>
            </a:r>
            <a:r>
              <a:rPr lang="zh-CN" altLang="zh-CN" dirty="0" smtClean="0"/>
              <a:t>如果查找</a:t>
            </a:r>
            <a:r>
              <a:rPr lang="zh-CN" altLang="zh-CN" dirty="0"/>
              <a:t>操作遇到了一个含有</a:t>
            </a:r>
            <a:r>
              <a:rPr lang="en-US" altLang="zh-CN" dirty="0" err="1"/>
              <a:t>i</a:t>
            </a:r>
            <a:r>
              <a:rPr lang="zh-CN" altLang="zh-CN" dirty="0"/>
              <a:t>的节点</a:t>
            </a:r>
            <a:r>
              <a:rPr lang="en-US" altLang="zh-CN" dirty="0"/>
              <a:t>x</a:t>
            </a:r>
            <a:r>
              <a:rPr lang="zh-CN" altLang="zh-CN" dirty="0"/>
              <a:t>，就在</a:t>
            </a:r>
            <a:r>
              <a:rPr lang="en-US" altLang="zh-CN" dirty="0"/>
              <a:t>x</a:t>
            </a:r>
            <a:r>
              <a:rPr lang="zh-CN" altLang="zh-CN" dirty="0"/>
              <a:t>处进行</a:t>
            </a:r>
            <a:r>
              <a:rPr lang="en-US" altLang="zh-CN" dirty="0"/>
              <a:t>splay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插入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值进行分割操作，原树割成两棵子树，新建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的结点，左右孩子为割出的两棵子树。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：先</a:t>
            </a:r>
            <a:r>
              <a:rPr lang="zh-CN" altLang="en-US" dirty="0"/>
              <a:t>查找</a:t>
            </a:r>
            <a:r>
              <a:rPr lang="zh-CN" altLang="en-US" dirty="0" smtClean="0"/>
              <a:t>操作，再将根结点的两棵子树合并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合并（左子树小于右子树）：先将左子树最大点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到根，此时右子树为空，直接将原先的右子树挂过去便可。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分割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：直接找到相应结点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上去，割开便可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104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十一、</a:t>
            </a:r>
            <a:r>
              <a:rPr lang="en-US" altLang="zh-CN" dirty="0"/>
              <a:t>Splay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区间操作：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比如我们要提取区间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，那么我们将</a:t>
            </a:r>
            <a:r>
              <a:rPr lang="en-US" altLang="zh-CN" dirty="0"/>
              <a:t>a</a:t>
            </a:r>
            <a:r>
              <a:rPr lang="zh-CN" altLang="en-US" dirty="0"/>
              <a:t>前面一个数对应的结点转到树根，将</a:t>
            </a:r>
            <a:r>
              <a:rPr lang="en-US" altLang="zh-CN" dirty="0"/>
              <a:t>b </a:t>
            </a:r>
            <a:r>
              <a:rPr lang="zh-CN" altLang="en-US" dirty="0"/>
              <a:t>后面一个结点对应的结点转到树根的右边，那么根右边的左子树就对应了区间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原因很简单，将</a:t>
            </a:r>
            <a:r>
              <a:rPr lang="en-US" altLang="zh-CN" dirty="0"/>
              <a:t>a </a:t>
            </a:r>
            <a:r>
              <a:rPr lang="zh-CN" altLang="zh-CN" dirty="0"/>
              <a:t>前面一个数对应的结点转到树根后，</a:t>
            </a:r>
            <a:r>
              <a:rPr lang="en-US" altLang="zh-CN" dirty="0"/>
              <a:t> a </a:t>
            </a:r>
            <a:r>
              <a:rPr lang="zh-CN" altLang="zh-CN" dirty="0"/>
              <a:t>及</a:t>
            </a:r>
            <a:r>
              <a:rPr lang="en-US" altLang="zh-CN" dirty="0"/>
              <a:t>a </a:t>
            </a:r>
            <a:r>
              <a:rPr lang="zh-CN" altLang="zh-CN" dirty="0"/>
              <a:t>后面的数就在根的右子树上，然后又将</a:t>
            </a:r>
            <a:r>
              <a:rPr lang="en-US" altLang="zh-CN" dirty="0"/>
              <a:t>b</a:t>
            </a:r>
            <a:r>
              <a:rPr lang="zh-CN" altLang="zh-CN" dirty="0"/>
              <a:t>后面一个结点对应的结点转到树根的右边，那么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zh-CN" dirty="0"/>
              <a:t>这个区间就是下图中</a:t>
            </a:r>
            <a:r>
              <a:rPr lang="en-US" altLang="zh-CN" dirty="0"/>
              <a:t>B</a:t>
            </a:r>
            <a:r>
              <a:rPr lang="zh-CN" altLang="zh-CN" dirty="0"/>
              <a:t>所示的子树。</a:t>
            </a:r>
            <a:endParaRPr lang="zh-CN" altLang="en-US" dirty="0"/>
          </a:p>
        </p:txBody>
      </p:sp>
      <p:pic>
        <p:nvPicPr>
          <p:cNvPr id="4" name="图片 3" descr="http://dongxicheng.org/wp-content/uploads/2011/04/rang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089" y="4942734"/>
            <a:ext cx="2101850" cy="1835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529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十二、</a:t>
            </a:r>
            <a:r>
              <a:rPr lang="zh-CN" altLang="zh-CN" dirty="0"/>
              <a:t>树链剖分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9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如何在</a:t>
            </a:r>
            <a:r>
              <a:rPr lang="zh-CN" altLang="en-US" dirty="0"/>
              <a:t>一棵树上进行路径的修改、求极值、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回到我们分块算法的思考过程中，用空间去换取时间，将某些信息</a:t>
            </a:r>
            <a:r>
              <a:rPr lang="zh-CN" altLang="en-US" b="1" dirty="0" smtClean="0"/>
              <a:t>“捆绑”</a:t>
            </a:r>
            <a:r>
              <a:rPr lang="zh-CN" altLang="en-US" dirty="0" smtClean="0"/>
              <a:t>起来！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树链，就是树上的路径。剖分，就是把路径分类为重链和</a:t>
            </a:r>
            <a:r>
              <a:rPr lang="zh-CN" altLang="en-US" dirty="0" smtClean="0"/>
              <a:t>轻链。</a:t>
            </a:r>
            <a:r>
              <a:rPr lang="en-US" altLang="zh-CN" dirty="0"/>
              <a:t>	</a:t>
            </a:r>
            <a:r>
              <a:rPr lang="zh-CN" altLang="en-US" dirty="0" smtClean="0"/>
              <a:t>记</a:t>
            </a:r>
            <a:r>
              <a:rPr lang="en-US" altLang="zh-CN" dirty="0" err="1"/>
              <a:t>siz</a:t>
            </a:r>
            <a:r>
              <a:rPr lang="en-US" altLang="zh-CN" dirty="0"/>
              <a:t>[v]</a:t>
            </a:r>
            <a:r>
              <a:rPr lang="zh-CN" altLang="en-US" dirty="0"/>
              <a:t>表示以</a:t>
            </a:r>
            <a:r>
              <a:rPr lang="en-US" altLang="zh-CN" dirty="0"/>
              <a:t>v</a:t>
            </a:r>
            <a:r>
              <a:rPr lang="zh-CN" altLang="en-US" dirty="0"/>
              <a:t>为根的子树的节点数，</a:t>
            </a:r>
            <a:r>
              <a:rPr lang="en-US" altLang="zh-CN" dirty="0"/>
              <a:t>dep[v]</a:t>
            </a:r>
            <a:r>
              <a:rPr lang="zh-CN" altLang="en-US" dirty="0"/>
              <a:t>表示</a:t>
            </a:r>
            <a:r>
              <a:rPr lang="en-US" altLang="zh-CN" dirty="0"/>
              <a:t>v</a:t>
            </a:r>
            <a:r>
              <a:rPr lang="zh-CN" altLang="en-US" dirty="0"/>
              <a:t>的深度</a:t>
            </a:r>
            <a:r>
              <a:rPr lang="en-US" altLang="zh-CN" dirty="0"/>
              <a:t>(</a:t>
            </a:r>
            <a:r>
              <a:rPr lang="zh-CN" altLang="en-US" dirty="0"/>
              <a:t>根深度为</a:t>
            </a:r>
            <a:r>
              <a:rPr lang="en-US" altLang="zh-CN" dirty="0"/>
              <a:t>1)</a:t>
            </a:r>
            <a:r>
              <a:rPr lang="zh-CN" altLang="en-US" dirty="0"/>
              <a:t>，</a:t>
            </a:r>
            <a:r>
              <a:rPr lang="en-US" altLang="zh-CN" dirty="0"/>
              <a:t>top[v]</a:t>
            </a:r>
            <a:r>
              <a:rPr lang="zh-CN" altLang="en-US" dirty="0"/>
              <a:t>表示</a:t>
            </a:r>
            <a:r>
              <a:rPr lang="en-US" altLang="zh-CN" dirty="0"/>
              <a:t>v</a:t>
            </a:r>
            <a:r>
              <a:rPr lang="zh-CN" altLang="en-US" dirty="0"/>
              <a:t>所在的链的顶端节点，</a:t>
            </a:r>
            <a:r>
              <a:rPr lang="en-US" altLang="zh-CN" dirty="0"/>
              <a:t>fa[v]</a:t>
            </a:r>
            <a:r>
              <a:rPr lang="zh-CN" altLang="en-US" dirty="0"/>
              <a:t>表示</a:t>
            </a:r>
            <a:r>
              <a:rPr lang="en-US" altLang="zh-CN" dirty="0"/>
              <a:t>v</a:t>
            </a:r>
            <a:r>
              <a:rPr lang="zh-CN" altLang="en-US" dirty="0"/>
              <a:t>的父亲，</a:t>
            </a:r>
            <a:r>
              <a:rPr lang="en-US" altLang="zh-CN" dirty="0"/>
              <a:t>son[v]</a:t>
            </a:r>
            <a:r>
              <a:rPr lang="zh-CN" altLang="en-US" dirty="0"/>
              <a:t>表示与</a:t>
            </a:r>
            <a:r>
              <a:rPr lang="en-US" altLang="zh-CN" dirty="0"/>
              <a:t>v</a:t>
            </a:r>
            <a:r>
              <a:rPr lang="zh-CN" altLang="en-US" dirty="0"/>
              <a:t>在同一重链上的</a:t>
            </a:r>
            <a:r>
              <a:rPr lang="en-US" altLang="zh-CN" dirty="0"/>
              <a:t>v</a:t>
            </a:r>
            <a:r>
              <a:rPr lang="zh-CN" altLang="en-US" dirty="0"/>
              <a:t>的儿子节点（姑且称为重儿子），</a:t>
            </a:r>
            <a:r>
              <a:rPr lang="en-US" altLang="zh-CN" dirty="0"/>
              <a:t>w[v]</a:t>
            </a:r>
            <a:r>
              <a:rPr lang="zh-CN" altLang="en-US" dirty="0"/>
              <a:t>表示</a:t>
            </a:r>
            <a:r>
              <a:rPr lang="en-US" altLang="zh-CN" dirty="0"/>
              <a:t>v</a:t>
            </a:r>
            <a:r>
              <a:rPr lang="zh-CN" altLang="en-US" dirty="0"/>
              <a:t>与其父亲节点的连边（姑且称为</a:t>
            </a:r>
            <a:r>
              <a:rPr lang="en-US" altLang="zh-CN" dirty="0"/>
              <a:t>v</a:t>
            </a:r>
            <a:r>
              <a:rPr lang="zh-CN" altLang="en-US" dirty="0"/>
              <a:t>的父边）在线段树中的位置。只要把这些东西求出来，就能</a:t>
            </a:r>
            <a:r>
              <a:rPr lang="zh-CN" altLang="en-US" dirty="0" smtClean="0"/>
              <a:t>用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zh-CN" altLang="en-US" dirty="0"/>
              <a:t>时间完成原问题中的操作。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887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十二、</a:t>
            </a:r>
            <a:r>
              <a:rPr lang="zh-CN" altLang="zh-CN" dirty="0"/>
              <a:t>树链剖分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重儿子：</a:t>
            </a:r>
            <a:r>
              <a:rPr lang="en-US" altLang="zh-CN" dirty="0" err="1"/>
              <a:t>siz</a:t>
            </a:r>
            <a:r>
              <a:rPr lang="en-US" altLang="zh-CN" dirty="0"/>
              <a:t>[u]</a:t>
            </a:r>
            <a:r>
              <a:rPr lang="zh-CN" altLang="en-US" dirty="0"/>
              <a:t>为</a:t>
            </a:r>
            <a:r>
              <a:rPr lang="en-US" altLang="zh-CN" dirty="0"/>
              <a:t>v</a:t>
            </a:r>
            <a:r>
              <a:rPr lang="zh-CN" altLang="en-US" dirty="0"/>
              <a:t>的子节点中</a:t>
            </a:r>
            <a:r>
              <a:rPr lang="en-US" altLang="zh-CN" dirty="0" err="1"/>
              <a:t>siz</a:t>
            </a:r>
            <a:r>
              <a:rPr lang="zh-CN" altLang="en-US" dirty="0"/>
              <a:t>值最大的，那么</a:t>
            </a:r>
            <a:r>
              <a:rPr lang="en-US" altLang="zh-CN" dirty="0"/>
              <a:t>u</a:t>
            </a:r>
            <a:r>
              <a:rPr lang="zh-CN" altLang="en-US" dirty="0"/>
              <a:t>就是</a:t>
            </a:r>
            <a:r>
              <a:rPr lang="en-US" altLang="zh-CN" dirty="0"/>
              <a:t>v</a:t>
            </a:r>
            <a:r>
              <a:rPr lang="zh-CN" altLang="en-US" dirty="0"/>
              <a:t>的重儿子。</a:t>
            </a:r>
          </a:p>
          <a:p>
            <a:pPr marL="0" indent="0">
              <a:buNone/>
            </a:pPr>
            <a:r>
              <a:rPr lang="zh-CN" altLang="en-US" dirty="0" smtClean="0"/>
              <a:t>轻</a:t>
            </a:r>
            <a:r>
              <a:rPr lang="zh-CN" altLang="en-US" dirty="0"/>
              <a:t>儿子：</a:t>
            </a:r>
            <a:r>
              <a:rPr lang="en-US" altLang="zh-CN" dirty="0"/>
              <a:t>v</a:t>
            </a:r>
            <a:r>
              <a:rPr lang="zh-CN" altLang="en-US" dirty="0"/>
              <a:t>的其它子节点。</a:t>
            </a:r>
          </a:p>
          <a:p>
            <a:pPr marL="0" indent="0">
              <a:buNone/>
            </a:pPr>
            <a:r>
              <a:rPr lang="zh-CN" altLang="en-US" dirty="0" smtClean="0"/>
              <a:t>重边</a:t>
            </a:r>
            <a:r>
              <a:rPr lang="zh-CN" altLang="en-US" dirty="0"/>
              <a:t>：点</a:t>
            </a:r>
            <a:r>
              <a:rPr lang="en-US" altLang="zh-CN" dirty="0"/>
              <a:t>v</a:t>
            </a:r>
            <a:r>
              <a:rPr lang="zh-CN" altLang="en-US" dirty="0"/>
              <a:t>与其重儿子的连边。</a:t>
            </a:r>
          </a:p>
          <a:p>
            <a:pPr marL="0" indent="0">
              <a:buNone/>
            </a:pPr>
            <a:r>
              <a:rPr lang="zh-CN" altLang="en-US" dirty="0" smtClean="0"/>
              <a:t>轻</a:t>
            </a:r>
            <a:r>
              <a:rPr lang="zh-CN" altLang="en-US" dirty="0"/>
              <a:t>边：点</a:t>
            </a:r>
            <a:r>
              <a:rPr lang="en-US" altLang="zh-CN" dirty="0"/>
              <a:t>v</a:t>
            </a:r>
            <a:r>
              <a:rPr lang="zh-CN" altLang="en-US" dirty="0"/>
              <a:t>与其轻儿子的连边。</a:t>
            </a:r>
          </a:p>
          <a:p>
            <a:pPr marL="0" indent="0">
              <a:buNone/>
            </a:pPr>
            <a:r>
              <a:rPr lang="zh-CN" altLang="en-US" dirty="0" smtClean="0"/>
              <a:t>重链</a:t>
            </a:r>
            <a:r>
              <a:rPr lang="zh-CN" altLang="en-US" dirty="0"/>
              <a:t>：由重边连成的路径。</a:t>
            </a:r>
          </a:p>
          <a:p>
            <a:pPr marL="0" indent="0">
              <a:buNone/>
            </a:pPr>
            <a:r>
              <a:rPr lang="zh-CN" altLang="en-US" dirty="0" smtClean="0"/>
              <a:t>轻链</a:t>
            </a:r>
            <a:r>
              <a:rPr lang="zh-CN" altLang="en-US" dirty="0"/>
              <a:t>：轻边。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30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2787" y="253815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/>
              <a:t>在这些阶段中我们需要做好哪方面的工作？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9628" y="968588"/>
            <a:ext cx="1158239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NOIP</a:t>
            </a:r>
            <a:r>
              <a:rPr lang="zh-CN" altLang="en-US" dirty="0" smtClean="0"/>
              <a:t>阶段，我们需要将学生领入信息学这个陌生的世界，需要我们手把手教学生写程序，因此要求老师能够自己能够编写代码，能够帮助学生查错，幸运的是，该阶段要求的算法理解及编写复杂度并不高！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    </a:t>
            </a:r>
            <a:r>
              <a:rPr lang="zh-CN" altLang="en-US" dirty="0"/>
              <a:t>到</a:t>
            </a:r>
            <a:r>
              <a:rPr lang="zh-CN" altLang="en-US" dirty="0" smtClean="0"/>
              <a:t>了</a:t>
            </a:r>
            <a:r>
              <a:rPr lang="en-US" altLang="zh-CN" dirty="0" smtClean="0"/>
              <a:t>NOI</a:t>
            </a:r>
            <a:r>
              <a:rPr lang="zh-CN" altLang="en-US" dirty="0" smtClean="0"/>
              <a:t>阶段，算法的广度和深度直接是呈“指数爆炸”的，并且经常会有新潮的算法冒出来，此时再让我们所有老师熟练运用相关算法就显得太勉为其难（当然千古神犇老师除外），所以这个阶段我们需要锻炼学生的自主学习能力，但是让学生自主学习并不是老师就彻底沦为一个机房管理员，我们需要让学生有组织</a:t>
            </a:r>
            <a:r>
              <a:rPr lang="zh-CN" altLang="en-US" dirty="0"/>
              <a:t>有模块</a:t>
            </a:r>
            <a:r>
              <a:rPr lang="zh-CN" altLang="en-US" dirty="0" smtClean="0"/>
              <a:t>有系统的高效自学。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而让学生自主学习基本包含确定专题、寻找讲稿、理解算法、代码实现、学以致用。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在这些过程中，我们需要思考我们有哪些环节可以参与进去！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确定专题：保证学生不走弯路，循序渐进的学习！（</a:t>
            </a:r>
            <a:r>
              <a:rPr lang="en-US" altLang="zh-CN" dirty="0" smtClean="0"/>
              <a:t>PS</a:t>
            </a:r>
            <a:r>
              <a:rPr lang="zh-CN" altLang="en-US" dirty="0" smtClean="0"/>
              <a:t>：连线段树都不会就去学主席树，那就糟糕了！）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寻找讲稿：某度上讲稿参差不齐，学生经常看了很久，不理解是正常的，理解了的发现讲稿是错的事情也常有发生，所以我们老师需要帮学生筛选讲稿，让学生不至于浪费时间！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理解算法：筛选讲稿的时候已经要求我们老师去理解这个算法，我们不一定必须将代码实现出来，但是必须要理解其核心过程，在学生学习的时候也可以做相关讲解，加快学生的学习进程。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代码实现：这个只能学生亲自上场搏杀了！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学以致用：在学生学习一个算法后，最后帮学生找</a:t>
            </a:r>
            <a:r>
              <a:rPr lang="en-US" altLang="zh-CN" dirty="0" smtClean="0"/>
              <a:t>3-5</a:t>
            </a:r>
            <a:r>
              <a:rPr lang="zh-CN" altLang="en-US" dirty="0" smtClean="0"/>
              <a:t>道例题，加以巩固。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 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532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十二、</a:t>
            </a:r>
            <a:r>
              <a:rPr lang="zh-CN" altLang="zh-CN" dirty="0"/>
              <a:t>树链剖分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dfs_1</a:t>
            </a:r>
            <a:r>
              <a:rPr lang="zh-CN" altLang="zh-CN" dirty="0"/>
              <a:t>：把</a:t>
            </a:r>
            <a:r>
              <a:rPr lang="en-US" altLang="zh-CN" dirty="0"/>
              <a:t>fa</a:t>
            </a:r>
            <a:r>
              <a:rPr lang="zh-CN" altLang="zh-CN" dirty="0"/>
              <a:t>、</a:t>
            </a:r>
            <a:r>
              <a:rPr lang="en-US" altLang="zh-CN" dirty="0"/>
              <a:t>dep</a:t>
            </a:r>
            <a:r>
              <a:rPr lang="zh-CN" altLang="zh-CN" dirty="0"/>
              <a:t>、</a:t>
            </a:r>
            <a:r>
              <a:rPr lang="en-US" altLang="zh-CN" dirty="0" err="1"/>
              <a:t>siz</a:t>
            </a:r>
            <a:r>
              <a:rPr lang="zh-CN" altLang="zh-CN" dirty="0"/>
              <a:t>、</a:t>
            </a:r>
            <a:r>
              <a:rPr lang="en-US" altLang="zh-CN" dirty="0"/>
              <a:t>son</a:t>
            </a:r>
            <a:r>
              <a:rPr lang="zh-CN" altLang="zh-CN" dirty="0"/>
              <a:t>求出来，比较简单，略过。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dfs_2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 smtClean="0"/>
              <a:t>⒈</a:t>
            </a:r>
            <a:r>
              <a:rPr lang="zh-CN" altLang="zh-CN" dirty="0"/>
              <a:t>对于</a:t>
            </a:r>
            <a:r>
              <a:rPr lang="en-US" altLang="zh-CN" dirty="0"/>
              <a:t>v</a:t>
            </a:r>
            <a:r>
              <a:rPr lang="zh-CN" altLang="zh-CN" dirty="0"/>
              <a:t>，当</a:t>
            </a:r>
            <a:r>
              <a:rPr lang="en-US" altLang="zh-CN" dirty="0"/>
              <a:t>son[v]</a:t>
            </a:r>
            <a:r>
              <a:rPr lang="zh-CN" altLang="zh-CN" dirty="0"/>
              <a:t>存在（即</a:t>
            </a:r>
            <a:r>
              <a:rPr lang="en-US" altLang="zh-CN" dirty="0"/>
              <a:t>v</a:t>
            </a:r>
            <a:r>
              <a:rPr lang="zh-CN" altLang="zh-CN" dirty="0"/>
              <a:t>不是叶子节点）时，显然有</a:t>
            </a:r>
            <a:r>
              <a:rPr lang="en-US" altLang="zh-CN" dirty="0"/>
              <a:t>top[son[v]] = top[v]</a:t>
            </a:r>
            <a:r>
              <a:rPr lang="zh-CN" altLang="zh-CN" dirty="0"/>
              <a:t>。线段树中，</a:t>
            </a:r>
            <a:r>
              <a:rPr lang="en-US" altLang="zh-CN" dirty="0"/>
              <a:t>v</a:t>
            </a:r>
            <a:r>
              <a:rPr lang="zh-CN" altLang="zh-CN" dirty="0"/>
              <a:t>的重边应当在</a:t>
            </a:r>
            <a:r>
              <a:rPr lang="en-US" altLang="zh-CN" dirty="0"/>
              <a:t>v</a:t>
            </a:r>
            <a:r>
              <a:rPr lang="zh-CN" altLang="zh-CN" dirty="0"/>
              <a:t>的父边的后面，记</a:t>
            </a:r>
            <a:r>
              <a:rPr lang="en-US" altLang="zh-CN" dirty="0"/>
              <a:t>w[son[v]] = totw+1</a:t>
            </a:r>
            <a:r>
              <a:rPr lang="zh-CN" altLang="zh-CN" dirty="0"/>
              <a:t>，</a:t>
            </a:r>
            <a:r>
              <a:rPr lang="en-US" altLang="zh-CN" dirty="0" err="1"/>
              <a:t>totw</a:t>
            </a:r>
            <a:r>
              <a:rPr lang="zh-CN" altLang="zh-CN" dirty="0"/>
              <a:t>表示最后加入的一条边在线段树中的位置。此时，为了使一条重链各边在线段树中连续分布，应当进行</a:t>
            </a:r>
            <a:r>
              <a:rPr lang="en-US" altLang="zh-CN" dirty="0"/>
              <a:t>dfs_2(son[v])</a:t>
            </a:r>
            <a:r>
              <a:rPr lang="zh-CN" altLang="zh-CN" dirty="0"/>
              <a:t>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</a:t>
            </a:r>
            <a:r>
              <a:rPr lang="zh-CN" altLang="zh-CN" dirty="0" smtClean="0"/>
              <a:t>⒉</a:t>
            </a:r>
            <a:r>
              <a:rPr lang="zh-CN" altLang="zh-CN" dirty="0"/>
              <a:t>对于</a:t>
            </a:r>
            <a:r>
              <a:rPr lang="en-US" altLang="zh-CN" dirty="0"/>
              <a:t>v</a:t>
            </a:r>
            <a:r>
              <a:rPr lang="zh-CN" altLang="zh-CN" dirty="0"/>
              <a:t>的各个轻儿子</a:t>
            </a:r>
            <a:r>
              <a:rPr lang="en-US" altLang="zh-CN" dirty="0"/>
              <a:t>u</a:t>
            </a:r>
            <a:r>
              <a:rPr lang="zh-CN" altLang="zh-CN" dirty="0"/>
              <a:t>，显然有</a:t>
            </a:r>
            <a:r>
              <a:rPr lang="en-US" altLang="zh-CN" dirty="0"/>
              <a:t>top[u] = u</a:t>
            </a:r>
            <a:r>
              <a:rPr lang="zh-CN" altLang="zh-CN" dirty="0"/>
              <a:t>，并且</a:t>
            </a:r>
            <a:r>
              <a:rPr lang="en-US" altLang="zh-CN" dirty="0"/>
              <a:t>w[u] = totw+1</a:t>
            </a:r>
            <a:r>
              <a:rPr lang="zh-CN" altLang="zh-CN" dirty="0"/>
              <a:t>，进行</a:t>
            </a:r>
            <a:r>
              <a:rPr lang="en-US" altLang="zh-CN" dirty="0"/>
              <a:t>dfs_2</a:t>
            </a:r>
            <a:r>
              <a:rPr lang="zh-CN" altLang="zh-CN" dirty="0"/>
              <a:t>过程。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</a:t>
            </a:r>
            <a:r>
              <a:rPr lang="zh-CN" altLang="zh-CN" dirty="0" smtClean="0"/>
              <a:t>这</a:t>
            </a:r>
            <a:r>
              <a:rPr lang="zh-CN" altLang="zh-CN" dirty="0"/>
              <a:t>就求出了</a:t>
            </a:r>
            <a:r>
              <a:rPr lang="en-US" altLang="zh-CN" dirty="0"/>
              <a:t>top</a:t>
            </a:r>
            <a:r>
              <a:rPr lang="zh-CN" altLang="zh-CN" dirty="0"/>
              <a:t>和</a:t>
            </a:r>
            <a:r>
              <a:rPr lang="en-US" altLang="zh-CN" dirty="0"/>
              <a:t>w</a:t>
            </a:r>
            <a:r>
              <a:rPr lang="zh-CN" altLang="zh-CN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zh-CN" dirty="0" smtClean="0"/>
              <a:t>将</a:t>
            </a:r>
            <a:r>
              <a:rPr lang="zh-CN" altLang="zh-CN" dirty="0"/>
              <a:t>树中各边的权值在线段树中更新，建链和建线段树的过程就完成了。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627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十二、</a:t>
            </a:r>
            <a:r>
              <a:rPr lang="zh-CN" altLang="zh-CN" dirty="0"/>
              <a:t>树链剖分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记</a:t>
            </a:r>
            <a:r>
              <a:rPr lang="en-US" altLang="zh-CN" dirty="0"/>
              <a:t>f1 = top[u]</a:t>
            </a:r>
            <a:r>
              <a:rPr lang="zh-CN" altLang="zh-CN" dirty="0"/>
              <a:t>，</a:t>
            </a:r>
            <a:r>
              <a:rPr lang="en-US" altLang="zh-CN" dirty="0"/>
              <a:t>f2 = top[v]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当要修改</a:t>
            </a:r>
            <a:r>
              <a:rPr lang="en-US" altLang="zh-CN" dirty="0"/>
              <a:t>11</a:t>
            </a:r>
            <a:r>
              <a:rPr lang="zh-CN" altLang="zh-CN" dirty="0"/>
              <a:t>到</a:t>
            </a:r>
            <a:r>
              <a:rPr lang="en-US" altLang="zh-CN" dirty="0"/>
              <a:t>10</a:t>
            </a:r>
            <a:r>
              <a:rPr lang="zh-CN" altLang="zh-CN" dirty="0"/>
              <a:t>的路径时。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 </a:t>
            </a:r>
            <a:r>
              <a:rPr lang="zh-CN" altLang="zh-CN" dirty="0" smtClean="0"/>
              <a:t>第一次</a:t>
            </a:r>
            <a:r>
              <a:rPr lang="zh-CN" altLang="zh-CN" dirty="0"/>
              <a:t>迭代：</a:t>
            </a:r>
            <a:r>
              <a:rPr lang="en-US" altLang="zh-CN" dirty="0"/>
              <a:t>u = 11</a:t>
            </a:r>
            <a:r>
              <a:rPr lang="zh-CN" altLang="zh-CN" dirty="0"/>
              <a:t>，</a:t>
            </a:r>
            <a:r>
              <a:rPr lang="en-US" altLang="zh-CN" dirty="0"/>
              <a:t>v = 10</a:t>
            </a:r>
            <a:r>
              <a:rPr lang="zh-CN" altLang="zh-CN" dirty="0"/>
              <a:t>，</a:t>
            </a:r>
            <a:r>
              <a:rPr lang="en-US" altLang="zh-CN" dirty="0"/>
              <a:t>f1 = 2</a:t>
            </a:r>
            <a:r>
              <a:rPr lang="zh-CN" altLang="zh-CN" dirty="0"/>
              <a:t>，</a:t>
            </a:r>
            <a:r>
              <a:rPr lang="en-US" altLang="zh-CN" dirty="0"/>
              <a:t>f2 = 10</a:t>
            </a:r>
            <a:r>
              <a:rPr lang="zh-CN" altLang="zh-CN" dirty="0"/>
              <a:t>。此时</a:t>
            </a:r>
            <a:r>
              <a:rPr lang="en-US" altLang="zh-CN" dirty="0"/>
              <a:t>dep[f1] &lt; dep[f2]</a:t>
            </a:r>
            <a:r>
              <a:rPr lang="zh-CN" altLang="zh-CN" dirty="0"/>
              <a:t>，因此修改线段树中的</a:t>
            </a:r>
            <a:r>
              <a:rPr lang="en-US" altLang="zh-CN" dirty="0"/>
              <a:t>5</a:t>
            </a:r>
            <a:r>
              <a:rPr lang="zh-CN" altLang="zh-CN" dirty="0"/>
              <a:t>号点，</a:t>
            </a:r>
            <a:r>
              <a:rPr lang="en-US" altLang="zh-CN" dirty="0"/>
              <a:t>v = 4, f2 = 1</a:t>
            </a:r>
            <a:r>
              <a:rPr lang="zh-CN" altLang="zh-CN" dirty="0"/>
              <a:t>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第二</a:t>
            </a:r>
            <a:r>
              <a:rPr lang="zh-CN" altLang="zh-CN" dirty="0"/>
              <a:t>次迭代：</a:t>
            </a:r>
            <a:r>
              <a:rPr lang="en-US" altLang="zh-CN" dirty="0"/>
              <a:t>dep[f1] &gt; dep[f2]</a:t>
            </a:r>
            <a:r>
              <a:rPr lang="zh-CN" altLang="zh-CN" dirty="0"/>
              <a:t>，修改线段树中</a:t>
            </a:r>
            <a:r>
              <a:rPr lang="en-US" altLang="zh-CN" dirty="0"/>
              <a:t>10--11</a:t>
            </a:r>
            <a:r>
              <a:rPr lang="zh-CN" altLang="zh-CN" dirty="0"/>
              <a:t>号点。</a:t>
            </a:r>
            <a:r>
              <a:rPr lang="en-US" altLang="zh-CN" dirty="0"/>
              <a:t>u = 2</a:t>
            </a:r>
            <a:r>
              <a:rPr lang="zh-CN" altLang="zh-CN" dirty="0"/>
              <a:t>，</a:t>
            </a:r>
            <a:r>
              <a:rPr lang="en-US" altLang="zh-CN" dirty="0"/>
              <a:t>f1 = 2</a:t>
            </a:r>
            <a:r>
              <a:rPr lang="zh-CN" altLang="zh-CN" dirty="0" smtClean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第三</a:t>
            </a:r>
            <a:r>
              <a:rPr lang="zh-CN" altLang="zh-CN" dirty="0"/>
              <a:t>次迭代：</a:t>
            </a:r>
            <a:r>
              <a:rPr lang="en-US" altLang="zh-CN" dirty="0"/>
              <a:t>dep[f1] &gt; dep[f2]</a:t>
            </a:r>
            <a:r>
              <a:rPr lang="zh-CN" altLang="zh-CN" dirty="0"/>
              <a:t>，修改线段树中</a:t>
            </a:r>
            <a:r>
              <a:rPr lang="en-US" altLang="zh-CN" dirty="0"/>
              <a:t>9</a:t>
            </a:r>
            <a:r>
              <a:rPr lang="zh-CN" altLang="zh-CN" dirty="0"/>
              <a:t>号点。</a:t>
            </a:r>
            <a:r>
              <a:rPr lang="en-US" altLang="zh-CN" dirty="0"/>
              <a:t>u = 1</a:t>
            </a:r>
            <a:r>
              <a:rPr lang="zh-CN" altLang="zh-CN" dirty="0"/>
              <a:t>，</a:t>
            </a:r>
            <a:r>
              <a:rPr lang="en-US" altLang="zh-CN" dirty="0"/>
              <a:t>f1 = </a:t>
            </a:r>
            <a:r>
              <a:rPr lang="en-US" altLang="zh-CN" dirty="0" smtClean="0"/>
              <a:t>1</a:t>
            </a:r>
            <a:r>
              <a:rPr lang="zh-CN" altLang="zh-CN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zh-CN" altLang="zh-CN" dirty="0" smtClean="0"/>
              <a:t>第四</a:t>
            </a:r>
            <a:r>
              <a:rPr lang="zh-CN" altLang="zh-CN" dirty="0"/>
              <a:t>次迭代：</a:t>
            </a:r>
            <a:r>
              <a:rPr lang="en-US" altLang="zh-CN" dirty="0"/>
              <a:t>f1 = f2</a:t>
            </a:r>
            <a:r>
              <a:rPr lang="zh-CN" altLang="zh-CN" dirty="0"/>
              <a:t>且</a:t>
            </a:r>
            <a:r>
              <a:rPr lang="en-US" altLang="zh-CN" dirty="0"/>
              <a:t>u = v</a:t>
            </a:r>
            <a:r>
              <a:rPr lang="zh-CN" altLang="zh-CN" dirty="0"/>
              <a:t>，修改结束。</a:t>
            </a:r>
            <a:endParaRPr lang="zh-CN" altLang="en-US" dirty="0"/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872" y="4871427"/>
            <a:ext cx="2286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824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</a:t>
            </a:r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en-US" altLang="zh-CN" dirty="0"/>
              <a:t>Link Cut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树链剖分中重轻链的分割方法使得树的形态不能发生改变，否则我们只能重构整个线段树，这个对于时间复杂度是灾难性的！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LCT = </a:t>
            </a:r>
            <a:r>
              <a:rPr lang="zh-CN" altLang="en-US" dirty="0" smtClean="0"/>
              <a:t>树链剖分 </a:t>
            </a:r>
            <a:r>
              <a:rPr lang="en-US" altLang="zh-CN" dirty="0" smtClean="0"/>
              <a:t>+ splay</a:t>
            </a:r>
          </a:p>
          <a:p>
            <a:pPr marL="0" indent="0">
              <a:buNone/>
            </a:pPr>
            <a:r>
              <a:rPr lang="en-US" altLang="zh-CN" dirty="0" smtClean="0"/>
              <a:t>	LCT</a:t>
            </a:r>
            <a:r>
              <a:rPr lang="zh-CN" altLang="en-US" dirty="0" smtClean="0"/>
              <a:t>是</a:t>
            </a:r>
            <a:r>
              <a:rPr lang="zh-CN" altLang="en-US" dirty="0"/>
              <a:t>把树分解成多个树链，并且把每条树链都分别储存到一颗</a:t>
            </a:r>
            <a:r>
              <a:rPr lang="en-US" altLang="zh-CN" dirty="0"/>
              <a:t>splay</a:t>
            </a:r>
            <a:r>
              <a:rPr lang="zh-CN" altLang="en-US" dirty="0"/>
              <a:t>中。当我们需要对一颗树上的路径进行操作的时候，利用</a:t>
            </a:r>
            <a:r>
              <a:rPr lang="en-US" altLang="zh-CN" dirty="0"/>
              <a:t>splay</a:t>
            </a:r>
            <a:r>
              <a:rPr lang="zh-CN" altLang="en-US" dirty="0"/>
              <a:t>进行分离与合并，把这条树上的路径储存到同一棵</a:t>
            </a:r>
            <a:r>
              <a:rPr lang="en-US" altLang="zh-CN" dirty="0"/>
              <a:t>splay</a:t>
            </a:r>
            <a:r>
              <a:rPr lang="zh-CN" altLang="en-US" dirty="0"/>
              <a:t>中，然后再操作这颗</a:t>
            </a:r>
            <a:r>
              <a:rPr lang="en-US" altLang="zh-CN" dirty="0"/>
              <a:t>splay</a:t>
            </a:r>
            <a:r>
              <a:rPr lang="zh-CN" altLang="en-US" dirty="0"/>
              <a:t>就行了。</a:t>
            </a:r>
          </a:p>
        </p:txBody>
      </p:sp>
      <p:pic>
        <p:nvPicPr>
          <p:cNvPr id="1026" name="图片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270" y="1583400"/>
            <a:ext cx="494665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18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十三、</a:t>
            </a:r>
            <a:r>
              <a:rPr lang="en-US" altLang="zh-CN" dirty="0"/>
              <a:t>Link Cut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这颗</a:t>
            </a:r>
            <a:r>
              <a:rPr lang="en-US" altLang="zh-CN" dirty="0"/>
              <a:t>splay</a:t>
            </a:r>
            <a:r>
              <a:rPr lang="zh-CN" altLang="en-US" dirty="0"/>
              <a:t>中，离根节点近的边被储存到</a:t>
            </a:r>
            <a:r>
              <a:rPr lang="en-US" altLang="zh-CN" dirty="0"/>
              <a:t>splay</a:t>
            </a:r>
            <a:r>
              <a:rPr lang="zh-CN" altLang="en-US" dirty="0"/>
              <a:t>的左边，离根节点较远的被储存到右边，</a:t>
            </a:r>
            <a:r>
              <a:rPr lang="en-US" altLang="zh-CN" dirty="0"/>
              <a:t>splay tree</a:t>
            </a:r>
            <a:r>
              <a:rPr lang="zh-CN" altLang="en-US" dirty="0"/>
              <a:t>是以</a:t>
            </a:r>
            <a:r>
              <a:rPr lang="en-US" altLang="zh-CN" dirty="0"/>
              <a:t>deep</a:t>
            </a:r>
            <a:r>
              <a:rPr lang="zh-CN" altLang="en-US" dirty="0"/>
              <a:t>作为关键字排序的。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2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72" y="1903752"/>
            <a:ext cx="5275262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7271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十三、</a:t>
            </a:r>
            <a:r>
              <a:rPr lang="en-US" altLang="zh-CN" dirty="0"/>
              <a:t>Link Cut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原</a:t>
            </a:r>
            <a:r>
              <a:rPr lang="zh-CN" altLang="en-US" dirty="0" smtClean="0"/>
              <a:t>树对应的辅助树（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树）</a:t>
            </a:r>
            <a:endParaRPr lang="zh-CN" altLang="en-US" dirty="0"/>
          </a:p>
        </p:txBody>
      </p:sp>
      <p:pic>
        <p:nvPicPr>
          <p:cNvPr id="3075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61" y="2474342"/>
            <a:ext cx="527050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22" y="2622088"/>
            <a:ext cx="5303837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395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十三、</a:t>
            </a:r>
            <a:r>
              <a:rPr lang="en-US" altLang="zh-CN" dirty="0"/>
              <a:t>Link Cut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64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	ACCESS </a:t>
            </a:r>
            <a:r>
              <a:rPr lang="zh-CN" altLang="en-US" dirty="0"/>
              <a:t>操作是</a:t>
            </a:r>
            <a:r>
              <a:rPr lang="en-US" altLang="zh-CN" dirty="0"/>
              <a:t>Link-Cut Trees </a:t>
            </a:r>
            <a:r>
              <a:rPr lang="zh-CN" altLang="en-US" dirty="0"/>
              <a:t>的所有操作的基础</a:t>
            </a:r>
            <a:r>
              <a:rPr lang="en-US" altLang="zh-CN" dirty="0"/>
              <a:t>. </a:t>
            </a:r>
            <a:r>
              <a:rPr lang="zh-CN" altLang="en-US" dirty="0"/>
              <a:t>假设调用了</a:t>
            </a:r>
            <a:r>
              <a:rPr lang="zh-CN" altLang="en-US" dirty="0" smtClean="0"/>
              <a:t>过</a:t>
            </a:r>
            <a:r>
              <a:rPr lang="en-US" altLang="zh-CN" dirty="0" smtClean="0"/>
              <a:t>	</a:t>
            </a:r>
            <a:r>
              <a:rPr lang="zh-CN" altLang="en-US" dirty="0" smtClean="0"/>
              <a:t>程</a:t>
            </a:r>
            <a:r>
              <a:rPr lang="en-US" altLang="zh-CN" dirty="0"/>
              <a:t>ACCESS(v), </a:t>
            </a:r>
            <a:r>
              <a:rPr lang="zh-CN" altLang="en-US" dirty="0"/>
              <a:t>那么从点</a:t>
            </a:r>
            <a:r>
              <a:rPr lang="en-US" altLang="zh-CN" dirty="0"/>
              <a:t>v </a:t>
            </a:r>
            <a:r>
              <a:rPr lang="zh-CN" altLang="en-US" dirty="0"/>
              <a:t>到根结点的路径就成为一条新的</a:t>
            </a:r>
            <a:r>
              <a:rPr lang="en-US" altLang="zh-CN" dirty="0"/>
              <a:t>Preferred Path.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如果执行了一个点的</a:t>
            </a:r>
            <a:r>
              <a:rPr lang="en-US" altLang="zh-CN" dirty="0"/>
              <a:t>access</a:t>
            </a:r>
            <a:r>
              <a:rPr lang="zh-CN" altLang="en-US" dirty="0"/>
              <a:t>操作，那么从根节点到这个点路径上的所有的点就会变为偏好孩子，所有的边就会变为偏好边，这条路径也就变为一条偏好路径，同时，从根节点到该节点的这条路径就被储存到了</a:t>
            </a:r>
            <a:r>
              <a:rPr lang="en-US" altLang="zh-CN" dirty="0"/>
              <a:t>link-cut trees</a:t>
            </a:r>
            <a:r>
              <a:rPr lang="zh-CN" altLang="en-US" dirty="0"/>
              <a:t>根节点的</a:t>
            </a:r>
            <a:r>
              <a:rPr lang="en-US" altLang="zh-CN" dirty="0"/>
              <a:t>splay</a:t>
            </a:r>
            <a:r>
              <a:rPr lang="zh-CN" altLang="en-US" dirty="0"/>
              <a:t>中。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那</a:t>
            </a:r>
            <a:r>
              <a:rPr lang="zh-CN" altLang="en-US" dirty="0"/>
              <a:t>我们要怎么做呢？涉及到</a:t>
            </a:r>
            <a:r>
              <a:rPr lang="en-US" altLang="zh-CN" dirty="0"/>
              <a:t>splay</a:t>
            </a:r>
            <a:r>
              <a:rPr lang="zh-CN" altLang="en-US" dirty="0"/>
              <a:t>的分离与合并岂不是很麻烦。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假设</a:t>
            </a:r>
            <a:r>
              <a:rPr lang="zh-CN" altLang="en-US" dirty="0"/>
              <a:t>访问到</a:t>
            </a:r>
            <a:r>
              <a:rPr lang="en-US" altLang="zh-CN" dirty="0"/>
              <a:t>X</a:t>
            </a:r>
            <a:r>
              <a:rPr lang="zh-CN" altLang="en-US" dirty="0"/>
              <a:t>节点，</a:t>
            </a:r>
            <a:r>
              <a:rPr lang="zh-CN" altLang="en-US" b="1" dirty="0"/>
              <a:t>我们先把</a:t>
            </a:r>
            <a:r>
              <a:rPr lang="en-US" altLang="zh-CN" b="1" dirty="0"/>
              <a:t>X</a:t>
            </a:r>
            <a:r>
              <a:rPr lang="zh-CN" altLang="en-US" b="1" dirty="0"/>
              <a:t>伸展到它所在的</a:t>
            </a:r>
            <a:r>
              <a:rPr lang="en-US" altLang="zh-CN" b="1" dirty="0"/>
              <a:t>splay</a:t>
            </a:r>
            <a:r>
              <a:rPr lang="zh-CN" altLang="en-US" b="1" dirty="0"/>
              <a:t>的根，然后断开它的右孩子，因为被访问到的点是没有偏好孩子的。这样</a:t>
            </a:r>
            <a:r>
              <a:rPr lang="en-US" altLang="zh-CN" b="1" dirty="0"/>
              <a:t>X</a:t>
            </a:r>
            <a:r>
              <a:rPr lang="zh-CN" altLang="en-US" b="1" dirty="0"/>
              <a:t>所在的</a:t>
            </a:r>
            <a:r>
              <a:rPr lang="en-US" altLang="zh-CN" b="1" dirty="0"/>
              <a:t>splay</a:t>
            </a:r>
            <a:r>
              <a:rPr lang="zh-CN" altLang="en-US" b="1" dirty="0"/>
              <a:t>就是一条从根的方向延伸过来的一条树链（当然，它并不完整）然后我们访问</a:t>
            </a:r>
            <a:r>
              <a:rPr lang="en-US" altLang="zh-CN" b="1" dirty="0"/>
              <a:t>X</a:t>
            </a:r>
            <a:r>
              <a:rPr lang="zh-CN" altLang="en-US" b="1" dirty="0"/>
              <a:t>所在的树链的路径父节点，并把它旋转到它所在</a:t>
            </a:r>
            <a:r>
              <a:rPr lang="en-US" altLang="zh-CN" b="1" dirty="0"/>
              <a:t>splay</a:t>
            </a:r>
            <a:r>
              <a:rPr lang="zh-CN" altLang="en-US" b="1" dirty="0"/>
              <a:t>的根，然后断开它的右孩子，并连接到</a:t>
            </a:r>
            <a:r>
              <a:rPr lang="en-US" altLang="zh-CN" b="1" dirty="0"/>
              <a:t>X</a:t>
            </a:r>
            <a:r>
              <a:rPr lang="zh-CN" altLang="en-US" b="1" dirty="0"/>
              <a:t>所在的树链，</a:t>
            </a:r>
            <a:r>
              <a:rPr lang="zh-CN" altLang="en-US" dirty="0"/>
              <a:t>然后不断重复这一过程，最终，我们就会得到一条从根节点延伸到</a:t>
            </a:r>
            <a:r>
              <a:rPr lang="en-US" altLang="zh-CN" dirty="0"/>
              <a:t>X</a:t>
            </a:r>
            <a:r>
              <a:rPr lang="zh-CN" altLang="en-US" dirty="0"/>
              <a:t>的一条树链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238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十三、</a:t>
            </a:r>
            <a:r>
              <a:rPr lang="en-US" altLang="zh-CN" dirty="0"/>
              <a:t>Link Cut Tree</a:t>
            </a:r>
            <a:endParaRPr lang="zh-CN" altLang="en-US" dirty="0"/>
          </a:p>
        </p:txBody>
      </p:sp>
      <p:pic>
        <p:nvPicPr>
          <p:cNvPr id="4098" name="图片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6" y="1690688"/>
            <a:ext cx="49434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801" y="1806930"/>
            <a:ext cx="5275262" cy="36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705165" y="2823300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ACCESS(2)</a:t>
            </a:r>
            <a:endParaRPr lang="zh-CN" altLang="en-US" sz="3200" dirty="0"/>
          </a:p>
        </p:txBody>
      </p:sp>
      <p:pic>
        <p:nvPicPr>
          <p:cNvPr id="4100" name="图片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3" y="2042673"/>
            <a:ext cx="5275262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31" y="1539876"/>
            <a:ext cx="5275262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3" y="1430338"/>
            <a:ext cx="5275262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图片 4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790" y="1289404"/>
            <a:ext cx="6069813" cy="478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06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十三、</a:t>
            </a:r>
            <a:r>
              <a:rPr lang="en-US" altLang="zh-CN" dirty="0"/>
              <a:t>Link Cut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81691" cy="41224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求</a:t>
            </a:r>
            <a:r>
              <a:rPr lang="en-US" altLang="zh-CN" dirty="0" smtClean="0"/>
              <a:t>LCA!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当</a:t>
            </a:r>
            <a:r>
              <a:rPr lang="zh-CN" altLang="zh-CN" dirty="0"/>
              <a:t>我们从根节点画两条通路分别通向两个点时，这两条通路中总是会重合一部分，这些重合的部分在我们两次</a:t>
            </a:r>
            <a:r>
              <a:rPr lang="en-US" altLang="zh-CN" dirty="0"/>
              <a:t>access</a:t>
            </a:r>
            <a:r>
              <a:rPr lang="zh-CN" altLang="zh-CN" dirty="0"/>
              <a:t>操作中是不用变的，那么最后一次变化的点就是两点的最近公共祖先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求图中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LCA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06" y="1334825"/>
            <a:ext cx="4611688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666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十三、</a:t>
            </a:r>
            <a:r>
              <a:rPr lang="en-US" altLang="zh-CN" dirty="0"/>
              <a:t>Link Cut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先</a:t>
            </a:r>
            <a:r>
              <a:rPr lang="en-US" altLang="zh-CN" dirty="0" smtClean="0"/>
              <a:t>access(9)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73" y="2374269"/>
            <a:ext cx="52705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70" y="899820"/>
            <a:ext cx="6048375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976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十三、</a:t>
            </a:r>
            <a:r>
              <a:rPr lang="en-US" altLang="zh-CN" dirty="0"/>
              <a:t>Link Cut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再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4" y="2651434"/>
            <a:ext cx="3894137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42" y="62144"/>
            <a:ext cx="4998734" cy="664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230122" y="51934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就是所求的</a:t>
            </a:r>
            <a:r>
              <a:rPr lang="en-US" altLang="zh-CN" dirty="0" smtClean="0"/>
              <a:t>LCA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0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2787" y="25381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本次交流的主要内容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9628" y="968588"/>
            <a:ext cx="115823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恰巧前段时间刚组织学生学习了高级数据结构专题，我就将我学习的一些算法和大家一起交流分享一下！</a:t>
            </a:r>
            <a:r>
              <a:rPr lang="en-US" altLang="zh-CN" dirty="0" smtClean="0"/>
              <a:t>     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254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十三、</a:t>
            </a:r>
            <a:r>
              <a:rPr lang="en-US" altLang="zh-CN" dirty="0"/>
              <a:t>Link Cut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FindRoot</a:t>
            </a:r>
            <a:r>
              <a:rPr lang="zh-CN" altLang="zh-CN" dirty="0"/>
              <a:t>（查找树根</a:t>
            </a:r>
            <a:r>
              <a:rPr lang="zh-CN" altLang="zh-CN" dirty="0" smtClean="0"/>
              <a:t>）</a:t>
            </a:r>
            <a:r>
              <a:rPr lang="zh-CN" altLang="en-US" dirty="0"/>
              <a:t>：在</a:t>
            </a:r>
            <a:r>
              <a:rPr lang="en-US" altLang="zh-CN" dirty="0"/>
              <a:t>ACCESS(v)</a:t>
            </a:r>
            <a:r>
              <a:rPr lang="zh-CN" altLang="en-US" dirty="0"/>
              <a:t>之后</a:t>
            </a:r>
            <a:r>
              <a:rPr lang="en-US" altLang="zh-CN" dirty="0"/>
              <a:t>,</a:t>
            </a:r>
            <a:r>
              <a:rPr lang="zh-CN" altLang="en-US" dirty="0"/>
              <a:t>根结点一定是</a:t>
            </a:r>
            <a:r>
              <a:rPr lang="en-US" altLang="zh-CN" dirty="0"/>
              <a:t>v</a:t>
            </a:r>
            <a:r>
              <a:rPr lang="zh-CN" altLang="en-US" dirty="0"/>
              <a:t>所属的</a:t>
            </a:r>
            <a:r>
              <a:rPr lang="en-US" altLang="zh-CN" dirty="0" err="1"/>
              <a:t>AuxiliaryTree</a:t>
            </a:r>
            <a:r>
              <a:rPr lang="zh-CN" altLang="en-US" dirty="0"/>
              <a:t>的最小</a:t>
            </a:r>
            <a:r>
              <a:rPr lang="zh-CN" altLang="en-US" dirty="0" smtClean="0"/>
              <a:t>结点。我们</a:t>
            </a:r>
            <a:r>
              <a:rPr lang="zh-CN" altLang="en-US" dirty="0"/>
              <a:t>先把</a:t>
            </a:r>
            <a:r>
              <a:rPr lang="en-US" altLang="zh-CN" dirty="0"/>
              <a:t>v</a:t>
            </a:r>
            <a:r>
              <a:rPr lang="zh-CN" altLang="en-US" dirty="0"/>
              <a:t>旋转到它所属的</a:t>
            </a:r>
            <a:r>
              <a:rPr lang="en-US" altLang="zh-CN" dirty="0" err="1"/>
              <a:t>AuxiliaryTree</a:t>
            </a:r>
            <a:r>
              <a:rPr lang="zh-CN" altLang="en-US" dirty="0"/>
              <a:t>的</a:t>
            </a:r>
            <a:r>
              <a:rPr lang="zh-CN" altLang="en-US" dirty="0" smtClean="0"/>
              <a:t>根。再</a:t>
            </a:r>
            <a:r>
              <a:rPr lang="zh-CN" altLang="en-US" dirty="0"/>
              <a:t>从</a:t>
            </a:r>
            <a:r>
              <a:rPr lang="en-US" altLang="zh-CN" dirty="0"/>
              <a:t>v</a:t>
            </a:r>
            <a:r>
              <a:rPr lang="zh-CN" altLang="en-US" dirty="0"/>
              <a:t>开始</a:t>
            </a:r>
            <a:r>
              <a:rPr lang="en-US" altLang="zh-CN" dirty="0"/>
              <a:t>,</a:t>
            </a:r>
            <a:r>
              <a:rPr lang="zh-CN" altLang="en-US" dirty="0"/>
              <a:t>沿着</a:t>
            </a:r>
            <a:r>
              <a:rPr lang="en-US" altLang="zh-CN" dirty="0" err="1"/>
              <a:t>AuxiliaryTree</a:t>
            </a:r>
            <a:r>
              <a:rPr lang="zh-CN" altLang="en-US" dirty="0"/>
              <a:t>向左走</a:t>
            </a:r>
            <a:r>
              <a:rPr lang="en-US" altLang="zh-CN" dirty="0"/>
              <a:t>,</a:t>
            </a:r>
            <a:r>
              <a:rPr lang="zh-CN" altLang="en-US" dirty="0"/>
              <a:t>直到不能再向左</a:t>
            </a:r>
            <a:r>
              <a:rPr lang="en-US" altLang="zh-CN" dirty="0"/>
              <a:t>,</a:t>
            </a:r>
            <a:r>
              <a:rPr lang="zh-CN" altLang="en-US" dirty="0"/>
              <a:t>这个点就是我们要找的根</a:t>
            </a:r>
            <a:r>
              <a:rPr lang="zh-CN" altLang="en-US" dirty="0" smtClean="0"/>
              <a:t>结点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2322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十三、</a:t>
            </a:r>
            <a:r>
              <a:rPr lang="en-US" altLang="zh-CN" dirty="0"/>
              <a:t>Link Cut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makeroot</a:t>
            </a:r>
            <a:r>
              <a:rPr lang="en-US" altLang="zh-CN" dirty="0"/>
              <a:t>/</a:t>
            </a:r>
            <a:r>
              <a:rPr lang="en-US" altLang="zh-CN" dirty="0" err="1"/>
              <a:t>changeroot</a:t>
            </a:r>
            <a:r>
              <a:rPr lang="zh-CN" altLang="zh-CN" dirty="0"/>
              <a:t>（改变树根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access(v)</a:t>
            </a:r>
            <a:r>
              <a:rPr lang="zh-CN" altLang="en-US" dirty="0" smtClean="0"/>
              <a:t>，再将主链反转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81" y="3174091"/>
            <a:ext cx="5303837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68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用途：在线求最值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存储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插入：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smtClean="0"/>
              <a:t>删除（仅能删除最值）：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zh-CN" altLang="en-US" dirty="0"/>
              <a:t>询问：</a:t>
            </a:r>
            <a:r>
              <a:rPr lang="en-US" altLang="zh-CN" dirty="0"/>
              <a:t>O(1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666875" y="2400299"/>
            <a:ext cx="6266802" cy="2244725"/>
            <a:chOff x="576" y="2256"/>
            <a:chExt cx="4416" cy="1776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2880" y="225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 dirty="0"/>
                <a:t>1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584" y="2640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2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984" y="2640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3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960" y="307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4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2256" y="307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5</a:t>
              </a: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3408" y="307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6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4608" y="307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7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576" y="364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8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1296" y="364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9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1824" y="364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10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2544" y="364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11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3024" y="364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12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3744" y="364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13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4224" y="364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400"/>
                <a:t>14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816" y="340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V="1">
              <a:off x="2112" y="340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3264" y="340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V="1">
              <a:off x="4464" y="340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 flipV="1">
              <a:off x="1296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 flipV="1">
              <a:off x="2544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 flipV="1">
              <a:off x="3744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 flipV="1">
              <a:off x="1968" y="288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1200" y="288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3696" y="292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 flipV="1">
              <a:off x="4320" y="292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1920" y="2496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 flipV="1">
              <a:off x="3264" y="2496"/>
              <a:ext cx="7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70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向下调整（以小根堆为例）：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381000" y="2405063"/>
            <a:ext cx="4024313" cy="1608137"/>
            <a:chOff x="240" y="2427"/>
            <a:chExt cx="2535" cy="1013"/>
          </a:xfrm>
        </p:grpSpPr>
        <p:sp>
          <p:nvSpPr>
            <p:cNvPr id="33" name="Oval 10"/>
            <p:cNvSpPr>
              <a:spLocks noChangeAspect="1" noChangeArrowheads="1"/>
            </p:cNvSpPr>
            <p:nvPr/>
          </p:nvSpPr>
          <p:spPr bwMode="auto">
            <a:xfrm>
              <a:off x="1563" y="2427"/>
              <a:ext cx="220" cy="2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dirty="0"/>
                <a:t>13</a:t>
              </a:r>
            </a:p>
          </p:txBody>
        </p:sp>
        <p:sp>
          <p:nvSpPr>
            <p:cNvPr id="34" name="Oval 11"/>
            <p:cNvSpPr>
              <a:spLocks noChangeAspect="1" noChangeArrowheads="1"/>
            </p:cNvSpPr>
            <p:nvPr/>
          </p:nvSpPr>
          <p:spPr bwMode="auto">
            <a:xfrm>
              <a:off x="819" y="2646"/>
              <a:ext cx="220" cy="2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35" name="Oval 12"/>
            <p:cNvSpPr>
              <a:spLocks noChangeAspect="1" noChangeArrowheads="1"/>
            </p:cNvSpPr>
            <p:nvPr/>
          </p:nvSpPr>
          <p:spPr bwMode="auto">
            <a:xfrm>
              <a:off x="2196" y="2646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36" name="Oval 13"/>
            <p:cNvSpPr>
              <a:spLocks noChangeAspect="1" noChangeArrowheads="1"/>
            </p:cNvSpPr>
            <p:nvPr/>
          </p:nvSpPr>
          <p:spPr bwMode="auto">
            <a:xfrm>
              <a:off x="460" y="2892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37" name="Oval 14"/>
            <p:cNvSpPr>
              <a:spLocks noChangeAspect="1" noChangeArrowheads="1"/>
            </p:cNvSpPr>
            <p:nvPr/>
          </p:nvSpPr>
          <p:spPr bwMode="auto">
            <a:xfrm>
              <a:off x="1204" y="2892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38" name="Oval 15"/>
            <p:cNvSpPr>
              <a:spLocks noChangeAspect="1" noChangeArrowheads="1"/>
            </p:cNvSpPr>
            <p:nvPr/>
          </p:nvSpPr>
          <p:spPr bwMode="auto">
            <a:xfrm>
              <a:off x="1866" y="2892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sp>
          <p:nvSpPr>
            <p:cNvPr id="39" name="Oval 16"/>
            <p:cNvSpPr>
              <a:spLocks noChangeAspect="1" noChangeArrowheads="1"/>
            </p:cNvSpPr>
            <p:nvPr/>
          </p:nvSpPr>
          <p:spPr bwMode="auto">
            <a:xfrm>
              <a:off x="2555" y="2892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sp>
          <p:nvSpPr>
            <p:cNvPr id="40" name="Oval 17"/>
            <p:cNvSpPr>
              <a:spLocks noChangeAspect="1" noChangeArrowheads="1"/>
            </p:cNvSpPr>
            <p:nvPr/>
          </p:nvSpPr>
          <p:spPr bwMode="auto">
            <a:xfrm>
              <a:off x="240" y="3221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sp>
          <p:nvSpPr>
            <p:cNvPr id="41" name="Oval 18"/>
            <p:cNvSpPr>
              <a:spLocks noChangeAspect="1" noChangeArrowheads="1"/>
            </p:cNvSpPr>
            <p:nvPr/>
          </p:nvSpPr>
          <p:spPr bwMode="auto">
            <a:xfrm>
              <a:off x="653" y="3221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9</a:t>
              </a:r>
            </a:p>
          </p:txBody>
        </p:sp>
        <p:sp>
          <p:nvSpPr>
            <p:cNvPr id="42" name="Oval 19"/>
            <p:cNvSpPr>
              <a:spLocks noChangeAspect="1" noChangeArrowheads="1"/>
            </p:cNvSpPr>
            <p:nvPr/>
          </p:nvSpPr>
          <p:spPr bwMode="auto">
            <a:xfrm>
              <a:off x="956" y="3221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43" name="Oval 20"/>
            <p:cNvSpPr>
              <a:spLocks noChangeAspect="1" noChangeArrowheads="1"/>
            </p:cNvSpPr>
            <p:nvPr/>
          </p:nvSpPr>
          <p:spPr bwMode="auto">
            <a:xfrm>
              <a:off x="1370" y="3221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44" name="Oval 21"/>
            <p:cNvSpPr>
              <a:spLocks noChangeAspect="1" noChangeArrowheads="1"/>
            </p:cNvSpPr>
            <p:nvPr/>
          </p:nvSpPr>
          <p:spPr bwMode="auto">
            <a:xfrm>
              <a:off x="1645" y="3221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12</a:t>
              </a:r>
            </a:p>
          </p:txBody>
        </p:sp>
        <p:sp>
          <p:nvSpPr>
            <p:cNvPr id="45" name="Line 22"/>
            <p:cNvSpPr>
              <a:spLocks noChangeAspect="1" noChangeShapeType="1"/>
            </p:cNvSpPr>
            <p:nvPr/>
          </p:nvSpPr>
          <p:spPr bwMode="auto">
            <a:xfrm flipV="1">
              <a:off x="378" y="3084"/>
              <a:ext cx="11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3"/>
            <p:cNvSpPr>
              <a:spLocks noChangeAspect="1" noChangeShapeType="1"/>
            </p:cNvSpPr>
            <p:nvPr/>
          </p:nvSpPr>
          <p:spPr bwMode="auto">
            <a:xfrm flipV="1">
              <a:off x="1122" y="3084"/>
              <a:ext cx="11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4"/>
            <p:cNvSpPr>
              <a:spLocks noChangeAspect="1" noChangeShapeType="1"/>
            </p:cNvSpPr>
            <p:nvPr/>
          </p:nvSpPr>
          <p:spPr bwMode="auto">
            <a:xfrm flipV="1">
              <a:off x="1783" y="3084"/>
              <a:ext cx="11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5"/>
            <p:cNvSpPr>
              <a:spLocks noChangeAspect="1" noChangeShapeType="1"/>
            </p:cNvSpPr>
            <p:nvPr/>
          </p:nvSpPr>
          <p:spPr bwMode="auto">
            <a:xfrm flipH="1" flipV="1">
              <a:off x="653" y="3084"/>
              <a:ext cx="83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6"/>
            <p:cNvSpPr>
              <a:spLocks noChangeAspect="1" noChangeShapeType="1"/>
            </p:cNvSpPr>
            <p:nvPr/>
          </p:nvSpPr>
          <p:spPr bwMode="auto">
            <a:xfrm flipH="1" flipV="1">
              <a:off x="1370" y="3084"/>
              <a:ext cx="8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7"/>
            <p:cNvSpPr>
              <a:spLocks noChangeAspect="1" noChangeShapeType="1"/>
            </p:cNvSpPr>
            <p:nvPr/>
          </p:nvSpPr>
          <p:spPr bwMode="auto">
            <a:xfrm flipH="1" flipV="1">
              <a:off x="1039" y="2783"/>
              <a:ext cx="22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8"/>
            <p:cNvSpPr>
              <a:spLocks noChangeAspect="1" noChangeShapeType="1"/>
            </p:cNvSpPr>
            <p:nvPr/>
          </p:nvSpPr>
          <p:spPr bwMode="auto">
            <a:xfrm flipV="1">
              <a:off x="598" y="2783"/>
              <a:ext cx="22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9"/>
            <p:cNvSpPr>
              <a:spLocks noChangeAspect="1" noChangeShapeType="1"/>
            </p:cNvSpPr>
            <p:nvPr/>
          </p:nvSpPr>
          <p:spPr bwMode="auto">
            <a:xfrm flipV="1">
              <a:off x="2031" y="2810"/>
              <a:ext cx="193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89" y="2810"/>
              <a:ext cx="221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31"/>
            <p:cNvSpPr>
              <a:spLocks noChangeAspect="1" noChangeShapeType="1"/>
            </p:cNvSpPr>
            <p:nvPr/>
          </p:nvSpPr>
          <p:spPr bwMode="auto">
            <a:xfrm flipV="1">
              <a:off x="1012" y="2564"/>
              <a:ext cx="55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32"/>
            <p:cNvSpPr>
              <a:spLocks noChangeAspect="1" noChangeShapeType="1"/>
            </p:cNvSpPr>
            <p:nvPr/>
          </p:nvSpPr>
          <p:spPr bwMode="auto">
            <a:xfrm flipH="1" flipV="1">
              <a:off x="1783" y="2564"/>
              <a:ext cx="44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" name="Group 35"/>
          <p:cNvGrpSpPr>
            <a:grpSpLocks/>
          </p:cNvGrpSpPr>
          <p:nvPr/>
        </p:nvGrpSpPr>
        <p:grpSpPr bwMode="auto">
          <a:xfrm>
            <a:off x="5382418" y="4001294"/>
            <a:ext cx="4024313" cy="1608137"/>
            <a:chOff x="240" y="2427"/>
            <a:chExt cx="2535" cy="1013"/>
          </a:xfrm>
        </p:grpSpPr>
        <p:sp>
          <p:nvSpPr>
            <p:cNvPr id="57" name="Oval 36"/>
            <p:cNvSpPr>
              <a:spLocks noChangeAspect="1" noChangeArrowheads="1"/>
            </p:cNvSpPr>
            <p:nvPr/>
          </p:nvSpPr>
          <p:spPr bwMode="auto">
            <a:xfrm>
              <a:off x="1563" y="2427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58" name="Oval 37"/>
            <p:cNvSpPr>
              <a:spLocks noChangeAspect="1" noChangeArrowheads="1"/>
            </p:cNvSpPr>
            <p:nvPr/>
          </p:nvSpPr>
          <p:spPr bwMode="auto">
            <a:xfrm>
              <a:off x="819" y="2646"/>
              <a:ext cx="220" cy="2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13</a:t>
              </a:r>
            </a:p>
          </p:txBody>
        </p:sp>
        <p:sp>
          <p:nvSpPr>
            <p:cNvPr id="59" name="Oval 38"/>
            <p:cNvSpPr>
              <a:spLocks noChangeAspect="1" noChangeArrowheads="1"/>
            </p:cNvSpPr>
            <p:nvPr/>
          </p:nvSpPr>
          <p:spPr bwMode="auto">
            <a:xfrm>
              <a:off x="2196" y="2646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60" name="Oval 39"/>
            <p:cNvSpPr>
              <a:spLocks noChangeAspect="1" noChangeArrowheads="1"/>
            </p:cNvSpPr>
            <p:nvPr/>
          </p:nvSpPr>
          <p:spPr bwMode="auto">
            <a:xfrm>
              <a:off x="460" y="2892"/>
              <a:ext cx="221" cy="2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61" name="Oval 40"/>
            <p:cNvSpPr>
              <a:spLocks noChangeAspect="1" noChangeArrowheads="1"/>
            </p:cNvSpPr>
            <p:nvPr/>
          </p:nvSpPr>
          <p:spPr bwMode="auto">
            <a:xfrm>
              <a:off x="1204" y="2892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dirty="0"/>
                <a:t>5</a:t>
              </a:r>
            </a:p>
          </p:txBody>
        </p:sp>
        <p:sp>
          <p:nvSpPr>
            <p:cNvPr id="62" name="Oval 41"/>
            <p:cNvSpPr>
              <a:spLocks noChangeAspect="1" noChangeArrowheads="1"/>
            </p:cNvSpPr>
            <p:nvPr/>
          </p:nvSpPr>
          <p:spPr bwMode="auto">
            <a:xfrm>
              <a:off x="1866" y="2892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sp>
          <p:nvSpPr>
            <p:cNvPr id="63" name="Oval 42"/>
            <p:cNvSpPr>
              <a:spLocks noChangeAspect="1" noChangeArrowheads="1"/>
            </p:cNvSpPr>
            <p:nvPr/>
          </p:nvSpPr>
          <p:spPr bwMode="auto">
            <a:xfrm>
              <a:off x="2555" y="2892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sp>
          <p:nvSpPr>
            <p:cNvPr id="64" name="Oval 43"/>
            <p:cNvSpPr>
              <a:spLocks noChangeAspect="1" noChangeArrowheads="1"/>
            </p:cNvSpPr>
            <p:nvPr/>
          </p:nvSpPr>
          <p:spPr bwMode="auto">
            <a:xfrm>
              <a:off x="240" y="3221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sp>
          <p:nvSpPr>
            <p:cNvPr id="65" name="Oval 44"/>
            <p:cNvSpPr>
              <a:spLocks noChangeAspect="1" noChangeArrowheads="1"/>
            </p:cNvSpPr>
            <p:nvPr/>
          </p:nvSpPr>
          <p:spPr bwMode="auto">
            <a:xfrm>
              <a:off x="653" y="3221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9</a:t>
              </a:r>
            </a:p>
          </p:txBody>
        </p:sp>
        <p:sp>
          <p:nvSpPr>
            <p:cNvPr id="66" name="Oval 45"/>
            <p:cNvSpPr>
              <a:spLocks noChangeAspect="1" noChangeArrowheads="1"/>
            </p:cNvSpPr>
            <p:nvPr/>
          </p:nvSpPr>
          <p:spPr bwMode="auto">
            <a:xfrm>
              <a:off x="956" y="3221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67" name="Oval 46"/>
            <p:cNvSpPr>
              <a:spLocks noChangeAspect="1" noChangeArrowheads="1"/>
            </p:cNvSpPr>
            <p:nvPr/>
          </p:nvSpPr>
          <p:spPr bwMode="auto">
            <a:xfrm>
              <a:off x="1370" y="3221"/>
              <a:ext cx="220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68" name="Oval 47"/>
            <p:cNvSpPr>
              <a:spLocks noChangeAspect="1" noChangeArrowheads="1"/>
            </p:cNvSpPr>
            <p:nvPr/>
          </p:nvSpPr>
          <p:spPr bwMode="auto">
            <a:xfrm>
              <a:off x="1645" y="3221"/>
              <a:ext cx="221" cy="21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/>
                <a:t>12</a:t>
              </a:r>
            </a:p>
          </p:txBody>
        </p:sp>
        <p:sp>
          <p:nvSpPr>
            <p:cNvPr id="69" name="Line 48"/>
            <p:cNvSpPr>
              <a:spLocks noChangeAspect="1" noChangeShapeType="1"/>
            </p:cNvSpPr>
            <p:nvPr/>
          </p:nvSpPr>
          <p:spPr bwMode="auto">
            <a:xfrm flipV="1">
              <a:off x="378" y="3084"/>
              <a:ext cx="11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9"/>
            <p:cNvSpPr>
              <a:spLocks noChangeAspect="1" noChangeShapeType="1"/>
            </p:cNvSpPr>
            <p:nvPr/>
          </p:nvSpPr>
          <p:spPr bwMode="auto">
            <a:xfrm flipV="1">
              <a:off x="1122" y="3084"/>
              <a:ext cx="11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50"/>
            <p:cNvSpPr>
              <a:spLocks noChangeAspect="1" noChangeShapeType="1"/>
            </p:cNvSpPr>
            <p:nvPr/>
          </p:nvSpPr>
          <p:spPr bwMode="auto">
            <a:xfrm flipV="1">
              <a:off x="1783" y="3084"/>
              <a:ext cx="11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51"/>
            <p:cNvSpPr>
              <a:spLocks noChangeAspect="1" noChangeShapeType="1"/>
            </p:cNvSpPr>
            <p:nvPr/>
          </p:nvSpPr>
          <p:spPr bwMode="auto">
            <a:xfrm flipH="1" flipV="1">
              <a:off x="653" y="3084"/>
              <a:ext cx="83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52"/>
            <p:cNvSpPr>
              <a:spLocks noChangeAspect="1" noChangeShapeType="1"/>
            </p:cNvSpPr>
            <p:nvPr/>
          </p:nvSpPr>
          <p:spPr bwMode="auto">
            <a:xfrm flipH="1" flipV="1">
              <a:off x="1370" y="3084"/>
              <a:ext cx="8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53"/>
            <p:cNvSpPr>
              <a:spLocks noChangeAspect="1" noChangeShapeType="1"/>
            </p:cNvSpPr>
            <p:nvPr/>
          </p:nvSpPr>
          <p:spPr bwMode="auto">
            <a:xfrm flipH="1" flipV="1">
              <a:off x="1039" y="2783"/>
              <a:ext cx="22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54"/>
            <p:cNvSpPr>
              <a:spLocks noChangeAspect="1" noChangeShapeType="1"/>
            </p:cNvSpPr>
            <p:nvPr/>
          </p:nvSpPr>
          <p:spPr bwMode="auto">
            <a:xfrm flipV="1">
              <a:off x="598" y="2783"/>
              <a:ext cx="22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55"/>
            <p:cNvSpPr>
              <a:spLocks noChangeAspect="1" noChangeShapeType="1"/>
            </p:cNvSpPr>
            <p:nvPr/>
          </p:nvSpPr>
          <p:spPr bwMode="auto">
            <a:xfrm flipV="1">
              <a:off x="2031" y="2810"/>
              <a:ext cx="193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56"/>
            <p:cNvSpPr>
              <a:spLocks noChangeAspect="1" noChangeShapeType="1"/>
            </p:cNvSpPr>
            <p:nvPr/>
          </p:nvSpPr>
          <p:spPr bwMode="auto">
            <a:xfrm flipH="1" flipV="1">
              <a:off x="2389" y="2810"/>
              <a:ext cx="221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57"/>
            <p:cNvSpPr>
              <a:spLocks noChangeAspect="1" noChangeShapeType="1"/>
            </p:cNvSpPr>
            <p:nvPr/>
          </p:nvSpPr>
          <p:spPr bwMode="auto">
            <a:xfrm flipV="1">
              <a:off x="1012" y="2564"/>
              <a:ext cx="55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58"/>
            <p:cNvSpPr>
              <a:spLocks noChangeAspect="1" noChangeShapeType="1"/>
            </p:cNvSpPr>
            <p:nvPr/>
          </p:nvSpPr>
          <p:spPr bwMode="auto">
            <a:xfrm flipH="1" flipV="1">
              <a:off x="1783" y="2564"/>
              <a:ext cx="441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81" name="曲线连接符 80"/>
          <p:cNvCxnSpPr/>
          <p:nvPr/>
        </p:nvCxnSpPr>
        <p:spPr>
          <a:xfrm>
            <a:off x="3530601" y="3800475"/>
            <a:ext cx="1851817" cy="1243806"/>
          </a:xfrm>
          <a:prstGeom prst="curved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8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二、并查集</a:t>
            </a:r>
            <a:endParaRPr lang="zh-CN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7041" y="2127217"/>
            <a:ext cx="2952381" cy="311511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1844040"/>
            <a:ext cx="5715000" cy="41830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78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二、并查集</a:t>
            </a:r>
            <a:r>
              <a:rPr lang="en-US" altLang="zh-CN" dirty="0" smtClean="0"/>
              <a:t>-</a:t>
            </a:r>
            <a:r>
              <a:rPr lang="zh-CN" altLang="en-US" dirty="0" smtClean="0"/>
              <a:t>路径压缩（避免链状退化）</a:t>
            </a:r>
            <a:endParaRPr lang="zh-CN" altLang="en-US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887416"/>
            <a:ext cx="2944813" cy="218598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09306" y="1887416"/>
            <a:ext cx="2973388" cy="22225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7" y="1881066"/>
            <a:ext cx="2843212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82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2123</Words>
  <Application>Microsoft Office PowerPoint</Application>
  <PresentationFormat>宽屏</PresentationFormat>
  <Paragraphs>288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等线</vt:lpstr>
      <vt:lpstr>等线 Light</vt:lpstr>
      <vt:lpstr>宋体</vt:lpstr>
      <vt:lpstr>Arial</vt:lpstr>
      <vt:lpstr>Times New Roman</vt:lpstr>
      <vt:lpstr>Office 主题​​</vt:lpstr>
      <vt:lpstr>高级数据结构选讲</vt:lpstr>
      <vt:lpstr>PowerPoint 演示文稿</vt:lpstr>
      <vt:lpstr>PowerPoint 演示文稿</vt:lpstr>
      <vt:lpstr>PowerPoint 演示文稿</vt:lpstr>
      <vt:lpstr>PowerPoint 演示文稿</vt:lpstr>
      <vt:lpstr>一、堆</vt:lpstr>
      <vt:lpstr>一、堆</vt:lpstr>
      <vt:lpstr>二、并查集</vt:lpstr>
      <vt:lpstr>二、并查集-路径压缩（避免链状退化）</vt:lpstr>
      <vt:lpstr>三、分块思想</vt:lpstr>
      <vt:lpstr>三、分块思想</vt:lpstr>
      <vt:lpstr>四、树状数组</vt:lpstr>
      <vt:lpstr>四、树状数组</vt:lpstr>
      <vt:lpstr>五、线段树</vt:lpstr>
      <vt:lpstr>六、字母树（Trie树）</vt:lpstr>
      <vt:lpstr>六、字母树（Trie树）</vt:lpstr>
      <vt:lpstr>七、Treap[传统旋转式]</vt:lpstr>
      <vt:lpstr>七、Treap[传统旋转式]</vt:lpstr>
      <vt:lpstr>七、Treap[传统旋转式]</vt:lpstr>
      <vt:lpstr>七、Treap[传统旋转式]</vt:lpstr>
      <vt:lpstr>七、Treap[传统旋转式]</vt:lpstr>
      <vt:lpstr>八、笛卡尔树</vt:lpstr>
      <vt:lpstr>八、笛卡尔树</vt:lpstr>
      <vt:lpstr>八、左偏树</vt:lpstr>
      <vt:lpstr>九、左偏树</vt:lpstr>
      <vt:lpstr>九、左偏树</vt:lpstr>
      <vt:lpstr>十、Treap [非旋转式]</vt:lpstr>
      <vt:lpstr>十、Treap [非旋转式]</vt:lpstr>
      <vt:lpstr>十、Treap [非旋转式]</vt:lpstr>
      <vt:lpstr>十一、Splay</vt:lpstr>
      <vt:lpstr>十一、Splay</vt:lpstr>
      <vt:lpstr>十一、Splay</vt:lpstr>
      <vt:lpstr>十一、Splay</vt:lpstr>
      <vt:lpstr>十一、Splay</vt:lpstr>
      <vt:lpstr>十一、Splay</vt:lpstr>
      <vt:lpstr>十一、Splay</vt:lpstr>
      <vt:lpstr>十一、Splay</vt:lpstr>
      <vt:lpstr>十二、树链剖分</vt:lpstr>
      <vt:lpstr>十二、树链剖分</vt:lpstr>
      <vt:lpstr>十二、树链剖分</vt:lpstr>
      <vt:lpstr>十二、树链剖分</vt:lpstr>
      <vt:lpstr>十三、Link Cut Tree</vt:lpstr>
      <vt:lpstr>十三、Link Cut Tree</vt:lpstr>
      <vt:lpstr>十三、Link Cut Tree</vt:lpstr>
      <vt:lpstr>十三、Link Cut Tree</vt:lpstr>
      <vt:lpstr>十三、Link Cut Tree</vt:lpstr>
      <vt:lpstr>十三、Link Cut Tree</vt:lpstr>
      <vt:lpstr>十三、Link Cut Tree</vt:lpstr>
      <vt:lpstr>十三、Link Cut Tree</vt:lpstr>
      <vt:lpstr>十三、Link Cut Tree</vt:lpstr>
      <vt:lpstr>十三、Link Cut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高级数据结构选讲</dc:title>
  <dc:creator>LiJian</dc:creator>
  <cp:lastModifiedBy>李建</cp:lastModifiedBy>
  <cp:revision>102</cp:revision>
  <dcterms:created xsi:type="dcterms:W3CDTF">2016-01-11T06:44:38Z</dcterms:created>
  <dcterms:modified xsi:type="dcterms:W3CDTF">2016-01-14T06:07:35Z</dcterms:modified>
</cp:coreProperties>
</file>