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4" r:id="rId3"/>
    <p:sldMasterId id="2147483689" r:id="rId4"/>
  </p:sldMasterIdLst>
  <p:notesMasterIdLst>
    <p:notesMasterId r:id="rId70"/>
  </p:notesMasterIdLst>
  <p:handoutMasterIdLst>
    <p:handoutMasterId r:id="rId71"/>
  </p:handoutMasterIdLst>
  <p:sldIdLst>
    <p:sldId id="256" r:id="rId5"/>
    <p:sldId id="615" r:id="rId6"/>
    <p:sldId id="395" r:id="rId7"/>
    <p:sldId id="616" r:id="rId8"/>
    <p:sldId id="617" r:id="rId9"/>
    <p:sldId id="618" r:id="rId10"/>
    <p:sldId id="619" r:id="rId11"/>
    <p:sldId id="620" r:id="rId12"/>
    <p:sldId id="621" r:id="rId13"/>
    <p:sldId id="396" r:id="rId14"/>
    <p:sldId id="397" r:id="rId15"/>
    <p:sldId id="398" r:id="rId16"/>
    <p:sldId id="399" r:id="rId17"/>
    <p:sldId id="400" r:id="rId18"/>
    <p:sldId id="401" r:id="rId19"/>
    <p:sldId id="569" r:id="rId20"/>
    <p:sldId id="402" r:id="rId21"/>
    <p:sldId id="403" r:id="rId22"/>
    <p:sldId id="404" r:id="rId23"/>
    <p:sldId id="405" r:id="rId24"/>
    <p:sldId id="570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571" r:id="rId43"/>
    <p:sldId id="423" r:id="rId44"/>
    <p:sldId id="424" r:id="rId45"/>
    <p:sldId id="425" r:id="rId46"/>
    <p:sldId id="426" r:id="rId47"/>
    <p:sldId id="427" r:id="rId48"/>
    <p:sldId id="429" r:id="rId49"/>
    <p:sldId id="432" r:id="rId50"/>
    <p:sldId id="614" r:id="rId51"/>
    <p:sldId id="433" r:id="rId52"/>
    <p:sldId id="435" r:id="rId53"/>
    <p:sldId id="436" r:id="rId54"/>
    <p:sldId id="572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625" r:id="rId63"/>
    <p:sldId id="626" r:id="rId64"/>
    <p:sldId id="627" r:id="rId65"/>
    <p:sldId id="444" r:id="rId66"/>
    <p:sldId id="566" r:id="rId67"/>
    <p:sldId id="568" r:id="rId68"/>
    <p:sldId id="629" r:id="rId6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FF"/>
    <a:srgbClr val="00FF00"/>
    <a:srgbClr val="FF00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45" y="-91"/>
      </p:cViewPr>
      <p:guideLst>
        <p:guide orient="horz" pos="2229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28419" cy="182841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1">
              <a:rPr lang="zh-CN" altLang="en-US" smtClean="0"/>
              <a:t>2017/2/5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053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6AA873-BAF1-4106-BBEF-80B93A1EDB0C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/>
            <a:fld id="{9A0DB2DC-4C9A-4742-B13C-FB6460FD3503}" type="slidenum">
              <a:rPr lang="zh-CN" altLang="en-US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19826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3235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425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28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630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7331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8355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8355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937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040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142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11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21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048FAC8D-59FB-4B49-9C19-A1F900B2DB8B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2451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2451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449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2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654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7571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85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961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064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2211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166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2691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3715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473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6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678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7811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8835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985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985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02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  <p:sp>
        <p:nvSpPr>
          <p:cNvPr id="350212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745422B0-1429-4223-BC1A-F79931778FBF}" type="slidenum">
              <a:rPr kumimoji="1" lang="en-US" altLang="zh-CN" sz="1200" u="sng">
                <a:latin typeface="Tahoma" pitchFamily="34" charset="0"/>
              </a:rPr>
              <a:pPr algn="r" eaLnBrk="1" hangingPunct="1">
                <a:buFontTx/>
                <a:buNone/>
              </a:pPr>
              <a:t>4</a:t>
            </a:fld>
            <a:endParaRPr kumimoji="1" lang="en-US" altLang="zh-CN" sz="1200" u="sng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088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2931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497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009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112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3171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4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22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  <p:sp>
        <p:nvSpPr>
          <p:cNvPr id="352260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75F5248A-379B-4A07-AAF4-D553F13907B1}" type="slidenum">
              <a:rPr kumimoji="1" lang="en-US" altLang="zh-CN" sz="1200" u="sng">
                <a:latin typeface="Tahoma" pitchFamily="34" charset="0"/>
              </a:rPr>
              <a:pPr algn="r" eaLnBrk="1" hangingPunct="1">
                <a:buFontTx/>
                <a:buNone/>
              </a:pPr>
              <a:t>5</a:t>
            </a:fld>
            <a:endParaRPr kumimoji="1" lang="en-US" altLang="zh-CN" sz="1200" u="sng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4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522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4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726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8291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9315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033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136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0080"/>
              </a:buClr>
            </a:pPr>
            <a:fld id="{3BB803ED-1EB9-465E-BDDE-DC16B1ABE8D1}" type="slidenum">
              <a:rPr lang="en-US" altLang="zh-CN" sz="1200">
                <a:solidFill>
                  <a:prstClr val="black"/>
                </a:solidFill>
              </a:rPr>
              <a:pPr eaLnBrk="1" hangingPunct="1">
                <a:buClr>
                  <a:srgbClr val="800080"/>
                </a:buClr>
              </a:pPr>
              <a:t>59</a:t>
            </a:fld>
            <a:endParaRPr lang="en-US" altLang="zh-CN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0080"/>
              </a:buClr>
            </a:pPr>
            <a:fld id="{1E0F6EFE-393F-4056-8690-4E2F4E98C6F0}" type="slidenum">
              <a:rPr lang="en-US" altLang="zh-CN" sz="1200">
                <a:solidFill>
                  <a:prstClr val="black"/>
                </a:solidFill>
              </a:rPr>
              <a:pPr eaLnBrk="1" hangingPunct="1">
                <a:buClr>
                  <a:srgbClr val="800080"/>
                </a:buClr>
              </a:pPr>
              <a:t>61</a:t>
            </a:fld>
            <a:endParaRPr lang="en-US" altLang="zh-CN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430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  <p:sp>
        <p:nvSpPr>
          <p:cNvPr id="354308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D66EC4AC-761E-46AE-8797-5A4F3BD65570}" type="slidenum">
              <a:rPr kumimoji="1" lang="en-US" altLang="zh-CN" sz="1200" u="sng">
                <a:latin typeface="Tahoma" pitchFamily="34" charset="0"/>
              </a:rPr>
              <a:pPr algn="r" eaLnBrk="1" hangingPunct="1">
                <a:buFontTx/>
                <a:buNone/>
              </a:pPr>
              <a:t>6</a:t>
            </a:fld>
            <a:endParaRPr kumimoji="1" lang="en-US" altLang="zh-CN" sz="1200" u="sng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238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635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  <p:sp>
        <p:nvSpPr>
          <p:cNvPr id="356356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772AE10E-FACD-4AB4-A3C9-F0435FF15AE9}" type="slidenum">
              <a:rPr kumimoji="1" lang="en-US" altLang="zh-CN" sz="1200" u="sng">
                <a:latin typeface="Tahoma" pitchFamily="34" charset="0"/>
              </a:rPr>
              <a:pPr algn="r" eaLnBrk="1" hangingPunct="1">
                <a:buFontTx/>
                <a:buNone/>
              </a:pPr>
              <a:t>7</a:t>
            </a:fld>
            <a:endParaRPr kumimoji="1" lang="en-US" altLang="zh-CN" sz="1200" u="sng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0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  <p:sp>
        <p:nvSpPr>
          <p:cNvPr id="358404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6E3F7B74-27C6-4D06-BF55-153B093D6D42}" type="slidenum">
              <a:rPr kumimoji="1" lang="en-US" altLang="zh-CN" sz="1200" u="sng">
                <a:latin typeface="Tahoma" pitchFamily="34" charset="0"/>
              </a:rPr>
              <a:pPr algn="r" eaLnBrk="1" hangingPunct="1">
                <a:buFontTx/>
                <a:buNone/>
              </a:pPr>
              <a:t>8</a:t>
            </a:fld>
            <a:endParaRPr kumimoji="1" lang="en-US" altLang="zh-CN" sz="1200" u="sng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04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  <p:sp>
        <p:nvSpPr>
          <p:cNvPr id="360452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94CBC822-6AFD-4A7F-A875-CF3E74153FD6}" type="slidenum">
              <a:rPr kumimoji="1" lang="en-US" altLang="zh-CN" sz="1200" u="sng">
                <a:latin typeface="Tahoma" pitchFamily="34" charset="0"/>
              </a:rPr>
              <a:pPr algn="r" eaLnBrk="1" hangingPunct="1">
                <a:buFontTx/>
                <a:buNone/>
              </a:pPr>
              <a:t>9</a:t>
            </a:fld>
            <a:endParaRPr kumimoji="1" lang="en-US" altLang="zh-CN" sz="1200" u="sng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63995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/>
            </a:lvl1pPr>
          </a:lstStyle>
          <a:p>
            <a:fld id="{9A0DB2DC-4C9A-4742-B13C-FB6460FD3503}" type="slidenum">
              <a:rPr lang="zh-CN" altLang="en-US" sz="1400" dirty="0"/>
              <a:t>‹#›</a:t>
            </a:fld>
            <a:endParaRPr lang="zh-CN" altLang="en-US" sz="1400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sz="1400" dirty="0"/>
              <a:t>‹#›</a:t>
            </a:fld>
            <a:endParaRPr lang="zh-CN" altLang="en-US" sz="1400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sz="1400" dirty="0"/>
              <a:t>‹#›</a:t>
            </a:fld>
            <a:endParaRPr lang="zh-CN" altLang="en-US" sz="1400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0" name="Rectangle 11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zh-CN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sz="1400"/>
              <a:t>‹#›</a:t>
            </a:fld>
            <a:endParaRPr lang="en-US" altLang="zh-CN" sz="1400"/>
          </a:p>
        </p:txBody>
      </p:sp>
    </p:spTree>
  </p:cSld>
  <p:clrMapOvr>
    <a:masterClrMapping/>
  </p:clrMapOvr>
  <p:transition>
    <p:strips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82688" y="2017713"/>
            <a:ext cx="3810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0" name="Rectangle 11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zh-CN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sz="1400"/>
              <a:t>‹#›</a:t>
            </a:fld>
            <a:endParaRPr lang="en-US" altLang="zh-CN" sz="1400"/>
          </a:p>
        </p:txBody>
      </p:sp>
    </p:spTree>
  </p:cSld>
  <p:clrMapOvr>
    <a:masterClrMapping/>
  </p:clrMapOvr>
  <p:transition>
    <p:strips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314700" y="652938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/>
            </a:lvl1pPr>
          </a:lstStyle>
          <a:p>
            <a:fld id="{9A0DB2DC-4C9A-4742-B13C-FB6460FD3503}" type="slidenum">
              <a:rPr lang="zh-CN" altLang="en-US" sz="1400" dirty="0"/>
              <a:t>‹#›</a:t>
            </a:fld>
            <a:endParaRPr lang="zh-CN" altLang="en-US" sz="1400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just" rtl="0" eaLnBrk="1" hangingPunct="1">
                  <a:spcBef>
                    <a:spcPct val="20000"/>
                  </a:spcBef>
                  <a:buClr>
                    <a:srgbClr val="3333CC"/>
                  </a:buClr>
                  <a:buSzPct val="6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000000"/>
                  </a:solidFill>
                  <a:latin typeface="Tahoma" pitchFamily="34" charset="0"/>
                  <a:cs typeface="+mn-cs"/>
                </a:endParaRPr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just" rtl="0" eaLnBrk="1" hangingPunct="1">
                  <a:spcBef>
                    <a:spcPct val="20000"/>
                  </a:spcBef>
                  <a:buClr>
                    <a:srgbClr val="3333CC"/>
                  </a:buClr>
                  <a:buSzPct val="6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000000"/>
                  </a:solidFill>
                  <a:latin typeface="Tahoma" pitchFamily="34" charset="0"/>
                  <a:cs typeface="+mn-cs"/>
                </a:endParaRPr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just" rtl="0" eaLnBrk="1" hangingPunct="1">
                  <a:spcBef>
                    <a:spcPct val="20000"/>
                  </a:spcBef>
                  <a:buClr>
                    <a:srgbClr val="3333CC"/>
                  </a:buClr>
                  <a:buSzPct val="6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000000"/>
                  </a:solidFill>
                  <a:latin typeface="Tahoma" pitchFamily="34" charset="0"/>
                  <a:cs typeface="+mn-cs"/>
                </a:endParaRPr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just" rtl="0" eaLnBrk="1" hangingPunct="1">
                  <a:spcBef>
                    <a:spcPct val="20000"/>
                  </a:spcBef>
                  <a:buClr>
                    <a:srgbClr val="3333CC"/>
                  </a:buClr>
                  <a:buSzPct val="6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000000"/>
                  </a:solidFill>
                  <a:latin typeface="Tahoma" pitchFamily="34" charset="0"/>
                  <a:cs typeface="+mn-cs"/>
                </a:endParaRPr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</p:grpSp>
      <p:sp>
        <p:nvSpPr>
          <p:cNvPr id="8204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05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8C05E7C-1838-4031-BE2E-E7816DF9800A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23340"/>
      </p:ext>
    </p:extLst>
  </p:cSld>
  <p:clrMapOvr>
    <a:masterClrMapping/>
  </p:clrMapOvr>
  <p:transition>
    <p:strips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37D70-8C1F-40B3-A801-647333FD12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65216"/>
      </p:ext>
    </p:extLst>
  </p:cSld>
  <p:clrMapOvr>
    <a:masterClrMapping/>
  </p:clrMapOvr>
  <p:transition>
    <p:strips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02481-CB39-4B2C-9689-6B210F80B9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98852"/>
      </p:ext>
    </p:extLst>
  </p:cSld>
  <p:clrMapOvr>
    <a:masterClrMapping/>
  </p:clrMapOvr>
  <p:transition>
    <p:strips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F37E-FABB-4CE8-8A00-017EB7A889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04623"/>
      </p:ext>
    </p:extLst>
  </p:cSld>
  <p:clrMapOvr>
    <a:masterClrMapping/>
  </p:clrMapOvr>
  <p:transition>
    <p:strips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3CF3B-BF4F-44F6-B399-C4B67414B7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77960"/>
      </p:ext>
    </p:extLst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sz="1400" dirty="0"/>
              <a:t>‹#›</a:t>
            </a:fld>
            <a:endParaRPr lang="zh-CN" altLang="en-US" sz="1400" dirty="0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D0D0C-364D-4AC2-9C99-7096C475873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56996"/>
      </p:ext>
    </p:extLst>
  </p:cSld>
  <p:clrMapOvr>
    <a:masterClrMapping/>
  </p:clrMapOvr>
  <p:transition>
    <p:strips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59A2C-8E15-4E3B-A7FE-BB9884295F2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82501"/>
      </p:ext>
    </p:extLst>
  </p:cSld>
  <p:clrMapOvr>
    <a:masterClrMapping/>
  </p:clrMapOvr>
  <p:transition>
    <p:strips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C8AA2-288D-46F7-87D3-4E3512E3955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56740"/>
      </p:ext>
    </p:extLst>
  </p:cSld>
  <p:clrMapOvr>
    <a:masterClrMapping/>
  </p:clrMapOvr>
  <p:transition>
    <p:strips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3B9BF-0BB8-4AD2-B95B-BA6F77C232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2560"/>
      </p:ext>
    </p:extLst>
  </p:cSld>
  <p:clrMapOvr>
    <a:masterClrMapping/>
  </p:clrMapOvr>
  <p:transition>
    <p:strips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C2CFD-828E-4F45-9D9E-758CA793B38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12497"/>
      </p:ext>
    </p:extLst>
  </p:cSld>
  <p:clrMapOvr>
    <a:masterClrMapping/>
  </p:clrMapOvr>
  <p:transition>
    <p:strips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9C8BD-7720-47BD-B2C5-2A67992DDE1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50803"/>
      </p:ext>
    </p:extLst>
  </p:cSld>
  <p:clrMapOvr>
    <a:masterClrMapping/>
  </p:clrMapOvr>
  <p:transition>
    <p:strips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44CCB-DEEE-4E3C-B03F-FD85728C97C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54797"/>
      </p:ext>
    </p:extLst>
  </p:cSld>
  <p:clrMapOvr>
    <a:masterClrMapping/>
  </p:clrMapOvr>
  <p:transition>
    <p:strips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8ED15-7D52-4FE7-B7E9-8CCD7EDFFA8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26042"/>
      </p:ext>
    </p:extLst>
  </p:cSld>
  <p:clrMapOvr>
    <a:masterClrMapping/>
  </p:clrMapOvr>
  <p:transition>
    <p:strips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20946-2840-4718-8786-9B1701D5BA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53025"/>
      </p:ext>
    </p:extLst>
  </p:cSld>
  <p:clrMapOvr>
    <a:masterClrMapping/>
  </p:clrMapOvr>
  <p:transition>
    <p:strips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80836-C844-4F1C-9285-072DD8284254}" type="datetimeFigureOut">
              <a:rPr lang="zh-CN" altLang="en-US"/>
              <a:pPr>
                <a:defRPr/>
              </a:pPr>
              <a:t>2017/2/5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DAE2C-D337-4234-9A32-02A17FEDF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860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sz="1400" dirty="0"/>
              <a:t>‹#›</a:t>
            </a:fld>
            <a:endParaRPr lang="zh-CN" altLang="en-US" sz="1400" dirty="0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413A9-7ED6-4D35-A219-EC4DB7C1B121}" type="datetimeFigureOut">
              <a:rPr lang="zh-CN" altLang="en-US"/>
              <a:pPr>
                <a:defRPr/>
              </a:pPr>
              <a:t>2017/2/5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A9F95-00CF-45AD-8947-0D0B3884D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1418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8394D-86AC-42AC-AA3B-CD99D79755AB}" type="datetimeFigureOut">
              <a:rPr lang="zh-CN" altLang="en-US"/>
              <a:pPr>
                <a:defRPr/>
              </a:pPr>
              <a:t>2017/2/5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8193-36F5-496C-937F-470BE62C7A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2939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4825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4825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5E90D-CE20-47A4-9014-B00C16D75D8F}" type="datetimeFigureOut">
              <a:rPr lang="zh-CN" altLang="en-US"/>
              <a:pPr>
                <a:defRPr/>
              </a:pPr>
              <a:t>2017/2/5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D55EA-D258-411E-88BD-C743CE335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451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56D31-0799-42BB-8A75-D644CE3AF406}" type="datetimeFigureOut">
              <a:rPr lang="zh-CN" altLang="en-US"/>
              <a:pPr>
                <a:defRPr/>
              </a:pPr>
              <a:t>2017/2/5 Sunday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484D5-AFA9-4FB1-83EC-7AD1B323F1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59326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A1DD8-B7D6-4330-B5CE-DF395DF62226}" type="datetimeFigureOut">
              <a:rPr lang="zh-CN" altLang="en-US"/>
              <a:pPr>
                <a:defRPr/>
              </a:pPr>
              <a:t>2017/2/5 Sunday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B130A-69C2-49D4-B6B0-8964E0877C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4833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74E39-373E-4E11-820C-F2CF9BFF24E2}" type="datetimeFigureOut">
              <a:rPr lang="zh-CN" altLang="en-US"/>
              <a:pPr>
                <a:defRPr/>
              </a:pPr>
              <a:t>2017/2/5 Sunday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0ADC-331E-4D9D-963E-212DF66BB6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7789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09E85-9A5C-4A96-9E8B-9AB58D53D28D}" type="datetimeFigureOut">
              <a:rPr lang="zh-CN" altLang="en-US"/>
              <a:pPr>
                <a:defRPr/>
              </a:pPr>
              <a:t>2017/2/5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8C41D-85B3-422D-9E9B-DD6E8BC5C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6833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6BFF-F648-457E-B4DD-6338C69EEC62}" type="datetimeFigureOut">
              <a:rPr lang="zh-CN" altLang="en-US"/>
              <a:pPr>
                <a:defRPr/>
              </a:pPr>
              <a:t>2017/2/5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262AC-6FD9-4E88-A2E6-A1FA4AFA99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737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64F3E-21E0-4F36-999A-4FBD1C10F730}" type="datetimeFigureOut">
              <a:rPr lang="zh-CN" altLang="en-US"/>
              <a:pPr>
                <a:defRPr/>
              </a:pPr>
              <a:t>2017/2/5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11E6F-6BDC-48FA-B5BF-7D0EC57AD4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8767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CF6FC-0D0C-4645-8096-C5EBC1D36DAA}" type="datetimeFigureOut">
              <a:rPr lang="zh-CN" altLang="en-US"/>
              <a:pPr>
                <a:defRPr/>
              </a:pPr>
              <a:t>2017/2/5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92E80-C16B-40C8-85EA-E5DDF5544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531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0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sz="1400" dirty="0"/>
              <a:t>‹#›</a:t>
            </a:fld>
            <a:endParaRPr lang="zh-CN" altLang="en-US" sz="1400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0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sz="1400" dirty="0"/>
              <a:t>‹#›</a:t>
            </a:fld>
            <a:endParaRPr lang="zh-CN" altLang="en-US" sz="1400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sz="1400" dirty="0"/>
              <a:t>‹#›</a:t>
            </a:fld>
            <a:endParaRPr lang="zh-CN" altLang="en-US" sz="1400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sz="1400" dirty="0"/>
              <a:t>‹#›</a:t>
            </a:fld>
            <a:endParaRPr lang="zh-CN" altLang="en-US" sz="1400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sz="1400" dirty="0"/>
              <a:t>‹#›</a:t>
            </a:fld>
            <a:endParaRPr lang="zh-CN" altLang="en-US" sz="1400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 userDrawn="1"/>
        </p:nvGrpSpPr>
        <p:grpSpPr>
          <a:xfrm>
            <a:off x="6571933" y="3896360"/>
            <a:ext cx="2830512" cy="6856413"/>
            <a:chOff x="0" y="0"/>
            <a:chExt cx="1785" cy="4319"/>
          </a:xfrm>
        </p:grpSpPr>
        <p:sp>
          <p:nvSpPr>
            <p:cNvPr id="1027" name="Freeform 3"/>
            <p:cNvSpPr>
              <a:spLocks noChangeArrowheads="1"/>
            </p:cNvSpPr>
            <p:nvPr/>
          </p:nvSpPr>
          <p:spPr bwMode="auto">
            <a:xfrm>
              <a:off x="0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72"/>
                <a:gd name="T49" fmla="*/ 0 h 802"/>
                <a:gd name="T50" fmla="*/ 472 w 472"/>
                <a:gd name="T51" fmla="*/ 802 h 8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rgbClr val="F2DFFD">
                <a:alpha val="5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grpSp>
          <p:nvGrpSpPr>
            <p:cNvPr id="5129" name="Group 4"/>
            <p:cNvGrpSpPr/>
            <p:nvPr/>
          </p:nvGrpSpPr>
          <p:grpSpPr>
            <a:xfrm rot="-6635092" flipH="1">
              <a:off x="109" y="2441"/>
              <a:ext cx="452" cy="444"/>
              <a:chOff x="0" y="0"/>
              <a:chExt cx="129" cy="157"/>
            </a:xfrm>
          </p:grpSpPr>
          <p:sp>
            <p:nvSpPr>
              <p:cNvPr id="1029" name="Freeform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17"/>
                  <a:gd name="T14" fmla="*/ 83 w 83"/>
                  <a:gd name="T15" fmla="*/ 117 h 1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  <p:sp>
            <p:nvSpPr>
              <p:cNvPr id="1030" name="Freeform 6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98"/>
                  <a:gd name="T14" fmla="*/ 140 w 140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  <p:sp>
            <p:nvSpPr>
              <p:cNvPr id="1031" name="Freeform 7"/>
              <p:cNvSpPr>
                <a:spLocks noChangeArrowheads="1"/>
              </p:cNvSpPr>
              <p:nvPr/>
            </p:nvSpPr>
            <p:spPr bwMode="auto">
              <a:xfrm>
                <a:off x="44" y="132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49"/>
                  <a:gd name="T14" fmla="*/ 145 w 145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</p:grp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95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10"/>
                <a:gd name="T88" fmla="*/ 0 h 768"/>
                <a:gd name="T89" fmla="*/ 710 w 710"/>
                <a:gd name="T90" fmla="*/ 768 h 7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rgbClr val="EBF7FF">
                <a:alpha val="5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grpSp>
          <p:nvGrpSpPr>
            <p:cNvPr id="5131" name="Group 9"/>
            <p:cNvGrpSpPr/>
            <p:nvPr/>
          </p:nvGrpSpPr>
          <p:grpSpPr>
            <a:xfrm rot="416244">
              <a:off x="14" y="1746"/>
              <a:ext cx="1771" cy="1741"/>
              <a:chOff x="0" y="0"/>
              <a:chExt cx="902" cy="833"/>
            </a:xfrm>
          </p:grpSpPr>
          <p:sp>
            <p:nvSpPr>
              <p:cNvPr id="1034" name="Freeform 10"/>
              <p:cNvSpPr>
                <a:spLocks noChangeArrowheads="1"/>
              </p:cNvSpPr>
              <p:nvPr/>
            </p:nvSpPr>
            <p:spPr bwMode="auto">
              <a:xfrm rot="373332" flipH="1">
                <a:off x="84" y="0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7"/>
                  <a:gd name="T145" fmla="*/ 0 h 210"/>
                  <a:gd name="T146" fmla="*/ 217 w 217"/>
                  <a:gd name="T147" fmla="*/ 210 h 21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  <p:sp>
            <p:nvSpPr>
              <p:cNvPr id="1035" name="Freeform 11"/>
              <p:cNvSpPr>
                <a:spLocks noChangeArrowheads="1"/>
              </p:cNvSpPr>
              <p:nvPr/>
            </p:nvSpPr>
            <p:spPr bwMode="auto">
              <a:xfrm rot="373332" flipH="1">
                <a:off x="0" y="56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82"/>
                  <a:gd name="T175" fmla="*/ 0 h 213"/>
                  <a:gd name="T176" fmla="*/ 182 w 182"/>
                  <a:gd name="T177" fmla="*/ 213 h 21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  <p:sp>
            <p:nvSpPr>
              <p:cNvPr id="1036" name="Freeform 12"/>
              <p:cNvSpPr>
                <a:spLocks noChangeArrowheads="1"/>
              </p:cNvSpPr>
              <p:nvPr/>
            </p:nvSpPr>
            <p:spPr bwMode="auto">
              <a:xfrm rot="373332" flipH="1">
                <a:off x="80" y="120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28"/>
                  <a:gd name="T76" fmla="*/ 0 h 217"/>
                  <a:gd name="T77" fmla="*/ 128 w 128"/>
                  <a:gd name="T78" fmla="*/ 217 h 21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  <p:sp>
            <p:nvSpPr>
              <p:cNvPr id="1037" name="Freeform 13"/>
              <p:cNvSpPr>
                <a:spLocks noChangeArrowheads="1"/>
              </p:cNvSpPr>
              <p:nvPr/>
            </p:nvSpPr>
            <p:spPr bwMode="auto">
              <a:xfrm rot="373332" flipH="1">
                <a:off x="271" y="323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7"/>
                  <a:gd name="T82" fmla="*/ 0 h 132"/>
                  <a:gd name="T83" fmla="*/ 117 w 117"/>
                  <a:gd name="T84" fmla="*/ 132 h 13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  <p:sp>
            <p:nvSpPr>
              <p:cNvPr id="1038" name="Freeform 14"/>
              <p:cNvSpPr>
                <a:spLocks noChangeArrowheads="1"/>
              </p:cNvSpPr>
              <p:nvPr/>
            </p:nvSpPr>
            <p:spPr bwMode="auto">
              <a:xfrm rot="373332" flipH="1">
                <a:off x="248" y="346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"/>
                  <a:gd name="T40" fmla="*/ 0 h 77"/>
                  <a:gd name="T41" fmla="*/ 29 w 29"/>
                  <a:gd name="T42" fmla="*/ 77 h 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  <p:grpSp>
            <p:nvGrpSpPr>
              <p:cNvPr id="5163" name="Group 15"/>
              <p:cNvGrpSpPr/>
              <p:nvPr/>
            </p:nvGrpSpPr>
            <p:grpSpPr>
              <a:xfrm rot="-10713554" flipH="1">
                <a:off x="294" y="464"/>
                <a:ext cx="608" cy="369"/>
                <a:chOff x="0" y="0"/>
                <a:chExt cx="608" cy="369"/>
              </a:xfrm>
            </p:grpSpPr>
            <p:sp>
              <p:nvSpPr>
                <p:cNvPr id="1040" name="Freeform 16"/>
                <p:cNvSpPr>
                  <a:spLocks noChangeArrowheads="1"/>
                </p:cNvSpPr>
                <p:nvPr/>
              </p:nvSpPr>
              <p:spPr bwMode="auto">
                <a:xfrm rot="4200092">
                  <a:off x="122" y="102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7"/>
                    <a:gd name="T91" fmla="*/ 0 h 564"/>
                    <a:gd name="T92" fmla="*/ 207 w 207"/>
                    <a:gd name="T93" fmla="*/ 564 h 56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99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  <a:sym typeface="Verdana" panose="020B0604030504040204" pitchFamily="34" charset="0"/>
                  </a:endParaRPr>
                </a:p>
              </p:txBody>
            </p:sp>
            <p:sp>
              <p:nvSpPr>
                <p:cNvPr id="1041" name="Freeform 17"/>
                <p:cNvSpPr>
                  <a:spLocks noChangeArrowheads="1"/>
                </p:cNvSpPr>
                <p:nvPr/>
              </p:nvSpPr>
              <p:spPr bwMode="auto">
                <a:xfrm rot="4200092">
                  <a:off x="489" y="56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47"/>
                    <a:gd name="T46" fmla="*/ 0 h 232"/>
                    <a:gd name="T47" fmla="*/ 47 w 47"/>
                    <a:gd name="T48" fmla="*/ 232 h 23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99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  <a:sym typeface="Verdana" panose="020B0604030504040204" pitchFamily="34" charset="0"/>
                  </a:endParaRPr>
                </a:p>
              </p:txBody>
            </p:sp>
            <p:sp>
              <p:nvSpPr>
                <p:cNvPr id="1042" name="Freeform 18"/>
                <p:cNvSpPr>
                  <a:spLocks noChangeArrowheads="1"/>
                </p:cNvSpPr>
                <p:nvPr/>
              </p:nvSpPr>
              <p:spPr bwMode="auto">
                <a:xfrm rot="4200092">
                  <a:off x="560" y="17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40"/>
                    <a:gd name="T56" fmla="*/ 87 w 87"/>
                    <a:gd name="T57" fmla="*/ 40 h 4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99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  <a:sym typeface="Verdana" panose="020B0604030504040204" pitchFamily="34" charset="0"/>
                  </a:endParaRPr>
                </a:p>
              </p:txBody>
            </p:sp>
          </p:grpSp>
        </p:grpSp>
        <p:grpSp>
          <p:nvGrpSpPr>
            <p:cNvPr id="5132" name="Group 19"/>
            <p:cNvGrpSpPr/>
            <p:nvPr/>
          </p:nvGrpSpPr>
          <p:grpSpPr>
            <a:xfrm rot="6248562">
              <a:off x="348" y="3854"/>
              <a:ext cx="392" cy="424"/>
              <a:chOff x="0" y="0"/>
              <a:chExt cx="129" cy="157"/>
            </a:xfrm>
          </p:grpSpPr>
          <p:sp>
            <p:nvSpPr>
              <p:cNvPr id="1044" name="Freeform 20"/>
              <p:cNvSpPr>
                <a:spLocks noChangeArrowheads="1"/>
              </p:cNvSpPr>
              <p:nvPr/>
            </p:nvSpPr>
            <p:spPr bwMode="auto">
              <a:xfrm>
                <a:off x="0" y="1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17"/>
                  <a:gd name="T14" fmla="*/ 83 w 83"/>
                  <a:gd name="T15" fmla="*/ 117 h 1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  <p:sp>
            <p:nvSpPr>
              <p:cNvPr id="1045" name="Freeform 21"/>
              <p:cNvSpPr>
                <a:spLocks noChangeArrowheads="1"/>
              </p:cNvSpPr>
              <p:nvPr/>
            </p:nvSpPr>
            <p:spPr bwMode="auto">
              <a:xfrm>
                <a:off x="59" y="29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98"/>
                  <a:gd name="T14" fmla="*/ 140 w 140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  <p:sp>
            <p:nvSpPr>
              <p:cNvPr id="1046" name="Freeform 22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49"/>
                  <a:gd name="T14" fmla="*/ 145 w 145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</p:grpSp>
        <p:grpSp>
          <p:nvGrpSpPr>
            <p:cNvPr id="5133" name="Group 23"/>
            <p:cNvGrpSpPr/>
            <p:nvPr/>
          </p:nvGrpSpPr>
          <p:grpSpPr>
            <a:xfrm rot="5003157">
              <a:off x="254" y="1102"/>
              <a:ext cx="412" cy="500"/>
              <a:chOff x="0" y="0"/>
              <a:chExt cx="129" cy="157"/>
            </a:xfrm>
          </p:grpSpPr>
          <p:sp>
            <p:nvSpPr>
              <p:cNvPr id="1048" name="Freeform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17"/>
                  <a:gd name="T14" fmla="*/ 83 w 83"/>
                  <a:gd name="T15" fmla="*/ 117 h 1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  <p:sp>
            <p:nvSpPr>
              <p:cNvPr id="1049" name="Freeform 25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98"/>
                  <a:gd name="T14" fmla="*/ 140 w 140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  <p:sp>
            <p:nvSpPr>
              <p:cNvPr id="1050" name="Freeform 26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49"/>
                  <a:gd name="T14" fmla="*/ 145 w 145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</p:grpSp>
        <p:grpSp>
          <p:nvGrpSpPr>
            <p:cNvPr id="5134" name="Group 27"/>
            <p:cNvGrpSpPr/>
            <p:nvPr/>
          </p:nvGrpSpPr>
          <p:grpSpPr>
            <a:xfrm>
              <a:off x="820" y="0"/>
              <a:ext cx="345" cy="367"/>
              <a:chOff x="0" y="0"/>
              <a:chExt cx="129" cy="157"/>
            </a:xfrm>
          </p:grpSpPr>
          <p:sp>
            <p:nvSpPr>
              <p:cNvPr id="1052" name="Freeform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17"/>
                  <a:gd name="T14" fmla="*/ 83 w 83"/>
                  <a:gd name="T15" fmla="*/ 117 h 1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  <p:sp>
            <p:nvSpPr>
              <p:cNvPr id="1053" name="Freeform 29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98"/>
                  <a:gd name="T14" fmla="*/ 140 w 140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  <p:sp>
            <p:nvSpPr>
              <p:cNvPr id="1054" name="Freeform 30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49"/>
                  <a:gd name="T14" fmla="*/ 145 w 145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99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  <a:sym typeface="Verdana" panose="020B0604030504040204" pitchFamily="34" charset="0"/>
                </a:endParaRPr>
              </a:p>
            </p:txBody>
          </p:sp>
        </p:grpSp>
        <p:sp>
          <p:nvSpPr>
            <p:cNvPr id="1055" name="Freeform 31"/>
            <p:cNvSpPr>
              <a:spLocks noChangeArrowheads="1"/>
            </p:cNvSpPr>
            <p:nvPr/>
          </p:nvSpPr>
          <p:spPr bwMode="auto">
            <a:xfrm>
              <a:off x="92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99"/>
                <a:gd name="T130" fmla="*/ 0 h 756"/>
                <a:gd name="T131" fmla="*/ 699 w 699"/>
                <a:gd name="T132" fmla="*/ 756 h 75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rgbClr val="EDFAD2">
                <a:alpha val="5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sp>
          <p:nvSpPr>
            <p:cNvPr id="1056" name="Freeform 32"/>
            <p:cNvSpPr>
              <a:spLocks noChangeArrowheads="1"/>
            </p:cNvSpPr>
            <p:nvPr/>
          </p:nvSpPr>
          <p:spPr bwMode="auto">
            <a:xfrm rot="828663">
              <a:off x="247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56"/>
                <a:gd name="T77" fmla="*/ 109 w 109"/>
                <a:gd name="T78" fmla="*/ 156 h 1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sp>
          <p:nvSpPr>
            <p:cNvPr id="1057" name="Freeform 33"/>
            <p:cNvSpPr>
              <a:spLocks noChangeArrowheads="1"/>
            </p:cNvSpPr>
            <p:nvPr/>
          </p:nvSpPr>
          <p:spPr bwMode="auto">
            <a:xfrm rot="828663">
              <a:off x="271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4"/>
                <a:gd name="T52" fmla="*/ 0 h 40"/>
                <a:gd name="T53" fmla="*/ 54 w 54"/>
                <a:gd name="T54" fmla="*/ 40 h 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sp>
          <p:nvSpPr>
            <p:cNvPr id="1058" name="Freeform 34"/>
            <p:cNvSpPr>
              <a:spLocks noChangeArrowheads="1"/>
            </p:cNvSpPr>
            <p:nvPr/>
          </p:nvSpPr>
          <p:spPr bwMode="auto">
            <a:xfrm>
              <a:off x="16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8"/>
                <a:gd name="T52" fmla="*/ 0 h 209"/>
                <a:gd name="T53" fmla="*/ 118 w 118"/>
                <a:gd name="T54" fmla="*/ 209 h 2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sp>
          <p:nvSpPr>
            <p:cNvPr id="1059" name="Freeform 35"/>
            <p:cNvSpPr>
              <a:spLocks noChangeArrowheads="1"/>
            </p:cNvSpPr>
            <p:nvPr/>
          </p:nvSpPr>
          <p:spPr bwMode="auto">
            <a:xfrm>
              <a:off x="5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30"/>
                <a:gd name="T85" fmla="*/ 0 h 128"/>
                <a:gd name="T86" fmla="*/ 130 w 130"/>
                <a:gd name="T87" fmla="*/ 128 h 12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sp>
          <p:nvSpPr>
            <p:cNvPr id="1060" name="Freeform 36"/>
            <p:cNvSpPr>
              <a:spLocks noChangeArrowheads="1"/>
            </p:cNvSpPr>
            <p:nvPr/>
          </p:nvSpPr>
          <p:spPr bwMode="auto">
            <a:xfrm>
              <a:off x="5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7"/>
                <a:gd name="T34" fmla="*/ 0 h 86"/>
                <a:gd name="T35" fmla="*/ 47 w 47"/>
                <a:gd name="T36" fmla="*/ 86 h 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sp>
          <p:nvSpPr>
            <p:cNvPr id="1061" name="Freeform 37"/>
            <p:cNvSpPr>
              <a:spLocks noChangeArrowheads="1"/>
            </p:cNvSpPr>
            <p:nvPr/>
          </p:nvSpPr>
          <p:spPr bwMode="auto">
            <a:xfrm>
              <a:off x="5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97"/>
                <a:gd name="T136" fmla="*/ 0 h 740"/>
                <a:gd name="T137" fmla="*/ 497 w 497"/>
                <a:gd name="T138" fmla="*/ 740 h 74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sp>
          <p:nvSpPr>
            <p:cNvPr id="1062" name="Freeform 38"/>
            <p:cNvSpPr>
              <a:spLocks noChangeArrowheads="1"/>
            </p:cNvSpPr>
            <p:nvPr/>
          </p:nvSpPr>
          <p:spPr bwMode="auto">
            <a:xfrm rot="1584153">
              <a:off x="25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7"/>
                <a:gd name="T100" fmla="*/ 0 h 237"/>
                <a:gd name="T101" fmla="*/ 257 w 257"/>
                <a:gd name="T102" fmla="*/ 237 h 2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sp>
          <p:nvSpPr>
            <p:cNvPr id="1063" name="Freeform 39"/>
            <p:cNvSpPr>
              <a:spLocks noChangeArrowheads="1"/>
            </p:cNvSpPr>
            <p:nvPr/>
          </p:nvSpPr>
          <p:spPr bwMode="auto">
            <a:xfrm rot="1584153">
              <a:off x="247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4"/>
                <a:gd name="T91" fmla="*/ 0 h 110"/>
                <a:gd name="T92" fmla="*/ 124 w 124"/>
                <a:gd name="T93" fmla="*/ 110 h 1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sp>
          <p:nvSpPr>
            <p:cNvPr id="1064" name="Freeform 40"/>
            <p:cNvSpPr>
              <a:spLocks noChangeArrowheads="1"/>
            </p:cNvSpPr>
            <p:nvPr/>
          </p:nvSpPr>
          <p:spPr bwMode="auto">
            <a:xfrm rot="1584153">
              <a:off x="579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56"/>
                <a:gd name="T77" fmla="*/ 109 w 109"/>
                <a:gd name="T78" fmla="*/ 156 h 1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sp>
          <p:nvSpPr>
            <p:cNvPr id="1065" name="Freeform 41"/>
            <p:cNvSpPr>
              <a:spLocks noChangeArrowheads="1"/>
            </p:cNvSpPr>
            <p:nvPr/>
          </p:nvSpPr>
          <p:spPr bwMode="auto">
            <a:xfrm rot="1584153">
              <a:off x="241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"/>
                <a:gd name="T40" fmla="*/ 0 h 94"/>
                <a:gd name="T41" fmla="*/ 46 w 46"/>
                <a:gd name="T42" fmla="*/ 94 h 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sp>
          <p:nvSpPr>
            <p:cNvPr id="1066" name="Freeform 42"/>
            <p:cNvSpPr>
              <a:spLocks noChangeArrowheads="1"/>
            </p:cNvSpPr>
            <p:nvPr/>
          </p:nvSpPr>
          <p:spPr bwMode="auto">
            <a:xfrm rot="1584153">
              <a:off x="590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4"/>
                <a:gd name="T52" fmla="*/ 0 h 40"/>
                <a:gd name="T53" fmla="*/ 54 w 54"/>
                <a:gd name="T54" fmla="*/ 40 h 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sp>
          <p:nvSpPr>
            <p:cNvPr id="1067" name="Freeform 43"/>
            <p:cNvSpPr>
              <a:spLocks noChangeArrowheads="1"/>
            </p:cNvSpPr>
            <p:nvPr/>
          </p:nvSpPr>
          <p:spPr bwMode="auto">
            <a:xfrm>
              <a:off x="5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0"/>
                <a:gd name="T115" fmla="*/ 0 h 650"/>
                <a:gd name="T116" fmla="*/ 360 w 360"/>
                <a:gd name="T117" fmla="*/ 650 h 65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  <p:sp>
          <p:nvSpPr>
            <p:cNvPr id="1068" name="Freeform 44"/>
            <p:cNvSpPr>
              <a:spLocks noChangeArrowheads="1"/>
            </p:cNvSpPr>
            <p:nvPr/>
          </p:nvSpPr>
          <p:spPr bwMode="auto">
            <a:xfrm rot="1584153">
              <a:off x="61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96"/>
                <a:gd name="T97" fmla="*/ 0 h 666"/>
                <a:gd name="T98" fmla="*/ 596 w 596"/>
                <a:gd name="T99" fmla="*/ 666 h 66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endParaRPr>
            </a:p>
          </p:txBody>
        </p:sp>
      </p:grpSp>
      <p:sp>
        <p:nvSpPr>
          <p:cNvPr id="5123" name="Rectangle 45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4" name="Rectangle 46"/>
          <p:cNvSpPr>
            <a:spLocks noGrp="1"/>
          </p:cNvSpPr>
          <p:nvPr>
            <p:ph type="body" idx="1"/>
          </p:nvPr>
        </p:nvSpPr>
        <p:spPr>
          <a:xfrm>
            <a:off x="6264275" y="444627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2781935" y="644556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r"/>
            <a:fld id="{9A0DB2DC-4C9A-4742-B13C-FB6460FD3503}" type="slidenum">
              <a:rPr lang="zh-CN" altLang="en-US" sz="1400" dirty="0"/>
              <a:t>‹#›</a:t>
            </a:fld>
            <a:endParaRPr lang="zh-CN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  <a:sym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华文行楷" pitchFamily="2" charset="-122"/>
          <a:sym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华文行楷" pitchFamily="2" charset="-122"/>
          <a:sym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华文行楷" pitchFamily="2" charset="-122"/>
          <a:sym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华文行楷" pitchFamily="2" charset="-122"/>
          <a:sym typeface="Verdana" panose="020B0604030504040204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华文行楷" pitchFamily="2" charset="-122"/>
          <a:sym typeface="Verdana" panose="020B0604030504040204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华文行楷" pitchFamily="2" charset="-122"/>
          <a:sym typeface="Verdana" panose="020B0604030504040204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华文行楷" pitchFamily="2" charset="-122"/>
          <a:sym typeface="Verdana" panose="020B0604030504040204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华文行楷" pitchFamily="2" charset="-122"/>
          <a:sym typeface="Verdana" panose="020B060403050404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Verdana" panose="020B060403050404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sym typeface="Verdana" panose="020B060403050404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  <a:sym typeface="Verdana" panose="020B060403050404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+mn-ea"/>
          <a:sym typeface="Verdana" panose="020B060403050404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  <a:sym typeface="Verdana" panose="020B060403050404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2017/2/5 Sunday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1" hangingPunct="1">
              <a:buFontTx/>
              <a:buNone/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cs typeface="+mn-cs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1" hangingPunct="1">
              <a:buFontTx/>
              <a:buNone/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cs typeface="+mn-cs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1" hangingPunct="1">
              <a:buFontTx/>
              <a:buNone/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cs typeface="+mn-cs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1" hangingPunct="1">
              <a:buFontTx/>
              <a:buNone/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cs typeface="+mn-cs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1" hangingPunct="1">
              <a:buFontTx/>
              <a:buNone/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cs typeface="+mn-cs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1" hangingPunct="1">
              <a:buFontTx/>
              <a:buNone/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cs typeface="+mn-cs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1" hangingPunct="1">
              <a:buFontTx/>
              <a:buNone/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 rtl="0" eaLnBrk="1" hangingPunct="1">
              <a:defRPr/>
            </a:pPr>
            <a:endParaRPr lang="en-US" altLang="zh-CN">
              <a:solidFill>
                <a:srgbClr val="000000"/>
              </a:solidFill>
              <a:latin typeface="Tahoma" pitchFamily="34" charset="0"/>
              <a:cs typeface="+mn-cs"/>
            </a:endParaRP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 rtl="0" eaLnBrk="1" hangingPunct="1">
              <a:defRPr/>
            </a:pPr>
            <a:endParaRPr lang="en-US" altLang="zh-CN">
              <a:solidFill>
                <a:srgbClr val="000000"/>
              </a:solidFill>
              <a:latin typeface="Tahoma" pitchFamily="34" charset="0"/>
              <a:cs typeface="+mn-cs"/>
            </a:endParaRP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 rtl="0" eaLnBrk="1" hangingPunct="1">
              <a:defRPr/>
            </a:pPr>
            <a:fld id="{583045CA-F9EB-420F-A987-542D6AF6DA36}" type="slidenum">
              <a:rPr lang="en-US" altLang="zh-CN">
                <a:solidFill>
                  <a:srgbClr val="000000"/>
                </a:solidFill>
                <a:latin typeface="Tahoma" pitchFamily="34" charset="0"/>
                <a:cs typeface="+mn-cs"/>
              </a:rPr>
              <a:pPr rtl="0" eaLnBrk="1" hangingPunct="1"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Tahom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35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>
    <p:strips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8"/>
          <p:cNvSpPr>
            <a:spLocks noChangeArrowheads="1"/>
          </p:cNvSpPr>
          <p:nvPr/>
        </p:nvSpPr>
        <p:spPr bwMode="auto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1" hangingPunct="1">
              <a:buFontTx/>
              <a:buNone/>
              <a:defRPr/>
            </a:pPr>
            <a:endParaRPr lang="en-US" altLang="zh-CN">
              <a:solidFill>
                <a:srgbClr val="FFFFFF"/>
              </a:solidFill>
              <a:latin typeface="Corbel" pitchFamily="34" charset="0"/>
              <a:ea typeface="宋体" charset="-122"/>
              <a:cs typeface="+mn-cs"/>
            </a:endParaRPr>
          </a:p>
        </p:txBody>
      </p:sp>
      <p:sp>
        <p:nvSpPr>
          <p:cNvPr id="2051" name="矩形 10"/>
          <p:cNvSpPr>
            <a:spLocks noChangeArrowheads="1"/>
          </p:cNvSpPr>
          <p:nvPr/>
        </p:nvSpPr>
        <p:spPr bwMode="auto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160" dir="5400000" algn="ctr" rotWithShape="0">
              <a:srgbClr val="000000">
                <a:alpha val="59000"/>
              </a:srgbClr>
            </a:outerShdw>
          </a:effectLst>
        </p:spPr>
        <p:txBody>
          <a:bodyPr anchor="ctr"/>
          <a:lstStyle/>
          <a:p>
            <a:pPr algn="ctr" rtl="0" eaLnBrk="1" hangingPunct="1">
              <a:buFontTx/>
              <a:buNone/>
              <a:defRPr/>
            </a:pPr>
            <a:endParaRPr lang="en-US" altLang="zh-CN">
              <a:solidFill>
                <a:srgbClr val="FFFFFF"/>
              </a:solidFill>
              <a:latin typeface="Corbel" pitchFamily="34" charset="0"/>
              <a:ea typeface="宋体" charset="-122"/>
              <a:cs typeface="+mn-cs"/>
            </a:endParaRP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rtl="0" eaLnBrk="1" hangingPunct="1">
              <a:buFontTx/>
              <a:buNone/>
              <a:defRPr/>
            </a:pPr>
            <a:fld id="{C9A73CCB-BD9A-441D-A0BE-DADF1E270F2E}" type="datetimeFigureOut">
              <a:rPr lang="zh-CN" altLang="en-US">
                <a:cs typeface="+mn-cs"/>
              </a:rPr>
              <a:pPr rtl="0" eaLnBrk="1" hangingPunct="1">
                <a:buFontTx/>
                <a:buNone/>
                <a:defRPr/>
              </a:pPr>
              <a:t>2017/2/5 Sunday</a:t>
            </a:fld>
            <a:endParaRPr lang="zh-CN" altLang="en-US">
              <a:cs typeface="+mn-cs"/>
            </a:endParaRPr>
          </a:p>
        </p:txBody>
      </p:sp>
      <p:sp>
        <p:nvSpPr>
          <p:cNvPr id="205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40013" y="6477000"/>
            <a:ext cx="5508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rtl="0" eaLnBrk="1" hangingPunct="1">
              <a:buFontTx/>
              <a:buNone/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05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rtl="0" eaLnBrk="1" hangingPunct="1">
              <a:buFontTx/>
              <a:buNone/>
              <a:defRPr/>
            </a:pPr>
            <a:fld id="{C7873A92-A350-410E-B163-3BBDEE5854E4}" type="slidenum">
              <a:rPr lang="zh-CN" altLang="en-US">
                <a:cs typeface="+mn-cs"/>
              </a:rPr>
              <a:pPr rtl="0" eaLnBrk="1" hangingPunct="1">
                <a:buFontTx/>
                <a:buNone/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42210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+mj-lt"/>
          <a:ea typeface="+mj-ea"/>
          <a:cs typeface="华文楷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  <a:cs typeface="华文楷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  <a:cs typeface="华文楷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  <a:cs typeface="华文楷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  <a:cs typeface="华文楷体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9pPr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>
          <a:solidFill>
            <a:schemeClr val="tx1"/>
          </a:solidFill>
          <a:latin typeface="+mn-lt"/>
          <a:ea typeface="+mn-ea"/>
          <a:cs typeface="华文楷体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>
          <a:solidFill>
            <a:schemeClr val="tx1"/>
          </a:solidFill>
          <a:latin typeface="+mn-lt"/>
          <a:ea typeface="+mn-ea"/>
          <a:cs typeface="华文楷体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>
          <a:solidFill>
            <a:schemeClr val="tx1"/>
          </a:solidFill>
          <a:latin typeface="+mn-lt"/>
          <a:ea typeface="+mn-ea"/>
          <a:cs typeface="华文楷体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>
          <a:solidFill>
            <a:schemeClr val="tx1"/>
          </a:solidFill>
          <a:latin typeface="+mn-lt"/>
          <a:ea typeface="+mn-ea"/>
          <a:cs typeface="华文楷体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n-lt"/>
          <a:ea typeface="+mn-ea"/>
          <a:cs typeface="华文楷体"/>
        </a:defRPr>
      </a:lvl5pPr>
      <a:lvl6pPr marL="18827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6pPr>
      <a:lvl7pPr marL="23399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7pPr>
      <a:lvl8pPr marL="27971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8pPr>
      <a:lvl9pPr marL="32543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9461" name="Group 3"/>
            <p:cNvGrpSpPr/>
            <p:nvPr/>
          </p:nvGrpSpPr>
          <p:grpSpPr>
            <a:xfrm rot="-215208">
              <a:off x="3691" y="233"/>
              <a:ext cx="1856" cy="3626"/>
              <a:chOff x="0" y="0"/>
              <a:chExt cx="1856" cy="3626"/>
            </a:xfrm>
          </p:grpSpPr>
          <p:sp>
            <p:nvSpPr>
              <p:cNvPr id="19495" name="Freeform 4"/>
              <p:cNvSpPr/>
              <p:nvPr/>
            </p:nvSpPr>
            <p:spPr>
              <a:xfrm rot="-9414771" flipV="1">
                <a:off x="523" y="0"/>
                <a:ext cx="1333" cy="1485"/>
              </a:xfrm>
              <a:custGeom>
                <a:avLst/>
                <a:gdLst>
                  <a:gd name="txL" fmla="*/ 0 w 596"/>
                  <a:gd name="txT" fmla="*/ 0 h 666"/>
                  <a:gd name="txR" fmla="*/ 596 w 596"/>
                  <a:gd name="txB" fmla="*/ 666 h 666"/>
                </a:gdLst>
                <a:ahLst/>
                <a:cxnLst>
                  <a:cxn ang="0">
                    <a:pos x="81" y="1840"/>
                  </a:cxn>
                  <a:cxn ang="0">
                    <a:pos x="29" y="1695"/>
                  </a:cxn>
                  <a:cxn ang="0">
                    <a:pos x="0" y="1436"/>
                  </a:cxn>
                  <a:cxn ang="0">
                    <a:pos x="20" y="1104"/>
                  </a:cxn>
                  <a:cxn ang="0">
                    <a:pos x="125" y="751"/>
                  </a:cxn>
                  <a:cxn ang="0">
                    <a:pos x="344" y="417"/>
                  </a:cxn>
                  <a:cxn ang="0">
                    <a:pos x="711" y="154"/>
                  </a:cxn>
                  <a:cxn ang="0">
                    <a:pos x="1235" y="9"/>
                  </a:cxn>
                  <a:cxn ang="0">
                    <a:pos x="1901" y="45"/>
                  </a:cxn>
                  <a:cxn ang="0">
                    <a:pos x="2422" y="339"/>
                  </a:cxn>
                  <a:cxn ang="0">
                    <a:pos x="2771" y="821"/>
                  </a:cxn>
                  <a:cxn ang="0">
                    <a:pos x="2957" y="1411"/>
                  </a:cxn>
                  <a:cxn ang="0">
                    <a:pos x="2977" y="2034"/>
                  </a:cxn>
                  <a:cxn ang="0">
                    <a:pos x="2832" y="2611"/>
                  </a:cxn>
                  <a:cxn ang="0">
                    <a:pos x="2536" y="3057"/>
                  </a:cxn>
                  <a:cxn ang="0">
                    <a:pos x="2087" y="3296"/>
                  </a:cxn>
                  <a:cxn ang="0">
                    <a:pos x="1946" y="3275"/>
                  </a:cxn>
                  <a:cxn ang="0">
                    <a:pos x="2205" y="3068"/>
                  </a:cxn>
                  <a:cxn ang="0">
                    <a:pos x="2411" y="2705"/>
                  </a:cxn>
                  <a:cxn ang="0">
                    <a:pos x="2545" y="2256"/>
                  </a:cxn>
                  <a:cxn ang="0">
                    <a:pos x="2601" y="1766"/>
                  </a:cxn>
                  <a:cxn ang="0">
                    <a:pos x="2572" y="1282"/>
                  </a:cxn>
                  <a:cxn ang="0">
                    <a:pos x="2427" y="865"/>
                  </a:cxn>
                  <a:cxn ang="0">
                    <a:pos x="2165" y="557"/>
                  </a:cxn>
                  <a:cxn ang="0">
                    <a:pos x="1707" y="372"/>
                  </a:cxn>
                  <a:cxn ang="0">
                    <a:pos x="1230" y="303"/>
                  </a:cxn>
                  <a:cxn ang="0">
                    <a:pos x="870" y="352"/>
                  </a:cxn>
                  <a:cxn ang="0">
                    <a:pos x="606" y="502"/>
                  </a:cxn>
                  <a:cxn ang="0">
                    <a:pos x="420" y="740"/>
                  </a:cxn>
                  <a:cxn ang="0">
                    <a:pos x="284" y="1023"/>
                  </a:cxn>
                  <a:cxn ang="0">
                    <a:pos x="199" y="1351"/>
                  </a:cxn>
                  <a:cxn ang="0">
                    <a:pos x="141" y="1686"/>
                  </a:cxn>
                </a:cxnLst>
                <a:rect l="txL" t="txT" r="txR" b="tx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96" name="Freeform 5"/>
              <p:cNvSpPr/>
              <p:nvPr/>
            </p:nvSpPr>
            <p:spPr>
              <a:xfrm rot="-9414771" flipV="1">
                <a:off x="1018" y="1024"/>
                <a:ext cx="571" cy="531"/>
              </a:xfrm>
              <a:custGeom>
                <a:avLst/>
                <a:gdLst>
                  <a:gd name="txL" fmla="*/ 0 w 257"/>
                  <a:gd name="txT" fmla="*/ 0 h 237"/>
                  <a:gd name="txR" fmla="*/ 257 w 257"/>
                  <a:gd name="txB" fmla="*/ 237 h 237"/>
                </a:gdLst>
                <a:ahLst/>
                <a:cxnLst>
                  <a:cxn ang="0">
                    <a:pos x="0" y="0"/>
                  </a:cxn>
                  <a:cxn ang="0">
                    <a:pos x="0" y="125"/>
                  </a:cxn>
                  <a:cxn ang="0">
                    <a:pos x="16" y="251"/>
                  </a:cxn>
                  <a:cxn ang="0">
                    <a:pos x="29" y="376"/>
                  </a:cxn>
                  <a:cxn ang="0">
                    <a:pos x="53" y="493"/>
                  </a:cxn>
                  <a:cxn ang="0">
                    <a:pos x="89" y="598"/>
                  </a:cxn>
                  <a:cxn ang="0">
                    <a:pos x="133" y="708"/>
                  </a:cxn>
                  <a:cxn ang="0">
                    <a:pos x="187" y="809"/>
                  </a:cxn>
                  <a:cxn ang="0">
                    <a:pos x="251" y="894"/>
                  </a:cxn>
                  <a:cxn ang="0">
                    <a:pos x="331" y="975"/>
                  </a:cxn>
                  <a:cxn ang="0">
                    <a:pos x="424" y="1044"/>
                  </a:cxn>
                  <a:cxn ang="0">
                    <a:pos x="524" y="1100"/>
                  </a:cxn>
                  <a:cxn ang="0">
                    <a:pos x="647" y="1145"/>
                  </a:cxn>
                  <a:cxn ang="0">
                    <a:pos x="780" y="1174"/>
                  </a:cxn>
                  <a:cxn ang="0">
                    <a:pos x="929" y="1190"/>
                  </a:cxn>
                  <a:cxn ang="0">
                    <a:pos x="1086" y="1185"/>
                  </a:cxn>
                  <a:cxn ang="0">
                    <a:pos x="1269" y="1165"/>
                  </a:cxn>
                  <a:cxn ang="0">
                    <a:pos x="1106" y="1140"/>
                  </a:cxn>
                  <a:cxn ang="0">
                    <a:pos x="962" y="1105"/>
                  </a:cxn>
                  <a:cxn ang="0">
                    <a:pos x="840" y="1064"/>
                  </a:cxn>
                  <a:cxn ang="0">
                    <a:pos x="731" y="1024"/>
                  </a:cxn>
                  <a:cxn ang="0">
                    <a:pos x="631" y="968"/>
                  </a:cxn>
                  <a:cxn ang="0">
                    <a:pos x="553" y="914"/>
                  </a:cxn>
                  <a:cxn ang="0">
                    <a:pos x="480" y="849"/>
                  </a:cxn>
                  <a:cxn ang="0">
                    <a:pos x="415" y="777"/>
                  </a:cxn>
                  <a:cxn ang="0">
                    <a:pos x="355" y="708"/>
                  </a:cxn>
                  <a:cxn ang="0">
                    <a:pos x="302" y="627"/>
                  </a:cxn>
                  <a:cxn ang="0">
                    <a:pos x="258" y="538"/>
                  </a:cxn>
                  <a:cxn ang="0">
                    <a:pos x="213" y="441"/>
                  </a:cxn>
                  <a:cxn ang="0">
                    <a:pos x="162" y="347"/>
                  </a:cxn>
                  <a:cxn ang="0">
                    <a:pos x="113" y="235"/>
                  </a:cxn>
                  <a:cxn ang="0">
                    <a:pos x="60" y="121"/>
                  </a:cxn>
                  <a:cxn ang="0">
                    <a:pos x="0" y="0"/>
                  </a:cxn>
                </a:cxnLst>
                <a:rect l="txL" t="txT" r="txR" b="tx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97" name="Freeform 6"/>
              <p:cNvSpPr/>
              <p:nvPr/>
            </p:nvSpPr>
            <p:spPr>
              <a:xfrm rot="-9414771" flipV="1">
                <a:off x="628" y="1389"/>
                <a:ext cx="277" cy="249"/>
              </a:xfrm>
              <a:custGeom>
                <a:avLst/>
                <a:gdLst>
                  <a:gd name="txL" fmla="*/ 0 w 124"/>
                  <a:gd name="txT" fmla="*/ 0 h 110"/>
                  <a:gd name="txR" fmla="*/ 124 w 124"/>
                  <a:gd name="txB" fmla="*/ 110 h 110"/>
                </a:gdLst>
                <a:ahLst/>
                <a:cxnLst>
                  <a:cxn ang="0">
                    <a:pos x="384" y="0"/>
                  </a:cxn>
                  <a:cxn ang="0">
                    <a:pos x="619" y="552"/>
                  </a:cxn>
                  <a:cxn ang="0">
                    <a:pos x="599" y="548"/>
                  </a:cxn>
                  <a:cxn ang="0">
                    <a:pos x="534" y="539"/>
                  </a:cxn>
                  <a:cxn ang="0">
                    <a:pos x="445" y="518"/>
                  </a:cxn>
                  <a:cxn ang="0">
                    <a:pos x="340" y="507"/>
                  </a:cxn>
                  <a:cxn ang="0">
                    <a:pos x="226" y="498"/>
                  </a:cxn>
                  <a:cxn ang="0">
                    <a:pos x="125" y="503"/>
                  </a:cxn>
                  <a:cxn ang="0">
                    <a:pos x="45" y="523"/>
                  </a:cxn>
                  <a:cxn ang="0">
                    <a:pos x="0" y="564"/>
                  </a:cxn>
                  <a:cxn ang="0">
                    <a:pos x="20" y="503"/>
                  </a:cxn>
                  <a:cxn ang="0">
                    <a:pos x="40" y="455"/>
                  </a:cxn>
                  <a:cxn ang="0">
                    <a:pos x="80" y="421"/>
                  </a:cxn>
                  <a:cxn ang="0">
                    <a:pos x="125" y="389"/>
                  </a:cxn>
                  <a:cxn ang="0">
                    <a:pos x="179" y="369"/>
                  </a:cxn>
                  <a:cxn ang="0">
                    <a:pos x="235" y="364"/>
                  </a:cxn>
                  <a:cxn ang="0">
                    <a:pos x="295" y="364"/>
                  </a:cxn>
                  <a:cxn ang="0">
                    <a:pos x="360" y="380"/>
                  </a:cxn>
                  <a:cxn ang="0">
                    <a:pos x="364" y="364"/>
                  </a:cxn>
                  <a:cxn ang="0">
                    <a:pos x="348" y="287"/>
                  </a:cxn>
                  <a:cxn ang="0">
                    <a:pos x="335" y="195"/>
                  </a:cxn>
                  <a:cxn ang="0">
                    <a:pos x="324" y="154"/>
                  </a:cxn>
                  <a:cxn ang="0">
                    <a:pos x="315" y="154"/>
                  </a:cxn>
                  <a:cxn ang="0">
                    <a:pos x="304" y="149"/>
                  </a:cxn>
                  <a:cxn ang="0">
                    <a:pos x="295" y="134"/>
                  </a:cxn>
                  <a:cxn ang="0">
                    <a:pos x="284" y="118"/>
                  </a:cxn>
                  <a:cxn ang="0">
                    <a:pos x="284" y="97"/>
                  </a:cxn>
                  <a:cxn ang="0">
                    <a:pos x="295" y="72"/>
                  </a:cxn>
                  <a:cxn ang="0">
                    <a:pos x="328" y="41"/>
                  </a:cxn>
                  <a:cxn ang="0">
                    <a:pos x="384" y="0"/>
                  </a:cxn>
                </a:cxnLst>
                <a:rect l="txL" t="txT" r="txR" b="tx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98" name="Freeform 7"/>
              <p:cNvSpPr/>
              <p:nvPr/>
            </p:nvSpPr>
            <p:spPr>
              <a:xfrm rot="-9414771" flipV="1">
                <a:off x="968" y="199"/>
                <a:ext cx="245" cy="347"/>
              </a:xfrm>
              <a:custGeom>
                <a:avLst/>
                <a:gdLst>
                  <a:gd name="txL" fmla="*/ 0 w 109"/>
                  <a:gd name="txT" fmla="*/ 0 h 156"/>
                  <a:gd name="txR" fmla="*/ 109 w 109"/>
                  <a:gd name="txB" fmla="*/ 156 h 156"/>
                </a:gdLst>
                <a:ahLst/>
                <a:cxnLst>
                  <a:cxn ang="0">
                    <a:pos x="0" y="0"/>
                  </a:cxn>
                  <a:cxn ang="0">
                    <a:pos x="25" y="4"/>
                  </a:cxn>
                  <a:cxn ang="0">
                    <a:pos x="90" y="24"/>
                  </a:cxn>
                  <a:cxn ang="0">
                    <a:pos x="187" y="60"/>
                  </a:cxn>
                  <a:cxn ang="0">
                    <a:pos x="292" y="118"/>
                  </a:cxn>
                  <a:cxn ang="0">
                    <a:pos x="393" y="218"/>
                  </a:cxn>
                  <a:cxn ang="0">
                    <a:pos x="486" y="351"/>
                  </a:cxn>
                  <a:cxn ang="0">
                    <a:pos x="542" y="534"/>
                  </a:cxn>
                  <a:cxn ang="0">
                    <a:pos x="551" y="772"/>
                  </a:cxn>
                  <a:cxn ang="0">
                    <a:pos x="530" y="772"/>
                  </a:cxn>
                  <a:cxn ang="0">
                    <a:pos x="501" y="772"/>
                  </a:cxn>
                  <a:cxn ang="0">
                    <a:pos x="470" y="772"/>
                  </a:cxn>
                  <a:cxn ang="0">
                    <a:pos x="441" y="763"/>
                  </a:cxn>
                  <a:cxn ang="0">
                    <a:pos x="409" y="756"/>
                  </a:cxn>
                  <a:cxn ang="0">
                    <a:pos x="373" y="743"/>
                  </a:cxn>
                  <a:cxn ang="0">
                    <a:pos x="333" y="718"/>
                  </a:cxn>
                  <a:cxn ang="0">
                    <a:pos x="292" y="687"/>
                  </a:cxn>
                  <a:cxn ang="0">
                    <a:pos x="267" y="623"/>
                  </a:cxn>
                  <a:cxn ang="0">
                    <a:pos x="267" y="549"/>
                  </a:cxn>
                  <a:cxn ang="0">
                    <a:pos x="283" y="476"/>
                  </a:cxn>
                  <a:cxn ang="0">
                    <a:pos x="299" y="396"/>
                  </a:cxn>
                  <a:cxn ang="0">
                    <a:pos x="283" y="307"/>
                  </a:cxn>
                  <a:cxn ang="0">
                    <a:pos x="243" y="214"/>
                  </a:cxn>
                  <a:cxn ang="0">
                    <a:pos x="157" y="113"/>
                  </a:cxn>
                  <a:cxn ang="0">
                    <a:pos x="0" y="0"/>
                  </a:cxn>
                </a:cxnLst>
                <a:rect l="txL" t="txT" r="txR" b="tx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99" name="Freeform 8"/>
              <p:cNvSpPr/>
              <p:nvPr/>
            </p:nvSpPr>
            <p:spPr>
              <a:xfrm rot="-9414771" flipV="1">
                <a:off x="834" y="1430"/>
                <a:ext cx="103" cy="209"/>
              </a:xfrm>
              <a:custGeom>
                <a:avLst/>
                <a:gdLst>
                  <a:gd name="txL" fmla="*/ 0 w 46"/>
                  <a:gd name="txT" fmla="*/ 0 h 94"/>
                  <a:gd name="txR" fmla="*/ 46 w 46"/>
                  <a:gd name="txB" fmla="*/ 94 h 94"/>
                </a:gdLst>
                <a:ahLst/>
                <a:cxnLst>
                  <a:cxn ang="0">
                    <a:pos x="155" y="0"/>
                  </a:cxn>
                  <a:cxn ang="0">
                    <a:pos x="101" y="187"/>
                  </a:cxn>
                  <a:cxn ang="0">
                    <a:pos x="76" y="307"/>
                  </a:cxn>
                  <a:cxn ang="0">
                    <a:pos x="56" y="391"/>
                  </a:cxn>
                  <a:cxn ang="0">
                    <a:pos x="0" y="465"/>
                  </a:cxn>
                  <a:cxn ang="0">
                    <a:pos x="60" y="436"/>
                  </a:cxn>
                  <a:cxn ang="0">
                    <a:pos x="116" y="396"/>
                  </a:cxn>
                  <a:cxn ang="0">
                    <a:pos x="161" y="340"/>
                  </a:cxn>
                  <a:cxn ang="0">
                    <a:pos x="202" y="282"/>
                  </a:cxn>
                  <a:cxn ang="0">
                    <a:pos x="226" y="218"/>
                  </a:cxn>
                  <a:cxn ang="0">
                    <a:pos x="231" y="149"/>
                  </a:cxn>
                  <a:cxn ang="0">
                    <a:pos x="210" y="73"/>
                  </a:cxn>
                  <a:cxn ang="0">
                    <a:pos x="155" y="0"/>
                  </a:cxn>
                </a:cxnLst>
                <a:rect l="txL" t="txT" r="txR" b="tx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500" name="Freeform 9"/>
              <p:cNvSpPr/>
              <p:nvPr/>
            </p:nvSpPr>
            <p:spPr>
              <a:xfrm rot="-9414771" flipV="1">
                <a:off x="884" y="548"/>
                <a:ext cx="120" cy="90"/>
              </a:xfrm>
              <a:custGeom>
                <a:avLst/>
                <a:gdLst>
                  <a:gd name="txL" fmla="*/ 0 w 54"/>
                  <a:gd name="txT" fmla="*/ 0 h 40"/>
                  <a:gd name="txR" fmla="*/ 54 w 54"/>
                  <a:gd name="txB" fmla="*/ 40 h 40"/>
                </a:gdLst>
                <a:ahLst/>
                <a:cxnLst>
                  <a:cxn ang="0">
                    <a:pos x="0" y="0"/>
                  </a:cxn>
                  <a:cxn ang="0">
                    <a:pos x="4" y="5"/>
                  </a:cxn>
                  <a:cxn ang="0">
                    <a:pos x="29" y="16"/>
                  </a:cxn>
                  <a:cxn ang="0">
                    <a:pos x="64" y="41"/>
                  </a:cxn>
                  <a:cxn ang="0">
                    <a:pos x="104" y="61"/>
                  </a:cxn>
                  <a:cxn ang="0">
                    <a:pos x="142" y="77"/>
                  </a:cxn>
                  <a:cxn ang="0">
                    <a:pos x="187" y="86"/>
                  </a:cxn>
                  <a:cxn ang="0">
                    <a:pos x="227" y="92"/>
                  </a:cxn>
                  <a:cxn ang="0">
                    <a:pos x="267" y="81"/>
                  </a:cxn>
                  <a:cxn ang="0">
                    <a:pos x="262" y="126"/>
                  </a:cxn>
                  <a:cxn ang="0">
                    <a:pos x="247" y="167"/>
                  </a:cxn>
                  <a:cxn ang="0">
                    <a:pos x="218" y="193"/>
                  </a:cxn>
                  <a:cxn ang="0">
                    <a:pos x="182" y="202"/>
                  </a:cxn>
                  <a:cxn ang="0">
                    <a:pos x="138" y="198"/>
                  </a:cxn>
                  <a:cxn ang="0">
                    <a:pos x="93" y="162"/>
                  </a:cxn>
                  <a:cxn ang="0">
                    <a:pos x="49" y="101"/>
                  </a:cxn>
                  <a:cxn ang="0">
                    <a:pos x="0" y="0"/>
                  </a:cxn>
                </a:cxnLst>
                <a:rect l="txL" t="txT" r="txR" b="tx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501" name="Freeform 10"/>
              <p:cNvSpPr/>
              <p:nvPr/>
            </p:nvSpPr>
            <p:spPr>
              <a:xfrm rot="-9414771" flipV="1">
                <a:off x="0" y="1567"/>
                <a:ext cx="330" cy="2059"/>
              </a:xfrm>
              <a:custGeom>
                <a:avLst/>
                <a:gdLst>
                  <a:gd name="txL" fmla="*/ 0 w 149"/>
                  <a:gd name="txT" fmla="*/ 0 h 704"/>
                  <a:gd name="txR" fmla="*/ 149 w 149"/>
                  <a:gd name="txB" fmla="*/ 704 h 704"/>
                </a:gdLst>
                <a:ahLst/>
                <a:cxnLst>
                  <a:cxn ang="0">
                    <a:pos x="0" y="0"/>
                  </a:cxn>
                  <a:cxn ang="0">
                    <a:pos x="29" y="53"/>
                  </a:cxn>
                  <a:cxn ang="0">
                    <a:pos x="78" y="120"/>
                  </a:cxn>
                  <a:cxn ang="0">
                    <a:pos x="137" y="205"/>
                  </a:cxn>
                  <a:cxn ang="0">
                    <a:pos x="202" y="316"/>
                  </a:cxn>
                  <a:cxn ang="0">
                    <a:pos x="283" y="453"/>
                  </a:cxn>
                  <a:cxn ang="0">
                    <a:pos x="359" y="600"/>
                  </a:cxn>
                  <a:cxn ang="0">
                    <a:pos x="432" y="769"/>
                  </a:cxn>
                  <a:cxn ang="0">
                    <a:pos x="489" y="965"/>
                  </a:cxn>
                  <a:cxn ang="0">
                    <a:pos x="549" y="1173"/>
                  </a:cxn>
                  <a:cxn ang="0">
                    <a:pos x="589" y="1413"/>
                  </a:cxn>
                  <a:cxn ang="0">
                    <a:pos x="609" y="1676"/>
                  </a:cxn>
                  <a:cxn ang="0">
                    <a:pos x="618" y="1951"/>
                  </a:cxn>
                  <a:cxn ang="0">
                    <a:pos x="589" y="2258"/>
                  </a:cxn>
                  <a:cxn ang="0">
                    <a:pos x="534" y="2583"/>
                  </a:cxn>
                  <a:cxn ang="0">
                    <a:pos x="452" y="2925"/>
                  </a:cxn>
                  <a:cxn ang="0">
                    <a:pos x="328" y="3302"/>
                  </a:cxn>
                  <a:cxn ang="0">
                    <a:pos x="190" y="3729"/>
                  </a:cxn>
                  <a:cxn ang="0">
                    <a:pos x="104" y="4124"/>
                  </a:cxn>
                  <a:cxn ang="0">
                    <a:pos x="49" y="4489"/>
                  </a:cxn>
                  <a:cxn ang="0">
                    <a:pos x="29" y="4840"/>
                  </a:cxn>
                  <a:cxn ang="0">
                    <a:pos x="29" y="5174"/>
                  </a:cxn>
                  <a:cxn ang="0">
                    <a:pos x="40" y="5484"/>
                  </a:cxn>
                  <a:cxn ang="0">
                    <a:pos x="60" y="5756"/>
                  </a:cxn>
                  <a:cxn ang="0">
                    <a:pos x="69" y="6022"/>
                  </a:cxn>
                  <a:cxn ang="0">
                    <a:pos x="202" y="5885"/>
                  </a:cxn>
                  <a:cxn ang="0">
                    <a:pos x="190" y="5817"/>
                  </a:cxn>
                  <a:cxn ang="0">
                    <a:pos x="177" y="5621"/>
                  </a:cxn>
                  <a:cxn ang="0">
                    <a:pos x="162" y="5320"/>
                  </a:cxn>
                  <a:cxn ang="0">
                    <a:pos x="173" y="4919"/>
                  </a:cxn>
                  <a:cxn ang="0">
                    <a:pos x="202" y="4440"/>
                  </a:cxn>
                  <a:cxn ang="0">
                    <a:pos x="283" y="3893"/>
                  </a:cxn>
                  <a:cxn ang="0">
                    <a:pos x="421" y="3302"/>
                  </a:cxn>
                  <a:cxn ang="0">
                    <a:pos x="633" y="2676"/>
                  </a:cxn>
                  <a:cxn ang="0">
                    <a:pos x="702" y="2387"/>
                  </a:cxn>
                  <a:cxn ang="0">
                    <a:pos x="731" y="2009"/>
                  </a:cxn>
                  <a:cxn ang="0">
                    <a:pos x="707" y="1573"/>
                  </a:cxn>
                  <a:cxn ang="0">
                    <a:pos x="642" y="1146"/>
                  </a:cxn>
                  <a:cxn ang="0">
                    <a:pos x="534" y="728"/>
                  </a:cxn>
                  <a:cxn ang="0">
                    <a:pos x="396" y="377"/>
                  </a:cxn>
                  <a:cxn ang="0">
                    <a:pos x="215" y="120"/>
                  </a:cxn>
                  <a:cxn ang="0">
                    <a:pos x="0" y="0"/>
                  </a:cxn>
                </a:cxnLst>
                <a:rect l="txL" t="txT" r="txR" b="tx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</p:grpSp>
        <p:sp>
          <p:nvSpPr>
            <p:cNvPr id="19462" name="Freeform 11"/>
            <p:cNvSpPr/>
            <p:nvPr/>
          </p:nvSpPr>
          <p:spPr>
            <a:xfrm rot="373332" flipH="1">
              <a:off x="22" y="1957"/>
              <a:ext cx="323" cy="649"/>
            </a:xfrm>
            <a:custGeom>
              <a:avLst/>
              <a:gdLst>
                <a:gd name="txL" fmla="*/ 0 w 128"/>
                <a:gd name="txT" fmla="*/ 0 h 217"/>
                <a:gd name="txR" fmla="*/ 128 w 128"/>
                <a:gd name="txB" fmla="*/ 217 h 217"/>
              </a:gdLst>
              <a:ahLst/>
              <a:cxnLst>
                <a:cxn ang="0">
                  <a:pos x="598" y="0"/>
                </a:cxn>
                <a:cxn ang="0">
                  <a:pos x="669" y="81"/>
                </a:cxn>
                <a:cxn ang="0">
                  <a:pos x="732" y="242"/>
                </a:cxn>
                <a:cxn ang="0">
                  <a:pos x="782" y="449"/>
                </a:cxn>
                <a:cxn ang="0">
                  <a:pos x="815" y="697"/>
                </a:cxn>
                <a:cxn ang="0">
                  <a:pos x="807" y="993"/>
                </a:cxn>
                <a:cxn ang="0">
                  <a:pos x="739" y="1298"/>
                </a:cxn>
                <a:cxn ang="0">
                  <a:pos x="598" y="1618"/>
                </a:cxn>
                <a:cxn ang="0">
                  <a:pos x="381" y="1941"/>
                </a:cxn>
                <a:cxn ang="0">
                  <a:pos x="313" y="1905"/>
                </a:cxn>
                <a:cxn ang="0">
                  <a:pos x="242" y="1878"/>
                </a:cxn>
                <a:cxn ang="0">
                  <a:pos x="167" y="1833"/>
                </a:cxn>
                <a:cxn ang="0">
                  <a:pos x="101" y="1797"/>
                </a:cxn>
                <a:cxn ang="0">
                  <a:pos x="50" y="1753"/>
                </a:cxn>
                <a:cxn ang="0">
                  <a:pos x="13" y="1699"/>
                </a:cxn>
                <a:cxn ang="0">
                  <a:pos x="0" y="1636"/>
                </a:cxn>
                <a:cxn ang="0">
                  <a:pos x="8" y="1591"/>
                </a:cxn>
                <a:cxn ang="0">
                  <a:pos x="83" y="1528"/>
                </a:cxn>
                <a:cxn ang="0">
                  <a:pos x="184" y="1442"/>
                </a:cxn>
                <a:cxn ang="0">
                  <a:pos x="293" y="1343"/>
                </a:cxn>
                <a:cxn ang="0">
                  <a:pos x="401" y="1199"/>
                </a:cxn>
                <a:cxn ang="0">
                  <a:pos x="502" y="1002"/>
                </a:cxn>
                <a:cxn ang="0">
                  <a:pos x="580" y="742"/>
                </a:cxn>
                <a:cxn ang="0">
                  <a:pos x="618" y="413"/>
                </a:cxn>
                <a:cxn ang="0">
                  <a:pos x="598" y="0"/>
                </a:cxn>
              </a:cxnLst>
              <a:rect l="txL" t="txT" r="txR" b="tx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endParaRPr>
            </a:p>
          </p:txBody>
        </p:sp>
        <p:sp>
          <p:nvSpPr>
            <p:cNvPr id="19463" name="Freeform 12"/>
            <p:cNvSpPr/>
            <p:nvPr/>
          </p:nvSpPr>
          <p:spPr>
            <a:xfrm>
              <a:off x="168" y="1260"/>
              <a:ext cx="1259" cy="1532"/>
            </a:xfrm>
            <a:custGeom>
              <a:avLst/>
              <a:gdLst>
                <a:gd name="txL" fmla="*/ 0 w 1259"/>
                <a:gd name="txT" fmla="*/ 0 h 1532"/>
                <a:gd name="txR" fmla="*/ 1259 w 1259"/>
                <a:gd name="txB" fmla="*/ 1532 h 1532"/>
              </a:gdLst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txL" t="txT" r="txR" b="tx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endParaRPr>
            </a:p>
          </p:txBody>
        </p:sp>
        <p:sp>
          <p:nvSpPr>
            <p:cNvPr id="19464" name="Freeform 13"/>
            <p:cNvSpPr/>
            <p:nvPr/>
          </p:nvSpPr>
          <p:spPr>
            <a:xfrm>
              <a:off x="0" y="2610"/>
              <a:ext cx="801" cy="459"/>
            </a:xfrm>
            <a:custGeom>
              <a:avLst/>
              <a:gdLst>
                <a:gd name="txL" fmla="*/ 0 w 801"/>
                <a:gd name="txT" fmla="*/ 0 h 459"/>
                <a:gd name="txR" fmla="*/ 801 w 801"/>
                <a:gd name="txB" fmla="*/ 459 h 459"/>
              </a:gdLst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txL" t="txT" r="txR" b="tx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endParaRPr>
            </a:p>
          </p:txBody>
        </p:sp>
        <p:sp>
          <p:nvSpPr>
            <p:cNvPr id="19465" name="Freeform 14"/>
            <p:cNvSpPr/>
            <p:nvPr/>
          </p:nvSpPr>
          <p:spPr>
            <a:xfrm rot="373332" flipH="1">
              <a:off x="898" y="2855"/>
              <a:ext cx="354" cy="464"/>
            </a:xfrm>
            <a:custGeom>
              <a:avLst/>
              <a:gdLst>
                <a:gd name="txL" fmla="*/ 0 w 117"/>
                <a:gd name="txT" fmla="*/ 0 h 132"/>
                <a:gd name="txR" fmla="*/ 117 w 117"/>
                <a:gd name="txB" fmla="*/ 132 h 132"/>
              </a:gdLst>
              <a:ahLst/>
              <a:cxnLst>
                <a:cxn ang="0">
                  <a:pos x="687" y="0"/>
                </a:cxn>
                <a:cxn ang="0">
                  <a:pos x="0" y="309"/>
                </a:cxn>
                <a:cxn ang="0">
                  <a:pos x="27" y="320"/>
                </a:cxn>
                <a:cxn ang="0">
                  <a:pos x="127" y="359"/>
                </a:cxn>
                <a:cxn ang="0">
                  <a:pos x="266" y="446"/>
                </a:cxn>
                <a:cxn ang="0">
                  <a:pos x="421" y="580"/>
                </a:cxn>
                <a:cxn ang="0">
                  <a:pos x="605" y="766"/>
                </a:cxn>
                <a:cxn ang="0">
                  <a:pos x="769" y="988"/>
                </a:cxn>
                <a:cxn ang="0">
                  <a:pos x="935" y="1272"/>
                </a:cxn>
                <a:cxn ang="0">
                  <a:pos x="1062" y="1631"/>
                </a:cxn>
                <a:cxn ang="0">
                  <a:pos x="1071" y="1483"/>
                </a:cxn>
                <a:cxn ang="0">
                  <a:pos x="1053" y="1322"/>
                </a:cxn>
                <a:cxn ang="0">
                  <a:pos x="989" y="1111"/>
                </a:cxn>
                <a:cxn ang="0">
                  <a:pos x="908" y="914"/>
                </a:cxn>
                <a:cxn ang="0">
                  <a:pos x="814" y="717"/>
                </a:cxn>
                <a:cxn ang="0">
                  <a:pos x="714" y="555"/>
                </a:cxn>
                <a:cxn ang="0">
                  <a:pos x="614" y="446"/>
                </a:cxn>
                <a:cxn ang="0">
                  <a:pos x="529" y="394"/>
                </a:cxn>
                <a:cxn ang="0">
                  <a:pos x="632" y="359"/>
                </a:cxn>
                <a:cxn ang="0">
                  <a:pos x="723" y="344"/>
                </a:cxn>
                <a:cxn ang="0">
                  <a:pos x="814" y="320"/>
                </a:cxn>
                <a:cxn ang="0">
                  <a:pos x="899" y="309"/>
                </a:cxn>
                <a:cxn ang="0">
                  <a:pos x="962" y="295"/>
                </a:cxn>
                <a:cxn ang="0">
                  <a:pos x="998" y="271"/>
                </a:cxn>
                <a:cxn ang="0">
                  <a:pos x="1035" y="260"/>
                </a:cxn>
                <a:cxn ang="0">
                  <a:pos x="1044" y="260"/>
                </a:cxn>
                <a:cxn ang="0">
                  <a:pos x="687" y="0"/>
                </a:cxn>
              </a:cxnLst>
              <a:rect l="txL" t="txT" r="txR" b="tx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endParaRPr>
            </a:p>
          </p:txBody>
        </p:sp>
        <p:sp>
          <p:nvSpPr>
            <p:cNvPr id="19466" name="Freeform 15"/>
            <p:cNvSpPr/>
            <p:nvPr/>
          </p:nvSpPr>
          <p:spPr>
            <a:xfrm rot="373332" flipH="1">
              <a:off x="799" y="2979"/>
              <a:ext cx="87" cy="274"/>
            </a:xfrm>
            <a:custGeom>
              <a:avLst/>
              <a:gdLst>
                <a:gd name="txL" fmla="*/ 0 w 29"/>
                <a:gd name="txT" fmla="*/ 0 h 77"/>
                <a:gd name="txR" fmla="*/ 29 w 29"/>
                <a:gd name="txB" fmla="*/ 77 h 77"/>
              </a:gdLst>
              <a:ahLst/>
              <a:cxnLst>
                <a:cxn ang="0">
                  <a:pos x="261" y="0"/>
                </a:cxn>
                <a:cxn ang="0">
                  <a:pos x="207" y="0"/>
                </a:cxn>
                <a:cxn ang="0">
                  <a:pos x="144" y="50"/>
                </a:cxn>
                <a:cxn ang="0">
                  <a:pos x="81" y="114"/>
                </a:cxn>
                <a:cxn ang="0">
                  <a:pos x="36" y="242"/>
                </a:cxn>
                <a:cxn ang="0">
                  <a:pos x="9" y="381"/>
                </a:cxn>
                <a:cxn ang="0">
                  <a:pos x="0" y="559"/>
                </a:cxn>
                <a:cxn ang="0">
                  <a:pos x="27" y="762"/>
                </a:cxn>
                <a:cxn ang="0">
                  <a:pos x="99" y="975"/>
                </a:cxn>
                <a:cxn ang="0">
                  <a:pos x="135" y="673"/>
                </a:cxn>
                <a:cxn ang="0">
                  <a:pos x="171" y="470"/>
                </a:cxn>
                <a:cxn ang="0">
                  <a:pos x="207" y="278"/>
                </a:cxn>
                <a:cxn ang="0">
                  <a:pos x="261" y="0"/>
                </a:cxn>
              </a:cxnLst>
              <a:rect l="txL" t="txT" r="txR" b="tx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endParaRPr>
            </a:p>
          </p:txBody>
        </p:sp>
        <p:sp>
          <p:nvSpPr>
            <p:cNvPr id="19467" name="Freeform 16"/>
            <p:cNvSpPr/>
            <p:nvPr/>
          </p:nvSpPr>
          <p:spPr>
            <a:xfrm>
              <a:off x="1190" y="3273"/>
              <a:ext cx="1108" cy="1047"/>
            </a:xfrm>
            <a:custGeom>
              <a:avLst/>
              <a:gdLst>
                <a:gd name="txL" fmla="*/ 0 w 1108"/>
                <a:gd name="txT" fmla="*/ 0 h 1047"/>
                <a:gd name="txR" fmla="*/ 1108 w 1108"/>
                <a:gd name="txB" fmla="*/ 1047 h 1047"/>
              </a:gdLst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txL" t="txT" r="txR" b="tx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endParaRPr>
            </a:p>
          </p:txBody>
        </p:sp>
        <p:grpSp>
          <p:nvGrpSpPr>
            <p:cNvPr id="19468" name="Group 17"/>
            <p:cNvGrpSpPr/>
            <p:nvPr/>
          </p:nvGrpSpPr>
          <p:grpSpPr>
            <a:xfrm rot="3220060">
              <a:off x="2634" y="749"/>
              <a:ext cx="569" cy="636"/>
              <a:chOff x="0" y="0"/>
              <a:chExt cx="129" cy="157"/>
            </a:xfrm>
          </p:grpSpPr>
          <p:sp>
            <p:nvSpPr>
              <p:cNvPr id="19492" name="Freeform 18"/>
              <p:cNvSpPr/>
              <p:nvPr/>
            </p:nvSpPr>
            <p:spPr>
              <a:xfrm>
                <a:off x="0" y="0"/>
                <a:ext cx="41" cy="59"/>
              </a:xfrm>
              <a:custGeom>
                <a:avLst/>
                <a:gdLst>
                  <a:gd name="txL" fmla="*/ 0 w 83"/>
                  <a:gd name="txT" fmla="*/ 0 h 117"/>
                  <a:gd name="txR" fmla="*/ 83 w 83"/>
                  <a:gd name="txB" fmla="*/ 117 h 117"/>
                </a:gdLst>
                <a:ahLst/>
                <a:cxnLst>
                  <a:cxn ang="0">
                    <a:pos x="20" y="7"/>
                  </a:cxn>
                  <a:cxn ang="0">
                    <a:pos x="6" y="0"/>
                  </a:cxn>
                  <a:cxn ang="0">
                    <a:pos x="0" y="30"/>
                  </a:cxn>
                  <a:cxn ang="0">
                    <a:pos x="20" y="7"/>
                  </a:cxn>
                </a:cxnLst>
                <a:rect l="txL" t="txT" r="txR" b="tx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93" name="Freeform 19"/>
              <p:cNvSpPr/>
              <p:nvPr/>
            </p:nvSpPr>
            <p:spPr>
              <a:xfrm>
                <a:off x="59" y="28"/>
                <a:ext cx="70" cy="49"/>
              </a:xfrm>
              <a:custGeom>
                <a:avLst/>
                <a:gdLst>
                  <a:gd name="txL" fmla="*/ 0 w 140"/>
                  <a:gd name="txT" fmla="*/ 0 h 98"/>
                  <a:gd name="txR" fmla="*/ 140 w 140"/>
                  <a:gd name="txB" fmla="*/ 98 h 98"/>
                </a:gdLst>
                <a:ahLst/>
                <a:cxnLst>
                  <a:cxn ang="0">
                    <a:pos x="0" y="25"/>
                  </a:cxn>
                  <a:cxn ang="0">
                    <a:pos x="29" y="0"/>
                  </a:cxn>
                  <a:cxn ang="0">
                    <a:pos x="35" y="12"/>
                  </a:cxn>
                  <a:cxn ang="0">
                    <a:pos x="0" y="25"/>
                  </a:cxn>
                </a:cxnLst>
                <a:rect l="txL" t="txT" r="txR" b="tx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94" name="Freeform 20"/>
              <p:cNvSpPr/>
              <p:nvPr/>
            </p:nvSpPr>
            <p:spPr>
              <a:xfrm>
                <a:off x="45" y="132"/>
                <a:ext cx="73" cy="25"/>
              </a:xfrm>
              <a:custGeom>
                <a:avLst/>
                <a:gdLst>
                  <a:gd name="txL" fmla="*/ 0 w 145"/>
                  <a:gd name="txT" fmla="*/ 0 h 49"/>
                  <a:gd name="txR" fmla="*/ 145 w 145"/>
                  <a:gd name="txB" fmla="*/ 49 h 49"/>
                </a:gdLst>
                <a:ahLst/>
                <a:cxnLst>
                  <a:cxn ang="0">
                    <a:pos x="0" y="2"/>
                  </a:cxn>
                  <a:cxn ang="0">
                    <a:pos x="37" y="0"/>
                  </a:cxn>
                  <a:cxn ang="0">
                    <a:pos x="33" y="13"/>
                  </a:cxn>
                  <a:cxn ang="0">
                    <a:pos x="0" y="2"/>
                  </a:cxn>
                </a:cxnLst>
                <a:rect l="txL" t="txT" r="txR" b="tx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</p:grpSp>
        <p:grpSp>
          <p:nvGrpSpPr>
            <p:cNvPr id="19469" name="Group 21"/>
            <p:cNvGrpSpPr/>
            <p:nvPr/>
          </p:nvGrpSpPr>
          <p:grpSpPr>
            <a:xfrm rot="-6691249">
              <a:off x="3642" y="127"/>
              <a:ext cx="356" cy="608"/>
              <a:chOff x="0" y="0"/>
              <a:chExt cx="129" cy="157"/>
            </a:xfrm>
          </p:grpSpPr>
          <p:sp>
            <p:nvSpPr>
              <p:cNvPr id="19489" name="Freeform 22"/>
              <p:cNvSpPr/>
              <p:nvPr/>
            </p:nvSpPr>
            <p:spPr>
              <a:xfrm>
                <a:off x="0" y="0"/>
                <a:ext cx="41" cy="59"/>
              </a:xfrm>
              <a:custGeom>
                <a:avLst/>
                <a:gdLst>
                  <a:gd name="txL" fmla="*/ 0 w 83"/>
                  <a:gd name="txT" fmla="*/ 0 h 117"/>
                  <a:gd name="txR" fmla="*/ 83 w 83"/>
                  <a:gd name="txB" fmla="*/ 117 h 117"/>
                </a:gdLst>
                <a:ahLst/>
                <a:cxnLst>
                  <a:cxn ang="0">
                    <a:pos x="20" y="7"/>
                  </a:cxn>
                  <a:cxn ang="0">
                    <a:pos x="6" y="0"/>
                  </a:cxn>
                  <a:cxn ang="0">
                    <a:pos x="0" y="30"/>
                  </a:cxn>
                  <a:cxn ang="0">
                    <a:pos x="20" y="7"/>
                  </a:cxn>
                </a:cxnLst>
                <a:rect l="txL" t="txT" r="txR" b="tx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90" name="Freeform 23"/>
              <p:cNvSpPr/>
              <p:nvPr/>
            </p:nvSpPr>
            <p:spPr>
              <a:xfrm>
                <a:off x="59" y="28"/>
                <a:ext cx="70" cy="49"/>
              </a:xfrm>
              <a:custGeom>
                <a:avLst/>
                <a:gdLst>
                  <a:gd name="txL" fmla="*/ 0 w 140"/>
                  <a:gd name="txT" fmla="*/ 0 h 98"/>
                  <a:gd name="txR" fmla="*/ 140 w 140"/>
                  <a:gd name="txB" fmla="*/ 98 h 98"/>
                </a:gdLst>
                <a:ahLst/>
                <a:cxnLst>
                  <a:cxn ang="0">
                    <a:pos x="0" y="25"/>
                  </a:cxn>
                  <a:cxn ang="0">
                    <a:pos x="29" y="0"/>
                  </a:cxn>
                  <a:cxn ang="0">
                    <a:pos x="35" y="12"/>
                  </a:cxn>
                  <a:cxn ang="0">
                    <a:pos x="0" y="25"/>
                  </a:cxn>
                </a:cxnLst>
                <a:rect l="txL" t="txT" r="txR" b="tx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91" name="Freeform 24"/>
              <p:cNvSpPr/>
              <p:nvPr/>
            </p:nvSpPr>
            <p:spPr>
              <a:xfrm>
                <a:off x="44" y="132"/>
                <a:ext cx="73" cy="25"/>
              </a:xfrm>
              <a:custGeom>
                <a:avLst/>
                <a:gdLst>
                  <a:gd name="txL" fmla="*/ 0 w 145"/>
                  <a:gd name="txT" fmla="*/ 0 h 49"/>
                  <a:gd name="txR" fmla="*/ 145 w 145"/>
                  <a:gd name="txB" fmla="*/ 49 h 49"/>
                </a:gdLst>
                <a:ahLst/>
                <a:cxnLst>
                  <a:cxn ang="0">
                    <a:pos x="0" y="2"/>
                  </a:cxn>
                  <a:cxn ang="0">
                    <a:pos x="37" y="0"/>
                  </a:cxn>
                  <a:cxn ang="0">
                    <a:pos x="33" y="13"/>
                  </a:cxn>
                  <a:cxn ang="0">
                    <a:pos x="0" y="2"/>
                  </a:cxn>
                </a:cxnLst>
                <a:rect l="txL" t="txT" r="txR" b="tx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</p:grpSp>
        <p:grpSp>
          <p:nvGrpSpPr>
            <p:cNvPr id="19470" name="Group 25"/>
            <p:cNvGrpSpPr/>
            <p:nvPr/>
          </p:nvGrpSpPr>
          <p:grpSpPr>
            <a:xfrm rot="8524841">
              <a:off x="676" y="3307"/>
              <a:ext cx="500" cy="500"/>
              <a:chOff x="0" y="0"/>
              <a:chExt cx="129" cy="156"/>
            </a:xfrm>
          </p:grpSpPr>
          <p:sp>
            <p:nvSpPr>
              <p:cNvPr id="19486" name="Freeform 26"/>
              <p:cNvSpPr/>
              <p:nvPr/>
            </p:nvSpPr>
            <p:spPr>
              <a:xfrm>
                <a:off x="0" y="0"/>
                <a:ext cx="41" cy="59"/>
              </a:xfrm>
              <a:custGeom>
                <a:avLst/>
                <a:gdLst>
                  <a:gd name="txL" fmla="*/ 0 w 83"/>
                  <a:gd name="txT" fmla="*/ 0 h 117"/>
                  <a:gd name="txR" fmla="*/ 83 w 83"/>
                  <a:gd name="txB" fmla="*/ 117 h 117"/>
                </a:gdLst>
                <a:ahLst/>
                <a:cxnLst>
                  <a:cxn ang="0">
                    <a:pos x="20" y="7"/>
                  </a:cxn>
                  <a:cxn ang="0">
                    <a:pos x="6" y="0"/>
                  </a:cxn>
                  <a:cxn ang="0">
                    <a:pos x="0" y="30"/>
                  </a:cxn>
                  <a:cxn ang="0">
                    <a:pos x="20" y="7"/>
                  </a:cxn>
                </a:cxnLst>
                <a:rect l="txL" t="txT" r="txR" b="tx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87" name="Freeform 27"/>
              <p:cNvSpPr/>
              <p:nvPr/>
            </p:nvSpPr>
            <p:spPr>
              <a:xfrm>
                <a:off x="59" y="28"/>
                <a:ext cx="70" cy="49"/>
              </a:xfrm>
              <a:custGeom>
                <a:avLst/>
                <a:gdLst>
                  <a:gd name="txL" fmla="*/ 0 w 140"/>
                  <a:gd name="txT" fmla="*/ 0 h 98"/>
                  <a:gd name="txR" fmla="*/ 140 w 140"/>
                  <a:gd name="txB" fmla="*/ 98 h 98"/>
                </a:gdLst>
                <a:ahLst/>
                <a:cxnLst>
                  <a:cxn ang="0">
                    <a:pos x="0" y="25"/>
                  </a:cxn>
                  <a:cxn ang="0">
                    <a:pos x="29" y="0"/>
                  </a:cxn>
                  <a:cxn ang="0">
                    <a:pos x="35" y="12"/>
                  </a:cxn>
                  <a:cxn ang="0">
                    <a:pos x="0" y="25"/>
                  </a:cxn>
                </a:cxnLst>
                <a:rect l="txL" t="txT" r="txR" b="tx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88" name="Freeform 28"/>
              <p:cNvSpPr/>
              <p:nvPr/>
            </p:nvSpPr>
            <p:spPr>
              <a:xfrm>
                <a:off x="45" y="131"/>
                <a:ext cx="73" cy="25"/>
              </a:xfrm>
              <a:custGeom>
                <a:avLst/>
                <a:gdLst>
                  <a:gd name="txL" fmla="*/ 0 w 145"/>
                  <a:gd name="txT" fmla="*/ 0 h 49"/>
                  <a:gd name="txR" fmla="*/ 145 w 145"/>
                  <a:gd name="txB" fmla="*/ 49 h 49"/>
                </a:gdLst>
                <a:ahLst/>
                <a:cxnLst>
                  <a:cxn ang="0">
                    <a:pos x="0" y="2"/>
                  </a:cxn>
                  <a:cxn ang="0">
                    <a:pos x="37" y="0"/>
                  </a:cxn>
                  <a:cxn ang="0">
                    <a:pos x="33" y="13"/>
                  </a:cxn>
                  <a:cxn ang="0">
                    <a:pos x="0" y="2"/>
                  </a:cxn>
                </a:cxnLst>
                <a:rect l="txL" t="txT" r="txR" b="tx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</p:grpSp>
        <p:grpSp>
          <p:nvGrpSpPr>
            <p:cNvPr id="19471" name="Group 29"/>
            <p:cNvGrpSpPr/>
            <p:nvPr/>
          </p:nvGrpSpPr>
          <p:grpSpPr>
            <a:xfrm rot="4106450" flipH="1">
              <a:off x="402" y="269"/>
              <a:ext cx="708" cy="891"/>
              <a:chOff x="0" y="0"/>
              <a:chExt cx="129" cy="157"/>
            </a:xfrm>
          </p:grpSpPr>
          <p:sp>
            <p:nvSpPr>
              <p:cNvPr id="19483" name="Freeform 30"/>
              <p:cNvSpPr/>
              <p:nvPr/>
            </p:nvSpPr>
            <p:spPr>
              <a:xfrm>
                <a:off x="0" y="0"/>
                <a:ext cx="41" cy="59"/>
              </a:xfrm>
              <a:custGeom>
                <a:avLst/>
                <a:gdLst>
                  <a:gd name="txL" fmla="*/ 0 w 83"/>
                  <a:gd name="txT" fmla="*/ 0 h 117"/>
                  <a:gd name="txR" fmla="*/ 83 w 83"/>
                  <a:gd name="txB" fmla="*/ 117 h 117"/>
                </a:gdLst>
                <a:ahLst/>
                <a:cxnLst>
                  <a:cxn ang="0">
                    <a:pos x="20" y="7"/>
                  </a:cxn>
                  <a:cxn ang="0">
                    <a:pos x="6" y="0"/>
                  </a:cxn>
                  <a:cxn ang="0">
                    <a:pos x="0" y="30"/>
                  </a:cxn>
                  <a:cxn ang="0">
                    <a:pos x="20" y="7"/>
                  </a:cxn>
                </a:cxnLst>
                <a:rect l="txL" t="txT" r="txR" b="tx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84" name="Freeform 31"/>
              <p:cNvSpPr/>
              <p:nvPr/>
            </p:nvSpPr>
            <p:spPr>
              <a:xfrm>
                <a:off x="59" y="28"/>
                <a:ext cx="70" cy="49"/>
              </a:xfrm>
              <a:custGeom>
                <a:avLst/>
                <a:gdLst>
                  <a:gd name="txL" fmla="*/ 0 w 140"/>
                  <a:gd name="txT" fmla="*/ 0 h 98"/>
                  <a:gd name="txR" fmla="*/ 140 w 140"/>
                  <a:gd name="txB" fmla="*/ 98 h 98"/>
                </a:gdLst>
                <a:ahLst/>
                <a:cxnLst>
                  <a:cxn ang="0">
                    <a:pos x="0" y="25"/>
                  </a:cxn>
                  <a:cxn ang="0">
                    <a:pos x="29" y="0"/>
                  </a:cxn>
                  <a:cxn ang="0">
                    <a:pos x="35" y="12"/>
                  </a:cxn>
                  <a:cxn ang="0">
                    <a:pos x="0" y="25"/>
                  </a:cxn>
                </a:cxnLst>
                <a:rect l="txL" t="txT" r="txR" b="tx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85" name="Freeform 32"/>
              <p:cNvSpPr/>
              <p:nvPr/>
            </p:nvSpPr>
            <p:spPr>
              <a:xfrm>
                <a:off x="45" y="132"/>
                <a:ext cx="73" cy="25"/>
              </a:xfrm>
              <a:custGeom>
                <a:avLst/>
                <a:gdLst>
                  <a:gd name="txL" fmla="*/ 0 w 145"/>
                  <a:gd name="txT" fmla="*/ 0 h 49"/>
                  <a:gd name="txR" fmla="*/ 145 w 145"/>
                  <a:gd name="txB" fmla="*/ 49 h 49"/>
                </a:gdLst>
                <a:ahLst/>
                <a:cxnLst>
                  <a:cxn ang="0">
                    <a:pos x="0" y="2"/>
                  </a:cxn>
                  <a:cxn ang="0">
                    <a:pos x="37" y="0"/>
                  </a:cxn>
                  <a:cxn ang="0">
                    <a:pos x="33" y="13"/>
                  </a:cxn>
                  <a:cxn ang="0">
                    <a:pos x="0" y="2"/>
                  </a:cxn>
                </a:cxnLst>
                <a:rect l="txL" t="txT" r="txR" b="tx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</p:grpSp>
        <p:grpSp>
          <p:nvGrpSpPr>
            <p:cNvPr id="19472" name="Group 33"/>
            <p:cNvGrpSpPr/>
            <p:nvPr/>
          </p:nvGrpSpPr>
          <p:grpSpPr>
            <a:xfrm rot="10015322" flipH="1">
              <a:off x="4615" y="2392"/>
              <a:ext cx="708" cy="891"/>
              <a:chOff x="0" y="0"/>
              <a:chExt cx="129" cy="157"/>
            </a:xfrm>
          </p:grpSpPr>
          <p:sp>
            <p:nvSpPr>
              <p:cNvPr id="19480" name="Freeform 34"/>
              <p:cNvSpPr/>
              <p:nvPr/>
            </p:nvSpPr>
            <p:spPr>
              <a:xfrm>
                <a:off x="0" y="0"/>
                <a:ext cx="41" cy="59"/>
              </a:xfrm>
              <a:custGeom>
                <a:avLst/>
                <a:gdLst>
                  <a:gd name="txL" fmla="*/ 0 w 83"/>
                  <a:gd name="txT" fmla="*/ 0 h 117"/>
                  <a:gd name="txR" fmla="*/ 83 w 83"/>
                  <a:gd name="txB" fmla="*/ 117 h 117"/>
                </a:gdLst>
                <a:ahLst/>
                <a:cxnLst>
                  <a:cxn ang="0">
                    <a:pos x="20" y="7"/>
                  </a:cxn>
                  <a:cxn ang="0">
                    <a:pos x="6" y="0"/>
                  </a:cxn>
                  <a:cxn ang="0">
                    <a:pos x="0" y="30"/>
                  </a:cxn>
                  <a:cxn ang="0">
                    <a:pos x="20" y="7"/>
                  </a:cxn>
                </a:cxnLst>
                <a:rect l="txL" t="txT" r="txR" b="tx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81" name="Freeform 35"/>
              <p:cNvSpPr/>
              <p:nvPr/>
            </p:nvSpPr>
            <p:spPr>
              <a:xfrm>
                <a:off x="59" y="28"/>
                <a:ext cx="70" cy="49"/>
              </a:xfrm>
              <a:custGeom>
                <a:avLst/>
                <a:gdLst>
                  <a:gd name="txL" fmla="*/ 0 w 140"/>
                  <a:gd name="txT" fmla="*/ 0 h 98"/>
                  <a:gd name="txR" fmla="*/ 140 w 140"/>
                  <a:gd name="txB" fmla="*/ 98 h 98"/>
                </a:gdLst>
                <a:ahLst/>
                <a:cxnLst>
                  <a:cxn ang="0">
                    <a:pos x="0" y="25"/>
                  </a:cxn>
                  <a:cxn ang="0">
                    <a:pos x="29" y="0"/>
                  </a:cxn>
                  <a:cxn ang="0">
                    <a:pos x="35" y="12"/>
                  </a:cxn>
                  <a:cxn ang="0">
                    <a:pos x="0" y="25"/>
                  </a:cxn>
                </a:cxnLst>
                <a:rect l="txL" t="txT" r="txR" b="tx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  <p:sp>
            <p:nvSpPr>
              <p:cNvPr id="19482" name="Freeform 36"/>
              <p:cNvSpPr/>
              <p:nvPr/>
            </p:nvSpPr>
            <p:spPr>
              <a:xfrm>
                <a:off x="45" y="132"/>
                <a:ext cx="73" cy="25"/>
              </a:xfrm>
              <a:custGeom>
                <a:avLst/>
                <a:gdLst>
                  <a:gd name="txL" fmla="*/ 0 w 145"/>
                  <a:gd name="txT" fmla="*/ 0 h 49"/>
                  <a:gd name="txR" fmla="*/ 145 w 145"/>
                  <a:gd name="txB" fmla="*/ 49 h 49"/>
                </a:gdLst>
                <a:ahLst/>
                <a:cxnLst>
                  <a:cxn ang="0">
                    <a:pos x="0" y="2"/>
                  </a:cxn>
                  <a:cxn ang="0">
                    <a:pos x="37" y="0"/>
                  </a:cxn>
                  <a:cxn ang="0">
                    <a:pos x="33" y="13"/>
                  </a:cxn>
                  <a:cxn ang="0">
                    <a:pos x="0" y="2"/>
                  </a:cxn>
                </a:cxnLst>
                <a:rect l="txL" t="txT" r="txR" b="tx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 dirty="0">
                  <a:solidFill>
                    <a:srgbClr val="006699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Verdana" panose="020B0604030504040204" pitchFamily="34" charset="0"/>
                </a:endParaRPr>
              </a:p>
            </p:txBody>
          </p:sp>
        </p:grpSp>
        <p:sp>
          <p:nvSpPr>
            <p:cNvPr id="19473" name="Freeform 37"/>
            <p:cNvSpPr/>
            <p:nvPr/>
          </p:nvSpPr>
          <p:spPr>
            <a:xfrm>
              <a:off x="1217" y="2"/>
              <a:ext cx="862" cy="886"/>
            </a:xfrm>
            <a:custGeom>
              <a:avLst/>
              <a:gdLst>
                <a:gd name="txL" fmla="*/ 0 w 862"/>
                <a:gd name="txT" fmla="*/ 0 h 886"/>
                <a:gd name="txR" fmla="*/ 862 w 862"/>
                <a:gd name="txB" fmla="*/ 886 h 886"/>
              </a:gdLst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txL" t="txT" r="txR" b="tx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endParaRPr>
            </a:p>
          </p:txBody>
        </p:sp>
        <p:sp>
          <p:nvSpPr>
            <p:cNvPr id="19474" name="Freeform 38"/>
            <p:cNvSpPr/>
            <p:nvPr/>
          </p:nvSpPr>
          <p:spPr>
            <a:xfrm rot="9832526" flipV="1">
              <a:off x="2158" y="102"/>
              <a:ext cx="681" cy="593"/>
            </a:xfrm>
            <a:custGeom>
              <a:avLst/>
              <a:gdLst>
                <a:gd name="txL" fmla="*/ 0 w 257"/>
                <a:gd name="txT" fmla="*/ 0 h 237"/>
                <a:gd name="txR" fmla="*/ 257 w 257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0" y="158"/>
                </a:cxn>
                <a:cxn ang="0">
                  <a:pos x="21" y="313"/>
                </a:cxn>
                <a:cxn ang="0">
                  <a:pos x="42" y="470"/>
                </a:cxn>
                <a:cxn ang="0">
                  <a:pos x="77" y="613"/>
                </a:cxn>
                <a:cxn ang="0">
                  <a:pos x="127" y="746"/>
                </a:cxn>
                <a:cxn ang="0">
                  <a:pos x="191" y="883"/>
                </a:cxn>
                <a:cxn ang="0">
                  <a:pos x="268" y="1008"/>
                </a:cxn>
                <a:cxn ang="0">
                  <a:pos x="358" y="1113"/>
                </a:cxn>
                <a:cxn ang="0">
                  <a:pos x="472" y="1214"/>
                </a:cxn>
                <a:cxn ang="0">
                  <a:pos x="604" y="1301"/>
                </a:cxn>
                <a:cxn ang="0">
                  <a:pos x="745" y="1371"/>
                </a:cxn>
                <a:cxn ang="0">
                  <a:pos x="919" y="1426"/>
                </a:cxn>
                <a:cxn ang="0">
                  <a:pos x="1110" y="1464"/>
                </a:cxn>
                <a:cxn ang="0">
                  <a:pos x="1320" y="1484"/>
                </a:cxn>
                <a:cxn ang="0">
                  <a:pos x="1545" y="1476"/>
                </a:cxn>
                <a:cxn ang="0">
                  <a:pos x="1805" y="1451"/>
                </a:cxn>
                <a:cxn ang="0">
                  <a:pos x="1574" y="1421"/>
                </a:cxn>
                <a:cxn ang="0">
                  <a:pos x="1370" y="1376"/>
                </a:cxn>
                <a:cxn ang="0">
                  <a:pos x="1192" y="1326"/>
                </a:cxn>
                <a:cxn ang="0">
                  <a:pos x="1039" y="1276"/>
                </a:cxn>
                <a:cxn ang="0">
                  <a:pos x="898" y="1209"/>
                </a:cxn>
                <a:cxn ang="0">
                  <a:pos x="787" y="1138"/>
                </a:cxn>
                <a:cxn ang="0">
                  <a:pos x="681" y="1058"/>
                </a:cxn>
                <a:cxn ang="0">
                  <a:pos x="591" y="971"/>
                </a:cxn>
                <a:cxn ang="0">
                  <a:pos x="506" y="883"/>
                </a:cxn>
                <a:cxn ang="0">
                  <a:pos x="429" y="783"/>
                </a:cxn>
                <a:cxn ang="0">
                  <a:pos x="366" y="671"/>
                </a:cxn>
                <a:cxn ang="0">
                  <a:pos x="302" y="550"/>
                </a:cxn>
                <a:cxn ang="0">
                  <a:pos x="231" y="433"/>
                </a:cxn>
                <a:cxn ang="0">
                  <a:pos x="162" y="295"/>
                </a:cxn>
                <a:cxn ang="0">
                  <a:pos x="85" y="150"/>
                </a:cxn>
                <a:cxn ang="0">
                  <a:pos x="0" y="0"/>
                </a:cxn>
              </a:cxnLst>
              <a:rect l="txL" t="txT" r="txR" b="tx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endParaRPr>
            </a:p>
          </p:txBody>
        </p:sp>
        <p:sp>
          <p:nvSpPr>
            <p:cNvPr id="19475" name="Freeform 39"/>
            <p:cNvSpPr/>
            <p:nvPr/>
          </p:nvSpPr>
          <p:spPr>
            <a:xfrm rot="9832526" flipV="1">
              <a:off x="1997" y="858"/>
              <a:ext cx="330" cy="278"/>
            </a:xfrm>
            <a:custGeom>
              <a:avLst/>
              <a:gdLst>
                <a:gd name="txL" fmla="*/ 0 w 124"/>
                <a:gd name="txT" fmla="*/ 0 h 110"/>
                <a:gd name="txR" fmla="*/ 124 w 124"/>
                <a:gd name="txB" fmla="*/ 110 h 110"/>
              </a:gdLst>
              <a:ahLst/>
              <a:cxnLst>
                <a:cxn ang="0">
                  <a:pos x="546" y="0"/>
                </a:cxn>
                <a:cxn ang="0">
                  <a:pos x="878" y="690"/>
                </a:cxn>
                <a:cxn ang="0">
                  <a:pos x="849" y="682"/>
                </a:cxn>
                <a:cxn ang="0">
                  <a:pos x="758" y="670"/>
                </a:cxn>
                <a:cxn ang="0">
                  <a:pos x="631" y="644"/>
                </a:cxn>
                <a:cxn ang="0">
                  <a:pos x="482" y="632"/>
                </a:cxn>
                <a:cxn ang="0">
                  <a:pos x="319" y="619"/>
                </a:cxn>
                <a:cxn ang="0">
                  <a:pos x="178" y="627"/>
                </a:cxn>
                <a:cxn ang="0">
                  <a:pos x="64" y="652"/>
                </a:cxn>
                <a:cxn ang="0">
                  <a:pos x="0" y="703"/>
                </a:cxn>
                <a:cxn ang="0">
                  <a:pos x="29" y="627"/>
                </a:cxn>
                <a:cxn ang="0">
                  <a:pos x="56" y="569"/>
                </a:cxn>
                <a:cxn ang="0">
                  <a:pos x="114" y="523"/>
                </a:cxn>
                <a:cxn ang="0">
                  <a:pos x="178" y="485"/>
                </a:cxn>
                <a:cxn ang="0">
                  <a:pos x="255" y="460"/>
                </a:cxn>
                <a:cxn ang="0">
                  <a:pos x="333" y="452"/>
                </a:cxn>
                <a:cxn ang="0">
                  <a:pos x="418" y="452"/>
                </a:cxn>
                <a:cxn ang="0">
                  <a:pos x="511" y="473"/>
                </a:cxn>
                <a:cxn ang="0">
                  <a:pos x="516" y="452"/>
                </a:cxn>
                <a:cxn ang="0">
                  <a:pos x="495" y="359"/>
                </a:cxn>
                <a:cxn ang="0">
                  <a:pos x="474" y="243"/>
                </a:cxn>
                <a:cxn ang="0">
                  <a:pos x="460" y="192"/>
                </a:cxn>
                <a:cxn ang="0">
                  <a:pos x="447" y="192"/>
                </a:cxn>
                <a:cxn ang="0">
                  <a:pos x="431" y="184"/>
                </a:cxn>
                <a:cxn ang="0">
                  <a:pos x="418" y="167"/>
                </a:cxn>
                <a:cxn ang="0">
                  <a:pos x="405" y="147"/>
                </a:cxn>
                <a:cxn ang="0">
                  <a:pos x="405" y="121"/>
                </a:cxn>
                <a:cxn ang="0">
                  <a:pos x="418" y="88"/>
                </a:cxn>
                <a:cxn ang="0">
                  <a:pos x="468" y="51"/>
                </a:cxn>
                <a:cxn ang="0">
                  <a:pos x="546" y="0"/>
                </a:cxn>
              </a:cxnLst>
              <a:rect l="txL" t="txT" r="txR" b="tx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endParaRPr>
            </a:p>
          </p:txBody>
        </p:sp>
        <p:sp>
          <p:nvSpPr>
            <p:cNvPr id="19476" name="Freeform 40"/>
            <p:cNvSpPr/>
            <p:nvPr/>
          </p:nvSpPr>
          <p:spPr>
            <a:xfrm rot="9832526" flipV="1">
              <a:off x="2224" y="808"/>
              <a:ext cx="123" cy="233"/>
            </a:xfrm>
            <a:custGeom>
              <a:avLst/>
              <a:gdLst>
                <a:gd name="txL" fmla="*/ 0 w 46"/>
                <a:gd name="txT" fmla="*/ 0 h 94"/>
                <a:gd name="txR" fmla="*/ 46 w 46"/>
                <a:gd name="txB" fmla="*/ 94 h 94"/>
              </a:gdLst>
              <a:ahLst/>
              <a:cxnLst>
                <a:cxn ang="0">
                  <a:pos x="222" y="0"/>
                </a:cxn>
                <a:cxn ang="0">
                  <a:pos x="142" y="233"/>
                </a:cxn>
                <a:cxn ang="0">
                  <a:pos x="107" y="382"/>
                </a:cxn>
                <a:cxn ang="0">
                  <a:pos x="78" y="486"/>
                </a:cxn>
                <a:cxn ang="0">
                  <a:pos x="0" y="578"/>
                </a:cxn>
                <a:cxn ang="0">
                  <a:pos x="86" y="540"/>
                </a:cxn>
                <a:cxn ang="0">
                  <a:pos x="166" y="491"/>
                </a:cxn>
                <a:cxn ang="0">
                  <a:pos x="230" y="424"/>
                </a:cxn>
                <a:cxn ang="0">
                  <a:pos x="286" y="350"/>
                </a:cxn>
                <a:cxn ang="0">
                  <a:pos x="321" y="270"/>
                </a:cxn>
                <a:cxn ang="0">
                  <a:pos x="329" y="183"/>
                </a:cxn>
                <a:cxn ang="0">
                  <a:pos x="299" y="92"/>
                </a:cxn>
                <a:cxn ang="0">
                  <a:pos x="222" y="0"/>
                </a:cxn>
              </a:cxnLst>
              <a:rect l="txL" t="txT" r="txR" b="tx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endParaRPr>
            </a:p>
          </p:txBody>
        </p:sp>
        <p:sp>
          <p:nvSpPr>
            <p:cNvPr id="19477" name="Freeform 41"/>
            <p:cNvSpPr/>
            <p:nvPr/>
          </p:nvSpPr>
          <p:spPr>
            <a:xfrm>
              <a:off x="1603" y="0"/>
              <a:ext cx="124" cy="121"/>
            </a:xfrm>
            <a:custGeom>
              <a:avLst/>
              <a:gdLst>
                <a:gd name="txL" fmla="*/ 0 w 124"/>
                <a:gd name="txT" fmla="*/ 0 h 121"/>
                <a:gd name="txR" fmla="*/ 124 w 124"/>
                <a:gd name="txB" fmla="*/ 121 h 121"/>
              </a:gdLst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txL" t="txT" r="txR" b="tx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endParaRPr>
            </a:p>
          </p:txBody>
        </p:sp>
        <p:sp>
          <p:nvSpPr>
            <p:cNvPr id="19478" name="Freeform 42"/>
            <p:cNvSpPr/>
            <p:nvPr/>
          </p:nvSpPr>
          <p:spPr>
            <a:xfrm rot="9832526" flipV="1">
              <a:off x="2173" y="1238"/>
              <a:ext cx="393" cy="2300"/>
            </a:xfrm>
            <a:custGeom>
              <a:avLst/>
              <a:gdLst>
                <a:gd name="txL" fmla="*/ 0 w 149"/>
                <a:gd name="txT" fmla="*/ 0 h 704"/>
                <a:gd name="txR" fmla="*/ 149 w 149"/>
                <a:gd name="txB" fmla="*/ 704 h 704"/>
              </a:gdLst>
              <a:ahLst/>
              <a:cxnLst>
                <a:cxn ang="0">
                  <a:pos x="0" y="0"/>
                </a:cxn>
                <a:cxn ang="0">
                  <a:pos x="42" y="65"/>
                </a:cxn>
                <a:cxn ang="0">
                  <a:pos x="111" y="150"/>
                </a:cxn>
                <a:cxn ang="0">
                  <a:pos x="195" y="255"/>
                </a:cxn>
                <a:cxn ang="0">
                  <a:pos x="285" y="395"/>
                </a:cxn>
                <a:cxn ang="0">
                  <a:pos x="404" y="565"/>
                </a:cxn>
                <a:cxn ang="0">
                  <a:pos x="509" y="748"/>
                </a:cxn>
                <a:cxn ang="0">
                  <a:pos x="612" y="961"/>
                </a:cxn>
                <a:cxn ang="0">
                  <a:pos x="696" y="1206"/>
                </a:cxn>
                <a:cxn ang="0">
                  <a:pos x="778" y="1464"/>
                </a:cxn>
                <a:cxn ang="0">
                  <a:pos x="836" y="1761"/>
                </a:cxn>
                <a:cxn ang="0">
                  <a:pos x="862" y="2091"/>
                </a:cxn>
                <a:cxn ang="0">
                  <a:pos x="876" y="2434"/>
                </a:cxn>
                <a:cxn ang="0">
                  <a:pos x="836" y="2819"/>
                </a:cxn>
                <a:cxn ang="0">
                  <a:pos x="757" y="3225"/>
                </a:cxn>
                <a:cxn ang="0">
                  <a:pos x="641" y="3649"/>
                </a:cxn>
                <a:cxn ang="0">
                  <a:pos x="467" y="4120"/>
                </a:cxn>
                <a:cxn ang="0">
                  <a:pos x="272" y="4652"/>
                </a:cxn>
                <a:cxn ang="0">
                  <a:pos x="145" y="5146"/>
                </a:cxn>
                <a:cxn ang="0">
                  <a:pos x="69" y="5603"/>
                </a:cxn>
                <a:cxn ang="0">
                  <a:pos x="42" y="6041"/>
                </a:cxn>
                <a:cxn ang="0">
                  <a:pos x="42" y="6459"/>
                </a:cxn>
                <a:cxn ang="0">
                  <a:pos x="55" y="6841"/>
                </a:cxn>
                <a:cxn ang="0">
                  <a:pos x="84" y="7184"/>
                </a:cxn>
                <a:cxn ang="0">
                  <a:pos x="98" y="7514"/>
                </a:cxn>
                <a:cxn ang="0">
                  <a:pos x="285" y="7344"/>
                </a:cxn>
                <a:cxn ang="0">
                  <a:pos x="272" y="7259"/>
                </a:cxn>
                <a:cxn ang="0">
                  <a:pos x="251" y="7011"/>
                </a:cxn>
                <a:cxn ang="0">
                  <a:pos x="229" y="6639"/>
                </a:cxn>
                <a:cxn ang="0">
                  <a:pos x="243" y="6139"/>
                </a:cxn>
                <a:cxn ang="0">
                  <a:pos x="285" y="5541"/>
                </a:cxn>
                <a:cxn ang="0">
                  <a:pos x="404" y="4858"/>
                </a:cxn>
                <a:cxn ang="0">
                  <a:pos x="599" y="4120"/>
                </a:cxn>
                <a:cxn ang="0">
                  <a:pos x="897" y="3342"/>
                </a:cxn>
                <a:cxn ang="0">
                  <a:pos x="994" y="2980"/>
                </a:cxn>
                <a:cxn ang="0">
                  <a:pos x="1037" y="2509"/>
                </a:cxn>
                <a:cxn ang="0">
                  <a:pos x="1002" y="1963"/>
                </a:cxn>
                <a:cxn ang="0">
                  <a:pos x="913" y="1431"/>
                </a:cxn>
                <a:cxn ang="0">
                  <a:pos x="757" y="908"/>
                </a:cxn>
                <a:cxn ang="0">
                  <a:pos x="564" y="470"/>
                </a:cxn>
                <a:cxn ang="0">
                  <a:pos x="306" y="150"/>
                </a:cxn>
                <a:cxn ang="0">
                  <a:pos x="0" y="0"/>
                </a:cxn>
              </a:cxnLst>
              <a:rect l="txL" t="txT" r="txR" b="tx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endParaRPr>
            </a:p>
          </p:txBody>
        </p:sp>
        <p:sp>
          <p:nvSpPr>
            <p:cNvPr id="19479" name="Freeform 43"/>
            <p:cNvSpPr/>
            <p:nvPr/>
          </p:nvSpPr>
          <p:spPr>
            <a:xfrm>
              <a:off x="0" y="1848"/>
              <a:ext cx="36" cy="132"/>
            </a:xfrm>
            <a:custGeom>
              <a:avLst/>
              <a:gdLst>
                <a:gd name="txL" fmla="*/ 0 w 36"/>
                <a:gd name="txT" fmla="*/ 0 h 132"/>
                <a:gd name="txR" fmla="*/ 36 w 36"/>
                <a:gd name="txB" fmla="*/ 132 h 13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txL" t="txT" r="txR" b="tx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 dirty="0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endParaRPr>
            </a:p>
          </p:txBody>
        </p:sp>
      </p:grpSp>
      <p:sp>
        <p:nvSpPr>
          <p:cNvPr id="19459" name="Rectangle 2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52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贪心与模拟</a:t>
            </a:r>
            <a:endParaRPr lang="zh-CN" altLang="en-US" dirty="0"/>
          </a:p>
        </p:txBody>
      </p:sp>
      <p:sp>
        <p:nvSpPr>
          <p:cNvPr id="19460" name="Rectangle 3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 vert="horz" wrap="square" lIns="91440" tIns="45720" rIns="91440" bIns="45720" anchor="t"/>
          <a:lstStyle/>
          <a:p>
            <a:pPr defTabSz="0" eaLnBrk="1" hangingPunct="1">
              <a:lnSpc>
                <a:spcPct val="90000"/>
              </a:lnSpc>
            </a:pPr>
            <a:r>
              <a:rPr lang="zh-CN" altLang="en-US" sz="2800" b="1" dirty="0">
                <a:latin typeface="+mn-lt"/>
                <a:ea typeface="+mn-ea"/>
                <a:cs typeface="+mn-cs"/>
                <a:sym typeface="Verdana" panose="020B0604030504040204" pitchFamily="34" charset="0"/>
              </a:rPr>
              <a:t>长沙市一中</a:t>
            </a:r>
            <a:endParaRPr lang="en-US" altLang="zh-CN" sz="2800" b="1">
              <a:latin typeface="+mn-lt"/>
              <a:ea typeface="+mn-ea"/>
              <a:cs typeface="+mn-cs"/>
              <a:sym typeface="Verdana" panose="020B0604030504040204" pitchFamily="34" charset="0"/>
            </a:endParaRPr>
          </a:p>
          <a:p>
            <a:pPr defTabSz="0" eaLnBrk="1" hangingPunct="1">
              <a:lnSpc>
                <a:spcPct val="90000"/>
              </a:lnSpc>
            </a:pPr>
            <a:r>
              <a:rPr lang="zh-CN" altLang="en-US" sz="2800" b="1" dirty="0">
                <a:latin typeface="+mn-lt"/>
                <a:ea typeface="+mn-ea"/>
                <a:cs typeface="+mn-cs"/>
                <a:sym typeface="Verdana" panose="020B0604030504040204" pitchFamily="34" charset="0"/>
              </a:rPr>
              <a:t>曹利国 </a:t>
            </a:r>
          </a:p>
          <a:p>
            <a:pPr defTabSz="0" eaLnBrk="1" hangingPunct="1">
              <a:lnSpc>
                <a:spcPct val="90000"/>
              </a:lnSpc>
            </a:pPr>
            <a:r>
              <a:rPr lang="en-US" altLang="zh-CN" sz="2800" b="1">
                <a:latin typeface="+mn-lt"/>
                <a:ea typeface="+mn-ea"/>
                <a:cs typeface="+mn-cs"/>
                <a:sym typeface="Verdana" panose="020B0604030504040204" pitchFamily="34" charset="0"/>
              </a:rPr>
              <a:t>2017.02.06</a:t>
            </a:r>
            <a:endParaRPr lang="en-US" altLang="zh-CN" sz="2800">
              <a:latin typeface="+mn-lt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1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8455"/>
            <a:ext cx="8359140" cy="4448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例题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：节点网络。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现有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一个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！个节点的网络，每个节点的编号都是编号（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2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3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…A</a:t>
            </a:r>
            <a:r>
              <a:rPr kumimoji="0" lang="en-US" altLang="zh-CN" sz="3200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）序列的一个置换。对于任意两个节点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S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和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T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，如果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T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的编号是由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S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编号的首位与除首位外的编号中任一位交换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所得，则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S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和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T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之间有一条边，求从给定节点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S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走到节点（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2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3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…A</a:t>
            </a:r>
            <a:r>
              <a:rPr kumimoji="0" lang="en-US" altLang="zh-CN" sz="3200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）所需经过的最少边数。其中，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ahoma" panose="020B0604030504040204" pitchFamily="34" charset="0"/>
                <a:sym typeface="Verdana" panose="020B0604030504040204" pitchFamily="34" charset="0"/>
              </a:rPr>
              <a:t>≤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100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。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10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17"/>
          <p:cNvSpPr txBox="1"/>
          <p:nvPr/>
        </p:nvSpPr>
        <p:spPr>
          <a:xfrm>
            <a:off x="1000760" y="1844040"/>
            <a:ext cx="4876800" cy="6134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n=3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的情况：</a:t>
            </a:r>
          </a:p>
        </p:txBody>
      </p:sp>
      <p:grpSp>
        <p:nvGrpSpPr>
          <p:cNvPr id="79876" name="Group 33"/>
          <p:cNvGrpSpPr/>
          <p:nvPr/>
        </p:nvGrpSpPr>
        <p:grpSpPr>
          <a:xfrm>
            <a:off x="1000760" y="2467928"/>
            <a:ext cx="7391400" cy="3028950"/>
            <a:chOff x="720" y="1689"/>
            <a:chExt cx="4656" cy="1908"/>
          </a:xfrm>
        </p:grpSpPr>
        <p:sp>
          <p:nvSpPr>
            <p:cNvPr id="79877" name="Text Box 7"/>
            <p:cNvSpPr txBox="1"/>
            <p:nvPr/>
          </p:nvSpPr>
          <p:spPr>
            <a:xfrm>
              <a:off x="720" y="1689"/>
              <a:ext cx="1488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(A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</a:p>
          </p:txBody>
        </p:sp>
        <p:sp>
          <p:nvSpPr>
            <p:cNvPr id="79878" name="Text Box 8"/>
            <p:cNvSpPr txBox="1"/>
            <p:nvPr/>
          </p:nvSpPr>
          <p:spPr>
            <a:xfrm>
              <a:off x="3888" y="1689"/>
              <a:ext cx="1488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>
                <a:spcBef>
                  <a:spcPct val="50000"/>
                </a:spcBef>
              </a:pP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(A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3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2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)</a:t>
              </a:r>
            </a:p>
          </p:txBody>
        </p:sp>
        <p:sp>
          <p:nvSpPr>
            <p:cNvPr id="79879" name="Text Box 11"/>
            <p:cNvSpPr txBox="1"/>
            <p:nvPr/>
          </p:nvSpPr>
          <p:spPr>
            <a:xfrm>
              <a:off x="720" y="2409"/>
              <a:ext cx="1488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>
                <a:spcBef>
                  <a:spcPct val="50000"/>
                </a:spcBef>
              </a:pP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(A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2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3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)</a:t>
              </a:r>
            </a:p>
          </p:txBody>
        </p:sp>
        <p:sp>
          <p:nvSpPr>
            <p:cNvPr id="79880" name="Text Box 12"/>
            <p:cNvSpPr txBox="1"/>
            <p:nvPr/>
          </p:nvSpPr>
          <p:spPr>
            <a:xfrm>
              <a:off x="3888" y="2409"/>
              <a:ext cx="1488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>
                <a:spcBef>
                  <a:spcPct val="50000"/>
                </a:spcBef>
              </a:pP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(A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2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3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)</a:t>
              </a:r>
            </a:p>
          </p:txBody>
        </p:sp>
        <p:sp>
          <p:nvSpPr>
            <p:cNvPr id="79881" name="Text Box 14"/>
            <p:cNvSpPr txBox="1"/>
            <p:nvPr/>
          </p:nvSpPr>
          <p:spPr>
            <a:xfrm>
              <a:off x="720" y="3129"/>
              <a:ext cx="1488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>
                <a:spcBef>
                  <a:spcPct val="50000"/>
                </a:spcBef>
              </a:pP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(A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3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2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)</a:t>
              </a:r>
            </a:p>
          </p:txBody>
        </p:sp>
        <p:sp>
          <p:nvSpPr>
            <p:cNvPr id="79882" name="Text Box 15"/>
            <p:cNvSpPr txBox="1"/>
            <p:nvPr/>
          </p:nvSpPr>
          <p:spPr>
            <a:xfrm>
              <a:off x="3888" y="3129"/>
              <a:ext cx="1488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>
                <a:spcBef>
                  <a:spcPct val="50000"/>
                </a:spcBef>
              </a:pP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(A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3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2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40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4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)</a:t>
              </a:r>
            </a:p>
          </p:txBody>
        </p:sp>
        <p:cxnSp>
          <p:nvCxnSpPr>
            <p:cNvPr id="79883" name="AutoShape 27"/>
            <p:cNvCxnSpPr/>
            <p:nvPr/>
          </p:nvCxnSpPr>
          <p:spPr>
            <a:xfrm>
              <a:off x="2208" y="1923"/>
              <a:ext cx="1680" cy="1440"/>
            </a:xfrm>
            <a:prstGeom prst="straightConnector1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lg" len="med"/>
              <a:tailEnd type="none" w="lg" len="med"/>
            </a:ln>
          </p:spPr>
        </p:cxnSp>
        <p:cxnSp>
          <p:nvCxnSpPr>
            <p:cNvPr id="79884" name="AutoShape 28"/>
            <p:cNvCxnSpPr>
              <a:stCxn id="79879" idx="3"/>
              <a:endCxn id="79878" idx="1"/>
            </p:cNvCxnSpPr>
            <p:nvPr/>
          </p:nvCxnSpPr>
          <p:spPr>
            <a:xfrm flipV="1">
              <a:off x="2208" y="1923"/>
              <a:ext cx="1680" cy="720"/>
            </a:xfrm>
            <a:prstGeom prst="straightConnector1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lg" len="med"/>
              <a:tailEnd type="none" w="lg" len="med"/>
            </a:ln>
          </p:spPr>
        </p:cxnSp>
        <p:cxnSp>
          <p:nvCxnSpPr>
            <p:cNvPr id="79885" name="AutoShape 29"/>
            <p:cNvCxnSpPr>
              <a:stCxn id="79881" idx="3"/>
              <a:endCxn id="79878" idx="1"/>
            </p:cNvCxnSpPr>
            <p:nvPr/>
          </p:nvCxnSpPr>
          <p:spPr>
            <a:xfrm flipV="1">
              <a:off x="2208" y="1923"/>
              <a:ext cx="1680" cy="1440"/>
            </a:xfrm>
            <a:prstGeom prst="straightConnector1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lg" len="med"/>
              <a:tailEnd type="none" w="lg" len="med"/>
            </a:ln>
          </p:spPr>
        </p:cxnSp>
        <p:cxnSp>
          <p:nvCxnSpPr>
            <p:cNvPr id="79886" name="AutoShape 30"/>
            <p:cNvCxnSpPr>
              <a:stCxn id="79877" idx="3"/>
              <a:endCxn id="79880" idx="1"/>
            </p:cNvCxnSpPr>
            <p:nvPr/>
          </p:nvCxnSpPr>
          <p:spPr>
            <a:xfrm>
              <a:off x="2208" y="1923"/>
              <a:ext cx="1680" cy="720"/>
            </a:xfrm>
            <a:prstGeom prst="straightConnector1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lg" len="med"/>
              <a:tailEnd type="none" w="lg" len="med"/>
            </a:ln>
          </p:spPr>
        </p:cxnSp>
        <p:cxnSp>
          <p:nvCxnSpPr>
            <p:cNvPr id="79887" name="AutoShape 31"/>
            <p:cNvCxnSpPr>
              <a:stCxn id="79879" idx="3"/>
              <a:endCxn id="79882" idx="1"/>
            </p:cNvCxnSpPr>
            <p:nvPr/>
          </p:nvCxnSpPr>
          <p:spPr>
            <a:xfrm>
              <a:off x="2208" y="2643"/>
              <a:ext cx="1680" cy="720"/>
            </a:xfrm>
            <a:prstGeom prst="straightConnector1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lg" len="med"/>
              <a:tailEnd type="none" w="lg" len="med"/>
            </a:ln>
          </p:spPr>
        </p:cxnSp>
        <p:cxnSp>
          <p:nvCxnSpPr>
            <p:cNvPr id="79888" name="AutoShape 32"/>
            <p:cNvCxnSpPr>
              <a:stCxn id="79881" idx="3"/>
              <a:endCxn id="79880" idx="1"/>
            </p:cNvCxnSpPr>
            <p:nvPr/>
          </p:nvCxnSpPr>
          <p:spPr>
            <a:xfrm flipV="1">
              <a:off x="2208" y="2643"/>
              <a:ext cx="1680" cy="720"/>
            </a:xfrm>
            <a:prstGeom prst="straightConnector1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lg" len="med"/>
              <a:tailEnd type="none" w="lg" len="med"/>
            </a:ln>
          </p:spPr>
        </p:cxnSp>
      </p:grpSp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11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43230" y="1855470"/>
            <a:ext cx="82296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【</a:t>
            </a:r>
            <a:r>
              <a:rPr kumimoji="0" lang="zh-CN" altLang="en-US" sz="3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分析</a:t>
            </a:r>
            <a:r>
              <a:rPr kumimoji="0" lang="en-US" altLang="zh-CN" sz="3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】</a:t>
            </a:r>
            <a:r>
              <a:rPr kumimoji="0" lang="zh-CN" altLang="en-US" sz="3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从题意表面上看，本题是一个求最短路径的问题，但题设中的</a:t>
            </a:r>
            <a:r>
              <a:rPr kumimoji="0" lang="en-US" altLang="zh-CN" sz="3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</a:t>
            </a:r>
            <a:r>
              <a:rPr kumimoji="0" lang="en-US" altLang="zh-CN" sz="3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ahoma" panose="020B0604030504040204" pitchFamily="34" charset="0"/>
                <a:sym typeface="Verdana" panose="020B0604030504040204" pitchFamily="34" charset="0"/>
              </a:rPr>
              <a:t>≤</a:t>
            </a:r>
            <a:r>
              <a:rPr kumimoji="0" lang="en-US" altLang="zh-CN" sz="3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100</a:t>
            </a:r>
            <a:r>
              <a:rPr kumimoji="0" lang="zh-CN" altLang="en-US" sz="3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，也就是说图中最多有</a:t>
            </a:r>
            <a:r>
              <a:rPr kumimoji="0" lang="en-US" altLang="zh-CN" sz="3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100</a:t>
            </a:r>
            <a:r>
              <a:rPr kumimoji="0" lang="zh-CN" altLang="en-US" sz="3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！个节点，采用二维关系的图结构根本无法存贮这众多的状态。通过问题的本质分析，可以将问题转化为一个序列的最优转化问题。</a:t>
            </a: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12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564515" y="1621790"/>
            <a:ext cx="82296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采用</a:t>
            </a:r>
            <a:r>
              <a:rPr kumimoji="0" lang="zh-CN" altLang="en-US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贪心策略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：</a:t>
            </a:r>
          </a:p>
          <a:p>
            <a:pPr marL="609600" marR="0" lvl="0" indent="-6096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每次让一个节点归位或为下一步工作做准备。</a:t>
            </a:r>
          </a:p>
          <a:p>
            <a:pPr marL="609600" marR="0" lvl="0" indent="-6096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其具体步骤为：</a:t>
            </a:r>
          </a:p>
          <a:p>
            <a:pPr marL="609600" marR="0" lvl="0" indent="-6096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若序列中第一个点为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A</a:t>
            </a:r>
            <a:r>
              <a:rPr kumimoji="0" lang="en-US" altLang="zh-CN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x 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(x≠1)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，则将第一个点和第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x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个点交换。这便完成了让一个点归位的工作；</a:t>
            </a:r>
          </a:p>
          <a:p>
            <a:pPr marL="609600" marR="0" lvl="0" indent="-6096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若第一个是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A</a:t>
            </a:r>
            <a:r>
              <a:rPr kumimoji="0" lang="en-US" altLang="zh-CN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，则任找一个编号与位置不相符的点，并与之交换。这样下一步便可让交换到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号位置的点归位。</a:t>
            </a:r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22910" y="103505"/>
            <a:ext cx="8263890" cy="1334135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13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5880" y="2400935"/>
            <a:ext cx="9141460" cy="3169285"/>
            <a:chOff x="359" y="3781"/>
            <a:chExt cx="14037" cy="4991"/>
          </a:xfrm>
        </p:grpSpPr>
        <p:sp>
          <p:nvSpPr>
            <p:cNvPr id="82950" name="Text Box 8"/>
            <p:cNvSpPr txBox="1"/>
            <p:nvPr/>
          </p:nvSpPr>
          <p:spPr>
            <a:xfrm>
              <a:off x="379" y="3807"/>
              <a:ext cx="3097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(A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</a:p>
          </p:txBody>
        </p:sp>
        <p:sp>
          <p:nvSpPr>
            <p:cNvPr id="82951" name="Text Box 17"/>
            <p:cNvSpPr txBox="1"/>
            <p:nvPr/>
          </p:nvSpPr>
          <p:spPr>
            <a:xfrm>
              <a:off x="359" y="4743"/>
              <a:ext cx="3097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(A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4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3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2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)</a:t>
              </a:r>
            </a:p>
          </p:txBody>
        </p:sp>
        <p:sp>
          <p:nvSpPr>
            <p:cNvPr id="82952" name="Text Box 19"/>
            <p:cNvSpPr txBox="1"/>
            <p:nvPr/>
          </p:nvSpPr>
          <p:spPr>
            <a:xfrm>
              <a:off x="3290" y="4743"/>
              <a:ext cx="11082" cy="15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第一个点A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已归位，但第二个点为A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4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≠A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2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，将第2个点 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4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与A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交换</a:t>
              </a:r>
            </a:p>
          </p:txBody>
        </p:sp>
        <p:sp>
          <p:nvSpPr>
            <p:cNvPr id="82953" name="Text Box 22"/>
            <p:cNvSpPr txBox="1"/>
            <p:nvPr/>
          </p:nvSpPr>
          <p:spPr>
            <a:xfrm>
              <a:off x="3325" y="3781"/>
              <a:ext cx="11068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第一个点为A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3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≠A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，将第3个点A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与A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3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交换</a:t>
              </a:r>
              <a:endParaRPr lang="zh-CN" altLang="en-US" sz="25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4" name="Text Box 23"/>
            <p:cNvSpPr txBox="1"/>
            <p:nvPr/>
          </p:nvSpPr>
          <p:spPr>
            <a:xfrm>
              <a:off x="374" y="6120"/>
              <a:ext cx="3178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(A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4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3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2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)</a:t>
              </a:r>
              <a:endParaRPr lang="en-US" altLang="zh-CN" sz="2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5" name="Text Box 24"/>
            <p:cNvSpPr txBox="1"/>
            <p:nvPr/>
          </p:nvSpPr>
          <p:spPr>
            <a:xfrm>
              <a:off x="3325" y="6096"/>
              <a:ext cx="11062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第一个点为A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4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≠A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，将第4个点A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2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与A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4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交换</a:t>
              </a:r>
            </a:p>
          </p:txBody>
        </p:sp>
        <p:sp>
          <p:nvSpPr>
            <p:cNvPr id="82956" name="Text Box 25"/>
            <p:cNvSpPr txBox="1"/>
            <p:nvPr/>
          </p:nvSpPr>
          <p:spPr>
            <a:xfrm>
              <a:off x="380" y="7014"/>
              <a:ext cx="3289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(A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2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3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4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)</a:t>
              </a:r>
            </a:p>
          </p:txBody>
        </p:sp>
        <p:sp>
          <p:nvSpPr>
            <p:cNvPr id="82957" name="Text Box 26"/>
            <p:cNvSpPr txBox="1"/>
            <p:nvPr/>
          </p:nvSpPr>
          <p:spPr>
            <a:xfrm>
              <a:off x="3331" y="6985"/>
              <a:ext cx="11062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第一个点为A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2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≠A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，将第2个点A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与A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2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交换</a:t>
              </a:r>
            </a:p>
          </p:txBody>
        </p:sp>
        <p:sp>
          <p:nvSpPr>
            <p:cNvPr id="82958" name="Text Box 27"/>
            <p:cNvSpPr txBox="1"/>
            <p:nvPr/>
          </p:nvSpPr>
          <p:spPr>
            <a:xfrm>
              <a:off x="382" y="7908"/>
              <a:ext cx="3193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(A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1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2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3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A</a:t>
              </a:r>
              <a:r>
                <a:rPr lang="en-US" altLang="zh-CN" sz="2800" baseline="-25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4</a:t>
              </a: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)</a:t>
              </a:r>
              <a:endParaRPr lang="en-US" altLang="zh-CN" sz="2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9" name="Text Box 28"/>
            <p:cNvSpPr txBox="1"/>
            <p:nvPr/>
          </p:nvSpPr>
          <p:spPr>
            <a:xfrm>
              <a:off x="3328" y="7879"/>
              <a:ext cx="11068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已经符合要求了</a:t>
              </a:r>
            </a:p>
          </p:txBody>
        </p:sp>
      </p:grpSp>
      <p:sp>
        <p:nvSpPr>
          <p:cNvPr id="82948" name="Text Box 30"/>
          <p:cNvSpPr txBox="1"/>
          <p:nvPr/>
        </p:nvSpPr>
        <p:spPr>
          <a:xfrm>
            <a:off x="443230" y="5662930"/>
            <a:ext cx="36188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一共经过4步完成。</a:t>
            </a:r>
          </a:p>
        </p:txBody>
      </p:sp>
      <p:sp>
        <p:nvSpPr>
          <p:cNvPr id="82949" name="Text Box 32"/>
          <p:cNvSpPr txBox="1"/>
          <p:nvPr/>
        </p:nvSpPr>
        <p:spPr>
          <a:xfrm>
            <a:off x="240665" y="1723390"/>
            <a:ext cx="877189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下面看一个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n=4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，初始序列为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(A</a:t>
            </a:r>
            <a:r>
              <a:rPr lang="en-US" altLang="zh-CN" sz="28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的推演过程：</a:t>
            </a:r>
          </a:p>
        </p:txBody>
      </p:sp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14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algn="l"/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例题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2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排序问题</a:t>
            </a:r>
          </a:p>
        </p:txBody>
      </p:sp>
      <p:sp>
        <p:nvSpPr>
          <p:cNvPr id="83971" name="TextBox 7"/>
          <p:cNvSpPr txBox="1"/>
          <p:nvPr/>
        </p:nvSpPr>
        <p:spPr>
          <a:xfrm>
            <a:off x="357505" y="1520190"/>
            <a:ext cx="8429625" cy="43929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/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排序是计算机科学中一个常见任务。有一种特殊的排序，最多只有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个关键字。例如，试图对这次竞争的奖牌榜排序时，就只有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个关键字，所有的金牌获得者在最前面，随后是获银牌者，最后是铜牌获得者。</a:t>
            </a:r>
          </a:p>
          <a:p>
            <a:pPr lvl="0" algn="just"/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本题中用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1,2,3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分别表示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个关键字，需将它们按升序排列。排序是通过一系列对换操作实现的。一次操作可以交换两个数的位置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0" algn="just"/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15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443230" y="103505"/>
            <a:ext cx="8243570" cy="1376680"/>
          </a:xfrm>
        </p:spPr>
        <p:txBody>
          <a:bodyPr vert="horz" wrap="square" lIns="91440" tIns="45720" rIns="91440" bIns="45720" anchor="b"/>
          <a:lstStyle/>
          <a:p>
            <a:pPr algn="l"/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例题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2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排序问题</a:t>
            </a:r>
          </a:p>
        </p:txBody>
      </p:sp>
      <p:sp>
        <p:nvSpPr>
          <p:cNvPr id="83971" name="TextBox 7"/>
          <p:cNvSpPr txBox="1"/>
          <p:nvPr/>
        </p:nvSpPr>
        <p:spPr>
          <a:xfrm>
            <a:off x="443230" y="1480820"/>
            <a:ext cx="8429625" cy="3896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/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/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子任务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/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请写一个程序，对于一个给定的只含有关键字的序列，计算最少需要几次对换操作就可以将其按升序排列。</a:t>
            </a:r>
          </a:p>
          <a:p>
            <a:pPr lvl="0" algn="just"/>
            <a:endParaRPr lang="zh-CN" altLang="en-US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/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子任务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/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输出一种最少次数的对换方案。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16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分析</a:t>
            </a:r>
          </a:p>
        </p:txBody>
      </p:sp>
      <p:sp>
        <p:nvSpPr>
          <p:cNvPr id="84995" name="TextBox 2"/>
          <p:cNvSpPr txBox="1"/>
          <p:nvPr/>
        </p:nvSpPr>
        <p:spPr>
          <a:xfrm>
            <a:off x="421640" y="1498600"/>
            <a:ext cx="8337550" cy="4572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如果要我们自己来手算的话，势必会先找到一对数，使其交换位置后正好都回到应该在的位置，例如数串</a:t>
            </a:r>
            <a:r>
              <a:rPr lang="en-US" altLang="zh-CN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111232333</a:t>
            </a:r>
            <a:r>
              <a:rPr lang="zh-CN" altLang="en-US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，我们发现第</a:t>
            </a:r>
            <a:r>
              <a:rPr lang="en-US" altLang="zh-CN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位上的</a:t>
            </a:r>
            <a:r>
              <a:rPr lang="en-US" altLang="zh-CN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与第</a:t>
            </a:r>
            <a:r>
              <a:rPr lang="en-US" altLang="zh-CN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位上的</a:t>
            </a:r>
            <a:r>
              <a:rPr lang="en-US" altLang="zh-CN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正好反过来了。把它们交换就可以得到排序后的数串。又因为这样的一次交换使两个数回到正确的位置，这说明这次交换已经发挥了它的最大功效，一定不是多余的，虽然是要求最少的交换次数也绝不能少了这样的交换。</a:t>
            </a:r>
          </a:p>
          <a:p>
            <a:pPr lvl="0" algn="just"/>
            <a:endParaRPr lang="zh-CN" altLang="en-US" sz="3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/>
            <a:r>
              <a:rPr lang="zh-CN" altLang="en-US" sz="3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到这里我们发现这道题可以用贪心法来做。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17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Box 2"/>
          <p:cNvSpPr txBox="1"/>
          <p:nvPr/>
        </p:nvSpPr>
        <p:spPr>
          <a:xfrm>
            <a:off x="569913" y="1544638"/>
            <a:ext cx="8574087" cy="50013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不断地寻找这样的一对数，直至找不到为止。但是注意，还有一种更加普遍的情况我们没有考虑，也就是虽然存在错位了的数，但是找不到互换位置可以符合以上要求的两个数。</a:t>
            </a:r>
          </a:p>
          <a:p>
            <a:pPr lvl="0" algn="just"/>
            <a:r>
              <a:rPr lang="zh-CN" altLang="en-US" sz="2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      例如：113221332中，第3位上的3，第6位上的1，第9位上的2，都是错位的，但不管取他们三个中的哪两个交换，通通都不能使两个数都归原位。这个时候，我们只好放弃一个，只保证一个数可以归原位，于是交换1与2，数串变成113222331，这时再交换3与1，就用两次交换对该数列排完了序。</a:t>
            </a:r>
          </a:p>
          <a:p>
            <a:pPr lvl="0" algn="just"/>
            <a:endParaRPr lang="zh-CN" altLang="en-US" sz="2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84994" name="标题 1"/>
          <p:cNvSpPr>
            <a:spLocks noGrp="1"/>
          </p:cNvSpPr>
          <p:nvPr/>
        </p:nvSpPr>
        <p:spPr>
          <a:xfrm>
            <a:off x="569913" y="230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18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问题变形</a:t>
            </a:r>
          </a:p>
        </p:txBody>
      </p:sp>
      <p:sp>
        <p:nvSpPr>
          <p:cNvPr id="87043" name="TextBox 2"/>
          <p:cNvSpPr txBox="1"/>
          <p:nvPr/>
        </p:nvSpPr>
        <p:spPr>
          <a:xfrm>
            <a:off x="572770" y="2306955"/>
            <a:ext cx="8194675" cy="15887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给定N个不同的正整数，每次只能交换两个相邻的数，如何以最少的交换次数使得其变成升序？</a:t>
            </a:r>
            <a:endParaRPr lang="en-US" altLang="zh-CN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19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贪心方法的基本思想</a:t>
            </a:r>
            <a:r>
              <a:rPr lang="zh-CN" altLang="en-US" smtClean="0"/>
              <a:t> </a:t>
            </a:r>
          </a:p>
        </p:txBody>
      </p:sp>
      <p:sp>
        <p:nvSpPr>
          <p:cNvPr id="7680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15162" y="1600581"/>
            <a:ext cx="8229600" cy="4456113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贪心是一种解题策略，也是一种解题思想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使用贪心方法需要注意局部最优与全局最优的关系，选择当前状态的局部最优并不一定能推导出问题的全局最优</a:t>
            </a:r>
          </a:p>
          <a:p>
            <a:pPr eaLnBrk="1" hangingPunct="1"/>
            <a:r>
              <a:rPr lang="zh-CN" altLang="en-US" sz="2800" dirty="0" smtClean="0">
                <a:latin typeface="宋体" pitchFamily="2" charset="-122"/>
              </a:rPr>
              <a:t>利用贪心策略解题，需要解决两个问题：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该题是否适合于用贪心策略求解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如何选择贪心标准，以得到问题的最优解</a:t>
            </a: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373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0"/>
          <p:cNvSpPr>
            <a:spLocks noGrp="1"/>
          </p:cNvSpPr>
          <p:nvPr>
            <p:ph type="title"/>
          </p:nvPr>
        </p:nvSpPr>
        <p:spPr>
          <a:xfrm>
            <a:off x="531178" y="336868"/>
            <a:ext cx="8243887" cy="131445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贪心方法的应用（贪心标准）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5" name="Rectangle 1031"/>
          <p:cNvSpPr>
            <a:spLocks noGrp="1" noChangeArrowheads="1"/>
          </p:cNvSpPr>
          <p:nvPr>
            <p:ph idx="1"/>
          </p:nvPr>
        </p:nvSpPr>
        <p:spPr>
          <a:xfrm>
            <a:off x="328295" y="1976755"/>
            <a:ext cx="9173845" cy="445643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例题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：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d-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规则问题。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对任意给定的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m(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m∈N</a:t>
            </a:r>
            <a:r>
              <a:rPr kumimoji="0" lang="en-US" altLang="zh-CN" sz="2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+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)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和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n(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n∈N</a:t>
            </a:r>
            <a:r>
              <a:rPr kumimoji="0" lang="en-US" altLang="zh-CN" sz="2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+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)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，满足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m&lt;n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构造一初始集合：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P={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x|m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ahoma" panose="020B0604030504040204" pitchFamily="34" charset="0"/>
                <a:sym typeface="Verdana" panose="020B0604030504040204" pitchFamily="34" charset="0"/>
              </a:rPr>
              <a:t>≤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x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ahoma" panose="020B0604030504040204" pitchFamily="34" charset="0"/>
                <a:sym typeface="Verdana" panose="020B0604030504040204" pitchFamily="34" charset="0"/>
              </a:rPr>
              <a:t>≤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n,x∈N</a:t>
            </a:r>
            <a:r>
              <a:rPr kumimoji="0" lang="en-US" altLang="zh-CN" sz="2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+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}(m,n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ahoma" panose="020B0604030504040204" pitchFamily="34" charset="0"/>
                <a:sym typeface="Verdana" panose="020B0604030504040204" pitchFamily="34" charset="0"/>
              </a:rPr>
              <a:t>≤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100)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现定义一种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d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规则如下：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若存在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a∈P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，且存在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K∈N</a:t>
            </a:r>
            <a:r>
              <a:rPr kumimoji="0" lang="en-US" altLang="zh-CN" sz="2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+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,K&gt;1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，使得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K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a∈P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则修改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为：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P=P-{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y|y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=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s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a,s∈N</a:t>
            </a:r>
            <a:r>
              <a:rPr kumimoji="0" lang="en-US" altLang="zh-CN" sz="2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+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}</a:t>
            </a:r>
            <a:r>
              <a:rPr kumimoji="0" lang="en-US" altLang="zh-CN" sz="2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，并称该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d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规则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具有分值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a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。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20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0"/>
          <p:cNvSpPr>
            <a:spLocks noGrp="1"/>
          </p:cNvSpPr>
          <p:nvPr>
            <p:ph type="title"/>
          </p:nvPr>
        </p:nvSpPr>
        <p:spPr>
          <a:xfrm>
            <a:off x="531178" y="255588"/>
            <a:ext cx="8243887" cy="131445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贪心方法的应用（贪心标准）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5" name="Rectangle 1031"/>
          <p:cNvSpPr>
            <a:spLocks noGrp="1" noChangeArrowheads="1"/>
          </p:cNvSpPr>
          <p:nvPr>
            <p:ph idx="1"/>
          </p:nvPr>
        </p:nvSpPr>
        <p:spPr>
          <a:xfrm>
            <a:off x="328295" y="1570355"/>
            <a:ext cx="9173845" cy="445643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Verdana" panose="020B0604030504040204" pitchFamily="34" charset="0"/>
            </a:endParaRP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现要求编制一个程序，对输入的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m,n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值，构造相应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的初始集合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，对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每应用一次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d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规则就累加其相应的分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值，求能得到最大累加分值的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d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规则序列，输出每次使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用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d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规则时的分值和集合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的变化过程。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21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442913" y="164148"/>
            <a:ext cx="8243887" cy="131445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74675" y="1285875"/>
            <a:ext cx="82296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【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分析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】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初看这一问题，很容易想到用贪心策略来求解，即选择集合中最大的可以删除的数开始删起，直到不能再删除为止，而且通过一些简单的例子来验证，这一贪心标准似乎也是正确的。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例如，当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m=3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n=10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时，集合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＝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{3,…,10}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，运用上述“贪心标准”可以得到这一问题的正确的最优解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d=5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＋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4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＋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3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＝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12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，即其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d-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规则过程如下：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1.  a=5   P={3,4,6,7,8,9}	d=5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2.  a=4   P={3,6,7,9}		d=5+4=9</a:t>
            </a:r>
          </a:p>
          <a:p>
            <a:pPr marL="0" marR="0" lvl="0" indent="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3.  a=3   p={7} 			d=5+4+3=12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22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457200" y="1540510"/>
            <a:ext cx="8229600" cy="4456113"/>
          </a:xfrm>
        </p:spPr>
        <p:txBody>
          <a:bodyPr vert="horz" wrap="square" lIns="91440" tIns="45720" rIns="91440" bIns="45720" anchor="t"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但是，如果再仔细地分析一个例子，当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m=3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18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时，如果还是使用上述“贪心标准”，则得到问题的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d-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规则总分为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d=35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，其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d-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规则序列为（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9,8,7,6,5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），而实际上可以得到最大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d-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规则总分为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38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，其对应的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d-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规则序列为（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9,8,7,6,3,5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）。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为什么会出现这样的反例呢？这是因为，问题中要使得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d-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规则总分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值越大，不光是要求每一个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分值越大越好，也要求取得的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分值越多越好。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因此，本题不能采用纯粹的贪心策略求解。</a:t>
            </a:r>
          </a:p>
        </p:txBody>
      </p:sp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442913" y="164148"/>
            <a:ext cx="8243887" cy="131445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23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54355" y="1200785"/>
            <a:ext cx="82296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84175" marR="0" lvl="0" indent="-384175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【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改进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】</a:t>
            </a:r>
          </a:p>
          <a:p>
            <a:pPr marL="384175" marR="0" lvl="0" indent="-384175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将原算法基础上进行改进。下面给出新的算法：</a:t>
            </a:r>
          </a:p>
          <a:p>
            <a:pPr marL="384175" marR="0" lvl="0" indent="-384175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建立集合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P={m..n}</a:t>
            </a:r>
          </a:p>
          <a:p>
            <a:pPr marL="384175" marR="0" lvl="0" indent="-384175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从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 div 2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到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m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每数构造一个集合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c[i]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，包含该数在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中的所有倍数（不包括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i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本身）</a:t>
            </a:r>
          </a:p>
          <a:p>
            <a:pPr marL="384175" marR="0" lvl="0" indent="-384175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从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 div 2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起找到第一个元素个数最少但又不为空的集合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c[i]</a:t>
            </a:r>
          </a:p>
          <a:p>
            <a:pPr marL="384175" marR="0" lvl="0" indent="-384175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在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d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分值中加上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i</a:t>
            </a:r>
          </a:p>
          <a:p>
            <a:pPr marL="384175" marR="0" lvl="0" indent="-384175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把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i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及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c[i]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集合从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集中删除，更新所有构造集合的元素</a:t>
            </a:r>
          </a:p>
          <a:p>
            <a:pPr marL="384175" marR="0" lvl="0" indent="-384175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检查所有构造集合，若还有非空集合，则继续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3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步骤，否则打印、结束</a:t>
            </a:r>
          </a:p>
        </p:txBody>
      </p:sp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442913" y="164148"/>
            <a:ext cx="8243887" cy="131445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24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4"/>
          <p:cNvSpPr>
            <a:spLocks noGrp="1"/>
          </p:cNvSpPr>
          <p:nvPr>
            <p:ph idx="1"/>
          </p:nvPr>
        </p:nvSpPr>
        <p:spPr>
          <a:xfrm>
            <a:off x="361950" y="1478915"/>
            <a:ext cx="8899525" cy="4456430"/>
          </a:xfrm>
        </p:spPr>
        <p:txBody>
          <a:bodyPr vert="horz" wrap="square" lIns="91440" tIns="45720" rIns="91440" bIns="45720" anchor="t"/>
          <a:lstStyle/>
          <a:p>
            <a:pPr marL="384175" indent="-384175"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下面看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m=3, n=18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时的推演过程：</a:t>
            </a:r>
          </a:p>
          <a:p>
            <a:pPr marL="384175" indent="-384175" algn="just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初始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P={3..18}</a:t>
            </a:r>
          </a:p>
          <a:p>
            <a:pPr marL="384175" indent="-384175" algn="just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找到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i=9, </a:t>
            </a: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c[i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]={18}, P={3..8,10..17}</a:t>
            </a:r>
          </a:p>
          <a:p>
            <a:pPr marL="384175" indent="-384175" algn="just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找到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i=8, </a:t>
            </a: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c[i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]={16}, P={3..7,10..15,17}</a:t>
            </a:r>
          </a:p>
          <a:p>
            <a:pPr marL="384175" indent="-384175" algn="just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找到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i=7, </a:t>
            </a: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c[i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]={14}, P={3..6,10..13,15,17}</a:t>
            </a:r>
          </a:p>
          <a:p>
            <a:pPr marL="384175" indent="-384175" algn="just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找到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i=6, </a:t>
            </a: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c[i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]={12}, P={3..5,10,11,13,15,17}</a:t>
            </a:r>
          </a:p>
          <a:p>
            <a:pPr marL="384175" indent="-384175" algn="just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找到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i=3, </a:t>
            </a: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c[i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]={15}, P={4,5,10,11,13,17}</a:t>
            </a:r>
          </a:p>
          <a:p>
            <a:pPr marL="384175" indent="-384175" algn="just" eaLnBrk="1" hangingPunct="1"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找到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i=5, </a:t>
            </a: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c[i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]={10}, P={4,11,13,17}</a:t>
            </a:r>
          </a:p>
          <a:p>
            <a:pPr marL="384175" indent="-384175"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到此所有构造集合全部为空，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d=9+8+7+6+3+5=38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384175" indent="-384175" algn="just" eaLnBrk="1" hangingPunct="1">
              <a:buFont typeface="Wingdings" panose="05000000000000000000" pitchFamily="2" charset="2"/>
              <a:buNone/>
            </a:pP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442913" y="164148"/>
            <a:ext cx="8243887" cy="131445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25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>
          <a:xfrm>
            <a:off x="443230" y="154305"/>
            <a:ext cx="8243570" cy="1385570"/>
          </a:xfrm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例题分析：田忌赛马问题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87325" y="1539875"/>
            <a:ext cx="8418195" cy="500316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84175" marR="0" lvl="0" indent="-384175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   中</a:t>
            </a: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国古代的历史故事“田忌赛马”是为大家所熟知的。话说齐王和田忌又要赛马了，他们各派出</a:t>
            </a:r>
            <a:r>
              <a:rPr kumimoji="0" 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</a:t>
            </a: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匹马，每场比赛，输的一方将要给赢的一方</a:t>
            </a:r>
            <a:r>
              <a:rPr kumimoji="0" 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200</a:t>
            </a: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两黄金，如果是平局的话，双方都不必拿出钱。现在每匹马的速度值是固定而且已知的，而齐王出马也不管田忌的出马顺序。</a:t>
            </a:r>
          </a:p>
          <a:p>
            <a:pPr marL="384175" marR="0" lvl="0" indent="-384175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   请问田忌该如何安排自己的马去对抗齐王的马，才能赢取最多的钱？</a:t>
            </a:r>
          </a:p>
          <a:p>
            <a:pPr marL="384175" marR="0" lvl="0" indent="-384175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   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正整数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 (n &lt;= 2000) 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，表示双方马的数量。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26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>
          <a:xfrm>
            <a:off x="463550" y="42545"/>
            <a:ext cx="8223250" cy="1314450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分析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>
          <a:xfrm>
            <a:off x="143510" y="1356995"/>
            <a:ext cx="8857615" cy="428625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</a:rPr>
              <a:t>不妨用贪心思想来分析一下问题。因为田忌掌握有比赛的“主动权”，他总是根据齐王所出的马来分配自己的马，所以这里不妨认为齐王的出马顺序是按马的速度从高到低出的。由这样的假设，我们归纳出如下贪心策略：</a:t>
            </a:r>
          </a:p>
          <a:p>
            <a:pPr algn="just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</a:rPr>
              <a:t>、如果田忌剩下的马中最强的马都赢不了齐王剩下的最强的马，那么应该用最差的一匹马去输给齐王最强的马。</a:t>
            </a:r>
          </a:p>
          <a:p>
            <a:pPr algn="just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</a:rPr>
              <a:t>、如果田忌剩下的马中最强的马可以赢齐王剩下的最强的马，那就用这匹马去赢齐王剩下的最强的马。</a:t>
            </a:r>
            <a:r>
              <a:rPr lang="en-US" altLang="x-none" sz="270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7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</a:rPr>
              <a:t>、如果田忌剩下的马中最强的马和齐王剩下的最强的马打平的话，可以选择打平或者用最差的马输掉比赛。</a:t>
            </a:r>
          </a:p>
          <a:p>
            <a:endParaRPr lang="zh-CN" altLang="en-US" sz="2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27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5430" y="1767205"/>
            <a:ext cx="8689975" cy="4365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光是打平的话，如果齐王马的速度分别是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1 2 3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，田忌马的速度也是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1 2 3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，每次选择打平的话，田忌一分钱也得不到，而如果选择先用速度为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的马输给速度为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3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的马的话，可以赢得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200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两黄金。</a:t>
            </a:r>
          </a:p>
          <a:p>
            <a:pPr marL="0" marR="0" lvl="0" indent="0" algn="just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光是输掉的话，如果齐王马的速度分别是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1 3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，田忌马的速度分别是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2 3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，田忌一胜一负，仍然一分钱也拿不到。而如果先用速度为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3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的马去打平的话，可以赢得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200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两</a:t>
            </a:r>
            <a:r>
              <a:rPr kumimoji="0" lang="zh-CN" altLang="en-US" sz="2800" i="0" u="none" strike="noStrike" kern="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黄金。</a:t>
            </a:r>
          </a:p>
          <a:p>
            <a:pPr marL="342900" marR="0" lvl="0" indent="-34290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     </a:t>
            </a:r>
          </a:p>
          <a:p>
            <a:pPr marL="342900" marR="0" lvl="0" indent="-34290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94210" name="标题 1"/>
          <p:cNvSpPr>
            <a:spLocks noGrp="1"/>
          </p:cNvSpPr>
          <p:nvPr>
            <p:ph type="title"/>
          </p:nvPr>
        </p:nvSpPr>
        <p:spPr>
          <a:xfrm>
            <a:off x="453390" y="42545"/>
            <a:ext cx="8233410" cy="1294765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28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内容占位符 2"/>
          <p:cNvSpPr>
            <a:spLocks noGrp="1"/>
          </p:cNvSpPr>
          <p:nvPr>
            <p:ph idx="1"/>
          </p:nvPr>
        </p:nvSpPr>
        <p:spPr>
          <a:xfrm>
            <a:off x="453390" y="1827530"/>
            <a:ext cx="8277860" cy="4416425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通过上述的三种贪心策略，我们可以发现，如果齐王的马是按速度排序之后，从高到低被派出的话，田忌一定是将他马按速度排序之后，从两头取马去和齐王的马比赛。有了这个信息之后，动态规划的模型也就出来了！</a:t>
            </a:r>
          </a:p>
        </p:txBody>
      </p:sp>
      <p:sp>
        <p:nvSpPr>
          <p:cNvPr id="94210" name="标题 1"/>
          <p:cNvSpPr>
            <a:spLocks noGrp="1"/>
          </p:cNvSpPr>
          <p:nvPr/>
        </p:nvSpPr>
        <p:spPr>
          <a:xfrm>
            <a:off x="453390" y="42545"/>
            <a:ext cx="8233410" cy="12947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anose="020B0604030504040204" pitchFamily="34" charset="0"/>
                <a:ea typeface="华文行楷" pitchFamily="2" charset="-122"/>
                <a:sym typeface="Verdana" panose="020B0604030504040204" pitchFamily="34" charset="0"/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29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443230" y="215265"/>
            <a:ext cx="8243570" cy="134493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适用于贪心策略求解的问题的特点 </a:t>
            </a: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450215" y="2054860"/>
            <a:ext cx="8229600" cy="4456113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适用于贪心策略求解的问题必须具有最优子结构的性质，但并不是所有具有最优子结构的问题都可以用贪心策略求解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因为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贪心往往是盲目的，需要使用更理性的方法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动态规划。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（例如“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0-1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背包问题”与“部分背包问题”）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3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</a:rPr>
              <a:t>Dp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求解</a:t>
            </a:r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>
          <a:xfrm>
            <a:off x="158750" y="1672590"/>
            <a:ext cx="8837930" cy="4603115"/>
          </a:xfrm>
        </p:spPr>
        <p:txBody>
          <a:bodyPr vert="horz" wrap="square" lIns="91440" tIns="45720" rIns="91440" bIns="45720" anchor="t"/>
          <a:lstStyle/>
          <a:p>
            <a:pPr algn="just"/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设</a:t>
            </a:r>
            <a:r>
              <a:rPr lang="en-US" altLang="zh-CN" sz="2800" i="1" err="1">
                <a:latin typeface="Times New Roman" panose="02020603050405020304" pitchFamily="18" charset="0"/>
                <a:ea typeface="微软雅黑" panose="020B0503020204020204" charset="-122"/>
              </a:rPr>
              <a:t>f</a:t>
            </a:r>
            <a:r>
              <a:rPr lang="en-US" altLang="zh-CN" sz="2800" err="1">
                <a:latin typeface="Times New Roman" panose="02020603050405020304" pitchFamily="18" charset="0"/>
                <a:ea typeface="微软雅黑" panose="020B0503020204020204" charset="-122"/>
              </a:rPr>
              <a:t>[</a:t>
            </a:r>
            <a:r>
              <a:rPr lang="en-US" altLang="zh-CN" sz="2800" i="1" err="1">
                <a:latin typeface="Times New Roman" panose="02020603050405020304" pitchFamily="18" charset="0"/>
                <a:ea typeface="微软雅黑" panose="020B0503020204020204" charset="-122"/>
              </a:rPr>
              <a:t>i</a:t>
            </a:r>
            <a:r>
              <a:rPr lang="en-US" altLang="zh-CN" sz="2800" err="1">
                <a:latin typeface="Times New Roman" panose="02020603050405020304" pitchFamily="18" charset="0"/>
                <a:ea typeface="微软雅黑" panose="020B0503020204020204" charset="-122"/>
              </a:rPr>
              <a:t>,</a:t>
            </a:r>
            <a:r>
              <a:rPr lang="en-US" altLang="zh-CN" sz="2800" i="1" err="1">
                <a:latin typeface="Times New Roman" panose="02020603050405020304" pitchFamily="18" charset="0"/>
                <a:ea typeface="微软雅黑" panose="020B0503020204020204" charset="-122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表示齐王按从强到弱的顺序出马和田忌进行了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场比赛之后，从“头”取了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匹较强的马，从“尾”取了</a:t>
            </a:r>
            <a:r>
              <a:rPr lang="en-US" altLang="zh-CN" sz="2800" i="1" err="1">
                <a:latin typeface="Times New Roman" panose="02020603050405020304" pitchFamily="18" charset="0"/>
                <a:ea typeface="微软雅黑" panose="020B0503020204020204" charset="-122"/>
              </a:rPr>
              <a:t>i</a:t>
            </a:r>
            <a:r>
              <a:rPr lang="en-US" altLang="zh-CN" sz="2800" err="1">
                <a:latin typeface="Times New Roman" panose="02020603050405020304" pitchFamily="18" charset="0"/>
                <a:ea typeface="微软雅黑" panose="020B0503020204020204" charset="-122"/>
              </a:rPr>
              <a:t>-</a:t>
            </a:r>
            <a:r>
              <a:rPr lang="en-US" altLang="zh-CN" sz="2800" i="1" err="1">
                <a:latin typeface="Times New Roman" panose="02020603050405020304" pitchFamily="18" charset="0"/>
                <a:ea typeface="微软雅黑" panose="020B0503020204020204" charset="-122"/>
              </a:rPr>
              <a:t>j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匹较弱的马，所能够得到的最大盈利。</a:t>
            </a:r>
          </a:p>
          <a:p>
            <a:pPr algn="just"/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状态转移方程如下：</a:t>
            </a:r>
          </a:p>
          <a:p>
            <a:pPr algn="just"/>
            <a:r>
              <a:rPr lang="en-US" altLang="zh-CN" sz="2800" err="1">
                <a:latin typeface="Times New Roman" panose="02020603050405020304" pitchFamily="18" charset="0"/>
                <a:ea typeface="微软雅黑" panose="020B0503020204020204" charset="-122"/>
              </a:rPr>
              <a:t>F[i,j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charset="-122"/>
              </a:rPr>
              <a:t>]=max{f[i-1,j]+g[n-(i-j)+1,i],f[i-1,j-1]+g[j,i]}</a:t>
            </a:r>
          </a:p>
          <a:p>
            <a:pPr algn="just"/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其中</a:t>
            </a:r>
            <a:r>
              <a:rPr lang="en-US" altLang="zh-CN" sz="2800" i="1" err="1">
                <a:latin typeface="Times New Roman" panose="02020603050405020304" pitchFamily="18" charset="0"/>
                <a:ea typeface="微软雅黑" panose="020B0503020204020204" charset="-122"/>
              </a:rPr>
              <a:t>g</a:t>
            </a:r>
            <a:r>
              <a:rPr lang="en-US" altLang="zh-CN" sz="2800" err="1">
                <a:latin typeface="Times New Roman" panose="02020603050405020304" pitchFamily="18" charset="0"/>
                <a:ea typeface="微软雅黑" panose="020B0503020204020204" charset="-122"/>
              </a:rPr>
              <a:t>[</a:t>
            </a:r>
            <a:r>
              <a:rPr lang="en-US" altLang="zh-CN" sz="2800" i="1" err="1">
                <a:latin typeface="Times New Roman" panose="02020603050405020304" pitchFamily="18" charset="0"/>
                <a:ea typeface="微软雅黑" panose="020B0503020204020204" charset="-122"/>
              </a:rPr>
              <a:t>i</a:t>
            </a:r>
            <a:r>
              <a:rPr lang="en-US" altLang="zh-CN" sz="2800" err="1">
                <a:latin typeface="Times New Roman" panose="02020603050405020304" pitchFamily="18" charset="0"/>
                <a:ea typeface="微软雅黑" panose="020B0503020204020204" charset="-122"/>
              </a:rPr>
              <a:t>,</a:t>
            </a:r>
            <a:r>
              <a:rPr lang="en-US" altLang="zh-CN" sz="2800" i="1" err="1">
                <a:latin typeface="Times New Roman" panose="02020603050405020304" pitchFamily="18" charset="0"/>
                <a:ea typeface="微软雅黑" panose="020B0503020204020204" charset="-122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表示田忌的马和齐王的马分别按照由强到弱的顺序排序之后，田忌的第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匹马和齐王的第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匹马赛跑所能取得的盈利，胜为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charset="-122"/>
              </a:rPr>
              <a:t>200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，输为－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charset="-122"/>
              </a:rPr>
              <a:t>200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，平为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。</a:t>
            </a:r>
          </a:p>
          <a:p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30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>
          <a:xfrm>
            <a:off x="564833" y="255588"/>
            <a:ext cx="8243887" cy="131445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贪心方法的应用（贪心标准证明）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72135" y="1570355"/>
            <a:ext cx="82296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例题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：射击竞赛</a:t>
            </a: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射击的目标是一个由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R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(2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ahoma" panose="020B0604030504040204" pitchFamily="34" charset="0"/>
                <a:sym typeface="Verdana" panose="020B0604030504040204" pitchFamily="34" charset="0"/>
              </a:rPr>
              <a:t>≤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R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ahoma" panose="020B0604030504040204" pitchFamily="34" charset="0"/>
                <a:sym typeface="Verdana" panose="020B0604030504040204" pitchFamily="34" charset="0"/>
              </a:rPr>
              <a:t>≤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ahoma" panose="020B0604030504040204" pitchFamily="34" charset="0"/>
                <a:sym typeface="Verdana" panose="020B0604030504040204" pitchFamily="34" charset="0"/>
              </a:rPr>
              <a:t>≤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1000)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个小方格组成的矩形网格。每一列恰有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2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个白色的小方格和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R-2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个黑色的小方格。行从顶至底编号为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1~R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，列从左至右编号为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1~C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。射击者可射击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次。</a:t>
            </a: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在连续的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次射击中，若每列恰好有一个白色的方格被射中，且不存在无白色方格被射中的行，这样的射击才是正确的。</a:t>
            </a: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如果存在正确的射击方法，则要求找到它。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31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1050608" y="495618"/>
            <a:ext cx="7793037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331" name="Rectangle 3"/>
          <p:cNvSpPr>
            <a:spLocks noGrp="1"/>
          </p:cNvSpPr>
          <p:nvPr>
            <p:ph type="body" sz="half" idx="2"/>
          </p:nvPr>
        </p:nvSpPr>
        <p:spPr>
          <a:xfrm>
            <a:off x="4627245" y="1884045"/>
            <a:ext cx="4297680" cy="41148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射击的选择有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baseline="300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种，符合要求的却很少。要解决问题，还需从正确的射击方法的特征入手。</a:t>
            </a:r>
          </a:p>
        </p:txBody>
      </p:sp>
      <p:pic>
        <p:nvPicPr>
          <p:cNvPr id="99332" name="Picture 6" descr="shot"/>
          <p:cNvPicPr>
            <a:picLocks noGrp="1" noChangeAspect="1"/>
          </p:cNvPicPr>
          <p:nvPr>
            <p:ph type="clipArt"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93408" y="1883728"/>
            <a:ext cx="3810000" cy="3810000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 sz="1400"/>
              <a:t>32</a:t>
            </a:fld>
            <a:endParaRPr lang="en-US" altLang="zh-CN" sz="140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517015"/>
            <a:ext cx="8385810" cy="445643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9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【</a:t>
            </a:r>
            <a:r>
              <a:rPr kumimoji="0" lang="zh-CN" altLang="en-US" sz="29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方法一</a:t>
            </a:r>
            <a:r>
              <a:rPr kumimoji="0" lang="en-US" altLang="zh-CN" sz="29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】</a:t>
            </a:r>
            <a:r>
              <a:rPr kumimoji="0" lang="zh-CN" altLang="en-US" sz="29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网络流算法</a:t>
            </a: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9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我们将表示列的点编号为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到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，表示行的点编号为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C+1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到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C+R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，如果一个白色方格处在第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i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行第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j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列，那么从点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j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向点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C+i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连一条弧，弧的容量为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。再增设一个源点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S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，从点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S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往点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到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间各连一条弧，弧的容量为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，又设一个汇点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T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，从点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C+1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到点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C+R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向汇点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T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连一条弧，弧的容量为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，那么从源点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S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到汇点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T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求最大流，求出的最大流量即为最多可以射击到的行数。各条流的路线则描述了具体的射击方案。 </a:t>
            </a: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可以看出，如果用网络流求出的最大流量比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R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小，则问题无解，否则我们可以先根据网络流的结果求出该二分图的具体匹配方案。</a:t>
            </a:r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1050608" y="495618"/>
            <a:ext cx="7793037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33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5617845" y="2295525"/>
            <a:ext cx="3388995" cy="31089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红色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的连线流量为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蓝色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的连线流量为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选择的射击格即为：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(1,3), (2,1),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(3,2), (4,4)</a:t>
            </a:r>
          </a:p>
        </p:txBody>
      </p:sp>
      <p:grpSp>
        <p:nvGrpSpPr>
          <p:cNvPr id="101380" name="Group 39"/>
          <p:cNvGrpSpPr/>
          <p:nvPr/>
        </p:nvGrpSpPr>
        <p:grpSpPr>
          <a:xfrm>
            <a:off x="203200" y="1530350"/>
            <a:ext cx="5332413" cy="4876800"/>
            <a:chOff x="-3" y="1200"/>
            <a:chExt cx="3359" cy="3072"/>
          </a:xfrm>
        </p:grpSpPr>
        <p:sp>
          <p:nvSpPr>
            <p:cNvPr id="101381" name="Oval 5"/>
            <p:cNvSpPr/>
            <p:nvPr/>
          </p:nvSpPr>
          <p:spPr>
            <a:xfrm>
              <a:off x="1653" y="1200"/>
              <a:ext cx="476" cy="476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r>
                <a:rPr lang="en-US" altLang="zh-CN" sz="320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01382" name="Oval 3"/>
            <p:cNvSpPr/>
            <p:nvPr/>
          </p:nvSpPr>
          <p:spPr>
            <a:xfrm>
              <a:off x="1248" y="1944"/>
              <a:ext cx="476" cy="476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r>
                <a:rPr lang="en-US" altLang="zh-CN" sz="3200"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1383" name="Oval 6"/>
            <p:cNvSpPr/>
            <p:nvPr/>
          </p:nvSpPr>
          <p:spPr>
            <a:xfrm>
              <a:off x="432" y="1944"/>
              <a:ext cx="476" cy="476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r>
                <a:rPr lang="en-US" altLang="zh-CN" sz="3200"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1384" name="Oval 7"/>
            <p:cNvSpPr/>
            <p:nvPr/>
          </p:nvSpPr>
          <p:spPr>
            <a:xfrm>
              <a:off x="2880" y="1944"/>
              <a:ext cx="476" cy="476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r>
                <a:rPr lang="en-US" altLang="zh-CN" sz="320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01385" name="Oval 8"/>
            <p:cNvSpPr/>
            <p:nvPr/>
          </p:nvSpPr>
          <p:spPr>
            <a:xfrm>
              <a:off x="2064" y="1944"/>
              <a:ext cx="476" cy="476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r>
                <a:rPr lang="en-US" altLang="zh-CN" sz="3200"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01386" name="Oval 9"/>
            <p:cNvSpPr/>
            <p:nvPr/>
          </p:nvSpPr>
          <p:spPr>
            <a:xfrm>
              <a:off x="1248" y="3126"/>
              <a:ext cx="476" cy="476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r>
                <a:rPr lang="en-US" altLang="zh-CN" sz="3200"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1387" name="Oval 10"/>
            <p:cNvSpPr/>
            <p:nvPr/>
          </p:nvSpPr>
          <p:spPr>
            <a:xfrm>
              <a:off x="432" y="3126"/>
              <a:ext cx="476" cy="476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r>
                <a:rPr lang="en-US" altLang="zh-CN" sz="3200"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1388" name="Oval 11"/>
            <p:cNvSpPr/>
            <p:nvPr/>
          </p:nvSpPr>
          <p:spPr>
            <a:xfrm>
              <a:off x="2880" y="3126"/>
              <a:ext cx="476" cy="476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r>
                <a:rPr lang="en-US" altLang="zh-CN" sz="320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01389" name="Oval 12"/>
            <p:cNvSpPr/>
            <p:nvPr/>
          </p:nvSpPr>
          <p:spPr>
            <a:xfrm>
              <a:off x="2064" y="3126"/>
              <a:ext cx="476" cy="476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r>
                <a:rPr lang="en-US" altLang="zh-CN" sz="3200"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01390" name="Oval 13"/>
            <p:cNvSpPr/>
            <p:nvPr/>
          </p:nvSpPr>
          <p:spPr>
            <a:xfrm>
              <a:off x="1649" y="3796"/>
              <a:ext cx="476" cy="476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r>
                <a:rPr lang="en-US" altLang="zh-CN" sz="3200">
                  <a:latin typeface="Verdana" panose="020B060403050404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cxnSp>
          <p:nvCxnSpPr>
            <p:cNvPr id="101391" name="AutoShape 15"/>
            <p:cNvCxnSpPr>
              <a:stCxn id="101381" idx="4"/>
              <a:endCxn id="101383" idx="0"/>
            </p:cNvCxnSpPr>
            <p:nvPr/>
          </p:nvCxnSpPr>
          <p:spPr>
            <a:xfrm flipH="1">
              <a:off x="670" y="1682"/>
              <a:ext cx="1221" cy="256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392" name="AutoShape 16"/>
            <p:cNvCxnSpPr>
              <a:stCxn id="101381" idx="4"/>
              <a:endCxn id="101382" idx="0"/>
            </p:cNvCxnSpPr>
            <p:nvPr/>
          </p:nvCxnSpPr>
          <p:spPr>
            <a:xfrm flipH="1">
              <a:off x="1486" y="1682"/>
              <a:ext cx="405" cy="256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393" name="AutoShape 17"/>
            <p:cNvCxnSpPr>
              <a:stCxn id="101381" idx="4"/>
              <a:endCxn id="101385" idx="0"/>
            </p:cNvCxnSpPr>
            <p:nvPr/>
          </p:nvCxnSpPr>
          <p:spPr>
            <a:xfrm>
              <a:off x="1891" y="1682"/>
              <a:ext cx="411" cy="256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394" name="AutoShape 18"/>
            <p:cNvCxnSpPr>
              <a:stCxn id="101381" idx="4"/>
              <a:endCxn id="101384" idx="0"/>
            </p:cNvCxnSpPr>
            <p:nvPr/>
          </p:nvCxnSpPr>
          <p:spPr>
            <a:xfrm>
              <a:off x="1891" y="1682"/>
              <a:ext cx="1227" cy="256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395" name="AutoShape 19"/>
            <p:cNvCxnSpPr>
              <a:stCxn id="101383" idx="4"/>
              <a:endCxn id="101386" idx="0"/>
            </p:cNvCxnSpPr>
            <p:nvPr/>
          </p:nvCxnSpPr>
          <p:spPr>
            <a:xfrm>
              <a:off x="670" y="2426"/>
              <a:ext cx="816" cy="694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396" name="AutoShape 20"/>
            <p:cNvCxnSpPr>
              <a:stCxn id="101383" idx="4"/>
              <a:endCxn id="101388" idx="0"/>
            </p:cNvCxnSpPr>
            <p:nvPr/>
          </p:nvCxnSpPr>
          <p:spPr>
            <a:xfrm>
              <a:off x="670" y="2426"/>
              <a:ext cx="2448" cy="694"/>
            </a:xfrm>
            <a:prstGeom prst="straightConnector1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397" name="AutoShape 21"/>
            <p:cNvCxnSpPr>
              <a:stCxn id="101382" idx="4"/>
              <a:endCxn id="101389" idx="0"/>
            </p:cNvCxnSpPr>
            <p:nvPr/>
          </p:nvCxnSpPr>
          <p:spPr>
            <a:xfrm>
              <a:off x="1486" y="2426"/>
              <a:ext cx="816" cy="694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398" name="AutoShape 22"/>
            <p:cNvCxnSpPr>
              <a:stCxn id="101382" idx="4"/>
              <a:endCxn id="101388" idx="0"/>
            </p:cNvCxnSpPr>
            <p:nvPr/>
          </p:nvCxnSpPr>
          <p:spPr>
            <a:xfrm>
              <a:off x="1486" y="2426"/>
              <a:ext cx="1632" cy="694"/>
            </a:xfrm>
            <a:prstGeom prst="straightConnector1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399" name="AutoShape 23"/>
            <p:cNvCxnSpPr>
              <a:stCxn id="101385" idx="4"/>
              <a:endCxn id="101387" idx="0"/>
            </p:cNvCxnSpPr>
            <p:nvPr/>
          </p:nvCxnSpPr>
          <p:spPr>
            <a:xfrm flipH="1">
              <a:off x="670" y="2426"/>
              <a:ext cx="1632" cy="694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400" name="AutoShape 24"/>
            <p:cNvCxnSpPr>
              <a:stCxn id="101385" idx="4"/>
              <a:endCxn id="101389" idx="0"/>
            </p:cNvCxnSpPr>
            <p:nvPr/>
          </p:nvCxnSpPr>
          <p:spPr>
            <a:xfrm>
              <a:off x="2302" y="2426"/>
              <a:ext cx="0" cy="694"/>
            </a:xfrm>
            <a:prstGeom prst="straightConnector1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401" name="AutoShape 25"/>
            <p:cNvCxnSpPr>
              <a:stCxn id="101384" idx="4"/>
              <a:endCxn id="101387" idx="0"/>
            </p:cNvCxnSpPr>
            <p:nvPr/>
          </p:nvCxnSpPr>
          <p:spPr>
            <a:xfrm flipH="1">
              <a:off x="670" y="2426"/>
              <a:ext cx="2448" cy="694"/>
            </a:xfrm>
            <a:prstGeom prst="straightConnector1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402" name="AutoShape 26"/>
            <p:cNvCxnSpPr>
              <a:stCxn id="101384" idx="4"/>
              <a:endCxn id="101388" idx="0"/>
            </p:cNvCxnSpPr>
            <p:nvPr/>
          </p:nvCxnSpPr>
          <p:spPr>
            <a:xfrm>
              <a:off x="3118" y="2426"/>
              <a:ext cx="0" cy="694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403" name="AutoShape 27"/>
            <p:cNvCxnSpPr>
              <a:stCxn id="101388" idx="4"/>
              <a:endCxn id="101390" idx="0"/>
            </p:cNvCxnSpPr>
            <p:nvPr/>
          </p:nvCxnSpPr>
          <p:spPr>
            <a:xfrm flipH="1">
              <a:off x="1887" y="3608"/>
              <a:ext cx="1231" cy="182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404" name="AutoShape 28"/>
            <p:cNvCxnSpPr>
              <a:stCxn id="101389" idx="4"/>
              <a:endCxn id="101390" idx="0"/>
            </p:cNvCxnSpPr>
            <p:nvPr/>
          </p:nvCxnSpPr>
          <p:spPr>
            <a:xfrm flipH="1">
              <a:off x="1887" y="3608"/>
              <a:ext cx="415" cy="182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405" name="AutoShape 29"/>
            <p:cNvCxnSpPr>
              <a:stCxn id="101386" idx="4"/>
              <a:endCxn id="101390" idx="0"/>
            </p:cNvCxnSpPr>
            <p:nvPr/>
          </p:nvCxnSpPr>
          <p:spPr>
            <a:xfrm>
              <a:off x="1486" y="3608"/>
              <a:ext cx="401" cy="182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1406" name="AutoShape 30"/>
            <p:cNvCxnSpPr>
              <a:stCxn id="101387" idx="4"/>
              <a:endCxn id="101390" idx="0"/>
            </p:cNvCxnSpPr>
            <p:nvPr/>
          </p:nvCxnSpPr>
          <p:spPr>
            <a:xfrm>
              <a:off x="670" y="3608"/>
              <a:ext cx="1217" cy="182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0" y="1989"/>
              <a:ext cx="433" cy="3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列</a:t>
              </a:r>
              <a:r>
                <a:rPr kumimoji="0" lang="en-US" altLang="zh-CN" sz="32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: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-3" y="3168"/>
              <a:ext cx="433" cy="3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行</a:t>
              </a:r>
              <a:r>
                <a:rPr kumimoji="0" lang="en-US" altLang="zh-CN" sz="32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:</a:t>
              </a: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1200" y="1219"/>
              <a:ext cx="433" cy="3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源</a:t>
              </a:r>
              <a:r>
                <a:rPr kumimoji="0" lang="en-US" altLang="zh-CN" sz="32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:</a:t>
              </a: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1200" y="3811"/>
              <a:ext cx="433" cy="3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汇</a:t>
              </a:r>
              <a:r>
                <a:rPr kumimoji="0" lang="en-US" altLang="zh-CN" sz="32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:</a:t>
              </a:r>
            </a:p>
          </p:txBody>
        </p:sp>
        <p:cxnSp>
          <p:nvCxnSpPr>
            <p:cNvPr id="5" name="AutoShape 17"/>
            <p:cNvCxnSpPr/>
            <p:nvPr/>
          </p:nvCxnSpPr>
          <p:spPr>
            <a:xfrm>
              <a:off x="1891" y="1688"/>
              <a:ext cx="411" cy="256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6" name="AutoShape 19"/>
            <p:cNvCxnSpPr/>
            <p:nvPr/>
          </p:nvCxnSpPr>
          <p:spPr>
            <a:xfrm>
              <a:off x="670" y="2432"/>
              <a:ext cx="816" cy="694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7" name="AutoShape 23"/>
            <p:cNvCxnSpPr/>
            <p:nvPr/>
          </p:nvCxnSpPr>
          <p:spPr>
            <a:xfrm flipH="1">
              <a:off x="670" y="2432"/>
              <a:ext cx="1632" cy="694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8" name="AutoShape 26"/>
            <p:cNvCxnSpPr/>
            <p:nvPr/>
          </p:nvCxnSpPr>
          <p:spPr>
            <a:xfrm>
              <a:off x="3118" y="2432"/>
              <a:ext cx="0" cy="694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9" name="AutoShape 18"/>
            <p:cNvCxnSpPr/>
            <p:nvPr/>
          </p:nvCxnSpPr>
          <p:spPr>
            <a:xfrm>
              <a:off x="1891" y="1682"/>
              <a:ext cx="1227" cy="256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0" name="AutoShape 17"/>
            <p:cNvCxnSpPr/>
            <p:nvPr/>
          </p:nvCxnSpPr>
          <p:spPr>
            <a:xfrm>
              <a:off x="1891" y="1688"/>
              <a:ext cx="411" cy="256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1" name="AutoShape 19"/>
            <p:cNvCxnSpPr/>
            <p:nvPr/>
          </p:nvCxnSpPr>
          <p:spPr>
            <a:xfrm>
              <a:off x="670" y="2432"/>
              <a:ext cx="816" cy="694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2" name="AutoShape 23"/>
            <p:cNvCxnSpPr/>
            <p:nvPr/>
          </p:nvCxnSpPr>
          <p:spPr>
            <a:xfrm flipH="1">
              <a:off x="670" y="2432"/>
              <a:ext cx="1632" cy="694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  <p:cxnSp>
          <p:nvCxnSpPr>
            <p:cNvPr id="13" name="AutoShape 26"/>
            <p:cNvCxnSpPr/>
            <p:nvPr/>
          </p:nvCxnSpPr>
          <p:spPr>
            <a:xfrm>
              <a:off x="3118" y="2432"/>
              <a:ext cx="0" cy="694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cxnSp>
      </p:grpSp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1050608" y="495618"/>
            <a:ext cx="7793037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34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/>
          </p:cNvSpPr>
          <p:nvPr>
            <p:ph idx="1"/>
          </p:nvPr>
        </p:nvSpPr>
        <p:spPr>
          <a:xfrm>
            <a:off x="300355" y="1858645"/>
            <a:ext cx="8229600" cy="4456113"/>
          </a:xfrm>
        </p:spPr>
        <p:txBody>
          <a:bodyPr vert="horz" wrap="square" lIns="91440" tIns="45720" rIns="91440" bIns="45720" anchor="t"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网络流算法经过优化，时间复杂度可以达到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4C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4R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))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上述网络流算法虽然可以通过全部数据，但编程复杂度很高，而且极易出错，一不小心就会因为一个小错误影响整个程序。</a:t>
            </a:r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1050608" y="495618"/>
            <a:ext cx="7793037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35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66395" y="1469390"/>
            <a:ext cx="8574405" cy="445643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【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方法二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】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贪心方法</a:t>
            </a:r>
          </a:p>
          <a:p>
            <a:pPr marL="284480" marR="0" lvl="0" indent="-28448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统计所有行包含的白格数</a:t>
            </a:r>
          </a:p>
          <a:p>
            <a:pPr marL="284480" marR="0" lvl="0" indent="-28448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从还没有射击格的行中选出一个白格数最少的</a:t>
            </a:r>
          </a:p>
          <a:p>
            <a:pPr marL="284480" marR="0" lvl="0" indent="-28448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检查所选的行</a:t>
            </a:r>
          </a:p>
          <a:p>
            <a:pPr marL="739775" marR="0" lvl="1" indent="-257175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Verdana" panose="020B0604030504040204" pitchFamily="34" charset="0"/>
              </a:rPr>
              <a:t>若所选行的白格数为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Verdana" panose="020B0604030504040204" pitchFamily="34" charset="0"/>
              </a:rPr>
              <a:t>0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Verdana" panose="020B0604030504040204" pitchFamily="34" charset="0"/>
              </a:rPr>
              <a:t>，则输出无解；</a:t>
            </a:r>
          </a:p>
          <a:p>
            <a:pPr marL="739775" marR="0" lvl="1" indent="-257175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Verdana" panose="020B0604030504040204" pitchFamily="34" charset="0"/>
              </a:rPr>
              <a:t>否则从所选行的白格中任选一个作为射击格，并将与该格同列的另一个白格所处行的白格数减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Verdana" panose="020B0604030504040204" pitchFamily="34" charset="0"/>
              </a:rPr>
              <a:t>1</a:t>
            </a:r>
          </a:p>
          <a:p>
            <a:pPr marL="284480" marR="0" lvl="0" indent="-28448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返回到第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2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步，直到所有的行都有射击格。</a:t>
            </a:r>
          </a:p>
          <a:p>
            <a:pPr marL="284480" marR="0" lvl="0" indent="-284480" algn="just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若还有列没有选射击格，则在该列任选一白格作为射击格即可</a:t>
            </a:r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1041400" y="495935"/>
            <a:ext cx="7802245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36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457200" y="1848485"/>
            <a:ext cx="8387080" cy="4456430"/>
          </a:xfrm>
        </p:spPr>
        <p:txBody>
          <a:bodyPr vert="horz" wrap="square" lIns="91440" tIns="45720" rIns="91440" bIns="45720" anchor="t"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上面的贪心方法非常高效：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时间复杂度为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，如果在程序中使用堆优化，时间复杂度将降为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log</a:t>
            </a:r>
            <a:r>
              <a:rPr lang="en-US" altLang="zh-CN" i="1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。空间复杂度是线性的，而且非常容易实现。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现在关键的问题就是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如何证明它的正确性？</a:t>
            </a:r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1041400" y="495935"/>
            <a:ext cx="7802245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37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idx="1"/>
          </p:nvPr>
        </p:nvSpPr>
        <p:spPr>
          <a:xfrm>
            <a:off x="285115" y="1320165"/>
            <a:ext cx="8696960" cy="445643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【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证明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】</a:t>
            </a:r>
          </a:p>
          <a:p>
            <a:pPr marL="342900" marR="0" lvl="0" indent="-3429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用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h[i]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表示第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i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行的白格数。如果最开始的时候：</a:t>
            </a:r>
          </a:p>
          <a:p>
            <a:pPr marL="342900" marR="0" lvl="0" indent="-3429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min{h[i]}=0: 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第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i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行已经没有办法找到可作为射击格的白格，那么问题只能无解。</a:t>
            </a:r>
          </a:p>
          <a:p>
            <a:pPr marL="342900" marR="0" lvl="0" indent="-3429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min{h[i]}=1: 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那么第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i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行的这一个白格必须要作为射击格，否则将因第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i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行没有射击格而造成问题无解。</a:t>
            </a:r>
          </a:p>
          <a:p>
            <a:pPr marL="342900" marR="0" lvl="0" indent="-3429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min{h[i]}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ahoma" panose="020B0604030504040204" pitchFamily="34" charset="0"/>
                <a:sym typeface="Verdana" panose="020B0604030504040204" pitchFamily="34" charset="0"/>
              </a:rPr>
              <a:t>≥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2: 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那么在这一行任选一个白格，顶多只会造成剩余行中有一行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h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值为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，再处理那一行，最多也只会再造成剩余行中有一行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h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值为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，如此往复，将保持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h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值为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的行数不超过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行，最后最坏的情况也是造成最后一行的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h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值为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，继续下去所有行就都已选取了射击格了。</a:t>
            </a:r>
          </a:p>
          <a:p>
            <a:pPr marL="342900" marR="0" lvl="0" indent="-3429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1041400" y="495935"/>
            <a:ext cx="7802245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38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idx="1"/>
          </p:nvPr>
        </p:nvSpPr>
        <p:spPr>
          <a:xfrm>
            <a:off x="345440" y="1320165"/>
            <a:ext cx="8696960" cy="445643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Verdana" panose="020B0604030504040204" pitchFamily="34" charset="0"/>
            </a:endParaRPr>
          </a:p>
          <a:p>
            <a:pPr marL="342900" marR="0" lvl="0" indent="-3429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因此，如果原问题有解，该贪心方法一定能找到</a:t>
            </a:r>
          </a:p>
          <a:p>
            <a:pPr marL="342900" marR="0" lvl="0" indent="-3429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一种正确的方案。</a:t>
            </a:r>
          </a:p>
          <a:p>
            <a:pPr marL="342900" marR="0" lvl="0" indent="-34290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由此可以证明，此贪心方法是正确的。</a:t>
            </a:r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1041400" y="495935"/>
            <a:ext cx="7802245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贪心方法的应用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39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49187" name="内容占位符 2"/>
          <p:cNvSpPr>
            <a:spLocks noGrp="1"/>
          </p:cNvSpPr>
          <p:nvPr>
            <p:ph idx="4294967295"/>
          </p:nvPr>
        </p:nvSpPr>
        <p:spPr>
          <a:xfrm>
            <a:off x="214313" y="2017713"/>
            <a:ext cx="8740775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按照</a:t>
            </a:r>
            <a:r>
              <a:rPr lang="zh-CN" altLang="en-US" dirty="0" smtClean="0"/>
              <a:t>当前的状态，选择最好的决策，这就是贪心法。在实际的应用中，人们往往不可能精确计算出怎样才是最好的决策，只能凭借往常的经验，保证每一步都是最好的选择。在解题的过程中，这样的算法一般是比较容易想到并且易于编程实现的。能够使用贪心算法解决的问题，必然是每次都进行最优的选择，并且通过证明其得到的最后结果也是最优的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031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例题分析</a:t>
            </a:r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>
          <a:xfrm>
            <a:off x="294640" y="1567180"/>
            <a:ext cx="8555355" cy="4676775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买彩票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b="1" err="1">
                <a:latin typeface="微软雅黑" panose="020B0503020204020204" charset="-122"/>
                <a:ea typeface="微软雅黑" panose="020B0503020204020204" charset="-122"/>
              </a:rPr>
              <a:t>tickt.exe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电视里面正放着“抽百万大奖，赢幸福生活”的宣传广告，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bird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看后也想去试试手气，当然，作为经济学院的高材生，他可不屑只是单纯的去碰运气。经过他的一番分析，发现，商家在彩票里面做了手脚，使得每个抽奖点的中奖概率不是完全一样的，而且随着时间的变化而变化，不过这种变化是有规律的。</a:t>
            </a:r>
            <a:r>
              <a:rPr lang="en-US" altLang="x-none"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40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418465" y="1479550"/>
            <a:ext cx="8307705" cy="411480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对于第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个抽奖点，最开始的中奖概率是百万分之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，以后每抽一张彩票后都要重新排队，花费的时间是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分钟，每抽一次减少的概率为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</a:rPr>
              <a:t>Di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 algn="just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由于可怜的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bird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还有一大堆的作业没做，他只能抽出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个小时去买彩票。由于抽奖地点都在一路公共汽车的线路上，所以怕麻烦的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bird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决定按车站顺序抽奖。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41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内容占位符 2"/>
          <p:cNvSpPr>
            <a:spLocks noGrp="1"/>
          </p:cNvSpPr>
          <p:nvPr>
            <p:ph idx="1"/>
          </p:nvPr>
        </p:nvSpPr>
        <p:spPr>
          <a:xfrm>
            <a:off x="451485" y="1663700"/>
            <a:ext cx="8311515" cy="411480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当然，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bird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可以从任意一站开始抽奖，对于经过的抽奖点可以买彩票，也可以不买。假设从第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个抽奖点到第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I+1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个抽奖点需要做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分钟的汽车。</a:t>
            </a:r>
          </a:p>
          <a:p>
            <a:pPr marL="0" indent="0" algn="just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Bird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希望能在有限的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个小时内获得最好的运气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即抽奖的概率和最大。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42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内容占位符 2"/>
          <p:cNvSpPr>
            <a:spLocks noGrp="1"/>
          </p:cNvSpPr>
          <p:nvPr>
            <p:ph idx="1"/>
          </p:nvPr>
        </p:nvSpPr>
        <p:spPr>
          <a:xfrm>
            <a:off x="535305" y="1129030"/>
            <a:ext cx="8354695" cy="4895215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输入：</a:t>
            </a:r>
          </a:p>
          <a:p>
            <a:pPr marL="0" indent="0" algn="just"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  第一行为一个整数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，表示抽奖点的个数，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1&lt;=n&lt;=200</a:t>
            </a:r>
          </a:p>
          <a:p>
            <a:pPr marL="0" indent="0" algn="just">
              <a:buNone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第二行是两个整数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1&lt;=H&lt;=10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1&lt;=T&lt;=60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 algn="just"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  接下来的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行，每行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个整数，分别是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Pi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Di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Ci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Cn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=0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）。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1&lt;=Pi&lt;=10000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Di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&lt;=Pi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1&lt;=</a:t>
            </a: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Ci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&lt;=600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 algn="just"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输出：</a:t>
            </a:r>
          </a:p>
          <a:p>
            <a:pPr marL="0" indent="0" algn="just">
              <a:buNone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一个整数，抽奖概率和的最大值。</a:t>
            </a: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43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534035" y="956945"/>
            <a:ext cx="8229600" cy="4456113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样例数据</a:t>
            </a:r>
          </a:p>
          <a:p>
            <a:pPr marL="0" indent="0" algn="just">
              <a:buNone/>
            </a:pP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</a:rPr>
              <a:t>input.txt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                      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</a:rPr>
              <a:t>output.txt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                        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2                                            500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1     20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200  100  10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300   200  0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619" name="内容占位符 2"/>
          <p:cNvSpPr>
            <a:spLocks noGrp="1"/>
          </p:cNvSpPr>
          <p:nvPr/>
        </p:nvSpPr>
        <p:spPr>
          <a:xfrm>
            <a:off x="498475" y="4496435"/>
            <a:ext cx="830072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sym typeface="Verdana" panose="020B060403050404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Verdana" panose="020B060403050404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Verdana" panose="020B060403050404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Verdana" panose="020B060403050404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Verdana" panose="020B0604030504040204" pitchFamily="34" charset="0"/>
              </a:defRPr>
            </a:lvl9pPr>
          </a:lstStyle>
          <a:p>
            <a:pPr marL="0" indent="0" algn="just"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样例说明：</a:t>
            </a:r>
            <a:r>
              <a:rPr lang="en-US" altLang="x-none" sz="28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x-none" sz="2800"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  <a:p>
            <a:pPr marL="0" indent="0" algn="just">
              <a:buNone/>
            </a:pPr>
            <a:r>
              <a:rPr lang="en-US" altLang="x-none" sz="280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首先，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bird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号开始抽奖，花费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分钟，得到概率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200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，然后坐车到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号，花费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分钟，再花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分钟得到概率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300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，概率和是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500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，花费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分钟。</a:t>
            </a: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44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分析</a:t>
            </a:r>
          </a:p>
        </p:txBody>
      </p:sp>
      <p:sp>
        <p:nvSpPr>
          <p:cNvPr id="112643" name="内容占位符 2"/>
          <p:cNvSpPr>
            <a:spLocks noGrp="1"/>
          </p:cNvSpPr>
          <p:nvPr>
            <p:ph idx="1"/>
          </p:nvPr>
        </p:nvSpPr>
        <p:spPr>
          <a:xfrm>
            <a:off x="346075" y="1417955"/>
            <a:ext cx="8340725" cy="411480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此题最初可能想到用搜索，不过如果仔细分析题目会发现其实用贪心就可以解了。虽然中奖的概率会不断变化，但概率只和在该抽奖地点的抽奖次数有关，和抽奖的总次数以及时间无关。</a:t>
            </a:r>
          </a:p>
          <a:p>
            <a:pPr marL="0" indent="0" algn="just"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我们可以枚举起始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和终点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的抽奖地点，则在路上花费的时间可以求出，那么在这个范围内的抽奖，可以看作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bird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能瞬间转移，那么我们只需将此范围内的抽奖概率排序，取前若干个，使得花费的时间不超过时限。很容易证明，这种方法是最优的。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691" name="内容占位符 2"/>
          <p:cNvSpPr>
            <a:spLocks noGrp="1"/>
          </p:cNvSpPr>
          <p:nvPr/>
        </p:nvSpPr>
        <p:spPr>
          <a:xfrm>
            <a:off x="359410" y="5431155"/>
            <a:ext cx="8411210" cy="10528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sym typeface="Verdana" panose="020B060403050404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Verdana" panose="020B060403050404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Verdana" panose="020B060403050404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Verdana" panose="020B060403050404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Verdana" panose="020B0604030504040204" pitchFamily="34" charset="0"/>
              </a:defRPr>
            </a:lvl9pPr>
          </a:lstStyle>
          <a:p>
            <a:pPr marL="0" indent="0" algn="just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此题的贪心关键是要先确定一个范围，然后针对具体的范围贪心。贪心法的隐秘性还是比较强的。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45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>
          <a:xfrm>
            <a:off x="564833" y="103188"/>
            <a:ext cx="8243887" cy="1314450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sz="4200" dirty="0">
                <a:latin typeface="微软雅黑" panose="020B0503020204020204" charset="-122"/>
                <a:ea typeface="微软雅黑" panose="020B0503020204020204" charset="-122"/>
              </a:rPr>
              <a:t>例题分析（骆驼商队）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>
          <a:xfrm>
            <a:off x="135255" y="1311910"/>
            <a:ext cx="8913495" cy="5173345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en-US" altLang="zh-CN" sz="2400" dirty="0"/>
              <a:t>    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个城市，编号为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1…N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。在一些城市之间有路可通，有路就有商队。</a:t>
            </a:r>
          </a:p>
          <a:p>
            <a:pPr marL="0" indent="0" algn="just">
              <a:buNone/>
            </a:pP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      但是在不同的城市之间经商所得的收益不同，在下面的这个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N=4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的例子中，在城市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和城市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之间进行一次交易可以获得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40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枚金币，在城市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之间交易一次可以获得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枚金币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，规定在任意两个城市之间，这样的交易只能进行一次。</a:t>
            </a:r>
          </a:p>
          <a:p>
            <a:pPr marL="0" indent="0" algn="just">
              <a:buNone/>
            </a:pP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46</a:t>
            </a:fld>
            <a:endParaRPr lang="zh-CN" altLang="en-US" sz="1400" dirty="0"/>
          </a:p>
        </p:txBody>
      </p:sp>
      <p:grpSp>
        <p:nvGrpSpPr>
          <p:cNvPr id="1073743217" name="组合 1073743216"/>
          <p:cNvGrpSpPr/>
          <p:nvPr/>
        </p:nvGrpSpPr>
        <p:grpSpPr>
          <a:xfrm>
            <a:off x="3698875" y="4154805"/>
            <a:ext cx="2845435" cy="1823720"/>
            <a:chOff x="5040" y="9939"/>
            <a:chExt cx="2424" cy="1797"/>
          </a:xfrm>
        </p:grpSpPr>
        <p:sp>
          <p:nvSpPr>
            <p:cNvPr id="1073743218" name="文本框 1073743217"/>
            <p:cNvSpPr txBox="1"/>
            <p:nvPr/>
          </p:nvSpPr>
          <p:spPr>
            <a:xfrm>
              <a:off x="5040" y="9939"/>
              <a:ext cx="2424" cy="1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0"/>
            <a:lstStyle/>
            <a:p>
              <a:r>
                <a:rPr lang="zh-CN" altLang="en-US"/>
                <a:t>              30</a:t>
              </a:r>
            </a:p>
            <a:p>
              <a:endParaRPr lang="zh-CN" altLang="en-US"/>
            </a:p>
            <a:p>
              <a:endParaRPr lang="zh-CN" altLang="en-US"/>
            </a:p>
            <a:p>
              <a:r>
                <a:rPr lang="zh-CN" altLang="en-US"/>
                <a:t>40       50       20</a:t>
              </a:r>
            </a:p>
            <a:p>
              <a:endParaRPr lang="zh-CN" altLang="en-US"/>
            </a:p>
            <a:p>
              <a:r>
                <a:rPr lang="zh-CN" altLang="en-US"/>
                <a:t>               30</a:t>
              </a:r>
            </a:p>
            <a:p>
              <a:endParaRPr lang="zh-CN" altLang="en-US"/>
            </a:p>
          </p:txBody>
        </p:sp>
        <p:sp>
          <p:nvSpPr>
            <p:cNvPr id="1073743219" name="椭圆 1073743218"/>
            <p:cNvSpPr/>
            <p:nvPr/>
          </p:nvSpPr>
          <p:spPr>
            <a:xfrm>
              <a:off x="5262" y="10020"/>
              <a:ext cx="420" cy="4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/>
              <a:r>
                <a:rPr lang="zh-CN" altLang="en-US"/>
                <a:t>1</a:t>
              </a:r>
            </a:p>
            <a:p>
              <a:endParaRPr lang="zh-CN" altLang="en-US"/>
            </a:p>
          </p:txBody>
        </p:sp>
        <p:sp>
          <p:nvSpPr>
            <p:cNvPr id="1073743220" name="椭圆 1073743219"/>
            <p:cNvSpPr/>
            <p:nvPr/>
          </p:nvSpPr>
          <p:spPr>
            <a:xfrm>
              <a:off x="5262" y="11268"/>
              <a:ext cx="420" cy="4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/>
              <a:r>
                <a:rPr lang="zh-CN" altLang="en-US"/>
                <a:t>2</a:t>
              </a:r>
            </a:p>
            <a:p>
              <a:endParaRPr lang="zh-CN" altLang="en-US"/>
            </a:p>
          </p:txBody>
        </p:sp>
        <p:sp>
          <p:nvSpPr>
            <p:cNvPr id="1073743221" name="椭圆 1073743220"/>
            <p:cNvSpPr/>
            <p:nvPr/>
          </p:nvSpPr>
          <p:spPr>
            <a:xfrm>
              <a:off x="6711" y="10011"/>
              <a:ext cx="420" cy="4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/>
              <a:r>
                <a:rPr lang="zh-CN" altLang="en-US"/>
                <a:t>3</a:t>
              </a:r>
            </a:p>
            <a:p>
              <a:endParaRPr lang="zh-CN" altLang="en-US"/>
            </a:p>
          </p:txBody>
        </p:sp>
        <p:sp>
          <p:nvSpPr>
            <p:cNvPr id="1073743222" name="椭圆 1073743221"/>
            <p:cNvSpPr/>
            <p:nvPr/>
          </p:nvSpPr>
          <p:spPr>
            <a:xfrm>
              <a:off x="6711" y="11259"/>
              <a:ext cx="420" cy="4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/>
              <a:r>
                <a:rPr lang="zh-CN" altLang="en-US"/>
                <a:t>4</a:t>
              </a:r>
            </a:p>
            <a:p>
              <a:endParaRPr lang="zh-CN" altLang="en-US"/>
            </a:p>
          </p:txBody>
        </p:sp>
        <p:sp>
          <p:nvSpPr>
            <p:cNvPr id="1073743223" name="直接连接符 1073743222"/>
            <p:cNvSpPr/>
            <p:nvPr/>
          </p:nvSpPr>
          <p:spPr>
            <a:xfrm>
              <a:off x="5472" y="10488"/>
              <a:ext cx="0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3224" name="直接连接符 1073743223"/>
            <p:cNvSpPr/>
            <p:nvPr/>
          </p:nvSpPr>
          <p:spPr>
            <a:xfrm flipV="1">
              <a:off x="5625" y="10302"/>
              <a:ext cx="1116" cy="102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3225" name="直接连接符 1073743224"/>
            <p:cNvSpPr/>
            <p:nvPr/>
          </p:nvSpPr>
          <p:spPr>
            <a:xfrm>
              <a:off x="5697" y="11472"/>
              <a:ext cx="999" cy="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3226" name="直接连接符 1073743225"/>
            <p:cNvSpPr/>
            <p:nvPr/>
          </p:nvSpPr>
          <p:spPr>
            <a:xfrm>
              <a:off x="6921" y="10479"/>
              <a:ext cx="0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3227" name="直接连接符 1073743226"/>
            <p:cNvSpPr/>
            <p:nvPr/>
          </p:nvSpPr>
          <p:spPr>
            <a:xfrm>
              <a:off x="5697" y="10224"/>
              <a:ext cx="999" cy="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5275"/>
            <a:ext cx="8229600" cy="4456113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给出这个大陆的地图和每两个城市之间的贸易值（如果这两个城市之间有路可通的话），你需要指挥你的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支商队进行一次经商，使得这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支商队在这次经商中获得的总收益最大。注意：你的每支商队只能进行一次交易，即它们只能从它们所在的城市到达一个相邻的城市。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当然，它们也可以不进行任何交易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0DB2DC-4C9A-4742-B13C-FB6460FD3503}" type="slidenum">
              <a:rPr lang="zh-CN" altLang="en-US" sz="1400" dirty="0"/>
              <a:t>47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分析</a:t>
            </a:r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>
          <a:xfrm>
            <a:off x="308610" y="1417638"/>
            <a:ext cx="8526463" cy="411480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本题转化成模型就是：在一个无向图中，对于每个点，取一条和它相关联的边（如果这样的边存在的话），使得取出来的所有边的权和最大。</a:t>
            </a:r>
          </a:p>
          <a:p>
            <a:pPr marL="0" indent="0" algn="just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如果这个图是不连通的，那么它的各个连通分量之间是没有任何联系的。对这些连通分量中的问题可以分别独立地解决，合并起来就是整个问题的解。所以我们在下面的讨论中假定图是连通的。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48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内容占位符 2"/>
          <p:cNvSpPr>
            <a:spLocks noGrp="1"/>
          </p:cNvSpPr>
          <p:nvPr>
            <p:ph idx="1"/>
          </p:nvPr>
        </p:nvSpPr>
        <p:spPr>
          <a:xfrm>
            <a:off x="361950" y="1487170"/>
            <a:ext cx="8578215" cy="411480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en-US" altLang="zh-CN" sz="2800" dirty="0"/>
              <a:t>      </a:t>
            </a:r>
            <a:r>
              <a:rPr lang="zh-CN" altLang="en-US" sz="2900" dirty="0">
                <a:latin typeface="微软雅黑" panose="020B0503020204020204" charset="-122"/>
                <a:ea typeface="微软雅黑" panose="020B0503020204020204" charset="-122"/>
              </a:rPr>
              <a:t>直观地考虑，如果图中存在度为</a:t>
            </a:r>
            <a:r>
              <a:rPr lang="en-US" altLang="zh-CN" sz="29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900" dirty="0">
                <a:latin typeface="微软雅黑" panose="020B0503020204020204" charset="-122"/>
                <a:ea typeface="微软雅黑" panose="020B0503020204020204" charset="-122"/>
              </a:rPr>
              <a:t>的点，那么就把这一点上的唯一的一条边分配给这个点（将某条边“分配”给某个点的含义是：将这条边作为和这一点相关联的边取出来，同时这一点就失效了，因为和它相关联的其他边都不能再取了）。</a:t>
            </a:r>
          </a:p>
          <a:p>
            <a:pPr marL="0" indent="0" algn="just">
              <a:buNone/>
            </a:pPr>
            <a:r>
              <a:rPr lang="zh-CN" altLang="en-US" sz="2900" dirty="0">
                <a:latin typeface="微软雅黑" panose="020B0503020204020204" charset="-122"/>
                <a:ea typeface="微软雅黑" panose="020B0503020204020204" charset="-122"/>
              </a:rPr>
              <a:t>       如果不存在这样的点，那么此时有两种情况：一种是边数等于点数，那么这个图就是一个环，这时可以取出图中所有的边；一种是边数大于点数，那么就可以把这个图中权最小的一条边直接删去，因为这条边“显然”不会被取到的。</a:t>
            </a:r>
          </a:p>
          <a:p>
            <a:endParaRPr lang="zh-CN" altLang="en-US" sz="2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49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51235" name="内容占位符 2"/>
          <p:cNvSpPr>
            <a:spLocks noGrp="1"/>
          </p:cNvSpPr>
          <p:nvPr>
            <p:ph idx="4294967295"/>
          </p:nvPr>
        </p:nvSpPr>
        <p:spPr>
          <a:xfrm>
            <a:off x="915162" y="1600581"/>
            <a:ext cx="8039926" cy="45319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反之</a:t>
            </a:r>
            <a:r>
              <a:rPr lang="zh-CN" altLang="en-US" dirty="0" smtClean="0"/>
              <a:t>，如果不能证明每次进行最优选择后，最终会得到最优的结果，就不能使用贪心算法。其实，大部分的问题都是不能使用贪心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简单</a:t>
            </a:r>
            <a:r>
              <a:rPr lang="zh-CN" altLang="en-US" dirty="0" smtClean="0"/>
              <a:t>的例子：现有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元、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元、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元四种纸币，使用的张数不限，需要用这四种纸币凑成</a:t>
            </a:r>
            <a:r>
              <a:rPr lang="en-US" altLang="zh-CN" dirty="0" smtClean="0"/>
              <a:t>p</a:t>
            </a:r>
            <a:r>
              <a:rPr lang="zh-CN" altLang="en-US" dirty="0" smtClean="0"/>
              <a:t>元钱，怎样用最少的张数达到此要求。</a:t>
            </a:r>
          </a:p>
        </p:txBody>
      </p:sp>
    </p:spTree>
    <p:extLst>
      <p:ext uri="{BB962C8B-B14F-4D97-AF65-F5344CB8AC3E}">
        <p14:creationId xmlns:p14="http://schemas.microsoft.com/office/powerpoint/2010/main" val="712544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620078" y="105728"/>
            <a:ext cx="8243887" cy="1314450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贪心算法（用于连通图）</a:t>
            </a: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620395" y="1603375"/>
            <a:ext cx="8176895" cy="411480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、如果图中只有一个点，直接结束算法。</a:t>
            </a:r>
          </a:p>
          <a:p>
            <a:pPr marL="0" indent="0" algn="just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、如果图中存在度为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的点，执行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；否则转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 algn="just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、任意找一个度为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上的唯一    一条边分配给它。转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 algn="just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、如果图中的边数等于点数，执行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      否则转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 algn="just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50</a:t>
            </a:fld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620078" y="105728"/>
            <a:ext cx="8243887" cy="1314450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贪心算法（用于连通图）</a:t>
            </a: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377825" y="1481455"/>
            <a:ext cx="8486140" cy="411480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、设图中的点数（也就是边数）为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 algn="just">
              <a:buNone/>
            </a:pP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      任取一条边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3000" baseline="-25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，将它分配给它的两个端点中的任意一个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3000" baseline="-25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；然后将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3000" baseline="-25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上的另一条边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30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分配给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30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的另一个端点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30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；将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30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上的另一条边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3000" baseline="-250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分配给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3000" baseline="-250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的另一个端点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3000" baseline="-250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如此重复直到将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3000" baseline="-250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分配给</a:t>
            </a:r>
            <a:r>
              <a:rPr lang="en-US" altLang="zh-CN" sz="3000" err="1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3000" baseline="-25000" err="1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，即图中所有的边都已分配，结束算法。</a:t>
            </a:r>
          </a:p>
          <a:p>
            <a:pPr marL="0" indent="0" algn="just">
              <a:buNone/>
            </a:pP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、将图中权最小的边不分配而直接删去。如果此时图仍然连通，则转</a:t>
            </a:r>
            <a:r>
              <a:rPr lang="en-US" altLang="zh-CN" sz="3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；否则对这个图的两个连通分量分别执行本算法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51</a:t>
            </a:fld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贪心方法的推广</a:t>
            </a:r>
          </a:p>
        </p:txBody>
      </p:sp>
      <p:sp>
        <p:nvSpPr>
          <p:cNvPr id="120835" name="Rectangle 5"/>
          <p:cNvSpPr>
            <a:spLocks noGrp="1"/>
          </p:cNvSpPr>
          <p:nvPr>
            <p:ph idx="1"/>
          </p:nvPr>
        </p:nvSpPr>
        <p:spPr>
          <a:xfrm>
            <a:off x="635635" y="1773555"/>
            <a:ext cx="8538845" cy="4114800"/>
          </a:xfrm>
        </p:spPr>
        <p:txBody>
          <a:bodyPr vert="horz" wrap="square" lIns="91440" tIns="45720" rIns="91440" bIns="45720" anchor="t"/>
          <a:lstStyle/>
          <a:p>
            <a:pPr marL="0" indent="0" algn="just" eaLnBrk="1" hangingPunct="1">
              <a:buNone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贪心与其它算法结合</a:t>
            </a:r>
          </a:p>
          <a:p>
            <a:pPr marL="0" lvl="1" indent="0" algn="just" eaLnBrk="1" hangingPunct="1">
              <a:buNone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      搜索的最优化剪枝（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生日蛋糕）</a:t>
            </a:r>
          </a:p>
          <a:p>
            <a:pPr marL="0" lvl="1" indent="0" algn="just" eaLnBrk="1" hangingPunct="1">
              <a:buNone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      优化动态规划（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Peter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的快餐店）</a:t>
            </a:r>
          </a:p>
          <a:p>
            <a:pPr marL="0" indent="0" algn="just" eaLnBrk="1" hangingPunct="1">
              <a:buNone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贪心方法与解题策略</a:t>
            </a:r>
          </a:p>
          <a:p>
            <a:pPr marL="0" lvl="1" indent="0" algn="just" eaLnBrk="1" hangingPunct="1">
              <a:buNone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      最优方法不一定是最好方法</a:t>
            </a:r>
          </a:p>
          <a:p>
            <a:pPr marL="0" lvl="1" indent="0" algn="just" eaLnBrk="1" hangingPunct="1">
              <a:buNone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      想不到最优解法就用较优解法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52</a:t>
            </a:fld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/>
          </p:nvPr>
        </p:nvSpPr>
        <p:spPr>
          <a:xfrm>
            <a:off x="449898" y="184468"/>
            <a:ext cx="8243887" cy="131445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贪心与其它算法结合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74675" y="1499235"/>
            <a:ext cx="82296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例题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：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Peter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的快餐店</a:t>
            </a:r>
            <a:r>
              <a:rPr kumimoji="0" lang="zh-CN" altLang="en-US" sz="30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（贪心与动态规划）</a:t>
            </a: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Peter</a:t>
            </a: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最近在</a:t>
            </a:r>
            <a:r>
              <a:rPr kumimoji="0" lang="en-US" altLang="zh-CN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R</a:t>
            </a: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市新开了一家快餐店。 该快餐店准备推出一种套餐，每套由</a:t>
            </a:r>
            <a:r>
              <a:rPr kumimoji="0" lang="en-US" altLang="zh-CN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A</a:t>
            </a: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个汉堡、</a:t>
            </a:r>
            <a:r>
              <a:rPr kumimoji="0" lang="en-US" altLang="zh-CN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B</a:t>
            </a: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个薯条和</a:t>
            </a:r>
            <a:r>
              <a:rPr kumimoji="0" lang="en-US" altLang="zh-CN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C</a:t>
            </a: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个饮料组成。为了提高产量，</a:t>
            </a:r>
            <a:r>
              <a:rPr kumimoji="0" lang="en-US" altLang="zh-CN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Peter</a:t>
            </a: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引进了</a:t>
            </a:r>
            <a:r>
              <a:rPr kumimoji="0" lang="en-US" altLang="zh-CN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</a:t>
            </a: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条生产线。所有生产线都可以生产汉堡、薯条和饮料，由于每条生产线一天能工作的时间是有限的、不同的，而汉堡、薯条和饮料的单位生产时间又不同，</a:t>
            </a:r>
            <a:r>
              <a:rPr kumimoji="0" lang="en-US" altLang="zh-CN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Peter</a:t>
            </a: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需要知道，怎样安排才能是一天中生产的套餐量最大。假设一天中汉堡、薯条和饮料的产量均不超过</a:t>
            </a:r>
            <a:r>
              <a:rPr kumimoji="0" lang="en-US" altLang="zh-CN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100</a:t>
            </a: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个，且生产线总数小于等于</a:t>
            </a:r>
            <a:r>
              <a:rPr kumimoji="0" lang="en-US" altLang="zh-CN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10</a:t>
            </a:r>
            <a:r>
              <a:rPr kumimoji="0" lang="zh-CN" altLang="en-US" sz="29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53</a:t>
            </a:fld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5305" y="1428115"/>
            <a:ext cx="82296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【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分析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】</a:t>
            </a: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用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p1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、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p2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、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p3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分别表示汉堡、薯条和饮料的单位生产时间，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t[i]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表示第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i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条生产线每天的生产时间，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p[i,j,k]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表示用前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i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条生产线生产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j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个汉堡、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k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个薯条的情况下，最多能生产的饮料数，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r[i,j,k]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表示用第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i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条生产线生产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j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个汉堡、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k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个薯条的情况下，最多能生产的饮料数，则</a:t>
            </a: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p[i,j,k]=max{p[i-1,j1,k1]+r[i,j-j1,k-k1]} </a:t>
            </a: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((j-j1)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p1+(k-k1)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p2&lt;t[i])</a:t>
            </a: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通过对该算法的时间复杂度分析，最坏的情况下时间复杂度将达到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10</a:t>
            </a:r>
            <a:r>
              <a:rPr kumimoji="0" lang="en-US" altLang="zh-CN" sz="2800" i="0" u="none" strike="noStrike" kern="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9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，是相当费时的。</a:t>
            </a:r>
          </a:p>
        </p:txBody>
      </p:sp>
      <p:sp>
        <p:nvSpPr>
          <p:cNvPr id="121858" name="Rectangle 2"/>
          <p:cNvSpPr>
            <a:spLocks noGrp="1"/>
          </p:cNvSpPr>
          <p:nvPr>
            <p:ph type="title"/>
          </p:nvPr>
        </p:nvSpPr>
        <p:spPr>
          <a:xfrm>
            <a:off x="449898" y="184468"/>
            <a:ext cx="8243887" cy="131445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贪心与其它算法结合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54</a:t>
            </a:fld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74675" y="1499235"/>
            <a:ext cx="82296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4480" marR="0" lvl="0" indent="-28448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现在加入</a:t>
            </a:r>
            <a:r>
              <a:rPr kumimoji="0" lang="zh-CN" altLang="en-US" sz="280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贪心方法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，用贪心方法作预处理</a:t>
            </a:r>
            <a:r>
              <a:rPr kumimoji="0" lang="zh-CN" altLang="en-US" sz="280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</a:t>
            </a:r>
            <a:endParaRPr kumimoji="0" lang="zh-CN" altLang="en-US" sz="28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Verdana" panose="020B0604030504040204" pitchFamily="34" charset="0"/>
            </a:endParaRP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首先，计算出一天生产套数的上限值：</a:t>
            </a: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min{100 div A,100 div B,100 div C}</a:t>
            </a: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接着，用贪心方法计算出这</a:t>
            </a:r>
            <a:r>
              <a:rPr kumimoji="0" lang="en-US" altLang="zh-CN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N</a:t>
            </a: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条生产线可以生产的套数，并与上限比较，大于或等于则输出上限值并退出，否则再调用动态规划。因为贪心方法的代价很低，这里甚至可以使用多次贪心标准不同的贪心方法，取其最大值。</a:t>
            </a:r>
          </a:p>
          <a:p>
            <a:pPr marL="0" marR="0" lvl="0" indent="0" algn="just" defTabSz="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       在运行动态规划的过程中，也可以每完成一阶段工作便与上限值进行比较，将贪心思想充分融入到动态规划过程中，这样以来，便可望在动态规划完成前提前结束程序。</a:t>
            </a:r>
          </a:p>
        </p:txBody>
      </p:sp>
      <p:sp>
        <p:nvSpPr>
          <p:cNvPr id="121858" name="Rectangle 2"/>
          <p:cNvSpPr>
            <a:spLocks noGrp="1"/>
          </p:cNvSpPr>
          <p:nvPr>
            <p:ph type="title"/>
          </p:nvPr>
        </p:nvSpPr>
        <p:spPr>
          <a:xfrm>
            <a:off x="449898" y="184468"/>
            <a:ext cx="8243887" cy="131445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贪心与其它算法结合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55</a:t>
            </a:fld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>
          <a:xfrm>
            <a:off x="407670" y="474980"/>
            <a:ext cx="8329295" cy="1314450"/>
          </a:xfrm>
        </p:spPr>
        <p:txBody>
          <a:bodyPr vert="horz" wrap="square" lIns="91440" tIns="45720" rIns="91440" bIns="45720" anchor="b"/>
          <a:lstStyle/>
          <a:p>
            <a:pPr algn="l"/>
            <a:r>
              <a:rPr lang="zh-CN" altLang="en-US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例题</a:t>
            </a:r>
            <a:r>
              <a:rPr lang="en-US" altLang="zh-CN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2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：</a:t>
            </a:r>
            <a:r>
              <a:rPr lang="en-US" altLang="zh-CN" sz="300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乘车路线</a:t>
            </a:r>
            <a:r>
              <a:rPr lang="en-US" altLang="zh-CN" sz="300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（贪心与</a:t>
            </a:r>
            <a:r>
              <a:rPr lang="zh-CN" altLang="en-US" sz="300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搜索减枝</a:t>
            </a:r>
            <a:r>
              <a:rPr lang="en-US" altLang="zh-CN" sz="300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Verdana" panose="020B0604030504040204" pitchFamily="34" charset="0"/>
              </a:rPr>
              <a:t>）</a:t>
            </a:r>
            <a:endParaRPr lang="en-US" altLang="zh-CN" sz="300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4931" name="内容占位符 2"/>
          <p:cNvSpPr>
            <a:spLocks noGrp="1"/>
          </p:cNvSpPr>
          <p:nvPr>
            <p:ph idx="1"/>
          </p:nvPr>
        </p:nvSpPr>
        <p:spPr>
          <a:xfrm>
            <a:off x="280670" y="1722755"/>
            <a:ext cx="8568055" cy="411480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编号为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1.. 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座城镇用若干道路相连，每条道路上均有两个参数：道路长度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(length)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和在该条道路上行驶的费用（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cost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）。</a:t>
            </a:r>
          </a:p>
          <a:p>
            <a:pPr marL="0" indent="0" algn="just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BOB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准备从城镇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出发到达城镇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，但他目前只有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的钱，为此，你需要帮助他寻找一条从城镇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到城镇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在他能支付的前提下的一条最短路线。</a:t>
            </a: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56</a:t>
            </a:fld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分析</a:t>
            </a:r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>
          <a:xfrm>
            <a:off x="169545" y="1326515"/>
            <a:ext cx="8628380" cy="5020945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我们可以在一开始的时候做一下预处理：</a:t>
            </a:r>
          </a:p>
          <a:p>
            <a:pPr marL="0" indent="0" algn="just">
              <a:buNone/>
            </a:pP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      MinL[I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表示在不考虑费用的情况下，从城镇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到城镇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的最短路长度。</a:t>
            </a:r>
          </a:p>
          <a:p>
            <a:pPr marL="0" indent="0" algn="just"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MinW[I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表示在不考虑路程的情况下从城镇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到城镇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所需的最少费用（如有多种方案选择路程短的）</a:t>
            </a:r>
          </a:p>
          <a:p>
            <a:pPr marL="0" indent="0" algn="just"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 这两个数组的值都可以用</a:t>
            </a:r>
            <a:r>
              <a:rPr lang="en-US" altLang="zh-CN" sz="2800" err="1">
                <a:latin typeface="微软雅黑" panose="020B0503020204020204" charset="-122"/>
                <a:ea typeface="微软雅黑" panose="020B0503020204020204" charset="-122"/>
              </a:rPr>
              <a:t>Dijkstra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算法求出来。时间复杂度为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O(N*N)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，比起后面的搜索算很小了。</a:t>
            </a:r>
          </a:p>
          <a:p>
            <a:pPr marL="0" indent="0" algn="just"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求出两个数组的值后，我们可以看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MinW[1]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的值，如果它比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大，显然该问题无解，否则将达到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MinW[1]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的路程长度作为搜索的下界。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57</a:t>
            </a:fld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分析</a:t>
            </a:r>
          </a:p>
        </p:txBody>
      </p:sp>
      <p:sp>
        <p:nvSpPr>
          <p:cNvPr id="126979" name="内容占位符 2"/>
          <p:cNvSpPr>
            <a:spLocks noGrp="1"/>
          </p:cNvSpPr>
          <p:nvPr>
            <p:ph idx="1"/>
          </p:nvPr>
        </p:nvSpPr>
        <p:spPr>
          <a:xfrm>
            <a:off x="281305" y="1560830"/>
            <a:ext cx="8566785" cy="411480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在搜索的时候，设当前在城镇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，已经走的路程长为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，用的费用为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，如果             </a:t>
            </a:r>
          </a:p>
          <a:p>
            <a:pPr marL="0" indent="0" algn="just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</a:rPr>
              <a:t>L+MinL[I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]&gt;=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已找到的最短路长度 </a:t>
            </a:r>
          </a:p>
          <a:p>
            <a:pPr marL="0" indent="0" algn="just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或是</a:t>
            </a:r>
            <a:r>
              <a:rPr lang="en-US" altLang="x-none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0" indent="0" algn="just">
              <a:buNone/>
            </a:pPr>
            <a:r>
              <a:rPr lang="en-US" altLang="x-none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</a:rPr>
              <a:t>W+MinW[I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] &gt;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最大可承担费用</a:t>
            </a:r>
          </a:p>
          <a:p>
            <a:pPr marL="0" indent="0" algn="just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再搜索下去显然是没有必要的，此时我们可以剪枝了。</a:t>
            </a: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58</a:t>
            </a:fld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贪心求近似解</a:t>
            </a:r>
            <a:endParaRPr lang="zh-CN" altLang="en-US" b="1" baseline="-25000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162" y="2017712"/>
            <a:ext cx="5485257" cy="50681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例题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Transversal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/>
              <a:t>有一个</a:t>
            </a:r>
            <a:r>
              <a:rPr lang="en-US" altLang="zh-CN" sz="2800" dirty="0" smtClean="0"/>
              <a:t>(2n+1)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dirty="0" smtClean="0"/>
              <a:t>(2n+1)</a:t>
            </a:r>
            <a:r>
              <a:rPr lang="zh-CN" altLang="en-US" sz="2800" dirty="0" smtClean="0"/>
              <a:t>的矩阵，每个单元格中有符号</a:t>
            </a:r>
            <a:r>
              <a:rPr lang="zh-CN" altLang="en-US" sz="2800" dirty="0" smtClean="0">
                <a:latin typeface="Times New Roman"/>
              </a:rPr>
              <a:t>“</a:t>
            </a:r>
            <a:r>
              <a:rPr lang="en-US" altLang="zh-CN" sz="2800" dirty="0" smtClean="0"/>
              <a:t>+</a:t>
            </a:r>
            <a:r>
              <a:rPr lang="en-US" altLang="zh-CN" sz="2800" dirty="0" smtClean="0">
                <a:latin typeface="Times New Roman"/>
              </a:rPr>
              <a:t>”</a:t>
            </a:r>
            <a:r>
              <a:rPr lang="zh-CN" altLang="en-US" sz="2800" dirty="0" smtClean="0"/>
              <a:t>或</a:t>
            </a:r>
            <a:r>
              <a:rPr lang="zh-CN" altLang="en-US" sz="2800" dirty="0" smtClean="0">
                <a:latin typeface="Times New Roman"/>
              </a:rPr>
              <a:t>“</a:t>
            </a:r>
            <a:r>
              <a:rPr lang="en-US" altLang="zh-CN" sz="2800" dirty="0" smtClean="0"/>
              <a:t>-</a:t>
            </a:r>
            <a:r>
              <a:rPr lang="en-US" altLang="zh-CN" sz="2800" dirty="0" smtClean="0">
                <a:latin typeface="Times New Roman"/>
              </a:rPr>
              <a:t>”</a:t>
            </a:r>
            <a:r>
              <a:rPr lang="zh-CN" altLang="en-US" sz="2800" dirty="0" smtClean="0"/>
              <a:t>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/>
              <a:t>定义一种取反操作：将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至</a:t>
            </a:r>
            <a:r>
              <a:rPr lang="en-US" altLang="zh-CN" sz="2800" dirty="0" smtClean="0"/>
              <a:t>2n+1</a:t>
            </a:r>
            <a:r>
              <a:rPr lang="zh-CN" altLang="en-US" sz="2800" dirty="0" smtClean="0"/>
              <a:t>这</a:t>
            </a:r>
            <a:r>
              <a:rPr lang="en-US" altLang="zh-CN" sz="2800" dirty="0" smtClean="0"/>
              <a:t>2n+1</a:t>
            </a:r>
            <a:r>
              <a:rPr lang="zh-CN" altLang="en-US" sz="2800" dirty="0" smtClean="0"/>
              <a:t>个整数任意排列，得到序列</a:t>
            </a:r>
            <a:r>
              <a:rPr lang="en-US" altLang="zh-CN" sz="2800" dirty="0" smtClean="0"/>
              <a:t>{A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latin typeface="Times New Roman"/>
              </a:rPr>
              <a:t>…</a:t>
            </a:r>
            <a:r>
              <a:rPr lang="en-US" altLang="zh-CN" sz="2800" dirty="0" smtClean="0"/>
              <a:t>,A</a:t>
            </a:r>
            <a:r>
              <a:rPr lang="en-US" altLang="zh-CN" sz="2800" baseline="-25000" dirty="0" smtClean="0"/>
              <a:t>2n+1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，然后将</a:t>
            </a:r>
            <a:r>
              <a:rPr lang="en-US" altLang="zh-CN" sz="2800" dirty="0" smtClean="0"/>
              <a:t>(1,A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),(2,A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),</a:t>
            </a:r>
            <a:r>
              <a:rPr lang="en-US" altLang="zh-CN" sz="2800" dirty="0" smtClean="0">
                <a:latin typeface="Times New Roman"/>
              </a:rPr>
              <a:t>…</a:t>
            </a:r>
            <a:r>
              <a:rPr lang="en-US" altLang="zh-CN" sz="2800" dirty="0" smtClean="0"/>
              <a:t>,(2n+1,A</a:t>
            </a:r>
            <a:r>
              <a:rPr lang="en-US" altLang="zh-CN" sz="2800" baseline="-25000" dirty="0" smtClean="0"/>
              <a:t>2n+1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这</a:t>
            </a:r>
            <a:r>
              <a:rPr lang="en-US" altLang="zh-CN" sz="2800" dirty="0" smtClean="0"/>
              <a:t>2n+1</a:t>
            </a:r>
            <a:r>
              <a:rPr lang="zh-CN" altLang="en-US" sz="2800" dirty="0" smtClean="0"/>
              <a:t>个单元格中的符号取反。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/>
              <a:t>求一种操作组合，使得在完成求得的操作组合后，表中</a:t>
            </a:r>
            <a:r>
              <a:rPr lang="zh-CN" altLang="en-US" sz="2800" dirty="0" smtClean="0">
                <a:latin typeface="Times New Roman"/>
              </a:rPr>
              <a:t>“</a:t>
            </a:r>
            <a:r>
              <a:rPr lang="en-US" altLang="zh-CN" sz="2800" dirty="0" smtClean="0"/>
              <a:t>+</a:t>
            </a:r>
            <a:r>
              <a:rPr lang="en-US" altLang="zh-CN" sz="2800" dirty="0" smtClean="0">
                <a:latin typeface="Times New Roman"/>
              </a:rPr>
              <a:t>”</a:t>
            </a:r>
            <a:r>
              <a:rPr lang="zh-CN" altLang="en-US" sz="2800" dirty="0" smtClean="0"/>
              <a:t>的个数不超过</a:t>
            </a:r>
            <a:r>
              <a:rPr lang="en-US" altLang="zh-CN" sz="2800" dirty="0" smtClean="0"/>
              <a:t>2n</a:t>
            </a:r>
            <a:r>
              <a:rPr lang="zh-CN" altLang="en-US" sz="2800" dirty="0" smtClean="0"/>
              <a:t>个。</a:t>
            </a:r>
            <a:r>
              <a:rPr lang="en-US" altLang="zh-CN" sz="2800" dirty="0" smtClean="0"/>
              <a:t>(n≤20)</a:t>
            </a:r>
          </a:p>
        </p:txBody>
      </p:sp>
      <p:graphicFrame>
        <p:nvGraphicFramePr>
          <p:cNvPr id="59420" name="Group 28"/>
          <p:cNvGraphicFramePr>
            <a:graphicFrameLocks noGrp="1"/>
          </p:cNvGraphicFramePr>
          <p:nvPr/>
        </p:nvGraphicFramePr>
        <p:xfrm>
          <a:off x="6781800" y="2667000"/>
          <a:ext cx="1828800" cy="18745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619044"/>
      </p:ext>
    </p:extLst>
  </p:cSld>
  <p:clrMapOvr>
    <a:masterClrMapping/>
  </p:clrMapOvr>
  <p:transition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53283" name="内容占位符 2"/>
          <p:cNvSpPr>
            <a:spLocks noGrp="1"/>
          </p:cNvSpPr>
          <p:nvPr>
            <p:ph idx="4294967295"/>
          </p:nvPr>
        </p:nvSpPr>
        <p:spPr>
          <a:xfrm>
            <a:off x="285750" y="2017713"/>
            <a:ext cx="8669338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此</a:t>
            </a:r>
            <a:r>
              <a:rPr lang="zh-CN" altLang="en-US" dirty="0" smtClean="0"/>
              <a:t>题我们很容易就想到了贪心的算法，即每次尽量选面值大的纸币。但是，在</a:t>
            </a:r>
            <a:r>
              <a:rPr lang="en-US" altLang="zh-CN" dirty="0" smtClean="0"/>
              <a:t>p=14</a:t>
            </a:r>
            <a:r>
              <a:rPr lang="zh-CN" altLang="en-US" dirty="0" smtClean="0"/>
              <a:t>时，贪心算法的结果为</a:t>
            </a:r>
            <a:r>
              <a:rPr lang="en-US" altLang="zh-CN" dirty="0" smtClean="0"/>
              <a:t>14=10+2+2</a:t>
            </a:r>
            <a:r>
              <a:rPr lang="zh-CN" altLang="en-US" dirty="0" smtClean="0"/>
              <a:t>，而最优结果为</a:t>
            </a:r>
            <a:r>
              <a:rPr lang="en-US" altLang="zh-CN" dirty="0" smtClean="0"/>
              <a:t>14=7+7</a:t>
            </a:r>
            <a:r>
              <a:rPr lang="zh-CN" altLang="en-US" dirty="0" smtClean="0"/>
              <a:t>，贪心显然是不对的。然而，如果我们将其中的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元纸币换成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元纸币，贪心算法却又是对的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这</a:t>
            </a:r>
            <a:r>
              <a:rPr lang="zh-CN" altLang="en-US" dirty="0" smtClean="0"/>
              <a:t>就需要我们用证明来判断了。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26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75" name="Text Box 59"/>
          <p:cNvSpPr txBox="1">
            <a:spLocks noChangeArrowheads="1"/>
          </p:cNvSpPr>
          <p:nvPr/>
        </p:nvSpPr>
        <p:spPr bwMode="auto">
          <a:xfrm>
            <a:off x="1143000" y="2057400"/>
            <a:ext cx="29718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1" hangingPunct="1">
              <a:spcBef>
                <a:spcPct val="50000"/>
              </a:spcBef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kumimoji="1" lang="zh-CN" altLang="en-US" sz="2400">
                <a:solidFill>
                  <a:srgbClr val="000000"/>
                </a:solidFill>
                <a:latin typeface="Tahoma" pitchFamily="34" charset="0"/>
                <a:cs typeface="+mn-cs"/>
              </a:rPr>
              <a:t>一种操作组合：</a:t>
            </a:r>
          </a:p>
          <a:p>
            <a:pPr rtl="0" eaLnBrk="1" hangingPunct="1">
              <a:spcBef>
                <a:spcPct val="50000"/>
              </a:spcBef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400">
                <a:solidFill>
                  <a:srgbClr val="000000"/>
                </a:solidFill>
                <a:latin typeface="Tahoma" pitchFamily="34" charset="0"/>
                <a:cs typeface="+mn-cs"/>
              </a:rPr>
              <a:t>((1,1), (2,2), (3,3)),</a:t>
            </a:r>
          </a:p>
          <a:p>
            <a:pPr rtl="0" eaLnBrk="1" hangingPunct="1">
              <a:spcBef>
                <a:spcPct val="50000"/>
              </a:spcBef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400">
                <a:solidFill>
                  <a:srgbClr val="000000"/>
                </a:solidFill>
                <a:latin typeface="Tahoma" pitchFamily="34" charset="0"/>
                <a:cs typeface="+mn-cs"/>
              </a:rPr>
              <a:t>((1,2), (2,3), (3,1)),</a:t>
            </a:r>
          </a:p>
          <a:p>
            <a:pPr rtl="0" eaLnBrk="1" hangingPunct="1">
              <a:spcBef>
                <a:spcPct val="50000"/>
              </a:spcBef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400">
                <a:solidFill>
                  <a:srgbClr val="000000"/>
                </a:solidFill>
                <a:latin typeface="Tahoma" pitchFamily="34" charset="0"/>
                <a:cs typeface="+mn-cs"/>
              </a:rPr>
              <a:t>((1,1), (2,3), (3,2)),</a:t>
            </a:r>
          </a:p>
          <a:p>
            <a:pPr rtl="0" eaLnBrk="1" hangingPunct="1">
              <a:spcBef>
                <a:spcPct val="50000"/>
              </a:spcBef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400">
                <a:solidFill>
                  <a:srgbClr val="000000"/>
                </a:solidFill>
                <a:latin typeface="Tahoma" pitchFamily="34" charset="0"/>
                <a:cs typeface="+mn-cs"/>
              </a:rPr>
              <a:t>((1,3), (2,1), (3,2)),</a:t>
            </a:r>
          </a:p>
          <a:p>
            <a:pPr rtl="0" eaLnBrk="1" hangingPunct="1">
              <a:spcBef>
                <a:spcPct val="50000"/>
              </a:spcBef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endParaRPr kumimoji="1" lang="en-US" altLang="zh-CN" sz="2400">
              <a:solidFill>
                <a:srgbClr val="000000"/>
              </a:solidFill>
              <a:latin typeface="Tahoma" pitchFamily="34" charset="0"/>
              <a:cs typeface="+mn-cs"/>
            </a:endParaRPr>
          </a:p>
          <a:p>
            <a:pPr rtl="0" eaLnBrk="1" hangingPunct="1">
              <a:spcBef>
                <a:spcPct val="50000"/>
              </a:spcBef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红色</a:t>
            </a:r>
            <a:r>
              <a:rPr kumimoji="1" lang="zh-CN" altLang="en-US" sz="2400">
                <a:solidFill>
                  <a:srgbClr val="000000"/>
                </a:solidFill>
                <a:latin typeface="Tahoma" pitchFamily="34" charset="0"/>
                <a:cs typeface="+mn-cs"/>
              </a:rPr>
              <a:t>符号为上一次取反操作后的结果</a:t>
            </a:r>
          </a:p>
        </p:txBody>
      </p:sp>
      <p:grpSp>
        <p:nvGrpSpPr>
          <p:cNvPr id="26628" name="Group 146"/>
          <p:cNvGrpSpPr>
            <a:grpSpLocks/>
          </p:cNvGrpSpPr>
          <p:nvPr/>
        </p:nvGrpSpPr>
        <p:grpSpPr bwMode="auto">
          <a:xfrm>
            <a:off x="4259263" y="1938338"/>
            <a:ext cx="1303337" cy="1338262"/>
            <a:chOff x="768" y="1776"/>
            <a:chExt cx="1008" cy="1035"/>
          </a:xfrm>
        </p:grpSpPr>
        <p:sp>
          <p:nvSpPr>
            <p:cNvPr id="26706" name="Rectangle 23"/>
            <p:cNvSpPr>
              <a:spLocks noChangeArrowheads="1"/>
            </p:cNvSpPr>
            <p:nvPr/>
          </p:nvSpPr>
          <p:spPr bwMode="auto">
            <a:xfrm>
              <a:off x="1440" y="246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707" name="Rectangle 24"/>
            <p:cNvSpPr>
              <a:spLocks noChangeArrowheads="1"/>
            </p:cNvSpPr>
            <p:nvPr/>
          </p:nvSpPr>
          <p:spPr bwMode="auto">
            <a:xfrm>
              <a:off x="1104" y="246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708" name="Rectangle 25"/>
            <p:cNvSpPr>
              <a:spLocks noChangeArrowheads="1"/>
            </p:cNvSpPr>
            <p:nvPr/>
          </p:nvSpPr>
          <p:spPr bwMode="auto">
            <a:xfrm>
              <a:off x="768" y="246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709" name="Rectangle 26"/>
            <p:cNvSpPr>
              <a:spLocks noChangeArrowheads="1"/>
            </p:cNvSpPr>
            <p:nvPr/>
          </p:nvSpPr>
          <p:spPr bwMode="auto">
            <a:xfrm>
              <a:off x="1440" y="2121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710" name="Rectangle 27"/>
            <p:cNvSpPr>
              <a:spLocks noChangeArrowheads="1"/>
            </p:cNvSpPr>
            <p:nvPr/>
          </p:nvSpPr>
          <p:spPr bwMode="auto">
            <a:xfrm>
              <a:off x="1104" y="2121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711" name="Rectangle 28"/>
            <p:cNvSpPr>
              <a:spLocks noChangeArrowheads="1"/>
            </p:cNvSpPr>
            <p:nvPr/>
          </p:nvSpPr>
          <p:spPr bwMode="auto">
            <a:xfrm>
              <a:off x="768" y="2121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712" name="Rectangle 29"/>
            <p:cNvSpPr>
              <a:spLocks noChangeArrowheads="1"/>
            </p:cNvSpPr>
            <p:nvPr/>
          </p:nvSpPr>
          <p:spPr bwMode="auto">
            <a:xfrm>
              <a:off x="1440" y="177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713" name="Rectangle 30"/>
            <p:cNvSpPr>
              <a:spLocks noChangeArrowheads="1"/>
            </p:cNvSpPr>
            <p:nvPr/>
          </p:nvSpPr>
          <p:spPr bwMode="auto">
            <a:xfrm>
              <a:off x="1104" y="177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714" name="Rectangle 31"/>
            <p:cNvSpPr>
              <a:spLocks noChangeArrowheads="1"/>
            </p:cNvSpPr>
            <p:nvPr/>
          </p:nvSpPr>
          <p:spPr bwMode="auto">
            <a:xfrm>
              <a:off x="768" y="177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715" name="Line 32"/>
            <p:cNvSpPr>
              <a:spLocks noChangeShapeType="1"/>
            </p:cNvSpPr>
            <p:nvPr/>
          </p:nvSpPr>
          <p:spPr bwMode="auto">
            <a:xfrm>
              <a:off x="768" y="1776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716" name="Line 33"/>
            <p:cNvSpPr>
              <a:spLocks noChangeShapeType="1"/>
            </p:cNvSpPr>
            <p:nvPr/>
          </p:nvSpPr>
          <p:spPr bwMode="auto">
            <a:xfrm>
              <a:off x="768" y="2121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717" name="Line 34"/>
            <p:cNvSpPr>
              <a:spLocks noChangeShapeType="1"/>
            </p:cNvSpPr>
            <p:nvPr/>
          </p:nvSpPr>
          <p:spPr bwMode="auto">
            <a:xfrm>
              <a:off x="768" y="2466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718" name="Line 35"/>
            <p:cNvSpPr>
              <a:spLocks noChangeShapeType="1"/>
            </p:cNvSpPr>
            <p:nvPr/>
          </p:nvSpPr>
          <p:spPr bwMode="auto">
            <a:xfrm>
              <a:off x="768" y="2811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719" name="Line 36"/>
            <p:cNvSpPr>
              <a:spLocks noChangeShapeType="1"/>
            </p:cNvSpPr>
            <p:nvPr/>
          </p:nvSpPr>
          <p:spPr bwMode="auto">
            <a:xfrm>
              <a:off x="768" y="1776"/>
              <a:ext cx="0" cy="10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720" name="Line 37"/>
            <p:cNvSpPr>
              <a:spLocks noChangeShapeType="1"/>
            </p:cNvSpPr>
            <p:nvPr/>
          </p:nvSpPr>
          <p:spPr bwMode="auto">
            <a:xfrm>
              <a:off x="1104" y="1776"/>
              <a:ext cx="0" cy="10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721" name="Line 38"/>
            <p:cNvSpPr>
              <a:spLocks noChangeShapeType="1"/>
            </p:cNvSpPr>
            <p:nvPr/>
          </p:nvSpPr>
          <p:spPr bwMode="auto">
            <a:xfrm>
              <a:off x="1440" y="1776"/>
              <a:ext cx="0" cy="10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722" name="Line 39"/>
            <p:cNvSpPr>
              <a:spLocks noChangeShapeType="1"/>
            </p:cNvSpPr>
            <p:nvPr/>
          </p:nvSpPr>
          <p:spPr bwMode="auto">
            <a:xfrm>
              <a:off x="1776" y="1776"/>
              <a:ext cx="0" cy="10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</p:grpSp>
      <p:grpSp>
        <p:nvGrpSpPr>
          <p:cNvPr id="26629" name="Group 147"/>
          <p:cNvGrpSpPr>
            <a:grpSpLocks/>
          </p:cNvGrpSpPr>
          <p:nvPr/>
        </p:nvGrpSpPr>
        <p:grpSpPr bwMode="auto">
          <a:xfrm>
            <a:off x="6477000" y="1938338"/>
            <a:ext cx="1303338" cy="1338262"/>
            <a:chOff x="2064" y="1776"/>
            <a:chExt cx="1008" cy="1035"/>
          </a:xfrm>
        </p:grpSpPr>
        <p:sp>
          <p:nvSpPr>
            <p:cNvPr id="26689" name="Rectangle 42"/>
            <p:cNvSpPr>
              <a:spLocks noChangeArrowheads="1"/>
            </p:cNvSpPr>
            <p:nvPr/>
          </p:nvSpPr>
          <p:spPr bwMode="auto">
            <a:xfrm>
              <a:off x="2736" y="246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90" name="Rectangle 43"/>
            <p:cNvSpPr>
              <a:spLocks noChangeArrowheads="1"/>
            </p:cNvSpPr>
            <p:nvPr/>
          </p:nvSpPr>
          <p:spPr bwMode="auto">
            <a:xfrm>
              <a:off x="2400" y="246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91" name="Rectangle 44"/>
            <p:cNvSpPr>
              <a:spLocks noChangeArrowheads="1"/>
            </p:cNvSpPr>
            <p:nvPr/>
          </p:nvSpPr>
          <p:spPr bwMode="auto">
            <a:xfrm>
              <a:off x="2064" y="246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692" name="Rectangle 45"/>
            <p:cNvSpPr>
              <a:spLocks noChangeArrowheads="1"/>
            </p:cNvSpPr>
            <p:nvPr/>
          </p:nvSpPr>
          <p:spPr bwMode="auto">
            <a:xfrm>
              <a:off x="2736" y="2121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93" name="Rectangle 46"/>
            <p:cNvSpPr>
              <a:spLocks noChangeArrowheads="1"/>
            </p:cNvSpPr>
            <p:nvPr/>
          </p:nvSpPr>
          <p:spPr bwMode="auto">
            <a:xfrm>
              <a:off x="2400" y="2121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94" name="Rectangle 47"/>
            <p:cNvSpPr>
              <a:spLocks noChangeArrowheads="1"/>
            </p:cNvSpPr>
            <p:nvPr/>
          </p:nvSpPr>
          <p:spPr bwMode="auto">
            <a:xfrm>
              <a:off x="2064" y="2121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695" name="Rectangle 48"/>
            <p:cNvSpPr>
              <a:spLocks noChangeArrowheads="1"/>
            </p:cNvSpPr>
            <p:nvPr/>
          </p:nvSpPr>
          <p:spPr bwMode="auto">
            <a:xfrm>
              <a:off x="2736" y="177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696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697" name="Rectangle 50"/>
            <p:cNvSpPr>
              <a:spLocks noChangeArrowheads="1"/>
            </p:cNvSpPr>
            <p:nvPr/>
          </p:nvSpPr>
          <p:spPr bwMode="auto">
            <a:xfrm>
              <a:off x="2064" y="177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98" name="Line 51"/>
            <p:cNvSpPr>
              <a:spLocks noChangeShapeType="1"/>
            </p:cNvSpPr>
            <p:nvPr/>
          </p:nvSpPr>
          <p:spPr bwMode="auto">
            <a:xfrm>
              <a:off x="2064" y="1776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99" name="Line 52"/>
            <p:cNvSpPr>
              <a:spLocks noChangeShapeType="1"/>
            </p:cNvSpPr>
            <p:nvPr/>
          </p:nvSpPr>
          <p:spPr bwMode="auto">
            <a:xfrm>
              <a:off x="2064" y="2121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700" name="Line 53"/>
            <p:cNvSpPr>
              <a:spLocks noChangeShapeType="1"/>
            </p:cNvSpPr>
            <p:nvPr/>
          </p:nvSpPr>
          <p:spPr bwMode="auto">
            <a:xfrm>
              <a:off x="2064" y="2466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701" name="Line 54"/>
            <p:cNvSpPr>
              <a:spLocks noChangeShapeType="1"/>
            </p:cNvSpPr>
            <p:nvPr/>
          </p:nvSpPr>
          <p:spPr bwMode="auto">
            <a:xfrm>
              <a:off x="2064" y="2811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702" name="Line 55"/>
            <p:cNvSpPr>
              <a:spLocks noChangeShapeType="1"/>
            </p:cNvSpPr>
            <p:nvPr/>
          </p:nvSpPr>
          <p:spPr bwMode="auto">
            <a:xfrm>
              <a:off x="2064" y="1776"/>
              <a:ext cx="0" cy="10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703" name="Line 56"/>
            <p:cNvSpPr>
              <a:spLocks noChangeShapeType="1"/>
            </p:cNvSpPr>
            <p:nvPr/>
          </p:nvSpPr>
          <p:spPr bwMode="auto">
            <a:xfrm>
              <a:off x="2400" y="1776"/>
              <a:ext cx="0" cy="10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704" name="Line 57"/>
            <p:cNvSpPr>
              <a:spLocks noChangeShapeType="1"/>
            </p:cNvSpPr>
            <p:nvPr/>
          </p:nvSpPr>
          <p:spPr bwMode="auto">
            <a:xfrm>
              <a:off x="2736" y="1776"/>
              <a:ext cx="0" cy="10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705" name="Line 58"/>
            <p:cNvSpPr>
              <a:spLocks noChangeShapeType="1"/>
            </p:cNvSpPr>
            <p:nvPr/>
          </p:nvSpPr>
          <p:spPr bwMode="auto">
            <a:xfrm>
              <a:off x="3072" y="1776"/>
              <a:ext cx="0" cy="10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</p:grpSp>
      <p:grpSp>
        <p:nvGrpSpPr>
          <p:cNvPr id="26630" name="Group 148"/>
          <p:cNvGrpSpPr>
            <a:grpSpLocks/>
          </p:cNvGrpSpPr>
          <p:nvPr/>
        </p:nvGrpSpPr>
        <p:grpSpPr bwMode="auto">
          <a:xfrm>
            <a:off x="6469063" y="3505200"/>
            <a:ext cx="1303337" cy="1338263"/>
            <a:chOff x="3312" y="1776"/>
            <a:chExt cx="1008" cy="1035"/>
          </a:xfrm>
        </p:grpSpPr>
        <p:sp>
          <p:nvSpPr>
            <p:cNvPr id="26672" name="Rectangle 61"/>
            <p:cNvSpPr>
              <a:spLocks noChangeArrowheads="1"/>
            </p:cNvSpPr>
            <p:nvPr/>
          </p:nvSpPr>
          <p:spPr bwMode="auto">
            <a:xfrm>
              <a:off x="3984" y="246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73" name="Rectangle 62"/>
            <p:cNvSpPr>
              <a:spLocks noChangeArrowheads="1"/>
            </p:cNvSpPr>
            <p:nvPr/>
          </p:nvSpPr>
          <p:spPr bwMode="auto">
            <a:xfrm>
              <a:off x="3648" y="246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74" name="Rectangle 63"/>
            <p:cNvSpPr>
              <a:spLocks noChangeArrowheads="1"/>
            </p:cNvSpPr>
            <p:nvPr/>
          </p:nvSpPr>
          <p:spPr bwMode="auto">
            <a:xfrm>
              <a:off x="3312" y="246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75" name="Rectangle 64"/>
            <p:cNvSpPr>
              <a:spLocks noChangeArrowheads="1"/>
            </p:cNvSpPr>
            <p:nvPr/>
          </p:nvSpPr>
          <p:spPr bwMode="auto">
            <a:xfrm>
              <a:off x="3984" y="2121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676" name="Rectangle 65"/>
            <p:cNvSpPr>
              <a:spLocks noChangeArrowheads="1"/>
            </p:cNvSpPr>
            <p:nvPr/>
          </p:nvSpPr>
          <p:spPr bwMode="auto">
            <a:xfrm>
              <a:off x="3648" y="2121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77" name="Rectangle 66"/>
            <p:cNvSpPr>
              <a:spLocks noChangeArrowheads="1"/>
            </p:cNvSpPr>
            <p:nvPr/>
          </p:nvSpPr>
          <p:spPr bwMode="auto">
            <a:xfrm>
              <a:off x="3312" y="2121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678" name="Rectangle 67"/>
            <p:cNvSpPr>
              <a:spLocks noChangeArrowheads="1"/>
            </p:cNvSpPr>
            <p:nvPr/>
          </p:nvSpPr>
          <p:spPr bwMode="auto">
            <a:xfrm>
              <a:off x="3984" y="177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679" name="Rectangle 68"/>
            <p:cNvSpPr>
              <a:spLocks noChangeArrowheads="1"/>
            </p:cNvSpPr>
            <p:nvPr/>
          </p:nvSpPr>
          <p:spPr bwMode="auto">
            <a:xfrm>
              <a:off x="3648" y="177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80" name="Rectangle 69"/>
            <p:cNvSpPr>
              <a:spLocks noChangeArrowheads="1"/>
            </p:cNvSpPr>
            <p:nvPr/>
          </p:nvSpPr>
          <p:spPr bwMode="auto">
            <a:xfrm>
              <a:off x="3312" y="1776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81" name="Line 70"/>
            <p:cNvSpPr>
              <a:spLocks noChangeShapeType="1"/>
            </p:cNvSpPr>
            <p:nvPr/>
          </p:nvSpPr>
          <p:spPr bwMode="auto">
            <a:xfrm>
              <a:off x="3312" y="1776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82" name="Line 71"/>
            <p:cNvSpPr>
              <a:spLocks noChangeShapeType="1"/>
            </p:cNvSpPr>
            <p:nvPr/>
          </p:nvSpPr>
          <p:spPr bwMode="auto">
            <a:xfrm>
              <a:off x="3312" y="2121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83" name="Line 72"/>
            <p:cNvSpPr>
              <a:spLocks noChangeShapeType="1"/>
            </p:cNvSpPr>
            <p:nvPr/>
          </p:nvSpPr>
          <p:spPr bwMode="auto">
            <a:xfrm>
              <a:off x="3312" y="2466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84" name="Line 73"/>
            <p:cNvSpPr>
              <a:spLocks noChangeShapeType="1"/>
            </p:cNvSpPr>
            <p:nvPr/>
          </p:nvSpPr>
          <p:spPr bwMode="auto">
            <a:xfrm>
              <a:off x="3312" y="2811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85" name="Line 74"/>
            <p:cNvSpPr>
              <a:spLocks noChangeShapeType="1"/>
            </p:cNvSpPr>
            <p:nvPr/>
          </p:nvSpPr>
          <p:spPr bwMode="auto">
            <a:xfrm>
              <a:off x="3312" y="1776"/>
              <a:ext cx="0" cy="10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86" name="Line 75"/>
            <p:cNvSpPr>
              <a:spLocks noChangeShapeType="1"/>
            </p:cNvSpPr>
            <p:nvPr/>
          </p:nvSpPr>
          <p:spPr bwMode="auto">
            <a:xfrm>
              <a:off x="3648" y="1776"/>
              <a:ext cx="0" cy="10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87" name="Line 76"/>
            <p:cNvSpPr>
              <a:spLocks noChangeShapeType="1"/>
            </p:cNvSpPr>
            <p:nvPr/>
          </p:nvSpPr>
          <p:spPr bwMode="auto">
            <a:xfrm>
              <a:off x="3984" y="1776"/>
              <a:ext cx="0" cy="10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88" name="Line 77"/>
            <p:cNvSpPr>
              <a:spLocks noChangeShapeType="1"/>
            </p:cNvSpPr>
            <p:nvPr/>
          </p:nvSpPr>
          <p:spPr bwMode="auto">
            <a:xfrm>
              <a:off x="4320" y="1776"/>
              <a:ext cx="0" cy="10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</p:grpSp>
      <p:grpSp>
        <p:nvGrpSpPr>
          <p:cNvPr id="26631" name="Group 150"/>
          <p:cNvGrpSpPr>
            <a:grpSpLocks/>
          </p:cNvGrpSpPr>
          <p:nvPr/>
        </p:nvGrpSpPr>
        <p:grpSpPr bwMode="auto">
          <a:xfrm>
            <a:off x="4259263" y="5062538"/>
            <a:ext cx="1303337" cy="1338262"/>
            <a:chOff x="2064" y="3120"/>
            <a:chExt cx="1008" cy="1035"/>
          </a:xfrm>
        </p:grpSpPr>
        <p:sp>
          <p:nvSpPr>
            <p:cNvPr id="26655" name="Rectangle 79"/>
            <p:cNvSpPr>
              <a:spLocks noChangeArrowheads="1"/>
            </p:cNvSpPr>
            <p:nvPr/>
          </p:nvSpPr>
          <p:spPr bwMode="auto">
            <a:xfrm>
              <a:off x="2736" y="3810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56" name="Rectangle 80"/>
            <p:cNvSpPr>
              <a:spLocks noChangeArrowheads="1"/>
            </p:cNvSpPr>
            <p:nvPr/>
          </p:nvSpPr>
          <p:spPr bwMode="auto">
            <a:xfrm>
              <a:off x="2400" y="3810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57" name="Rectangle 81"/>
            <p:cNvSpPr>
              <a:spLocks noChangeArrowheads="1"/>
            </p:cNvSpPr>
            <p:nvPr/>
          </p:nvSpPr>
          <p:spPr bwMode="auto">
            <a:xfrm>
              <a:off x="2064" y="3810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58" name="Rectangle 82"/>
            <p:cNvSpPr>
              <a:spLocks noChangeArrowheads="1"/>
            </p:cNvSpPr>
            <p:nvPr/>
          </p:nvSpPr>
          <p:spPr bwMode="auto">
            <a:xfrm>
              <a:off x="2736" y="3465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59" name="Rectangle 83"/>
            <p:cNvSpPr>
              <a:spLocks noChangeArrowheads="1"/>
            </p:cNvSpPr>
            <p:nvPr/>
          </p:nvSpPr>
          <p:spPr bwMode="auto">
            <a:xfrm>
              <a:off x="2400" y="3465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60" name="Rectangle 84"/>
            <p:cNvSpPr>
              <a:spLocks noChangeArrowheads="1"/>
            </p:cNvSpPr>
            <p:nvPr/>
          </p:nvSpPr>
          <p:spPr bwMode="auto">
            <a:xfrm>
              <a:off x="2064" y="3465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61" name="Rectangle 85"/>
            <p:cNvSpPr>
              <a:spLocks noChangeArrowheads="1"/>
            </p:cNvSpPr>
            <p:nvPr/>
          </p:nvSpPr>
          <p:spPr bwMode="auto">
            <a:xfrm>
              <a:off x="2736" y="3120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62" name="Rectangle 86"/>
            <p:cNvSpPr>
              <a:spLocks noChangeArrowheads="1"/>
            </p:cNvSpPr>
            <p:nvPr/>
          </p:nvSpPr>
          <p:spPr bwMode="auto">
            <a:xfrm>
              <a:off x="2400" y="3120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63" name="Rectangle 87"/>
            <p:cNvSpPr>
              <a:spLocks noChangeArrowheads="1"/>
            </p:cNvSpPr>
            <p:nvPr/>
          </p:nvSpPr>
          <p:spPr bwMode="auto">
            <a:xfrm>
              <a:off x="2064" y="3120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664" name="Line 88"/>
            <p:cNvSpPr>
              <a:spLocks noChangeShapeType="1"/>
            </p:cNvSpPr>
            <p:nvPr/>
          </p:nvSpPr>
          <p:spPr bwMode="auto">
            <a:xfrm>
              <a:off x="2064" y="3120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65" name="Line 89"/>
            <p:cNvSpPr>
              <a:spLocks noChangeShapeType="1"/>
            </p:cNvSpPr>
            <p:nvPr/>
          </p:nvSpPr>
          <p:spPr bwMode="auto">
            <a:xfrm>
              <a:off x="2064" y="3465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66" name="Line 90"/>
            <p:cNvSpPr>
              <a:spLocks noChangeShapeType="1"/>
            </p:cNvSpPr>
            <p:nvPr/>
          </p:nvSpPr>
          <p:spPr bwMode="auto">
            <a:xfrm>
              <a:off x="2064" y="381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67" name="Line 91"/>
            <p:cNvSpPr>
              <a:spLocks noChangeShapeType="1"/>
            </p:cNvSpPr>
            <p:nvPr/>
          </p:nvSpPr>
          <p:spPr bwMode="auto">
            <a:xfrm>
              <a:off x="2064" y="4155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68" name="Line 92"/>
            <p:cNvSpPr>
              <a:spLocks noChangeShapeType="1"/>
            </p:cNvSpPr>
            <p:nvPr/>
          </p:nvSpPr>
          <p:spPr bwMode="auto">
            <a:xfrm>
              <a:off x="2064" y="3120"/>
              <a:ext cx="0" cy="10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69" name="Line 93"/>
            <p:cNvSpPr>
              <a:spLocks noChangeShapeType="1"/>
            </p:cNvSpPr>
            <p:nvPr/>
          </p:nvSpPr>
          <p:spPr bwMode="auto">
            <a:xfrm>
              <a:off x="2400" y="3120"/>
              <a:ext cx="0" cy="10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70" name="Line 94"/>
            <p:cNvSpPr>
              <a:spLocks noChangeShapeType="1"/>
            </p:cNvSpPr>
            <p:nvPr/>
          </p:nvSpPr>
          <p:spPr bwMode="auto">
            <a:xfrm>
              <a:off x="2736" y="3120"/>
              <a:ext cx="0" cy="10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71" name="Line 95"/>
            <p:cNvSpPr>
              <a:spLocks noChangeShapeType="1"/>
            </p:cNvSpPr>
            <p:nvPr/>
          </p:nvSpPr>
          <p:spPr bwMode="auto">
            <a:xfrm>
              <a:off x="3072" y="3120"/>
              <a:ext cx="0" cy="10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</p:grpSp>
      <p:grpSp>
        <p:nvGrpSpPr>
          <p:cNvPr id="26632" name="Group 149"/>
          <p:cNvGrpSpPr>
            <a:grpSpLocks/>
          </p:cNvGrpSpPr>
          <p:nvPr/>
        </p:nvGrpSpPr>
        <p:grpSpPr bwMode="auto">
          <a:xfrm>
            <a:off x="4259263" y="3505200"/>
            <a:ext cx="1303337" cy="1338263"/>
            <a:chOff x="3312" y="3120"/>
            <a:chExt cx="1008" cy="1035"/>
          </a:xfrm>
        </p:grpSpPr>
        <p:sp>
          <p:nvSpPr>
            <p:cNvPr id="26638" name="Rectangle 102"/>
            <p:cNvSpPr>
              <a:spLocks noChangeArrowheads="1"/>
            </p:cNvSpPr>
            <p:nvPr/>
          </p:nvSpPr>
          <p:spPr bwMode="auto">
            <a:xfrm>
              <a:off x="3984" y="3810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39" name="Rectangle 103"/>
            <p:cNvSpPr>
              <a:spLocks noChangeArrowheads="1"/>
            </p:cNvSpPr>
            <p:nvPr/>
          </p:nvSpPr>
          <p:spPr bwMode="auto">
            <a:xfrm>
              <a:off x="3648" y="3810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640" name="Rectangle 104"/>
            <p:cNvSpPr>
              <a:spLocks noChangeArrowheads="1"/>
            </p:cNvSpPr>
            <p:nvPr/>
          </p:nvSpPr>
          <p:spPr bwMode="auto">
            <a:xfrm>
              <a:off x="3312" y="3810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41" name="Rectangle 105"/>
            <p:cNvSpPr>
              <a:spLocks noChangeArrowheads="1"/>
            </p:cNvSpPr>
            <p:nvPr/>
          </p:nvSpPr>
          <p:spPr bwMode="auto">
            <a:xfrm>
              <a:off x="3984" y="3465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42" name="Rectangle 106"/>
            <p:cNvSpPr>
              <a:spLocks noChangeArrowheads="1"/>
            </p:cNvSpPr>
            <p:nvPr/>
          </p:nvSpPr>
          <p:spPr bwMode="auto">
            <a:xfrm>
              <a:off x="3648" y="3465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43" name="Rectangle 107"/>
            <p:cNvSpPr>
              <a:spLocks noChangeArrowheads="1"/>
            </p:cNvSpPr>
            <p:nvPr/>
          </p:nvSpPr>
          <p:spPr bwMode="auto">
            <a:xfrm>
              <a:off x="3312" y="3465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644" name="Rectangle 108"/>
            <p:cNvSpPr>
              <a:spLocks noChangeArrowheads="1"/>
            </p:cNvSpPr>
            <p:nvPr/>
          </p:nvSpPr>
          <p:spPr bwMode="auto">
            <a:xfrm>
              <a:off x="3984" y="3120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645" name="Rectangle 109"/>
            <p:cNvSpPr>
              <a:spLocks noChangeArrowheads="1"/>
            </p:cNvSpPr>
            <p:nvPr/>
          </p:nvSpPr>
          <p:spPr bwMode="auto">
            <a:xfrm>
              <a:off x="3648" y="3120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-</a:t>
              </a:r>
            </a:p>
          </p:txBody>
        </p:sp>
        <p:sp>
          <p:nvSpPr>
            <p:cNvPr id="26646" name="Rectangle 110"/>
            <p:cNvSpPr>
              <a:spLocks noChangeArrowheads="1"/>
            </p:cNvSpPr>
            <p:nvPr/>
          </p:nvSpPr>
          <p:spPr bwMode="auto">
            <a:xfrm>
              <a:off x="3312" y="3120"/>
              <a:ext cx="33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3000" b="1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+</a:t>
              </a:r>
            </a:p>
          </p:txBody>
        </p:sp>
        <p:sp>
          <p:nvSpPr>
            <p:cNvPr id="26647" name="Line 111"/>
            <p:cNvSpPr>
              <a:spLocks noChangeShapeType="1"/>
            </p:cNvSpPr>
            <p:nvPr/>
          </p:nvSpPr>
          <p:spPr bwMode="auto">
            <a:xfrm>
              <a:off x="3312" y="3120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48" name="Line 112"/>
            <p:cNvSpPr>
              <a:spLocks noChangeShapeType="1"/>
            </p:cNvSpPr>
            <p:nvPr/>
          </p:nvSpPr>
          <p:spPr bwMode="auto">
            <a:xfrm>
              <a:off x="3312" y="3465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49" name="Line 113"/>
            <p:cNvSpPr>
              <a:spLocks noChangeShapeType="1"/>
            </p:cNvSpPr>
            <p:nvPr/>
          </p:nvSpPr>
          <p:spPr bwMode="auto">
            <a:xfrm>
              <a:off x="3312" y="381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50" name="Line 114"/>
            <p:cNvSpPr>
              <a:spLocks noChangeShapeType="1"/>
            </p:cNvSpPr>
            <p:nvPr/>
          </p:nvSpPr>
          <p:spPr bwMode="auto">
            <a:xfrm>
              <a:off x="3312" y="4155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51" name="Line 115"/>
            <p:cNvSpPr>
              <a:spLocks noChangeShapeType="1"/>
            </p:cNvSpPr>
            <p:nvPr/>
          </p:nvSpPr>
          <p:spPr bwMode="auto">
            <a:xfrm>
              <a:off x="3312" y="3120"/>
              <a:ext cx="0" cy="10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52" name="Line 116"/>
            <p:cNvSpPr>
              <a:spLocks noChangeShapeType="1"/>
            </p:cNvSpPr>
            <p:nvPr/>
          </p:nvSpPr>
          <p:spPr bwMode="auto">
            <a:xfrm>
              <a:off x="3648" y="3120"/>
              <a:ext cx="0" cy="10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53" name="Line 117"/>
            <p:cNvSpPr>
              <a:spLocks noChangeShapeType="1"/>
            </p:cNvSpPr>
            <p:nvPr/>
          </p:nvSpPr>
          <p:spPr bwMode="auto">
            <a:xfrm>
              <a:off x="3984" y="3120"/>
              <a:ext cx="0" cy="10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26654" name="Line 118"/>
            <p:cNvSpPr>
              <a:spLocks noChangeShapeType="1"/>
            </p:cNvSpPr>
            <p:nvPr/>
          </p:nvSpPr>
          <p:spPr bwMode="auto">
            <a:xfrm>
              <a:off x="4320" y="3120"/>
              <a:ext cx="0" cy="10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rtl="0" eaLnBrk="1" hangingPunct="1">
                <a:spcBef>
                  <a:spcPct val="20000"/>
                </a:spcBef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  <a:cs typeface="+mn-cs"/>
              </a:endParaRPr>
            </a:p>
          </p:txBody>
        </p:sp>
      </p:grpSp>
      <p:cxnSp>
        <p:nvCxnSpPr>
          <p:cNvPr id="26633" name="AutoShape 134"/>
          <p:cNvCxnSpPr>
            <a:cxnSpLocks noChangeShapeType="1"/>
            <a:stCxn id="26709" idx="3"/>
            <a:endCxn id="26694" idx="1"/>
          </p:cNvCxnSpPr>
          <p:nvPr/>
        </p:nvCxnSpPr>
        <p:spPr bwMode="auto">
          <a:xfrm>
            <a:off x="5562600" y="2608263"/>
            <a:ext cx="914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135"/>
          <p:cNvCxnSpPr>
            <a:cxnSpLocks noChangeShapeType="1"/>
            <a:stCxn id="26690" idx="2"/>
            <a:endCxn id="26679" idx="0"/>
          </p:cNvCxnSpPr>
          <p:nvPr/>
        </p:nvCxnSpPr>
        <p:spPr bwMode="auto">
          <a:xfrm flipH="1">
            <a:off x="7121525" y="3276600"/>
            <a:ext cx="7938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36"/>
          <p:cNvCxnSpPr>
            <a:cxnSpLocks noChangeShapeType="1"/>
            <a:stCxn id="26677" idx="1"/>
            <a:endCxn id="26641" idx="3"/>
          </p:cNvCxnSpPr>
          <p:nvPr/>
        </p:nvCxnSpPr>
        <p:spPr bwMode="auto">
          <a:xfrm flipH="1">
            <a:off x="5562600" y="4175125"/>
            <a:ext cx="9064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37"/>
          <p:cNvCxnSpPr>
            <a:cxnSpLocks noChangeShapeType="1"/>
            <a:stCxn id="26639" idx="2"/>
            <a:endCxn id="26662" idx="0"/>
          </p:cNvCxnSpPr>
          <p:nvPr/>
        </p:nvCxnSpPr>
        <p:spPr bwMode="auto">
          <a:xfrm>
            <a:off x="4911725" y="4843463"/>
            <a:ext cx="0" cy="219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Text Box 141"/>
          <p:cNvSpPr txBox="1">
            <a:spLocks noChangeArrowheads="1"/>
          </p:cNvSpPr>
          <p:nvPr/>
        </p:nvSpPr>
        <p:spPr bwMode="auto">
          <a:xfrm>
            <a:off x="5562600" y="5105400"/>
            <a:ext cx="838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rtl="0"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b="1" smtClean="0">
                <a:solidFill>
                  <a:srgbClr val="000000"/>
                </a:solidFill>
                <a:cs typeface="+mn-cs"/>
              </a:rPr>
              <a:t>仅剩一个“</a:t>
            </a:r>
            <a:r>
              <a:rPr lang="en-US" altLang="zh-CN" b="1" smtClean="0">
                <a:solidFill>
                  <a:srgbClr val="000000"/>
                </a:solidFill>
                <a:cs typeface="+mn-cs"/>
              </a:rPr>
              <a:t>+”</a:t>
            </a:r>
            <a:r>
              <a:rPr lang="zh-CN" altLang="en-US" b="1" smtClean="0">
                <a:solidFill>
                  <a:srgbClr val="000000"/>
                </a:solidFill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09173670"/>
      </p:ext>
    </p:extLst>
  </p:cSld>
  <p:clrMapOvr>
    <a:masterClrMapping/>
  </p:clrMapOvr>
  <p:transition>
    <p:strips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CN" sz="40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讨论：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4000" dirty="0" smtClean="0"/>
              <a:t>是否可以用贪心法解决此题？</a:t>
            </a:r>
          </a:p>
        </p:txBody>
      </p:sp>
    </p:spTree>
    <p:extLst>
      <p:ext uri="{BB962C8B-B14F-4D97-AF65-F5344CB8AC3E}">
        <p14:creationId xmlns:p14="http://schemas.microsoft.com/office/powerpoint/2010/main" val="3794561718"/>
      </p:ext>
    </p:extLst>
  </p:cSld>
  <p:clrMapOvr>
    <a:masterClrMapping/>
  </p:clrMapOvr>
  <p:transition>
    <p:strips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贪心方法小结</a:t>
            </a:r>
          </a:p>
        </p:txBody>
      </p:sp>
      <p:sp>
        <p:nvSpPr>
          <p:cNvPr id="128003" name="Rectangle 3"/>
          <p:cNvSpPr>
            <a:spLocks noGrp="1"/>
          </p:cNvSpPr>
          <p:nvPr>
            <p:ph idx="1"/>
          </p:nvPr>
        </p:nvSpPr>
        <p:spPr>
          <a:xfrm>
            <a:off x="457200" y="1691640"/>
            <a:ext cx="8229600" cy="2850515"/>
          </a:xfrm>
        </p:spPr>
        <p:txBody>
          <a:bodyPr vert="horz" wrap="square" lIns="91440" tIns="45720" rIns="91440" bIns="45720" anchor="t"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贪心作为一种解题思路，虽然有时无法证明它的正确性，但在无法找到其他算法的时候，不失为一种好方法。并且，贪心与其他算法的结合，可以对其他算法起到优化作用。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 algn="r"/>
            <a:fld id="{9A0DB2DC-4C9A-4742-B13C-FB6460FD3503}" type="slidenum">
              <a:rPr lang="zh-CN" altLang="en-US" sz="1400" dirty="0"/>
              <a:t>62</a:t>
            </a:fld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482600"/>
            <a:ext cx="8229600" cy="93535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模拟类问题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1568450"/>
            <a:ext cx="8384540" cy="4526280"/>
          </a:xfrm>
        </p:spPr>
        <p:txBody>
          <a:bodyPr vert="horz" wrap="square" lIns="91440" tIns="45720" rIns="91440" bIns="45720" anchor="t"/>
          <a:lstStyle/>
          <a:p>
            <a:pPr marL="0" lvl="1" algn="just" defTabSz="0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按题设描述进行直接模拟</a:t>
            </a:r>
          </a:p>
          <a:p>
            <a:pPr marL="0" lvl="1" algn="just" defTabSz="0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内存分配（NOI）、方块下落（HNOI试题）              队列模型模拟</a:t>
            </a:r>
          </a:p>
          <a:p>
            <a:pPr marL="0" lvl="1" algn="just" defTabSz="0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银行事件驱动、公交车站、牙医诊所</a:t>
            </a:r>
          </a:p>
          <a:p>
            <a:pPr marL="0" lvl="1" algn="just" defTabSz="0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按时间（刻）顺序模拟状态</a:t>
            </a:r>
          </a:p>
          <a:p>
            <a:pPr lvl="1" algn="just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   商船运输</a:t>
            </a:r>
          </a:p>
          <a:p>
            <a:pPr lvl="1" algn="just" eaLnBrk="1" hangingPunct="1">
              <a:buNone/>
            </a:pP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63525" y="4955540"/>
            <a:ext cx="767842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eaLnBrk="1" hangingPunct="1">
              <a:buNone/>
            </a:pPr>
            <a:r>
              <a:rPr lang="en-US" altLang="zh-CN" sz="3200" b="1" kern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</a:t>
            </a:r>
            <a:r>
              <a:rPr lang="zh-CN" altLang="en-US" sz="3200" kern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类Pascal语言程序（算法）运行模拟</a:t>
            </a:r>
            <a:endParaRPr lang="zh-CN" altLang="en-US" sz="3200" kern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63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302260" y="1107440"/>
            <a:ext cx="8384540" cy="5019040"/>
          </a:xfrm>
        </p:spPr>
        <p:txBody>
          <a:bodyPr vert="horz" wrap="square" lIns="91440" tIns="45720" rIns="91440" bIns="45720" anchor="t"/>
          <a:lstStyle/>
          <a:p>
            <a:pPr lvl="1" algn="just"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按条件描述直接模拟</a:t>
            </a:r>
          </a:p>
          <a:p>
            <a:pPr lvl="1" algn="just"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注意事件发生的起止时间、状态的变化</a:t>
            </a:r>
          </a:p>
          <a:p>
            <a:pPr lvl="1" algn="just"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按某一指标（时间）排序进行预处理</a:t>
            </a:r>
          </a:p>
          <a:p>
            <a:pPr lvl="1" algn="just"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注意事项：</a:t>
            </a:r>
          </a:p>
          <a:p>
            <a:pPr lvl="3" algn="just"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准确理解题意，切忌加入个人想当然思想，严格按题意进行模拟</a:t>
            </a:r>
          </a:p>
          <a:p>
            <a:pPr lvl="3" algn="just"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一般来说要考虑的因素较多，容易让人思路糊涂，做题前要有绝对清晰的思路并逐步修正要考虑的各种因素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64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8800" b="0" i="1" smtClean="0"/>
              <a:t>谢   谢  ！</a:t>
            </a:r>
          </a:p>
        </p:txBody>
      </p:sp>
    </p:spTree>
    <p:extLst>
      <p:ext uri="{BB962C8B-B14F-4D97-AF65-F5344CB8AC3E}">
        <p14:creationId xmlns:p14="http://schemas.microsoft.com/office/powerpoint/2010/main" val="2575089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罚款问题</a:t>
            </a:r>
          </a:p>
        </p:txBody>
      </p:sp>
      <p:sp>
        <p:nvSpPr>
          <p:cNvPr id="355331" name="内容占位符 2"/>
          <p:cNvSpPr>
            <a:spLocks noGrp="1"/>
          </p:cNvSpPr>
          <p:nvPr>
            <p:ph idx="4294967295"/>
          </p:nvPr>
        </p:nvSpPr>
        <p:spPr>
          <a:xfrm>
            <a:off x="357188" y="2017713"/>
            <a:ext cx="85979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现有</a:t>
            </a:r>
            <a:r>
              <a:rPr lang="zh-CN" altLang="en-US" dirty="0" smtClean="0"/>
              <a:t>一台机器以及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项要完成的工作，该机器每完成一项工作需要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的单位时间，而工作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如果没有在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的时间内完成，将会受到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的罚款。求怎样安排工作的顺序，使完成工作后总的罚款数最少。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735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分析</a:t>
            </a:r>
          </a:p>
        </p:txBody>
      </p:sp>
      <p:sp>
        <p:nvSpPr>
          <p:cNvPr id="357379" name="内容占位符 2"/>
          <p:cNvSpPr>
            <a:spLocks noGrp="1"/>
          </p:cNvSpPr>
          <p:nvPr>
            <p:ph idx="4294967295"/>
          </p:nvPr>
        </p:nvSpPr>
        <p:spPr>
          <a:xfrm>
            <a:off x="915162" y="1600581"/>
            <a:ext cx="8039926" cy="45319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要</a:t>
            </a:r>
            <a:r>
              <a:rPr lang="zh-CN" altLang="en-US" dirty="0" smtClean="0"/>
              <a:t>使罚款最少，我们显然应尽量完成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值较大的工作。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此时</a:t>
            </a:r>
            <a:r>
              <a:rPr lang="zh-CN" altLang="en-US" dirty="0" smtClean="0"/>
              <a:t>，我们可以将工作按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从大到小进行排序，然后按照排好的顺序依次对工作进行安排，安排的规则为：使处理工作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的时间既在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之内，又尽量靠后；如果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之内的时间都已经排满，就放弃处理此项工作。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474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证明</a:t>
            </a:r>
          </a:p>
        </p:txBody>
      </p:sp>
      <p:sp>
        <p:nvSpPr>
          <p:cNvPr id="359427" name="内容占位符 2"/>
          <p:cNvSpPr>
            <a:spLocks noGrp="1"/>
          </p:cNvSpPr>
          <p:nvPr>
            <p:ph idx="4294967295"/>
          </p:nvPr>
        </p:nvSpPr>
        <p:spPr>
          <a:xfrm>
            <a:off x="357188" y="2017713"/>
            <a:ext cx="8597900" cy="44831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/>
              <a:t>   </a:t>
            </a:r>
            <a:r>
              <a:rPr lang="zh-CN" altLang="en-US" dirty="0" smtClean="0"/>
              <a:t>    假设</a:t>
            </a:r>
            <a:r>
              <a:rPr lang="zh-CN" altLang="en-US" dirty="0" smtClean="0"/>
              <a:t>按照上述方法得到的解不是最优的，那么必然存在某个工作</a:t>
            </a:r>
            <a:r>
              <a:rPr lang="en-US" altLang="zh-CN" dirty="0" smtClean="0"/>
              <a:t>j</a:t>
            </a:r>
            <a:r>
              <a:rPr lang="zh-CN" altLang="en-US" dirty="0" smtClean="0"/>
              <a:t>应当安排到处理的过程中，却没有得到安排。假设我们要将该工作安排进去，由于时间</a:t>
            </a:r>
            <a:r>
              <a:rPr lang="en-US" altLang="zh-CN" dirty="0" smtClean="0"/>
              <a:t>t[j]</a:t>
            </a:r>
            <a:r>
              <a:rPr lang="zh-CN" altLang="en-US" dirty="0" smtClean="0"/>
              <a:t>内都已经排满，就必然需要将一个已安排的工作</a:t>
            </a:r>
            <a:r>
              <a:rPr lang="en-US" altLang="zh-CN" dirty="0" smtClean="0"/>
              <a:t>k</a:t>
            </a:r>
            <a:r>
              <a:rPr lang="zh-CN" altLang="en-US" dirty="0" smtClean="0"/>
              <a:t>与之替换，而</a:t>
            </a:r>
            <a:r>
              <a:rPr lang="en-US" altLang="zh-CN" dirty="0" smtClean="0"/>
              <a:t>c[k]&gt;=c[j]</a:t>
            </a:r>
            <a:r>
              <a:rPr lang="zh-CN" altLang="en-US" dirty="0" smtClean="0"/>
              <a:t>，这样替换显然会增加罚款的数额。因此，除上述安排方法以外的安排方法都不会使罚款的数额减少</a:t>
            </a:r>
            <a:r>
              <a:rPr lang="zh-CN" altLang="en-US" dirty="0" smtClean="0"/>
              <a:t>，由此证明上述</a:t>
            </a:r>
            <a:r>
              <a:rPr lang="zh-CN" altLang="en-US" dirty="0" smtClean="0"/>
              <a:t>方法得到的结果是最优的。</a:t>
            </a:r>
          </a:p>
        </p:txBody>
      </p:sp>
    </p:spTree>
    <p:extLst>
      <p:ext uri="{BB962C8B-B14F-4D97-AF65-F5344CB8AC3E}">
        <p14:creationId xmlns:p14="http://schemas.microsoft.com/office/powerpoint/2010/main" val="905496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华文行楷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模块">
  <a:themeElements>
    <a:clrScheme name="1_模块 1">
      <a:dk1>
        <a:srgbClr val="5A6378"/>
      </a:dk1>
      <a:lt1>
        <a:srgbClr val="FFFFFF"/>
      </a:lt1>
      <a:dk2>
        <a:srgbClr val="000000"/>
      </a:dk2>
      <a:lt2>
        <a:srgbClr val="D4D4D6"/>
      </a:lt2>
      <a:accent1>
        <a:srgbClr val="F0AD00"/>
      </a:accent1>
      <a:accent2>
        <a:srgbClr val="60B5CC"/>
      </a:accent2>
      <a:accent3>
        <a:srgbClr val="AAAAAA"/>
      </a:accent3>
      <a:accent4>
        <a:srgbClr val="DADADA"/>
      </a:accent4>
      <a:accent5>
        <a:srgbClr val="F6D3AA"/>
      </a:accent5>
      <a:accent6>
        <a:srgbClr val="56A4B9"/>
      </a:accent6>
      <a:hlink>
        <a:srgbClr val="168BBA"/>
      </a:hlink>
      <a:folHlink>
        <a:srgbClr val="680000"/>
      </a:folHlink>
    </a:clrScheme>
    <a:fontScheme name="1_模块">
      <a:majorFont>
        <a:latin typeface="Corbel"/>
        <a:ea typeface="华文楷体"/>
        <a:cs typeface=""/>
      </a:majorFont>
      <a:minorFont>
        <a:latin typeface="Corbe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模块 1">
        <a:dk1>
          <a:srgbClr val="5A6378"/>
        </a:dk1>
        <a:lt1>
          <a:srgbClr val="FFFFFF"/>
        </a:lt1>
        <a:dk2>
          <a:srgbClr val="000000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AAAAAA"/>
        </a:accent3>
        <a:accent4>
          <a:srgbClr val="DADADA"/>
        </a:accent4>
        <a:accent5>
          <a:srgbClr val="F6D3AA"/>
        </a:accent5>
        <a:accent6>
          <a:srgbClr val="56A4B9"/>
        </a:accent6>
        <a:hlink>
          <a:srgbClr val="168BBA"/>
        </a:hlink>
        <a:folHlink>
          <a:srgbClr val="68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6140</Words>
  <Application>Microsoft Office PowerPoint</Application>
  <PresentationFormat>全屏显示(4:3)</PresentationFormat>
  <Paragraphs>446</Paragraphs>
  <Slides>65</Slides>
  <Notes>62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65</vt:i4>
      </vt:variant>
    </vt:vector>
  </HeadingPairs>
  <TitlesOfParts>
    <vt:vector size="69" baseType="lpstr">
      <vt:lpstr>Balloons</vt:lpstr>
      <vt:lpstr>默认设计模板</vt:lpstr>
      <vt:lpstr>Blends</vt:lpstr>
      <vt:lpstr>1_模块</vt:lpstr>
      <vt:lpstr>贪心与模拟</vt:lpstr>
      <vt:lpstr>贪心方法的基本思想 </vt:lpstr>
      <vt:lpstr>适用于贪心策略求解的问题的特点 </vt:lpstr>
      <vt:lpstr>PowerPoint 演示文稿</vt:lpstr>
      <vt:lpstr>PowerPoint 演示文稿</vt:lpstr>
      <vt:lpstr>PowerPoint 演示文稿</vt:lpstr>
      <vt:lpstr>罚款问题</vt:lpstr>
      <vt:lpstr>分析</vt:lpstr>
      <vt:lpstr>证明</vt:lpstr>
      <vt:lpstr>贪心方法的应用</vt:lpstr>
      <vt:lpstr>贪心方法的应用</vt:lpstr>
      <vt:lpstr>贪心方法的应用</vt:lpstr>
      <vt:lpstr>贪心方法的应用</vt:lpstr>
      <vt:lpstr>贪心方法的应用</vt:lpstr>
      <vt:lpstr>例题2 排序问题</vt:lpstr>
      <vt:lpstr>例题2 排序问题</vt:lpstr>
      <vt:lpstr>分析</vt:lpstr>
      <vt:lpstr>PowerPoint 演示文稿</vt:lpstr>
      <vt:lpstr>问题变形</vt:lpstr>
      <vt:lpstr>贪心方法的应用（贪心标准）</vt:lpstr>
      <vt:lpstr>贪心方法的应用（贪心标准）</vt:lpstr>
      <vt:lpstr>贪心方法的应用</vt:lpstr>
      <vt:lpstr>贪心方法的应用</vt:lpstr>
      <vt:lpstr>贪心方法的应用</vt:lpstr>
      <vt:lpstr>贪心方法的应用</vt:lpstr>
      <vt:lpstr>例题分析：田忌赛马问题</vt:lpstr>
      <vt:lpstr>分析</vt:lpstr>
      <vt:lpstr>分析</vt:lpstr>
      <vt:lpstr>PowerPoint 演示文稿</vt:lpstr>
      <vt:lpstr>Dp求解</vt:lpstr>
      <vt:lpstr>贪心方法的应用（贪心标准证明）</vt:lpstr>
      <vt:lpstr>贪心方法的应用</vt:lpstr>
      <vt:lpstr>贪心方法的应用</vt:lpstr>
      <vt:lpstr>贪心方法的应用</vt:lpstr>
      <vt:lpstr>贪心方法的应用</vt:lpstr>
      <vt:lpstr>贪心方法的应用</vt:lpstr>
      <vt:lpstr>贪心方法的应用</vt:lpstr>
      <vt:lpstr>贪心方法的应用</vt:lpstr>
      <vt:lpstr>贪心方法的应用</vt:lpstr>
      <vt:lpstr>例题分析</vt:lpstr>
      <vt:lpstr>PowerPoint 演示文稿</vt:lpstr>
      <vt:lpstr>PowerPoint 演示文稿</vt:lpstr>
      <vt:lpstr>PowerPoint 演示文稿</vt:lpstr>
      <vt:lpstr>PowerPoint 演示文稿</vt:lpstr>
      <vt:lpstr>分析</vt:lpstr>
      <vt:lpstr>例题分析（骆驼商队）</vt:lpstr>
      <vt:lpstr>PowerPoint 演示文稿</vt:lpstr>
      <vt:lpstr>分析</vt:lpstr>
      <vt:lpstr>分析</vt:lpstr>
      <vt:lpstr>贪心算法（用于连通图）</vt:lpstr>
      <vt:lpstr>贪心算法（用于连通图）</vt:lpstr>
      <vt:lpstr>贪心方法的推广</vt:lpstr>
      <vt:lpstr>贪心与其它算法结合</vt:lpstr>
      <vt:lpstr>贪心与其它算法结合</vt:lpstr>
      <vt:lpstr>贪心与其它算法结合</vt:lpstr>
      <vt:lpstr>例题2：乘车路线（贪心与搜索减枝）</vt:lpstr>
      <vt:lpstr>分析</vt:lpstr>
      <vt:lpstr>分析</vt:lpstr>
      <vt:lpstr>贪心求近似解</vt:lpstr>
      <vt:lpstr>PowerPoint 演示文稿</vt:lpstr>
      <vt:lpstr>PowerPoint 演示文稿</vt:lpstr>
      <vt:lpstr>贪心方法小结</vt:lpstr>
      <vt:lpstr>模拟类问题</vt:lpstr>
      <vt:lpstr>PowerPoint 演示文稿</vt:lpstr>
      <vt:lpstr>谢   谢  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基础算法</dc:title>
  <dc:creator>clg</dc:creator>
  <cp:lastModifiedBy>user</cp:lastModifiedBy>
  <cp:revision>420</cp:revision>
  <dcterms:created xsi:type="dcterms:W3CDTF">2010-03-10T04:09:00Z</dcterms:created>
  <dcterms:modified xsi:type="dcterms:W3CDTF">2017-02-05T15:28:44Z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2052-10.1.0.6202</vt:lpwstr>
  </property>
</Properties>
</file>