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内在能力建模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Ruifu Kang &amp; Yirou Niu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2024-12-26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模型构建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模型验证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代码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读取并合并数据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21,805 × 7,595
   ID        householdID.x communityID.x pa001   pa002   qa001s1 qa001s2 qa001s3
   &lt;chr&gt;     &lt;chr&gt;         &lt;chr&gt;         &lt;dbl+l&gt; &lt;dbl+l&gt; &lt;dbl+l&gt; &lt;dbl+l&gt; &lt;dbl+l&gt;
 1 09400410… 0940041030    0940041       5 [5 N… 1 [1 Y… NA      NA      NA     
 2 09400411… 0940041100    0940041       5 [5 N… 1 [1 Y… NA      NA      NA     
 3 09400410… 0940041080    0940041       5 [5 N… 1 [1 Y… NA      NA      NA     
 4 09400411… 0940041120    0940041       5 [5 N… 1 [1 Y… NA      NA      NA     
 5 09400411… 0940041120    0940041       5 [5 N… 1 [1 Y… NA      NA      NA     
 6 09400411… 0940041140    0940041       5 [5 N… 1 [1 Y… NA      NA      NA     
 7 09400411… 0940041190    0940041       5 [5 N… 1 [1 Y… NA      NA      NA     
 8 09400411… 0940041170    0940041       5 [5 N… 1 [1 Y… NA      NA      NA     
 9 09400411… 0940041170    0940041       5 [5 N… 1 [1 Y… NA      NA      NA     
10 09400431… 0940043100    0940043       5 [5 N… 1 [1 Y… NA      NA      NA     
# ℹ 21,795 more rows
# ℹ 7,587 more variables: qa001s4 &lt;dbl+lbl&gt;, qa001s5 &lt;dbl+lbl&gt;,
#   qa001s6 &lt;dbl+lbl&gt;, qa001s7 &lt;dbl+lbl&gt;, qa001s8 &lt;dbl+lbl&gt;,
#   qa001s97 &lt;dbl+lbl&gt;, qa002 &lt;chr&gt;, qa002_1 &lt;chr&gt;, qa003 &lt;dbl&gt;, qa004 &lt;dbl&gt;,
#   qa005 &lt;dbl&gt;, qa006 &lt;chr&gt;, qa006_1 &lt;chr&gt;, qa007 &lt;dbl&gt;, qa008 &lt;dbl&gt;,
#   qa009 &lt;dbl&gt;, qa010 &lt;chr&gt;, qa010_1 &lt;chr&gt;, qa011 &lt;dbl&gt;, qa012 &lt;dbl&gt;,
#   qa013 &lt;dbl&gt;, qa014 &lt;dbl+lbl&gt;, qa015 &lt;dbl+lbl&gt;, qa016 &lt;dbl+lbl&gt;, …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变量重命名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年龄数据清洗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"总共人数: 9982"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内在能力分数计算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运动维度计算（无误）</a:t>
            </a:r>
          </a:p>
          <a:p>
            <a:pPr lvl="0" indent="0">
              <a:buNone/>
            </a:pPr>
            <a:r>
              <a:rPr>
                <a:latin typeface="Courier"/>
              </a:rPr>
              <a:t>
   0    1 &lt;NA&gt; 
6252 1714 2016 </a:t>
            </a:r>
          </a:p>
          <a:p>
            <a:pPr lvl="0" indent="0">
              <a:buNone/>
            </a:pPr>
            <a:r>
              <a:rPr>
                <a:latin typeface="Courier"/>
              </a:rPr>
              <a:t>
   0    1 &lt;NA&gt; 
 393 7719 1870 </a:t>
            </a:r>
          </a:p>
          <a:p>
            <a:pPr lvl="0" indent="0">
              <a:buNone/>
            </a:pPr>
            <a:r>
              <a:rPr>
                <a:latin typeface="Courier"/>
              </a:rPr>
              <a:t>
   0    1 &lt;NA&gt; 
 774 6913 2295 </a:t>
            </a:r>
          </a:p>
          <a:p>
            <a:pPr lvl="0" indent="0">
              <a:buNone/>
            </a:pPr>
            <a:r>
              <a:rPr>
                <a:latin typeface="Courier"/>
              </a:rPr>
              <a:t>
   0    1 &lt;NA&gt; 
 112  154 9716 </a:t>
            </a:r>
          </a:p>
          <a:p>
            <a:pPr lvl="0" indent="0">
              <a:buNone/>
            </a:pPr>
            <a:r>
              <a:rPr>
                <a:latin typeface="Courier"/>
              </a:rPr>
              <a:t>
   0    1 &lt;NA&gt; 
 110 6913 2959 </a:t>
            </a:r>
          </a:p>
          <a:p>
            <a:pPr lvl="0" indent="0">
              <a:buNone/>
            </a:pPr>
            <a:r>
              <a:rPr>
                <a:latin typeface="Courier"/>
              </a:rPr>
              <a:t>
   0    1 &lt;NA&gt; 
2589 5473 1920 </a:t>
            </a:r>
          </a:p>
          <a:p>
            <a:pPr lvl="0" indent="0">
              <a:buNone/>
            </a:pPr>
            <a:r>
              <a:rPr>
                <a:latin typeface="Courier"/>
              </a:rPr>
              <a:t>
   0    1    2    3 &lt;NA&gt; 
  86 1575 3759 1399 3163 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认知维度计算（无误）</a:t>
            </a:r>
          </a:p>
          <a:p>
            <a:pPr lvl="0" indent="0">
              <a:buNone/>
            </a:pPr>
            <a:r>
              <a:rPr>
                <a:latin typeface="Courier"/>
              </a:rPr>
              <a:t>
   0    1    2    3    4    5    6    7    8    9   10 &lt;NA&gt; 
1932  468 1156 1960 1934 1374  660  264   68   21    9  136 </a:t>
            </a:r>
          </a:p>
          <a:p>
            <a:pPr lvl="0" indent="0">
              <a:buNone/>
            </a:pPr>
            <a:r>
              <a:rPr>
                <a:latin typeface="Courier"/>
              </a:rPr>
              <a:t>
   1    2 &lt;NA&gt; 
 154 6473 3355 </a:t>
            </a:r>
          </a:p>
          <a:p>
            <a:pPr lvl="0" indent="0">
              <a:buNone/>
            </a:pPr>
            <a:r>
              <a:rPr>
                <a:latin typeface="Courier"/>
              </a:rPr>
              <a:t>
   0    1    2    3    4    5 &lt;NA&gt; 
 386 1520  878  467  439 2937 3355 </a:t>
            </a:r>
          </a:p>
          <a:p>
            <a:pPr lvl="0" indent="0">
              <a:buNone/>
            </a:pPr>
            <a:r>
              <a:rPr>
                <a:latin typeface="Courier"/>
              </a:rPr>
              <a:t>
   0    1    2    3 &lt;NA&gt; 
2414  778 2162 4628    0 </a:t>
            </a:r>
          </a:p>
          <a:p>
            <a:pPr lvl="0" indent="0">
              <a:buNone/>
            </a:pPr>
            <a:r>
              <a:rPr>
                <a:latin typeface="Courier"/>
              </a:rPr>
              <a:t>
   0    1    2 &lt;NA&gt; 
 474 1887 4581 3040 </a:t>
            </a:r>
          </a:p>
          <a:p>
            <a:pPr lvl="0" indent="0">
              <a:buNone/>
            </a:pPr>
            <a:r>
              <a:rPr>
                <a:latin typeface="Courier"/>
              </a:rPr>
              <a:t>
   0    1    2    3    4    5 &lt;NA&gt; 
 175  340  651  860 1745 3171 3040 </a:t>
            </a:r>
          </a:p>
          <a:p>
            <a:pPr lvl="0" indent="0">
              <a:buNone/>
            </a:pPr>
            <a:r>
              <a:rPr>
                <a:latin typeface="Courier"/>
              </a:rPr>
              <a:t>
   0    1 &lt;NA&gt; 
4143 4881  958 </a:t>
            </a:r>
          </a:p>
          <a:p>
            <a:pPr lvl="0" indent="0">
              <a:buNone/>
            </a:pPr>
            <a:r>
              <a:rPr>
                <a:latin typeface="Courier"/>
              </a:rPr>
              <a:t>
   0    1    2    3    4    5    6    7    8    9   10   11   12   13   14   15 
   4    9   12   32   63   83  143  179  305  377  506  561  582  529  635  610 
  16   17   18   19   20   21 &lt;NA&gt; 
 418  246  111   30   10    2 4535 </a:t>
            </a:r>
          </a:p>
          <a:p>
            <a:pPr lvl="0" indent="0">
              <a:buNone/>
            </a:pPr>
            <a:r>
              <a:rPr>
                <a:latin typeface="Courier"/>
              </a:rPr>
              <a:t>
   0    1    2    3 &lt;NA&gt; 
1713 1143 1774  817 4535 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心理维度计算</a:t>
            </a:r>
          </a:p>
          <a:p>
            <a:pPr lvl="0" indent="0">
              <a:buNone/>
            </a:pPr>
            <a:r>
              <a:rPr>
                <a:latin typeface="Courier"/>
              </a:rPr>
              <a:t>
   0    1 &lt;NA&gt; 
1900 7184  898 </a:t>
            </a:r>
          </a:p>
          <a:p>
            <a:pPr lvl="0" indent="0">
              <a:buNone/>
            </a:pPr>
            <a:r>
              <a:rPr>
                <a:latin typeface="Courier"/>
              </a:rPr>
              <a:t>
   0    1 &lt;NA&gt; 
3275 5904  803 </a:t>
            </a:r>
          </a:p>
          <a:p>
            <a:pPr lvl="0" indent="0">
              <a:buNone/>
            </a:pPr>
            <a:r>
              <a:rPr>
                <a:latin typeface="Courier"/>
              </a:rPr>
              <a:t>
   0    1 &lt;NA&gt; 
2596 5647 1739 </a:t>
            </a:r>
          </a:p>
          <a:p>
            <a:pPr lvl="0" indent="0">
              <a:buNone/>
            </a:pPr>
            <a:r>
              <a:rPr>
                <a:latin typeface="Courier"/>
              </a:rPr>
              <a:t>
   0    1    2    3 &lt;NA&gt; 
 526 1504 2388 3708 1856 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感官维度计算(无误)</a:t>
            </a:r>
          </a:p>
          <a:p>
            <a:pPr lvl="0" indent="0">
              <a:buNone/>
            </a:pPr>
            <a:r>
              <a:rPr>
                <a:latin typeface="Courier"/>
              </a:rPr>
              <a:t>
   0    1 &lt;NA&gt; 
2996 6337  649 </a:t>
            </a:r>
          </a:p>
          <a:p>
            <a:pPr lvl="0" indent="0">
              <a:buNone/>
            </a:pPr>
            <a:r>
              <a:rPr>
                <a:latin typeface="Courier"/>
              </a:rPr>
              <a:t>
   0    1 &lt;NA&gt; 
2595 6725  662 </a:t>
            </a:r>
          </a:p>
          <a:p>
            <a:pPr lvl="0" indent="0">
              <a:buNone/>
            </a:pPr>
            <a:r>
              <a:rPr>
                <a:latin typeface="Courier"/>
              </a:rPr>
              <a:t>
   0    1 &lt;NA&gt; 
1553 7650  779 </a:t>
            </a:r>
          </a:p>
          <a:p>
            <a:pPr lvl="0" indent="0">
              <a:buNone/>
            </a:pPr>
            <a:r>
              <a:rPr>
                <a:latin typeface="Courier"/>
              </a:rPr>
              <a:t>
   0    1    2    3 &lt;NA&gt; 
 600 1592 1955 5017  818 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活力维度计算（无误，性别没有的也都没法衡量，为NA）</a:t>
            </a:r>
          </a:p>
          <a:p>
            <a:pPr lvl="0" indent="0">
              <a:buNone/>
            </a:pPr>
            <a:r>
              <a:rPr>
                <a:latin typeface="Courier"/>
              </a:rPr>
              <a:t>
   0    1 &lt;NA&gt; 
4666 3487 1829 </a:t>
            </a:r>
          </a:p>
          <a:p>
            <a:pPr lvl="0" indent="0">
              <a:buNone/>
            </a:pPr>
            <a:r>
              <a:rPr>
                <a:latin typeface="Courier"/>
              </a:rPr>
              <a:t>
   0    1 &lt;NA&gt; 
5481 2588 1913 </a:t>
            </a:r>
          </a:p>
          <a:p>
            <a:pPr lvl="0" indent="0">
              <a:buNone/>
            </a:pPr>
            <a:r>
              <a:rPr>
                <a:latin typeface="Courier"/>
              </a:rPr>
              <a:t>
   0    1 &lt;NA&gt; 
1150 5552 3280 </a:t>
            </a:r>
          </a:p>
          <a:p>
            <a:pPr lvl="0" indent="0">
              <a:buNone/>
            </a:pPr>
            <a:r>
              <a:rPr>
                <a:latin typeface="Courier"/>
              </a:rPr>
              <a:t>
   0    1    2    3 &lt;NA&gt; 
 498 2667 2325 1062 3430 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内在能力清洗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"覆盖百分之百内在能力变量的个体数量: 3177"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1 × 5
  missing_physical missing_cognitive missing_psychological missing_sensory
             &lt;int&gt;             &lt;int&gt;                 &lt;int&gt;           &lt;int&gt;
1              354              1703                   185              38
# ℹ 1 more variable: missing_vitality &lt;int&gt;</a:t>
            </a:r>
          </a:p>
          <a:p>
            <a:pPr lvl="0" indent="0">
              <a:buNone/>
            </a:pPr>
            <a:r>
              <a:rPr>
                <a:latin typeface="Courier"/>
              </a:rPr>
              <a:t>[1] "覆盖80%内在能力变量的个体数量: 6094"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自变量筛选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数据分割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建模步骤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模型构建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模型验证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数据初步清洗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读取并合并数据</a:t>
            </a:r>
          </a:p>
          <a:p>
            <a:pPr lvl="0" indent="-342900" marL="342900">
              <a:buAutoNum type="arabicPeriod"/>
            </a:pPr>
            <a:r>
              <a:rPr/>
              <a:t>变量重命名：内在能力及其相关变量，包括出生年份、性别等都重命名</a:t>
            </a:r>
          </a:p>
          <a:p>
            <a:pPr lvl="0" indent="-342900" marL="342900">
              <a:buAutoNum type="arabicPeriod"/>
            </a:pPr>
            <a:r>
              <a:rPr/>
              <a:t>年龄数据清洗：去掉非老年人的个体之后9982人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内在能力赋值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1. 运动</a:t>
            </a:r>
          </a:p>
          <a:p>
            <a:pPr lvl="0"/>
            <a:r>
              <a:rPr/>
              <a:t>2.5米步行速度≥ 1米/秒得1分；</a:t>
            </a:r>
          </a:p>
          <a:p>
            <a:pPr lvl="0" indent="0" marL="0">
              <a:buNone/>
            </a:pPr>
          </a:p>
        </p:txBody>
      </p:sp>
      <p:pic>
        <p:nvPicPr>
          <p:cNvPr descr="analysis_files\figure-pptx\mermaid-fig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74800"/>
            <a:ext cx="5105400" cy="165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</a:t>
            </a:r>
          </a:p>
          <a:p>
            <a:pPr lvl="0"/>
            <a:r>
              <a:rPr/>
              <a:t>重复坐下5次≤12秒得1分；</a:t>
            </a:r>
          </a:p>
          <a:p>
            <a:pPr lvl="0"/>
            <a:r>
              <a:rPr/>
              <a:t>平衡：3个10秒完成2个及以上得1分。</a:t>
            </a:r>
          </a:p>
          <a:p>
            <a:pPr lvl="0"/>
            <a:r>
              <a:rPr/>
              <a:t>满分3分 ### 2. 认知：</a:t>
            </a:r>
          </a:p>
          <a:p>
            <a:pPr lvl="0"/>
            <a:r>
              <a:rPr/>
              <a:t>情景记忆（基于延迟回忆得分）：0-10分；</a:t>
            </a:r>
          </a:p>
          <a:p>
            <a:pPr lvl="0"/>
            <a:r>
              <a:rPr/>
              <a:t>减7测试：5分；</a:t>
            </a:r>
          </a:p>
          <a:p>
            <a:pPr lvl="0"/>
            <a:r>
              <a:rPr/>
              <a:t>日期、月份、年份和季节：5分；</a:t>
            </a:r>
          </a:p>
          <a:p>
            <a:pPr lvl="0"/>
            <a:r>
              <a:rPr/>
              <a:t>绘画：1分。</a:t>
            </a:r>
          </a:p>
          <a:p>
            <a:pPr lvl="0"/>
            <a:r>
              <a:rPr/>
              <a:t>满分21分</a:t>
            </a:r>
          </a:p>
          <a:p>
            <a:pPr lvl="0"/>
            <a:r>
              <a:rPr/>
              <a:t>进一步：范围18-20：得3分；范围14-17：得2分；范围7-13：得1分；范围0-6：得0分。</a:t>
            </a:r>
          </a:p>
          <a:p>
            <a:pPr lvl="0"/>
            <a:r>
              <a:rPr/>
              <a:t>满分3分</a:t>
            </a:r>
          </a:p>
          <a:p>
            <a:pPr lvl="0" indent="0" marL="0">
              <a:buNone/>
            </a:pPr>
          </a:p>
        </p:txBody>
      </p:sp>
      <p:pic>
        <p:nvPicPr>
          <p:cNvPr descr="analysis_files\figure-pptx\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879600"/>
            <a:ext cx="5105400" cy="101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 心理</a:t>
            </a:r>
          </a:p>
          <a:p>
            <a:pPr lvl="0"/>
            <a:r>
              <a:rPr/>
              <a:t>CES-D评分为0到9分：得1分；</a:t>
            </a:r>
          </a:p>
          <a:p>
            <a:pPr lvl="0"/>
            <a:r>
              <a:rPr/>
              <a:t>总睡眠时间在5到10.5小时之间，得1分；</a:t>
            </a:r>
          </a:p>
          <a:p>
            <a:pPr lvl="0"/>
            <a:r>
              <a:rPr/>
              <a:t>睡眠质量：一周内睡眠不安的频率0到2天之间得1分。</a:t>
            </a:r>
          </a:p>
          <a:p>
            <a:pPr lvl="0"/>
            <a:r>
              <a:rPr/>
              <a:t>满分3分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4. 感官</a:t>
            </a:r>
          </a:p>
          <a:p>
            <a:pPr lvl="0"/>
            <a:r>
              <a:rPr/>
              <a:t>听力回答非常好、好、一般：得1分；</a:t>
            </a:r>
          </a:p>
          <a:p>
            <a:pPr lvl="0"/>
            <a:r>
              <a:rPr/>
              <a:t>视力回答非常好、好、一般：得1分（远和近两项）</a:t>
            </a:r>
          </a:p>
          <a:p>
            <a:pPr lvl="0"/>
            <a:r>
              <a:rPr/>
              <a:t>满分3分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5. 活力</a:t>
            </a:r>
          </a:p>
          <a:p>
            <a:pPr lvl="0"/>
            <a:r>
              <a:rPr/>
              <a:t>握力：男性≥ 35kg得1分，女性≥ 25kg得1分；</a:t>
            </a:r>
          </a:p>
          <a:p>
            <a:pPr lvl="0"/>
            <a:r>
              <a:rPr/>
              <a:t>FEV：男性≥ 400得1分，女性≥ 290得1分;</a:t>
            </a:r>
          </a:p>
          <a:p>
            <a:pPr lvl="0"/>
            <a:r>
              <a:rPr/>
              <a:t>血红蛋白：男性≥ 120g/L得1分，女性≥ 110g/L得1分。</a:t>
            </a:r>
          </a:p>
          <a:p>
            <a:pPr lvl="0"/>
            <a:r>
              <a:rPr/>
              <a:t>满分3分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内在能力筛选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根据内在能力计算情况筛选出覆盖内在能力指标范围大于100%的个体</a:t>
            </a:r>
          </a:p>
          <a:p>
            <a:pPr lvl="0"/>
            <a:r>
              <a:rPr/>
              <a:t>保存筛选后的数据到一个新的数据框中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自变量筛选与清洗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数据拆分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内在能力建模</dc:title>
  <dc:creator>Ruifu Kang &amp; Yirou Niu</dc:creator>
  <cp:keywords/>
  <dcterms:created xsi:type="dcterms:W3CDTF">2025-01-11T10:56:40Z</dcterms:created>
  <dcterms:modified xsi:type="dcterms:W3CDTF">2025-01-11T10:56:40Z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2024-12-26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