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6" r:id="rId5"/>
    <p:sldId id="257" r:id="rId6"/>
    <p:sldId id="258" r:id="rId7"/>
    <p:sldId id="259" r:id="rId8"/>
    <p:sldId id="260" r:id="rId9"/>
    <p:sldId id="27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1FF"/>
    <a:srgbClr val="0072C3"/>
    <a:srgbClr val="007D79"/>
    <a:srgbClr val="D02670"/>
    <a:srgbClr val="231F20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9" autoAdjust="0"/>
    <p:restoredTop sz="95223" autoAdjust="0"/>
  </p:normalViewPr>
  <p:slideViewPr>
    <p:cSldViewPr snapToGrid="0">
      <p:cViewPr varScale="1">
        <p:scale>
          <a:sx n="79" d="100"/>
          <a:sy n="79" d="100"/>
        </p:scale>
        <p:origin x="27" y="48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 dirty="0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isannn/IBM-Data-Analyst-Capstone-Project/blob/main/IBM%20Capstone%20Dashboard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359FBEF-E2CA-4A1D-5553-BE3C92D7C1F2}"/>
              </a:ext>
            </a:extLst>
          </p:cNvPr>
          <p:cNvGrpSpPr/>
          <p:nvPr/>
        </p:nvGrpSpPr>
        <p:grpSpPr>
          <a:xfrm>
            <a:off x="336862" y="1714209"/>
            <a:ext cx="6413071" cy="3429582"/>
            <a:chOff x="132907" y="1674626"/>
            <a:chExt cx="6202482" cy="1404064"/>
          </a:xfrm>
        </p:grpSpPr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D376F1D2-1757-88AC-9FEE-8FE58C33D483}"/>
                </a:ext>
              </a:extLst>
            </p:cNvPr>
            <p:cNvSpPr txBox="1">
              <a:spLocks/>
            </p:cNvSpPr>
            <p:nvPr/>
          </p:nvSpPr>
          <p:spPr>
            <a:xfrm>
              <a:off x="132907" y="1674626"/>
              <a:ext cx="6202482" cy="1153633"/>
            </a:xfrm>
            <a:prstGeom prst="rect">
              <a:avLst/>
            </a:prstGeom>
            <a:noFill/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rgbClr val="525252"/>
                  </a:solidFill>
                  <a:latin typeface="IBM Plex Sans SemiBold" panose="020B0503050203000203" pitchFamily="34" charset="0"/>
                  <a:ea typeface="IBM Plex Sans SemiBold" panose="020B0503050203000203" pitchFamily="34" charset="0"/>
                  <a:cs typeface="IBM Plex Sans SemiBold" panose="020B0503050203000203" pitchFamily="34" charset="0"/>
                </a:defRPr>
              </a:lvl1pPr>
            </a:lstStyle>
            <a:p>
              <a:pPr algn="ctr"/>
              <a:r>
                <a:rPr lang="en-SG" sz="4800" noProof="0" dirty="0"/>
                <a:t>Analysis Of The Stack Overflow Survey Data (2024) 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39417FD-9868-E626-E891-F80312EDC281}"/>
                </a:ext>
              </a:extLst>
            </p:cNvPr>
            <p:cNvSpPr txBox="1">
              <a:spLocks/>
            </p:cNvSpPr>
            <p:nvPr/>
          </p:nvSpPr>
          <p:spPr>
            <a:xfrm>
              <a:off x="1541316" y="2679401"/>
              <a:ext cx="3385663" cy="399289"/>
            </a:xfrm>
            <a:prstGeom prst="rect">
              <a:avLst/>
            </a:prstGeom>
            <a:noFill/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rgbClr val="262626"/>
                  </a:solidFill>
                  <a:latin typeface="IBM Plex Sans" panose="020B0503050203000203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rgbClr val="262626"/>
                  </a:solidFill>
                  <a:latin typeface="IBM Plex Sans" panose="020B0503050203000203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rgbClr val="262626"/>
                  </a:solidFill>
                  <a:latin typeface="IBM Plex Sans" panose="020B0503050203000203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262626"/>
                  </a:solidFill>
                  <a:latin typeface="IBM Plex Sans" panose="020B0503050203000203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rgbClr val="262626"/>
                  </a:solidFill>
                  <a:latin typeface="IBM Plex Sans" panose="020B050305020300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SG" sz="2000" noProof="0" dirty="0"/>
                <a:t>Shang-Ian Tan</a:t>
              </a:r>
            </a:p>
            <a:p>
              <a:pPr marL="0" indent="0" algn="ctr">
                <a:buNone/>
              </a:pPr>
              <a:r>
                <a:rPr lang="en-SG" sz="2000" noProof="0" dirty="0"/>
                <a:t>7</a:t>
              </a:r>
              <a:r>
                <a:rPr lang="en-SG" sz="2000" baseline="30000" noProof="0" dirty="0"/>
                <a:t>th</a:t>
              </a:r>
              <a:r>
                <a:rPr lang="en-SG" sz="2000" noProof="0" dirty="0"/>
                <a:t> September 2025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818" y="1102994"/>
            <a:ext cx="5126182" cy="4652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19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SG" noProof="0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700430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3" y="1700430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4A022-2D12-F2FB-063D-3D1EA859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40" y="2415396"/>
            <a:ext cx="5255074" cy="2783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C9FE9D-CBB0-89FB-0367-A9A5A88C6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83" y="2415395"/>
            <a:ext cx="5233052" cy="2829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65125"/>
            <a:ext cx="10539984" cy="1325563"/>
          </a:xfrm>
        </p:spPr>
        <p:txBody>
          <a:bodyPr>
            <a:normAutofit/>
          </a:bodyPr>
          <a:lstStyle/>
          <a:p>
            <a:r>
              <a:rPr lang="en-SG" sz="2800" noProof="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Findings</a:t>
            </a:r>
          </a:p>
          <a:p>
            <a:pPr marL="0" indent="0">
              <a:buNone/>
            </a:pPr>
            <a:endParaRPr lang="en-SG" sz="1000" noProof="0" dirty="0"/>
          </a:p>
          <a:p>
            <a:r>
              <a:rPr lang="en-SG" sz="2000" b="1" noProof="0" dirty="0"/>
              <a:t>PostgreSQL</a:t>
            </a:r>
            <a:r>
              <a:rPr lang="en-SG" sz="2000" noProof="0" dirty="0"/>
              <a:t> Dominance</a:t>
            </a:r>
          </a:p>
          <a:p>
            <a:pPr lvl="1"/>
            <a:r>
              <a:rPr lang="en-SG" sz="1600" noProof="0" dirty="0"/>
              <a:t>Leading current usage and future interest</a:t>
            </a:r>
            <a:endParaRPr lang="en-SG" sz="1200" noProof="0" dirty="0"/>
          </a:p>
          <a:p>
            <a:r>
              <a:rPr lang="en-SG" sz="2000" b="1" noProof="0" dirty="0"/>
              <a:t>MongoDB</a:t>
            </a:r>
            <a:r>
              <a:rPr lang="en-SG" sz="2000" noProof="0" dirty="0"/>
              <a:t> Surge</a:t>
            </a:r>
          </a:p>
          <a:p>
            <a:pPr lvl="1"/>
            <a:r>
              <a:rPr lang="en-SG" sz="1600" noProof="0" dirty="0"/>
              <a:t>Moves from </a:t>
            </a:r>
            <a:r>
              <a:rPr lang="en-SG" sz="1600" b="1" noProof="0" dirty="0"/>
              <a:t>5</a:t>
            </a:r>
            <a:r>
              <a:rPr lang="en-SG" sz="1600" b="1" baseline="30000" noProof="0" dirty="0"/>
              <a:t>th</a:t>
            </a:r>
            <a:r>
              <a:rPr lang="en-SG" sz="1600" noProof="0" dirty="0"/>
              <a:t> currently, to </a:t>
            </a:r>
            <a:r>
              <a:rPr lang="en-SG" sz="1600" b="1" noProof="0" dirty="0"/>
              <a:t>2</a:t>
            </a:r>
            <a:r>
              <a:rPr lang="en-SG" sz="1600" b="1" baseline="30000" noProof="0" dirty="0"/>
              <a:t>nd</a:t>
            </a:r>
            <a:r>
              <a:rPr lang="en-SG" sz="1600" noProof="0" dirty="0"/>
              <a:t> in future interest</a:t>
            </a:r>
          </a:p>
          <a:p>
            <a:pPr lvl="1"/>
            <a:r>
              <a:rPr lang="en-SG" sz="1600" noProof="0" dirty="0"/>
              <a:t>Overtakes </a:t>
            </a:r>
            <a:r>
              <a:rPr lang="en-SG" sz="1600" b="1" noProof="0" dirty="0"/>
              <a:t>MySQL</a:t>
            </a:r>
            <a:r>
              <a:rPr lang="en-SG" sz="1600" noProof="0" dirty="0"/>
              <a:t> and </a:t>
            </a:r>
            <a:r>
              <a:rPr lang="en-SG" sz="1600" b="1" noProof="0" dirty="0"/>
              <a:t>Microsoft SQL Server</a:t>
            </a:r>
          </a:p>
          <a:p>
            <a:r>
              <a:rPr lang="en-SG" sz="2000" noProof="0" dirty="0"/>
              <a:t>Shifting Ranks in </a:t>
            </a:r>
          </a:p>
          <a:p>
            <a:pPr lvl="1"/>
            <a:r>
              <a:rPr lang="en-SG" sz="1600" b="1" noProof="0" dirty="0"/>
              <a:t>Firebase</a:t>
            </a:r>
            <a:r>
              <a:rPr lang="en-SG" sz="1600" noProof="0" dirty="0"/>
              <a:t> jumps from </a:t>
            </a:r>
            <a:r>
              <a:rPr lang="en-SG" sz="1600" b="1" noProof="0" dirty="0"/>
              <a:t>9</a:t>
            </a:r>
            <a:r>
              <a:rPr lang="en-SG" sz="1600" b="1" baseline="30000" noProof="0" dirty="0"/>
              <a:t>th</a:t>
            </a:r>
            <a:r>
              <a:rPr lang="en-SG" sz="1600" noProof="0" dirty="0"/>
              <a:t> currently to </a:t>
            </a:r>
            <a:r>
              <a:rPr lang="en-SG" sz="1600" b="1" noProof="0" dirty="0"/>
              <a:t>5</a:t>
            </a:r>
            <a:r>
              <a:rPr lang="en-SG" sz="1600" b="1" baseline="30000" noProof="0" dirty="0"/>
              <a:t>th</a:t>
            </a:r>
            <a:r>
              <a:rPr lang="en-SG" sz="1600" noProof="0" dirty="0"/>
              <a:t> in future interest</a:t>
            </a:r>
          </a:p>
          <a:p>
            <a:pPr lvl="1"/>
            <a:r>
              <a:rPr lang="en-SG" sz="1600" b="1" noProof="0" dirty="0"/>
              <a:t>Access </a:t>
            </a:r>
            <a:r>
              <a:rPr lang="en-SG" sz="1600" noProof="0" dirty="0"/>
              <a:t>drops to last place</a:t>
            </a:r>
            <a:endParaRPr lang="en-SG" sz="1600" b="1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Implications</a:t>
            </a:r>
          </a:p>
          <a:p>
            <a:pPr marL="0" indent="0">
              <a:buNone/>
            </a:pPr>
            <a:endParaRPr lang="en-SG" sz="1000" noProof="0" dirty="0"/>
          </a:p>
          <a:p>
            <a:r>
              <a:rPr lang="en-SG" sz="2000" b="1" noProof="0" dirty="0"/>
              <a:t>PostgreSQL </a:t>
            </a:r>
            <a:r>
              <a:rPr lang="en-SG" sz="2000" noProof="0" dirty="0"/>
              <a:t>is a Safe Investment</a:t>
            </a:r>
          </a:p>
          <a:p>
            <a:pPr lvl="1"/>
            <a:r>
              <a:rPr lang="en-SG" sz="1600" noProof="0" dirty="0"/>
              <a:t>Its sustained growth suggests long-term stability and relevance</a:t>
            </a:r>
          </a:p>
          <a:p>
            <a:r>
              <a:rPr lang="en-SG" sz="2000" noProof="0" dirty="0"/>
              <a:t>Rising </a:t>
            </a:r>
            <a:r>
              <a:rPr lang="en-SG" sz="2000" b="1" noProof="0" dirty="0"/>
              <a:t>NoSQL</a:t>
            </a:r>
            <a:r>
              <a:rPr lang="en-SG" sz="2000" noProof="0" dirty="0"/>
              <a:t> demand</a:t>
            </a:r>
          </a:p>
          <a:p>
            <a:pPr lvl="1"/>
            <a:r>
              <a:rPr lang="en-SG" sz="1600" b="1" noProof="0" dirty="0"/>
              <a:t>MongoDB’s</a:t>
            </a:r>
            <a:r>
              <a:rPr lang="en-SG" sz="1600" noProof="0" dirty="0"/>
              <a:t> leap implies increasing adoption of flexible, document-oriented databases</a:t>
            </a:r>
            <a:endParaRPr lang="en-SG" sz="1600" b="1" noProof="0" dirty="0"/>
          </a:p>
          <a:p>
            <a:r>
              <a:rPr lang="en-SG" sz="2000" noProof="0" dirty="0"/>
              <a:t>Cloud-native database growth</a:t>
            </a:r>
          </a:p>
          <a:p>
            <a:pPr lvl="1"/>
            <a:r>
              <a:rPr lang="en-SG" sz="1600" b="1" noProof="0" dirty="0"/>
              <a:t>Firebase’s</a:t>
            </a:r>
            <a:r>
              <a:rPr lang="en-SG" sz="1600" noProof="0" dirty="0"/>
              <a:t> rise reflects growing interest in serverless, real-time data solutions</a:t>
            </a:r>
          </a:p>
          <a:p>
            <a:pPr lvl="1"/>
            <a:r>
              <a:rPr lang="en-SG" sz="1600" noProof="0" dirty="0"/>
              <a:t>Benefits mobile and web-development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SG" sz="2200" noProof="0" dirty="0">
                <a:solidFill>
                  <a:srgbClr val="33B1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Capstone Dashboard</a:t>
            </a:r>
            <a:endParaRPr lang="en-SG" sz="2200" noProof="0" dirty="0">
              <a:solidFill>
                <a:srgbClr val="33B1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Dashboard: Current Technology Usage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3655D-D24B-2237-3007-9FE2708F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625" y="1393296"/>
            <a:ext cx="8322750" cy="49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Dashboard: Future Technology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9473B9-A09B-2AFA-4744-AA8ACDA45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80" y="1404497"/>
            <a:ext cx="8401040" cy="49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Dashboard: Demographics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90935-B11E-50DE-6A62-5F0342D6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00" y="1400424"/>
            <a:ext cx="8622200" cy="493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3454" y="1825625"/>
            <a:ext cx="5970346" cy="4351338"/>
          </a:xfrm>
        </p:spPr>
        <p:txBody>
          <a:bodyPr>
            <a:normAutofit fontScale="92500"/>
          </a:bodyPr>
          <a:lstStyle/>
          <a:p>
            <a:r>
              <a:rPr lang="en-SG" sz="2400" noProof="0" dirty="0"/>
              <a:t>Integration of Trends</a:t>
            </a:r>
          </a:p>
          <a:p>
            <a:pPr lvl="1"/>
            <a:r>
              <a:rPr lang="en-SG" sz="1900" noProof="0" dirty="0"/>
              <a:t>Core technologies continue dominating, signalling stability in foundational skills</a:t>
            </a:r>
          </a:p>
          <a:p>
            <a:pPr lvl="1"/>
            <a:r>
              <a:rPr lang="en-US" sz="1900" dirty="0"/>
              <a:t>New interests in </a:t>
            </a:r>
            <a:r>
              <a:rPr lang="en-US" sz="1900" b="1" dirty="0"/>
              <a:t>TypeScript</a:t>
            </a:r>
            <a:r>
              <a:rPr lang="en-US" sz="1900" dirty="0"/>
              <a:t>, </a:t>
            </a:r>
            <a:r>
              <a:rPr lang="en-US" sz="1900" b="1" dirty="0"/>
              <a:t>Go</a:t>
            </a:r>
            <a:r>
              <a:rPr lang="en-US" sz="1900" dirty="0"/>
              <a:t>, </a:t>
            </a:r>
            <a:r>
              <a:rPr lang="en-US" sz="1900" b="1" dirty="0"/>
              <a:t>MongoDB</a:t>
            </a:r>
            <a:r>
              <a:rPr lang="en-US" sz="1900" dirty="0"/>
              <a:t>, and </a:t>
            </a:r>
            <a:r>
              <a:rPr lang="en-US" sz="1900" b="1" dirty="0"/>
              <a:t>Firebase</a:t>
            </a:r>
            <a:r>
              <a:rPr lang="en-US" sz="1900" dirty="0"/>
              <a:t> (needs in modern web, backend, and cloud‑native development)</a:t>
            </a:r>
            <a:endParaRPr lang="en-SG" sz="1900" dirty="0"/>
          </a:p>
          <a:p>
            <a:r>
              <a:rPr lang="en-AU" sz="2400" dirty="0"/>
              <a:t>Cross‑Dashboard Insights</a:t>
            </a:r>
          </a:p>
          <a:p>
            <a:pPr lvl="1"/>
            <a:r>
              <a:rPr lang="en-AU" sz="1900" dirty="0"/>
              <a:t>Demographic patterns </a:t>
            </a:r>
            <a:r>
              <a:rPr lang="en-US" sz="1900" dirty="0"/>
              <a:t>align with adoption of newer, open‑source, and cloud‑friendly tools</a:t>
            </a:r>
          </a:p>
          <a:p>
            <a:pPr lvl="1"/>
            <a:r>
              <a:rPr lang="en-US" sz="1900" dirty="0"/>
              <a:t>Future preferences often extend existing skill sets rather than replace them</a:t>
            </a:r>
          </a:p>
          <a:p>
            <a:r>
              <a:rPr lang="en-US" sz="2400" dirty="0"/>
              <a:t>Trends mirror broader market movements</a:t>
            </a:r>
          </a:p>
          <a:p>
            <a:pPr lvl="1"/>
            <a:r>
              <a:rPr lang="en-AU" sz="1900" dirty="0"/>
              <a:t>Growth in AI/data science, Cloud adoption, and modern frameworks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noProof="0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noProof="0" dirty="0"/>
              <a:t>Findings</a:t>
            </a:r>
          </a:p>
          <a:p>
            <a:pPr marL="0" indent="0">
              <a:buNone/>
            </a:pPr>
            <a:endParaRPr lang="en-SG" sz="900" noProof="0" dirty="0"/>
          </a:p>
          <a:p>
            <a:r>
              <a:rPr lang="en-AU" sz="2400" dirty="0"/>
              <a:t>Stable Core Stack</a:t>
            </a:r>
          </a:p>
          <a:p>
            <a:pPr lvl="1"/>
            <a:r>
              <a:rPr lang="en-US" sz="1800" dirty="0"/>
              <a:t>JavaScript, Python, SQL, and PostgreSQL dominate current and future rankings, showing enduring relevance</a:t>
            </a:r>
            <a:endParaRPr lang="en-AU" sz="1800" dirty="0"/>
          </a:p>
          <a:p>
            <a:r>
              <a:rPr lang="en-SG" sz="2400" noProof="0" dirty="0"/>
              <a:t>Emerging Growth Areas</a:t>
            </a:r>
          </a:p>
          <a:p>
            <a:pPr lvl="1"/>
            <a:r>
              <a:rPr lang="en-US" sz="1800" dirty="0"/>
              <a:t>TypeScript, Go, MongoDB, and Firebase show significant jumps in future interest, signalling evolving developer priorities</a:t>
            </a:r>
            <a:endParaRPr lang="en-SG" sz="1800" noProof="0" dirty="0"/>
          </a:p>
          <a:p>
            <a:r>
              <a:rPr lang="en-SG" sz="2400" noProof="0" dirty="0"/>
              <a:t>Demographics Drive Trends</a:t>
            </a:r>
          </a:p>
          <a:p>
            <a:pPr lvl="1"/>
            <a:r>
              <a:rPr lang="en-US" sz="1900" dirty="0"/>
              <a:t>A young, degree‑educated, globally distributed developer base is shaping adoption patterns toward open‑source, cloud‑native, and modern frameworks</a:t>
            </a:r>
            <a:endParaRPr lang="en-SG" sz="19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noProof="0" dirty="0"/>
              <a:t>Implications</a:t>
            </a:r>
          </a:p>
          <a:p>
            <a:pPr marL="0" indent="0">
              <a:buNone/>
            </a:pPr>
            <a:endParaRPr lang="en-SG" sz="800" noProof="0" dirty="0"/>
          </a:p>
          <a:p>
            <a:r>
              <a:rPr lang="en-SG" sz="2000" noProof="0" dirty="0"/>
              <a:t>Skill Development Strategy</a:t>
            </a:r>
          </a:p>
          <a:p>
            <a:pPr lvl="1"/>
            <a:r>
              <a:rPr lang="en-US" sz="1600" dirty="0"/>
              <a:t>Developers should maintain core stack expertise while upskilling in high‑growth technologies to stay competitive</a:t>
            </a:r>
            <a:endParaRPr lang="en-SG" sz="1600" noProof="0" dirty="0"/>
          </a:p>
          <a:p>
            <a:r>
              <a:rPr lang="en-SG" sz="2000" noProof="0" dirty="0"/>
              <a:t>Hiring and Training Alignment</a:t>
            </a:r>
          </a:p>
          <a:p>
            <a:pPr lvl="1"/>
            <a:r>
              <a:rPr lang="en-US" sz="1600" dirty="0"/>
              <a:t>Employers can future‑proof teams by investing in both established and emerging tools, especially in cloud and NoSQL domains</a:t>
            </a:r>
            <a:endParaRPr lang="en-SG" sz="1600" noProof="0" dirty="0"/>
          </a:p>
          <a:p>
            <a:r>
              <a:rPr lang="en-SG" sz="2000" noProof="0" dirty="0"/>
              <a:t>Curriculum and Program Design</a:t>
            </a:r>
          </a:p>
          <a:p>
            <a:pPr lvl="1"/>
            <a:r>
              <a:rPr lang="en-US" sz="1600" dirty="0"/>
              <a:t>Educators should balance foundational skills with modern, in‑demand technologies to meet industry needs</a:t>
            </a:r>
            <a:endParaRPr lang="en-SG" sz="16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2024 Stack Overflow survey reveals a stable core tech stack (JavaScript, Python, SQL, PostgreSQL) alongside emerging growth areas</a:t>
            </a:r>
          </a:p>
          <a:p>
            <a:r>
              <a:rPr lang="en-US" sz="2000" dirty="0"/>
              <a:t>Future interest trends highlight rising demand for TypeScript, Go, MongoDB, and Firebase</a:t>
            </a:r>
          </a:p>
          <a:p>
            <a:r>
              <a:rPr lang="en-US" sz="2000" dirty="0"/>
              <a:t>Demographic patterns show a young, degree‑educated, globally distributed developer base driving adoption</a:t>
            </a:r>
          </a:p>
          <a:p>
            <a:r>
              <a:rPr lang="en-US" sz="2000" dirty="0"/>
              <a:t>Insights support strategic decision‑making for developers, employers, and educators in skill development, hiring, and curriculum design</a:t>
            </a:r>
            <a:endParaRPr lang="en-SG" sz="2000" noProof="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SG" noProof="0" dirty="0"/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noProof="0" dirty="0"/>
              <a:t>Executive Summary</a:t>
            </a:r>
          </a:p>
          <a:p>
            <a:r>
              <a:rPr lang="en-SG" sz="2200" noProof="0" dirty="0"/>
              <a:t>Introduction</a:t>
            </a:r>
          </a:p>
          <a:p>
            <a:r>
              <a:rPr lang="en-SG" sz="2200" noProof="0" dirty="0"/>
              <a:t>Methodology</a:t>
            </a:r>
          </a:p>
          <a:p>
            <a:r>
              <a:rPr lang="en-SG" sz="2200" noProof="0" dirty="0"/>
              <a:t>Results</a:t>
            </a:r>
          </a:p>
          <a:p>
            <a:pPr lvl="1"/>
            <a:r>
              <a:rPr lang="en-SG" sz="1800" noProof="0" dirty="0"/>
              <a:t>Programming Languages Trends</a:t>
            </a:r>
          </a:p>
          <a:p>
            <a:pPr lvl="1"/>
            <a:r>
              <a:rPr lang="en-SG" sz="1800" noProof="0" dirty="0"/>
              <a:t>Database Trends</a:t>
            </a:r>
          </a:p>
          <a:p>
            <a:pPr lvl="1"/>
            <a:r>
              <a:rPr lang="en-SG" sz="1800" noProof="0" dirty="0"/>
              <a:t>Dashboards</a:t>
            </a:r>
          </a:p>
          <a:p>
            <a:r>
              <a:rPr lang="en-SG" sz="2200" noProof="0" dirty="0"/>
              <a:t>Discussion</a:t>
            </a:r>
          </a:p>
          <a:p>
            <a:pPr lvl="1"/>
            <a:r>
              <a:rPr lang="en-SG" sz="1800" noProof="0" dirty="0"/>
              <a:t>Insights</a:t>
            </a:r>
          </a:p>
          <a:p>
            <a:pPr lvl="1"/>
            <a:r>
              <a:rPr lang="en-SG" sz="1800" noProof="0" dirty="0"/>
              <a:t>Overall Findings and Implications</a:t>
            </a:r>
          </a:p>
          <a:p>
            <a:r>
              <a:rPr lang="en-SG" sz="2200" noProof="0" dirty="0"/>
              <a:t>Conclusion</a:t>
            </a:r>
          </a:p>
          <a:p>
            <a:r>
              <a:rPr lang="en-SG" sz="2200" noProof="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noProof="0" dirty="0"/>
              <a:t>Survey reveals global trend</a:t>
            </a:r>
          </a:p>
          <a:p>
            <a:pPr lvl="1"/>
            <a:r>
              <a:rPr lang="en-SG" sz="1800" b="1" noProof="0" dirty="0"/>
              <a:t>JavaScript</a:t>
            </a:r>
            <a:r>
              <a:rPr lang="en-SG" sz="1800" noProof="0" dirty="0"/>
              <a:t>, </a:t>
            </a:r>
            <a:r>
              <a:rPr lang="en-SG" sz="1800" b="1" noProof="0" dirty="0"/>
              <a:t>Python</a:t>
            </a:r>
            <a:r>
              <a:rPr lang="en-SG" sz="1800" noProof="0" dirty="0"/>
              <a:t> and </a:t>
            </a:r>
            <a:r>
              <a:rPr lang="en-SG" sz="1800" b="1" noProof="0" dirty="0"/>
              <a:t>SQL</a:t>
            </a:r>
            <a:r>
              <a:rPr lang="en-SG" sz="1800" noProof="0" dirty="0"/>
              <a:t> dominate current developer usage</a:t>
            </a:r>
            <a:endParaRPr lang="en-SG" sz="1800" b="1" noProof="0" dirty="0"/>
          </a:p>
          <a:p>
            <a:r>
              <a:rPr lang="en-SG" sz="2000" noProof="0" dirty="0"/>
              <a:t>Strong future interest in cloud platforms, modern frameworks, and niche languages</a:t>
            </a:r>
            <a:endParaRPr lang="en-SG" sz="1600" noProof="0" dirty="0"/>
          </a:p>
          <a:p>
            <a:r>
              <a:rPr lang="en-SG" sz="2000" noProof="0" dirty="0"/>
              <a:t>Notable differences between current and desired technologies highlight upskilling opportunities</a:t>
            </a:r>
          </a:p>
          <a:p>
            <a:r>
              <a:rPr lang="en-SG" sz="2000" b="1" noProof="0" dirty="0"/>
              <a:t>Age</a:t>
            </a:r>
            <a:r>
              <a:rPr lang="en-SG" sz="2000" noProof="0" dirty="0"/>
              <a:t>, </a:t>
            </a:r>
            <a:r>
              <a:rPr lang="en-SG" sz="2000" b="1" noProof="0" dirty="0"/>
              <a:t>education</a:t>
            </a:r>
            <a:r>
              <a:rPr lang="en-SG" sz="2000" noProof="0" dirty="0"/>
              <a:t>, and </a:t>
            </a:r>
            <a:r>
              <a:rPr lang="en-SG" sz="2000" b="1" noProof="0" dirty="0"/>
              <a:t>geography</a:t>
            </a:r>
            <a:r>
              <a:rPr lang="en-SG" sz="2000" noProof="0" dirty="0"/>
              <a:t> shape technology preferences and career outcomes</a:t>
            </a:r>
          </a:p>
          <a:p>
            <a:r>
              <a:rPr lang="en-SG" sz="2000" noProof="0" dirty="0"/>
              <a:t>Compensation and satisfaction are linked to tech stack and experience</a:t>
            </a:r>
          </a:p>
          <a:p>
            <a:pPr lvl="1"/>
            <a:r>
              <a:rPr lang="en-SG" sz="1800" b="1" noProof="0" dirty="0"/>
              <a:t>But</a:t>
            </a:r>
            <a:r>
              <a:rPr lang="en-SG" sz="1800" noProof="0" dirty="0"/>
              <a:t> pay alone doesn’t ensure fulfilment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200" b="1" noProof="0" dirty="0">
                <a:solidFill>
                  <a:schemeClr val="tx1"/>
                </a:solidFill>
              </a:rPr>
              <a:t>Purpose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Explore global developer trends in 2024 using Stack Overflow survey data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Identify factors influencing technology adoption, skills demand, and career outcomes</a:t>
            </a:r>
          </a:p>
          <a:p>
            <a:r>
              <a:rPr lang="en-SG" sz="2200" b="1" noProof="0" dirty="0">
                <a:solidFill>
                  <a:schemeClr val="tx1"/>
                </a:solidFill>
              </a:rPr>
              <a:t>Target Audience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Developers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Employers &amp; Recruiters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Educators &amp; Training Providers</a:t>
            </a:r>
          </a:p>
          <a:p>
            <a:r>
              <a:rPr lang="en-SG" sz="2200" b="1" noProof="0" dirty="0">
                <a:solidFill>
                  <a:schemeClr val="tx1"/>
                </a:solidFill>
              </a:rPr>
              <a:t>Value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Highlights in‑demand skills and emerging technologies</a:t>
            </a:r>
          </a:p>
          <a:p>
            <a:pPr lvl="1"/>
            <a:r>
              <a:rPr lang="en-SG" sz="1800" noProof="0" dirty="0">
                <a:solidFill>
                  <a:schemeClr val="tx1"/>
                </a:solidFill>
              </a:rPr>
              <a:t>Supports career planning, hiring strategies, and curriculum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METHODOLOGY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 noProof="0" dirty="0"/>
              <a:t>Source &amp; Collection</a:t>
            </a:r>
          </a:p>
          <a:p>
            <a:pPr lvl="1"/>
            <a:r>
              <a:rPr lang="en-SG" sz="1600" noProof="0" dirty="0"/>
              <a:t>Stack Overflow Developer Survey 2024</a:t>
            </a:r>
          </a:p>
          <a:p>
            <a:pPr lvl="1"/>
            <a:r>
              <a:rPr lang="en-SG" sz="1600" noProof="0" dirty="0"/>
              <a:t>CSV format</a:t>
            </a:r>
          </a:p>
          <a:p>
            <a:pPr lvl="1"/>
            <a:r>
              <a:rPr lang="en-SG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SG" sz="1600" noProof="0" dirty="0"/>
              <a:t>65 thousand respondents globally</a:t>
            </a:r>
          </a:p>
          <a:p>
            <a:r>
              <a:rPr lang="en-SG" sz="2000" noProof="0" dirty="0"/>
              <a:t>Data Exploration</a:t>
            </a:r>
          </a:p>
          <a:p>
            <a:pPr lvl="1"/>
            <a:r>
              <a:rPr lang="en-SG" sz="1600" noProof="0" dirty="0"/>
              <a:t>Previewed dataset structure (rows, columns, data types)</a:t>
            </a:r>
          </a:p>
          <a:p>
            <a:pPr lvl="1"/>
            <a:r>
              <a:rPr lang="en-SG" sz="1600" noProof="0" dirty="0"/>
              <a:t>Calculated descriptive statistics (e.g. mean age, countries count)</a:t>
            </a:r>
          </a:p>
          <a:p>
            <a:r>
              <a:rPr lang="en-SG" sz="2000" noProof="0" dirty="0"/>
              <a:t>Cleaning</a:t>
            </a:r>
          </a:p>
          <a:p>
            <a:pPr lvl="1"/>
            <a:r>
              <a:rPr lang="en-SG" sz="1600" noProof="0" dirty="0"/>
              <a:t>Identified and removed duplicates based on key columns</a:t>
            </a:r>
          </a:p>
          <a:p>
            <a:pPr lvl="1"/>
            <a:r>
              <a:rPr lang="en-SG" sz="1600" noProof="0" dirty="0"/>
              <a:t>Visualised duplicate distribution across categories</a:t>
            </a:r>
          </a:p>
          <a:p>
            <a:pPr lvl="1"/>
            <a:r>
              <a:rPr lang="en-SG" sz="1600" noProof="0" dirty="0"/>
              <a:t>Detected and imputed or removed missing values (e.g. Mode for </a:t>
            </a:r>
            <a:r>
              <a:rPr lang="en-SG" sz="1600" i="1" noProof="0" dirty="0" err="1"/>
              <a:t>RemoteWork</a:t>
            </a:r>
            <a:r>
              <a:rPr lang="en-SG" sz="1600" noProof="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C1C56-69DA-C81F-289A-F8025080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3B3A-6C1C-84D3-864A-4672874E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SG" noProof="0" dirty="0"/>
              <a:t>METHODOLOGY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0BD6-CB77-15AE-0AB7-EEE447BC2869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noProof="0" dirty="0"/>
              <a:t>Transformation &amp; Normalisation</a:t>
            </a:r>
          </a:p>
          <a:p>
            <a:pPr lvl="1"/>
            <a:r>
              <a:rPr lang="en-SG" sz="1800" noProof="0" dirty="0"/>
              <a:t>Standardised compensation-related data (e.g. </a:t>
            </a:r>
            <a:r>
              <a:rPr lang="en-SG" sz="1800" i="1" noProof="0" dirty="0" err="1"/>
              <a:t>ConvertedCompYearly</a:t>
            </a:r>
            <a:r>
              <a:rPr lang="en-SG" sz="1800" noProof="0" dirty="0"/>
              <a:t>) for comparability</a:t>
            </a:r>
          </a:p>
          <a:p>
            <a:pPr lvl="1"/>
            <a:r>
              <a:rPr lang="en-SG" sz="1800" noProof="0" dirty="0"/>
              <a:t>Applied </a:t>
            </a:r>
            <a:r>
              <a:rPr lang="en-SG" sz="1800" i="1" noProof="0" dirty="0"/>
              <a:t>log</a:t>
            </a:r>
            <a:r>
              <a:rPr lang="en-SG" sz="1800" noProof="0" dirty="0"/>
              <a:t>-scaling and normalisation (i.e. min-max, z-score) to address skew</a:t>
            </a:r>
          </a:p>
          <a:p>
            <a:r>
              <a:rPr lang="en-SG" sz="2200" noProof="0" dirty="0"/>
              <a:t>Exploratory Data Analysis (EDA)</a:t>
            </a:r>
          </a:p>
          <a:p>
            <a:pPr lvl="1"/>
            <a:r>
              <a:rPr lang="en-SG" sz="1800" noProof="0" dirty="0"/>
              <a:t>Analysed employment, job satisfaction, experience and remote work trends</a:t>
            </a:r>
          </a:p>
          <a:p>
            <a:pPr lvl="1"/>
            <a:r>
              <a:rPr lang="en-SG" sz="1800" noProof="0" dirty="0"/>
              <a:t>Investigated relationships (e.g. satisfaction vs. experience)</a:t>
            </a:r>
          </a:p>
          <a:p>
            <a:pPr lvl="1"/>
            <a:r>
              <a:rPr lang="en-SG" sz="1800" noProof="0" dirty="0"/>
              <a:t>Identified and handled outliers using interquartile range (IQR) method</a:t>
            </a:r>
          </a:p>
          <a:p>
            <a:r>
              <a:rPr lang="en-SG" sz="2200" noProof="0" dirty="0"/>
              <a:t>Visualisation &amp; Dashboarding</a:t>
            </a:r>
          </a:p>
          <a:p>
            <a:pPr lvl="1"/>
            <a:r>
              <a:rPr lang="en-SG" sz="1800" noProof="0" dirty="0"/>
              <a:t>Created various histograms, scatterplots, bar and pie charts to illustrate findings</a:t>
            </a:r>
          </a:p>
          <a:p>
            <a:pPr lvl="1"/>
            <a:r>
              <a:rPr lang="en-SG" sz="1800" noProof="0" dirty="0"/>
              <a:t>Built interactive dashboard in IBM Cognos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FF7E-FDC4-E39C-AE7A-3C5EC079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479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7294" y="3049168"/>
            <a:ext cx="2837411" cy="759663"/>
          </a:xfrm>
        </p:spPr>
        <p:txBody>
          <a:bodyPr anchor="ctr">
            <a:noAutofit/>
          </a:bodyPr>
          <a:lstStyle/>
          <a:p>
            <a:pPr algn="ctr"/>
            <a:r>
              <a:rPr lang="en-SG" sz="4800" noProof="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SG" sz="1800" noProof="0" dirty="0"/>
          </a:p>
          <a:p>
            <a:pPr marL="0" indent="0">
              <a:buFont typeface="Arial"/>
              <a:buNone/>
            </a:pPr>
            <a:endParaRPr lang="en-SG" sz="1800" noProof="0" dirty="0"/>
          </a:p>
          <a:p>
            <a:pPr marL="0" indent="0">
              <a:buFont typeface="Arial"/>
              <a:buNone/>
            </a:pPr>
            <a:endParaRPr lang="en-SG" sz="18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noProof="0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22286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4" y="1690688"/>
            <a:ext cx="1758142" cy="501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400" noProof="0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C8BF8E-C9E2-7D20-90E6-3CEDAA9C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491885"/>
            <a:ext cx="5360516" cy="288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B11D8-D4A4-B57A-4BBD-DBB9476D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84" y="2491885"/>
            <a:ext cx="5379177" cy="2880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G" sz="2800" noProof="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400" noProof="0" dirty="0"/>
              <a:t>Findings</a:t>
            </a:r>
          </a:p>
          <a:p>
            <a:pPr marL="0" indent="0">
              <a:buNone/>
            </a:pPr>
            <a:endParaRPr lang="en-SG" sz="1000" noProof="0" dirty="0"/>
          </a:p>
          <a:p>
            <a:r>
              <a:rPr lang="en-SG" sz="2000" b="1" noProof="0" dirty="0"/>
              <a:t>HTML/CSS</a:t>
            </a:r>
            <a:r>
              <a:rPr lang="en-SG" sz="2000" noProof="0" dirty="0"/>
              <a:t>, </a:t>
            </a:r>
            <a:r>
              <a:rPr lang="en-SG" sz="2000" b="1" noProof="0" dirty="0"/>
              <a:t>JavaScript</a:t>
            </a:r>
            <a:r>
              <a:rPr lang="en-SG" sz="2000" noProof="0" dirty="0"/>
              <a:t> and </a:t>
            </a:r>
            <a:r>
              <a:rPr lang="en-SG" sz="2000" b="1" noProof="0" dirty="0"/>
              <a:t>TypeScript</a:t>
            </a:r>
            <a:r>
              <a:rPr lang="en-SG" sz="2000" noProof="0" dirty="0"/>
              <a:t> lead current and future usage far above other languages</a:t>
            </a:r>
          </a:p>
          <a:p>
            <a:r>
              <a:rPr lang="en-SG" sz="2000" b="1" noProof="0" dirty="0"/>
              <a:t>Python</a:t>
            </a:r>
            <a:r>
              <a:rPr lang="en-SG" sz="2000" noProof="0" dirty="0"/>
              <a:t> shows significant growth in popularity</a:t>
            </a:r>
          </a:p>
          <a:p>
            <a:r>
              <a:rPr lang="en-SG" sz="2000" b="1" noProof="0" dirty="0"/>
              <a:t>Go</a:t>
            </a:r>
            <a:r>
              <a:rPr lang="en-SG" sz="2000" noProof="0" dirty="0"/>
              <a:t> in future top 10, replacing </a:t>
            </a:r>
            <a:r>
              <a:rPr lang="en-SG" sz="2000" b="1" noProof="0" dirty="0"/>
              <a:t>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112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SG" sz="2400" noProof="0" dirty="0"/>
              <a:t>Implications</a:t>
            </a:r>
            <a:endParaRPr lang="en-SG" noProof="0" dirty="0"/>
          </a:p>
          <a:p>
            <a:pPr marL="0" indent="0">
              <a:buNone/>
            </a:pPr>
            <a:endParaRPr lang="en-SG" sz="1000" noProof="0" dirty="0"/>
          </a:p>
          <a:p>
            <a:r>
              <a:rPr lang="en-SG" sz="2000" noProof="0" dirty="0"/>
              <a:t>Sustained demand for web-development skills</a:t>
            </a:r>
          </a:p>
          <a:p>
            <a:pPr lvl="1"/>
            <a:r>
              <a:rPr lang="en-SG" sz="1600" noProof="0" dirty="0"/>
              <a:t>Continue to prioritise JavaScript‑based expertise</a:t>
            </a:r>
          </a:p>
          <a:p>
            <a:r>
              <a:rPr lang="en-SG" sz="2000" b="1" noProof="0" dirty="0"/>
              <a:t>Python</a:t>
            </a:r>
            <a:r>
              <a:rPr lang="en-SG" sz="2000" noProof="0" dirty="0"/>
              <a:t> for strategic skill investment</a:t>
            </a:r>
          </a:p>
          <a:p>
            <a:pPr lvl="1"/>
            <a:r>
              <a:rPr lang="en-SG" sz="1600" noProof="0" dirty="0"/>
              <a:t>Growth trajectory suggests expanding opportunities in data science, AI and automation</a:t>
            </a:r>
          </a:p>
          <a:p>
            <a:r>
              <a:rPr lang="en-SG" sz="2000" noProof="0" dirty="0"/>
              <a:t>Emerging Language Adoption</a:t>
            </a:r>
          </a:p>
          <a:p>
            <a:pPr lvl="1"/>
            <a:r>
              <a:rPr lang="en-SG" sz="1600" noProof="0" dirty="0"/>
              <a:t>Rising interests in </a:t>
            </a:r>
            <a:r>
              <a:rPr lang="en-SG" sz="1600" b="1" noProof="0" dirty="0"/>
              <a:t>Go</a:t>
            </a:r>
            <a:r>
              <a:rPr lang="en-SG" sz="1600" noProof="0" dirty="0"/>
              <a:t> implies potential demand in cloud, backend and system development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438</TotalTime>
  <Words>853</Words>
  <Application>Microsoft Office PowerPoint</Application>
  <PresentationFormat>Widescreen</PresentationFormat>
  <Paragraphs>136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Helv</vt:lpstr>
      <vt:lpstr>IBM Plex Mono</vt:lpstr>
      <vt:lpstr>IBM Plex Sans</vt:lpstr>
      <vt:lpstr>IBM Plex Sans SemiBold</vt:lpstr>
      <vt:lpstr>SLIDE_TEMPLATE_skill_network</vt:lpstr>
      <vt:lpstr>PowerPoint Presentation</vt:lpstr>
      <vt:lpstr>PowerPoint Presentation</vt:lpstr>
      <vt:lpstr>EXECUTIVE SUMMARY</vt:lpstr>
      <vt:lpstr>INTRODUCTION</vt:lpstr>
      <vt:lpstr>METHODOLOGY (Part 1)</vt:lpstr>
      <vt:lpstr>METHODOLOGY (Part 2)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Dashboard: Current Technology Usage</vt:lpstr>
      <vt:lpstr>Dashboard: Future Technology Trends</vt:lpstr>
      <vt:lpstr>Dashboard: Demographics</vt:lpstr>
      <vt:lpstr>DISCUSSION</vt:lpstr>
      <vt:lpstr>OVERALL FINDINGS &amp;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Shang-Ian Tan (Student)</cp:lastModifiedBy>
  <cp:revision>8</cp:revision>
  <dcterms:created xsi:type="dcterms:W3CDTF">2024-10-30T05:40:03Z</dcterms:created>
  <dcterms:modified xsi:type="dcterms:W3CDTF">2025-09-09T05:09:11Z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