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8" r:id="rId3"/>
    <p:sldId id="269" r:id="rId4"/>
    <p:sldId id="270" r:id="rId5"/>
    <p:sldId id="267" r:id="rId6"/>
    <p:sldId id="271" r:id="rId7"/>
    <p:sldId id="277" r:id="rId8"/>
    <p:sldId id="279" r:id="rId9"/>
    <p:sldId id="275" r:id="rId10"/>
    <p:sldId id="273" r:id="rId11"/>
    <p:sldId id="280" r:id="rId12"/>
    <p:sldId id="281" r:id="rId13"/>
    <p:sldId id="285" r:id="rId14"/>
    <p:sldId id="259" r:id="rId15"/>
    <p:sldId id="283" r:id="rId16"/>
    <p:sldId id="258" r:id="rId17"/>
    <p:sldId id="274" r:id="rId18"/>
    <p:sldId id="284" r:id="rId19"/>
    <p:sldId id="276" r:id="rId20"/>
    <p:sldId id="278" r:id="rId21"/>
    <p:sldId id="287" r:id="rId22"/>
    <p:sldId id="288" r:id="rId23"/>
    <p:sldId id="290" r:id="rId24"/>
    <p:sldId id="293" r:id="rId25"/>
    <p:sldId id="291" r:id="rId26"/>
    <p:sldId id="292" r:id="rId27"/>
    <p:sldId id="295" r:id="rId28"/>
    <p:sldId id="294" r:id="rId29"/>
    <p:sldId id="296" r:id="rId30"/>
    <p:sldId id="300" r:id="rId31"/>
    <p:sldId id="297" r:id="rId32"/>
    <p:sldId id="298" r:id="rId33"/>
    <p:sldId id="299" r:id="rId34"/>
    <p:sldId id="301" r:id="rId35"/>
    <p:sldId id="303" r:id="rId36"/>
    <p:sldId id="302" r:id="rId37"/>
    <p:sldId id="306" r:id="rId38"/>
    <p:sldId id="307" r:id="rId39"/>
    <p:sldId id="304" r:id="rId40"/>
    <p:sldId id="305" r:id="rId41"/>
    <p:sldId id="308" r:id="rId42"/>
    <p:sldId id="309" r:id="rId43"/>
    <p:sldId id="317" r:id="rId44"/>
    <p:sldId id="310" r:id="rId45"/>
    <p:sldId id="312" r:id="rId46"/>
    <p:sldId id="313" r:id="rId47"/>
    <p:sldId id="315" r:id="rId48"/>
    <p:sldId id="316" r:id="rId49"/>
    <p:sldId id="314" r:id="rId50"/>
    <p:sldId id="311" r:id="rId51"/>
    <p:sldId id="319" r:id="rId52"/>
    <p:sldId id="318" r:id="rId53"/>
    <p:sldId id="26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68" d="100"/>
          <a:sy n="68" d="100"/>
        </p:scale>
        <p:origin x="73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29407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173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5452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82808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9104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88625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79131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5757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545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0635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7743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5/29/2020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3484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5/29/2020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580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5/29/2020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110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5/29/2020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4336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991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AC24A9-CCB6-4F8D-B8DB-C2F3692CFA5A}" type="datetimeFigureOut">
              <a:rPr lang="en-US" smtClean="0"/>
              <a:t>5/29/2020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41574768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irishikesan/Smart-plant-monitoring-syste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 name="Rectangle 20">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A picture containing food&#10;&#10;Description automatically generated">
            <a:extLst>
              <a:ext uri="{FF2B5EF4-FFF2-40B4-BE49-F238E27FC236}">
                <a16:creationId xmlns:a16="http://schemas.microsoft.com/office/drawing/2014/main" id="{5E8CAC01-3AC8-4B27-9E97-65F97F9BCF0B}"/>
              </a:ext>
            </a:extLst>
          </p:cNvPr>
          <p:cNvPicPr>
            <a:picLocks noChangeAspect="1"/>
          </p:cNvPicPr>
          <p:nvPr/>
        </p:nvPicPr>
        <p:blipFill rotWithShape="1">
          <a:blip r:embed="rId2"/>
          <a:srcRect t="22553" r="1" b="1"/>
          <a:stretch/>
        </p:blipFill>
        <p:spPr>
          <a:xfrm>
            <a:off x="568452" y="571500"/>
            <a:ext cx="11055096" cy="5715000"/>
          </a:xfrm>
          <a:prstGeom prst="rect">
            <a:avLst/>
          </a:prstGeom>
        </p:spPr>
      </p:pic>
      <p:sp>
        <p:nvSpPr>
          <p:cNvPr id="5" name="TextBox 4">
            <a:extLst>
              <a:ext uri="{FF2B5EF4-FFF2-40B4-BE49-F238E27FC236}">
                <a16:creationId xmlns:a16="http://schemas.microsoft.com/office/drawing/2014/main" id="{B6046A56-E150-40AA-9AB3-94782897231D}"/>
              </a:ext>
            </a:extLst>
          </p:cNvPr>
          <p:cNvSpPr txBox="1"/>
          <p:nvPr/>
        </p:nvSpPr>
        <p:spPr>
          <a:xfrm>
            <a:off x="752200" y="1042136"/>
            <a:ext cx="6364549" cy="3847207"/>
          </a:xfrm>
          <a:prstGeom prst="rect">
            <a:avLst/>
          </a:prstGeom>
          <a:noFill/>
        </p:spPr>
        <p:txBody>
          <a:bodyPr wrap="square" rtlCol="0">
            <a:spAutoFit/>
          </a:bodyPr>
          <a:lstStyle/>
          <a:p>
            <a:r>
              <a:rPr lang="en-US" sz="6000" dirty="0" err="1">
                <a:solidFill>
                  <a:schemeClr val="bg1"/>
                </a:solidFill>
              </a:rPr>
              <a:t>AgrIoT</a:t>
            </a:r>
            <a:endParaRPr lang="en-US" sz="6000" dirty="0">
              <a:solidFill>
                <a:schemeClr val="bg1"/>
              </a:solidFill>
            </a:endParaRPr>
          </a:p>
          <a:p>
            <a:endParaRPr lang="en-US" sz="6000" dirty="0">
              <a:solidFill>
                <a:schemeClr val="bg1"/>
              </a:solidFill>
            </a:endParaRPr>
          </a:p>
          <a:p>
            <a:r>
              <a:rPr lang="en-US" sz="3600" dirty="0"/>
              <a:t>By:</a:t>
            </a:r>
          </a:p>
          <a:p>
            <a:r>
              <a:rPr lang="en-US" sz="3600" dirty="0"/>
              <a:t>K.Kirishikesan</a:t>
            </a:r>
          </a:p>
          <a:p>
            <a:r>
              <a:rPr lang="en-US" sz="1600" dirty="0">
                <a:hlinkClick r:id="rId3">
                  <a:extLst>
                    <a:ext uri="{A12FA001-AC4F-418D-AE19-62706E023703}">
                      <ahyp:hlinkClr xmlns:ahyp="http://schemas.microsoft.com/office/drawing/2018/hyperlinkcolor" val="tx"/>
                    </a:ext>
                  </a:extLst>
                </a:hlinkClick>
              </a:rPr>
              <a:t>https://github.com/Kirishikesan/Smart-plant-monitoring-system</a:t>
            </a:r>
            <a:endParaRPr lang="en-US" sz="1600" dirty="0"/>
          </a:p>
          <a:p>
            <a:endParaRPr lang="en-US" sz="3600" dirty="0">
              <a:solidFill>
                <a:schemeClr val="bg1"/>
              </a:solidFill>
            </a:endParaRPr>
          </a:p>
        </p:txBody>
      </p:sp>
      <p:sp>
        <p:nvSpPr>
          <p:cNvPr id="2" name="TextBox 1">
            <a:extLst>
              <a:ext uri="{FF2B5EF4-FFF2-40B4-BE49-F238E27FC236}">
                <a16:creationId xmlns:a16="http://schemas.microsoft.com/office/drawing/2014/main" id="{F9C77E13-AF21-4099-9FA8-2C6B1CDD960C}"/>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2408472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Mesh network creation</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55229BD8-156C-43ED-95D8-8D84FF4D7288}"/>
              </a:ext>
            </a:extLst>
          </p:cNvPr>
          <p:cNvSpPr txBox="1"/>
          <p:nvPr/>
        </p:nvSpPr>
        <p:spPr>
          <a:xfrm>
            <a:off x="821635" y="1524000"/>
            <a:ext cx="8918713" cy="4724400"/>
          </a:xfrm>
          <a:prstGeom prst="rect">
            <a:avLst/>
          </a:prstGeom>
          <a:noFill/>
        </p:spPr>
        <p:txBody>
          <a:bodyPr wrap="square" rtlCol="0">
            <a:spAutoFit/>
          </a:bodyPr>
          <a:lstStyle/>
          <a:p>
            <a:endParaRPr lang="en-US" dirty="0"/>
          </a:p>
        </p:txBody>
      </p:sp>
      <p:pic>
        <p:nvPicPr>
          <p:cNvPr id="6" name="Picture 5" descr="A close up of a device&#10;&#10;Description automatically generated">
            <a:extLst>
              <a:ext uri="{FF2B5EF4-FFF2-40B4-BE49-F238E27FC236}">
                <a16:creationId xmlns:a16="http://schemas.microsoft.com/office/drawing/2014/main" id="{731263EA-8A5F-409F-A526-7306A1FF2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75" y="1524000"/>
            <a:ext cx="5893254" cy="4912861"/>
          </a:xfrm>
          <a:prstGeom prst="rect">
            <a:avLst/>
          </a:prstGeom>
        </p:spPr>
      </p:pic>
      <p:sp>
        <p:nvSpPr>
          <p:cNvPr id="7" name="TextBox 6">
            <a:extLst>
              <a:ext uri="{FF2B5EF4-FFF2-40B4-BE49-F238E27FC236}">
                <a16:creationId xmlns:a16="http://schemas.microsoft.com/office/drawing/2014/main" id="{AB42A64A-05B8-4E6D-B96E-E63E1B304D0D}"/>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230433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Send data as to master</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55229BD8-156C-43ED-95D8-8D84FF4D7288}"/>
              </a:ext>
            </a:extLst>
          </p:cNvPr>
          <p:cNvSpPr txBox="1"/>
          <p:nvPr/>
        </p:nvSpPr>
        <p:spPr>
          <a:xfrm>
            <a:off x="821635" y="1524000"/>
            <a:ext cx="8918713" cy="4724400"/>
          </a:xfrm>
          <a:prstGeom prst="rect">
            <a:avLst/>
          </a:prstGeom>
          <a:noFill/>
        </p:spPr>
        <p:txBody>
          <a:bodyPr wrap="square" rtlCol="0">
            <a:spAutoFit/>
          </a:bodyPr>
          <a:lstStyle/>
          <a:p>
            <a:endParaRPr lang="en-US" dirty="0"/>
          </a:p>
        </p:txBody>
      </p:sp>
      <p:pic>
        <p:nvPicPr>
          <p:cNvPr id="9" name="Picture 8" descr="A close up of a map&#10;&#10;Description automatically generated">
            <a:extLst>
              <a:ext uri="{FF2B5EF4-FFF2-40B4-BE49-F238E27FC236}">
                <a16:creationId xmlns:a16="http://schemas.microsoft.com/office/drawing/2014/main" id="{C4A32E45-B05C-4BB0-B1D6-25D3FA8AF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138" y="1650337"/>
            <a:ext cx="4772025" cy="4391025"/>
          </a:xfrm>
          <a:prstGeom prst="rect">
            <a:avLst/>
          </a:prstGeom>
        </p:spPr>
      </p:pic>
      <p:sp>
        <p:nvSpPr>
          <p:cNvPr id="6" name="TextBox 5">
            <a:extLst>
              <a:ext uri="{FF2B5EF4-FFF2-40B4-BE49-F238E27FC236}">
                <a16:creationId xmlns:a16="http://schemas.microsoft.com/office/drawing/2014/main" id="{77FEDD53-A7F5-44C0-90A6-24DD71B6DAE0}"/>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282096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Receive data as master from other nodes</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55229BD8-156C-43ED-95D8-8D84FF4D7288}"/>
              </a:ext>
            </a:extLst>
          </p:cNvPr>
          <p:cNvSpPr txBox="1"/>
          <p:nvPr/>
        </p:nvSpPr>
        <p:spPr>
          <a:xfrm>
            <a:off x="821635" y="1524000"/>
            <a:ext cx="8918713" cy="4724400"/>
          </a:xfrm>
          <a:prstGeom prst="rect">
            <a:avLst/>
          </a:prstGeom>
          <a:noFill/>
        </p:spPr>
        <p:txBody>
          <a:bodyPr wrap="square" rtlCol="0">
            <a:spAutoFit/>
          </a:bodyPr>
          <a:lstStyle/>
          <a:p>
            <a:endParaRPr lang="en-US" dirty="0"/>
          </a:p>
        </p:txBody>
      </p:sp>
      <p:pic>
        <p:nvPicPr>
          <p:cNvPr id="7" name="Picture 6" descr="A close up of a map&#10;&#10;Description automatically generated">
            <a:extLst>
              <a:ext uri="{FF2B5EF4-FFF2-40B4-BE49-F238E27FC236}">
                <a16:creationId xmlns:a16="http://schemas.microsoft.com/office/drawing/2014/main" id="{8064D39A-90DC-4423-BC6E-B630276AC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1690687"/>
            <a:ext cx="4772025" cy="4391025"/>
          </a:xfrm>
          <a:prstGeom prst="rect">
            <a:avLst/>
          </a:prstGeom>
        </p:spPr>
      </p:pic>
      <p:sp>
        <p:nvSpPr>
          <p:cNvPr id="6" name="TextBox 5">
            <a:extLst>
              <a:ext uri="{FF2B5EF4-FFF2-40B4-BE49-F238E27FC236}">
                <a16:creationId xmlns:a16="http://schemas.microsoft.com/office/drawing/2014/main" id="{0D05977E-40C3-4D96-953B-A6D4DF591B9A}"/>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107974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Implementation issues and solutions</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r>
              <a:rPr lang="en-US" dirty="0"/>
              <a:t>Multiple masters: Every master will keep a list of all the node ids that were synced with this master and will discard any message send from any other nodes and will not respond</a:t>
            </a:r>
          </a:p>
          <a:p>
            <a:pPr lvl="1"/>
            <a:r>
              <a:rPr lang="en-US" dirty="0"/>
              <a:t>Master role switch: As the master will be continuously keeping its radio on, the master role will be switched after every 4 hours. The slaves which are connected to the master will try to send data in their next round but will fail to receive acks and then declare themselves master. After an hour they will start synchronization again and eventually be part of the network</a:t>
            </a:r>
          </a:p>
          <a:p>
            <a:pPr lvl="1"/>
            <a:r>
              <a:rPr lang="en-US" dirty="0"/>
              <a:t>Hidden node problem: The node will declare itself a master</a:t>
            </a:r>
          </a:p>
          <a:p>
            <a:pPr lvl="1"/>
            <a:r>
              <a:rPr lang="en-US" dirty="0"/>
              <a:t>Too much traffic: Only the masters will transfer data to the drone</a:t>
            </a:r>
          </a:p>
          <a:p>
            <a:pPr lvl="1"/>
            <a:r>
              <a:rPr lang="en-US" dirty="0"/>
              <a:t>Power fluctuation if radio is on for more than 5 days: every 4 hours master role will be switched.</a:t>
            </a:r>
          </a:p>
          <a:p>
            <a:pPr lvl="1">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9598EA62-16B1-48E5-8591-FA5A8D9FF673}"/>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986364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1C81-851A-490A-87B1-175D292E3CFB}"/>
              </a:ext>
            </a:extLst>
          </p:cNvPr>
          <p:cNvSpPr>
            <a:spLocks noGrp="1"/>
          </p:cNvSpPr>
          <p:nvPr>
            <p:ph type="ctrTitle"/>
          </p:nvPr>
        </p:nvSpPr>
        <p:spPr>
          <a:xfrm>
            <a:off x="1308284" y="496218"/>
            <a:ext cx="7766936" cy="1646302"/>
          </a:xfrm>
        </p:spPr>
        <p:txBody>
          <a:bodyPr/>
          <a:lstStyle/>
          <a:p>
            <a:r>
              <a:rPr lang="en-US" dirty="0"/>
              <a:t>Frame Structure when in sync state</a:t>
            </a:r>
          </a:p>
        </p:txBody>
      </p:sp>
      <p:sp>
        <p:nvSpPr>
          <p:cNvPr id="3" name="Subtitle 2">
            <a:extLst>
              <a:ext uri="{FF2B5EF4-FFF2-40B4-BE49-F238E27FC236}">
                <a16:creationId xmlns:a16="http://schemas.microsoft.com/office/drawing/2014/main" id="{3A0648C9-A66C-4581-A814-CABA988FC5FD}"/>
              </a:ext>
            </a:extLst>
          </p:cNvPr>
          <p:cNvSpPr>
            <a:spLocks noGrp="1"/>
          </p:cNvSpPr>
          <p:nvPr>
            <p:ph type="subTitle" idx="1"/>
          </p:nvPr>
        </p:nvSpPr>
        <p:spPr>
          <a:xfrm>
            <a:off x="1099930" y="2319130"/>
            <a:ext cx="8174073" cy="4538870"/>
          </a:xfrm>
        </p:spPr>
        <p:txBody>
          <a:bodyPr>
            <a:normAutofit/>
          </a:bodyPr>
          <a:lstStyle/>
          <a:p>
            <a:pPr marL="285750" indent="-285750" algn="l">
              <a:buFont typeface="Arial" panose="020B0604020202020204" pitchFamily="34" charset="0"/>
              <a:buChar char="•"/>
            </a:pPr>
            <a:r>
              <a:rPr lang="en-US" dirty="0"/>
              <a:t>1 bit to identify state</a:t>
            </a:r>
          </a:p>
          <a:p>
            <a:pPr marL="285750" indent="-285750" algn="l">
              <a:buFont typeface="Arial" panose="020B0604020202020204" pitchFamily="34" charset="0"/>
              <a:buChar char="•"/>
            </a:pPr>
            <a:r>
              <a:rPr lang="en-US" dirty="0"/>
              <a:t>8 bit sender id </a:t>
            </a:r>
          </a:p>
          <a:p>
            <a:pPr marL="285750" indent="-285750" algn="l">
              <a:buFont typeface="Arial" panose="020B0604020202020204" pitchFamily="34" charset="0"/>
              <a:buChar char="•"/>
            </a:pPr>
            <a:r>
              <a:rPr lang="en-US" dirty="0"/>
              <a:t>8 bit receiver id</a:t>
            </a:r>
          </a:p>
          <a:p>
            <a:pPr marL="285750" indent="-285750" algn="l">
              <a:buFont typeface="Arial" panose="020B0604020202020204" pitchFamily="34" charset="0"/>
              <a:buChar char="•"/>
            </a:pPr>
            <a:r>
              <a:rPr lang="en-US" dirty="0" err="1"/>
              <a:t>Content:Timestamp</a:t>
            </a:r>
            <a:endParaRPr lang="en-US" dirty="0"/>
          </a:p>
          <a:p>
            <a:pPr marL="285750" indent="-285750" algn="l">
              <a:buFont typeface="Arial" panose="020B0604020202020204" pitchFamily="34" charset="0"/>
              <a:buChar char="•"/>
            </a:pPr>
            <a:r>
              <a:rPr lang="en-US" dirty="0"/>
              <a:t>4bit Error bits(even parity in blocks)</a:t>
            </a:r>
          </a:p>
        </p:txBody>
      </p:sp>
      <p:sp>
        <p:nvSpPr>
          <p:cNvPr id="4" name="TextBox 3">
            <a:extLst>
              <a:ext uri="{FF2B5EF4-FFF2-40B4-BE49-F238E27FC236}">
                <a16:creationId xmlns:a16="http://schemas.microsoft.com/office/drawing/2014/main" id="{E76CC3BE-2BAC-4DAC-B0DE-BC19359022B5}"/>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4199121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1C81-851A-490A-87B1-175D292E3CFB}"/>
              </a:ext>
            </a:extLst>
          </p:cNvPr>
          <p:cNvSpPr>
            <a:spLocks noGrp="1"/>
          </p:cNvSpPr>
          <p:nvPr>
            <p:ph type="ctrTitle"/>
          </p:nvPr>
        </p:nvSpPr>
        <p:spPr>
          <a:xfrm>
            <a:off x="1308284" y="496218"/>
            <a:ext cx="7766936" cy="1646302"/>
          </a:xfrm>
        </p:spPr>
        <p:txBody>
          <a:bodyPr/>
          <a:lstStyle/>
          <a:p>
            <a:r>
              <a:rPr lang="en-US" dirty="0"/>
              <a:t>Frame Structure when in Data-transfer state</a:t>
            </a:r>
          </a:p>
        </p:txBody>
      </p:sp>
      <p:sp>
        <p:nvSpPr>
          <p:cNvPr id="3" name="Subtitle 2">
            <a:extLst>
              <a:ext uri="{FF2B5EF4-FFF2-40B4-BE49-F238E27FC236}">
                <a16:creationId xmlns:a16="http://schemas.microsoft.com/office/drawing/2014/main" id="{3A0648C9-A66C-4581-A814-CABA988FC5FD}"/>
              </a:ext>
            </a:extLst>
          </p:cNvPr>
          <p:cNvSpPr>
            <a:spLocks noGrp="1"/>
          </p:cNvSpPr>
          <p:nvPr>
            <p:ph type="subTitle" idx="1"/>
          </p:nvPr>
        </p:nvSpPr>
        <p:spPr>
          <a:xfrm>
            <a:off x="1099930" y="2319130"/>
            <a:ext cx="8174073" cy="4538870"/>
          </a:xfrm>
        </p:spPr>
        <p:txBody>
          <a:bodyPr>
            <a:normAutofit/>
          </a:bodyPr>
          <a:lstStyle/>
          <a:p>
            <a:pPr marL="285750" indent="-285750" algn="l">
              <a:buFont typeface="Arial" panose="020B0604020202020204" pitchFamily="34" charset="0"/>
              <a:buChar char="•"/>
            </a:pPr>
            <a:r>
              <a:rPr lang="en-US" dirty="0"/>
              <a:t>1 bit to identify state</a:t>
            </a:r>
          </a:p>
          <a:p>
            <a:pPr marL="285750" indent="-285750" algn="l">
              <a:buFont typeface="Arial" panose="020B0604020202020204" pitchFamily="34" charset="0"/>
              <a:buChar char="•"/>
            </a:pPr>
            <a:r>
              <a:rPr lang="en-US" dirty="0"/>
              <a:t>3 bit code to identify type of frame</a:t>
            </a:r>
          </a:p>
          <a:p>
            <a:pPr marL="285750" indent="-285750" algn="l">
              <a:buFont typeface="Arial" panose="020B0604020202020204" pitchFamily="34" charset="0"/>
              <a:buChar char="•"/>
            </a:pPr>
            <a:r>
              <a:rPr lang="en-US" dirty="0"/>
              <a:t>8 bit drone id </a:t>
            </a:r>
          </a:p>
          <a:p>
            <a:pPr marL="285750" indent="-285750" algn="l">
              <a:buFont typeface="Arial" panose="020B0604020202020204" pitchFamily="34" charset="0"/>
              <a:buChar char="•"/>
            </a:pPr>
            <a:r>
              <a:rPr lang="en-US" dirty="0"/>
              <a:t>8 bit node id</a:t>
            </a:r>
          </a:p>
          <a:p>
            <a:pPr marL="285750" indent="-285750" algn="l">
              <a:buFont typeface="Arial" panose="020B0604020202020204" pitchFamily="34" charset="0"/>
              <a:buChar char="•"/>
            </a:pPr>
            <a:r>
              <a:rPr lang="en-US" dirty="0"/>
              <a:t>Content: Data or initial or final sequence number of transmission</a:t>
            </a:r>
          </a:p>
          <a:p>
            <a:pPr marL="285750" indent="-285750" algn="l">
              <a:buFont typeface="Arial" panose="020B0604020202020204" pitchFamily="34" charset="0"/>
              <a:buChar char="•"/>
            </a:pPr>
            <a:r>
              <a:rPr lang="en-US" dirty="0"/>
              <a:t>4bit Error bits(even parity in blocks)</a:t>
            </a:r>
          </a:p>
        </p:txBody>
      </p:sp>
      <p:sp>
        <p:nvSpPr>
          <p:cNvPr id="4" name="TextBox 3">
            <a:extLst>
              <a:ext uri="{FF2B5EF4-FFF2-40B4-BE49-F238E27FC236}">
                <a16:creationId xmlns:a16="http://schemas.microsoft.com/office/drawing/2014/main" id="{0EF75619-2B4B-4171-88D3-3D4F7EA0C826}"/>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386761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1C81-851A-490A-87B1-175D292E3CFB}"/>
              </a:ext>
            </a:extLst>
          </p:cNvPr>
          <p:cNvSpPr>
            <a:spLocks noGrp="1"/>
          </p:cNvSpPr>
          <p:nvPr>
            <p:ph type="ctrTitle"/>
          </p:nvPr>
        </p:nvSpPr>
        <p:spPr>
          <a:xfrm>
            <a:off x="1308284" y="496218"/>
            <a:ext cx="7766936" cy="1646302"/>
          </a:xfrm>
        </p:spPr>
        <p:txBody>
          <a:bodyPr/>
          <a:lstStyle/>
          <a:p>
            <a:r>
              <a:rPr lang="en-US" dirty="0"/>
              <a:t>Frames and their identification codes</a:t>
            </a:r>
          </a:p>
        </p:txBody>
      </p:sp>
      <p:sp>
        <p:nvSpPr>
          <p:cNvPr id="3" name="Subtitle 2">
            <a:extLst>
              <a:ext uri="{FF2B5EF4-FFF2-40B4-BE49-F238E27FC236}">
                <a16:creationId xmlns:a16="http://schemas.microsoft.com/office/drawing/2014/main" id="{3A0648C9-A66C-4581-A814-CABA988FC5FD}"/>
              </a:ext>
            </a:extLst>
          </p:cNvPr>
          <p:cNvSpPr>
            <a:spLocks noGrp="1"/>
          </p:cNvSpPr>
          <p:nvPr>
            <p:ph type="subTitle" idx="1"/>
          </p:nvPr>
        </p:nvSpPr>
        <p:spPr>
          <a:xfrm>
            <a:off x="1099930" y="2319130"/>
            <a:ext cx="8174073" cy="4538870"/>
          </a:xfrm>
        </p:spPr>
        <p:txBody>
          <a:bodyPr>
            <a:normAutofit/>
          </a:bodyPr>
          <a:lstStyle/>
          <a:p>
            <a:pPr marL="285750" indent="-285750" algn="l">
              <a:buFont typeface="Arial" panose="020B0604020202020204" pitchFamily="34" charset="0"/>
              <a:buChar char="•"/>
            </a:pPr>
            <a:r>
              <a:rPr lang="en-US" dirty="0"/>
              <a:t>Wake-up frame(001)</a:t>
            </a:r>
          </a:p>
          <a:p>
            <a:pPr marL="285750" indent="-285750" algn="l">
              <a:buFont typeface="Arial" panose="020B0604020202020204" pitchFamily="34" charset="0"/>
              <a:buChar char="•"/>
            </a:pPr>
            <a:r>
              <a:rPr lang="en-US" dirty="0"/>
              <a:t>Request frame(010)</a:t>
            </a:r>
          </a:p>
          <a:p>
            <a:pPr marL="285750" indent="-285750" algn="l">
              <a:buFont typeface="Arial" panose="020B0604020202020204" pitchFamily="34" charset="0"/>
              <a:buChar char="•"/>
            </a:pPr>
            <a:r>
              <a:rPr lang="en-US" dirty="0"/>
              <a:t>Response frame(011)</a:t>
            </a:r>
          </a:p>
          <a:p>
            <a:pPr marL="285750" indent="-285750" algn="l">
              <a:buFont typeface="Arial" panose="020B0604020202020204" pitchFamily="34" charset="0"/>
              <a:buChar char="•"/>
            </a:pPr>
            <a:r>
              <a:rPr lang="en-US" dirty="0"/>
              <a:t>Data frame(100)</a:t>
            </a:r>
          </a:p>
          <a:p>
            <a:pPr marL="285750" indent="-285750" algn="l">
              <a:buFont typeface="Arial" panose="020B0604020202020204" pitchFamily="34" charset="0"/>
              <a:buChar char="•"/>
            </a:pPr>
            <a:r>
              <a:rPr lang="en-US" dirty="0"/>
              <a:t>Ack frame(101)</a:t>
            </a:r>
          </a:p>
          <a:p>
            <a:pPr marL="285750" indent="-285750" algn="l">
              <a:buFont typeface="Arial" panose="020B0604020202020204" pitchFamily="34" charset="0"/>
              <a:buChar char="•"/>
            </a:pPr>
            <a:r>
              <a:rPr lang="en-US" dirty="0"/>
              <a:t>Retransmission frame(110)</a:t>
            </a:r>
          </a:p>
          <a:p>
            <a:pPr marL="285750" indent="-285750" algn="l">
              <a:buFont typeface="Arial" panose="020B0604020202020204" pitchFamily="34" charset="0"/>
              <a:buChar char="•"/>
            </a:pPr>
            <a:r>
              <a:rPr lang="en-US" dirty="0"/>
              <a:t>Termination frame(111)</a:t>
            </a:r>
          </a:p>
          <a:p>
            <a:pPr marL="285750" indent="-285750" algn="l">
              <a:buFont typeface="Arial" panose="020B0604020202020204" pitchFamily="34" charset="0"/>
              <a:buChar char="•"/>
            </a:pPr>
            <a:r>
              <a:rPr lang="en-US" dirty="0" err="1"/>
              <a:t>Switchrole</a:t>
            </a:r>
            <a:r>
              <a:rPr lang="en-US" dirty="0"/>
              <a:t> frame(000)</a:t>
            </a:r>
          </a:p>
        </p:txBody>
      </p:sp>
      <p:sp>
        <p:nvSpPr>
          <p:cNvPr id="4" name="TextBox 3">
            <a:extLst>
              <a:ext uri="{FF2B5EF4-FFF2-40B4-BE49-F238E27FC236}">
                <a16:creationId xmlns:a16="http://schemas.microsoft.com/office/drawing/2014/main" id="{E267C3C6-D8FD-48FC-B90E-D15F5B5E2756}"/>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210988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Message based Synchronization</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buFont typeface="Arial" panose="020B0604020202020204" pitchFamily="34" charset="0"/>
              <a:buChar char="•"/>
            </a:pPr>
            <a:endParaRPr lang="en-US" dirty="0"/>
          </a:p>
          <a:p>
            <a:endParaRPr lang="en-US" dirty="0"/>
          </a:p>
        </p:txBody>
      </p:sp>
      <p:pic>
        <p:nvPicPr>
          <p:cNvPr id="5" name="Picture 4" descr="A close up of a map&#10;&#10;Description automatically generated">
            <a:extLst>
              <a:ext uri="{FF2B5EF4-FFF2-40B4-BE49-F238E27FC236}">
                <a16:creationId xmlns:a16="http://schemas.microsoft.com/office/drawing/2014/main" id="{2B322FC4-C9AE-45EB-AA8C-CEDECA993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84" y="1517175"/>
            <a:ext cx="5010849" cy="3410426"/>
          </a:xfrm>
          <a:prstGeom prst="rect">
            <a:avLst/>
          </a:prstGeom>
        </p:spPr>
      </p:pic>
      <p:sp>
        <p:nvSpPr>
          <p:cNvPr id="6" name="TextBox 5">
            <a:extLst>
              <a:ext uri="{FF2B5EF4-FFF2-40B4-BE49-F238E27FC236}">
                <a16:creationId xmlns:a16="http://schemas.microsoft.com/office/drawing/2014/main" id="{94A4ADF6-074E-4134-90E2-A4C6D20A1D39}"/>
              </a:ext>
            </a:extLst>
          </p:cNvPr>
          <p:cNvSpPr txBox="1"/>
          <p:nvPr/>
        </p:nvSpPr>
        <p:spPr>
          <a:xfrm>
            <a:off x="1596571" y="5297714"/>
            <a:ext cx="7141029" cy="369332"/>
          </a:xfrm>
          <a:prstGeom prst="rect">
            <a:avLst/>
          </a:prstGeom>
          <a:noFill/>
        </p:spPr>
        <p:txBody>
          <a:bodyPr wrap="square" rtlCol="0">
            <a:spAutoFit/>
          </a:bodyPr>
          <a:lstStyle/>
          <a:p>
            <a:r>
              <a:rPr lang="en-US" dirty="0"/>
              <a:t>Time of slave node will be reset to =  t4+ ((t2-t1)+(t4-t3))/2</a:t>
            </a:r>
          </a:p>
        </p:txBody>
      </p:sp>
      <p:sp>
        <p:nvSpPr>
          <p:cNvPr id="7" name="Rectangle: Rounded Corners 6">
            <a:extLst>
              <a:ext uri="{FF2B5EF4-FFF2-40B4-BE49-F238E27FC236}">
                <a16:creationId xmlns:a16="http://schemas.microsoft.com/office/drawing/2014/main" id="{F30CA314-B31D-4593-AFB4-C4A7ADC97761}"/>
              </a:ext>
            </a:extLst>
          </p:cNvPr>
          <p:cNvSpPr/>
          <p:nvPr/>
        </p:nvSpPr>
        <p:spPr>
          <a:xfrm>
            <a:off x="2627086" y="1517175"/>
            <a:ext cx="1043766" cy="5293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Other</a:t>
            </a:r>
          </a:p>
          <a:p>
            <a:pPr algn="ctr"/>
            <a:r>
              <a:rPr lang="en-US" dirty="0"/>
              <a:t>node</a:t>
            </a:r>
          </a:p>
        </p:txBody>
      </p:sp>
      <p:sp>
        <p:nvSpPr>
          <p:cNvPr id="8" name="Rectangle: Rounded Corners 7">
            <a:extLst>
              <a:ext uri="{FF2B5EF4-FFF2-40B4-BE49-F238E27FC236}">
                <a16:creationId xmlns:a16="http://schemas.microsoft.com/office/drawing/2014/main" id="{D2347A4A-AAD0-417D-8FB2-D341D808084F}"/>
              </a:ext>
            </a:extLst>
          </p:cNvPr>
          <p:cNvSpPr/>
          <p:nvPr/>
        </p:nvSpPr>
        <p:spPr>
          <a:xfrm>
            <a:off x="4796602" y="1494568"/>
            <a:ext cx="1043766" cy="5293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Master</a:t>
            </a:r>
          </a:p>
          <a:p>
            <a:pPr algn="ctr"/>
            <a:r>
              <a:rPr lang="en-US" dirty="0"/>
              <a:t>node</a:t>
            </a:r>
          </a:p>
        </p:txBody>
      </p:sp>
      <p:sp>
        <p:nvSpPr>
          <p:cNvPr id="9" name="TextBox 8">
            <a:extLst>
              <a:ext uri="{FF2B5EF4-FFF2-40B4-BE49-F238E27FC236}">
                <a16:creationId xmlns:a16="http://schemas.microsoft.com/office/drawing/2014/main" id="{7B09DB81-549D-4E2A-8823-EA3F7BF63718}"/>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1522548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a:xfrm>
            <a:off x="318052" y="683551"/>
            <a:ext cx="3417533" cy="1320800"/>
          </a:xfrm>
        </p:spPr>
        <p:txBody>
          <a:bodyPr/>
          <a:lstStyle/>
          <a:p>
            <a:r>
              <a:rPr lang="en-US" dirty="0"/>
              <a:t>Communication protocol</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buFont typeface="Arial" panose="020B0604020202020204" pitchFamily="34" charset="0"/>
              <a:buChar char="•"/>
            </a:pPr>
            <a:endParaRPr lang="en-US"/>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78C3189F-3FED-4C91-A255-66A41532E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069" y="0"/>
            <a:ext cx="5356933" cy="6858000"/>
          </a:xfrm>
          <a:prstGeom prst="rect">
            <a:avLst/>
          </a:prstGeom>
        </p:spPr>
      </p:pic>
      <p:sp>
        <p:nvSpPr>
          <p:cNvPr id="6" name="TextBox 5">
            <a:extLst>
              <a:ext uri="{FF2B5EF4-FFF2-40B4-BE49-F238E27FC236}">
                <a16:creationId xmlns:a16="http://schemas.microsoft.com/office/drawing/2014/main" id="{BF863D6E-743D-4934-868D-1862D1851AC5}"/>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357389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1C81-851A-490A-87B1-175D292E3CFB}"/>
              </a:ext>
            </a:extLst>
          </p:cNvPr>
          <p:cNvSpPr>
            <a:spLocks noGrp="1"/>
          </p:cNvSpPr>
          <p:nvPr>
            <p:ph type="ctrTitle"/>
          </p:nvPr>
        </p:nvSpPr>
        <p:spPr>
          <a:xfrm>
            <a:off x="1600994" y="469713"/>
            <a:ext cx="7766936" cy="1094044"/>
          </a:xfrm>
        </p:spPr>
        <p:txBody>
          <a:bodyPr/>
          <a:lstStyle/>
          <a:p>
            <a:r>
              <a:rPr lang="en-US" dirty="0"/>
              <a:t>Progress </a:t>
            </a:r>
          </a:p>
        </p:txBody>
      </p:sp>
      <p:sp>
        <p:nvSpPr>
          <p:cNvPr id="3" name="Subtitle 2">
            <a:extLst>
              <a:ext uri="{FF2B5EF4-FFF2-40B4-BE49-F238E27FC236}">
                <a16:creationId xmlns:a16="http://schemas.microsoft.com/office/drawing/2014/main" id="{3A0648C9-A66C-4581-A814-CABA988FC5FD}"/>
              </a:ext>
            </a:extLst>
          </p:cNvPr>
          <p:cNvSpPr>
            <a:spLocks noGrp="1"/>
          </p:cNvSpPr>
          <p:nvPr>
            <p:ph type="subTitle" idx="1"/>
          </p:nvPr>
        </p:nvSpPr>
        <p:spPr>
          <a:xfrm>
            <a:off x="1099930" y="1683026"/>
            <a:ext cx="8174073" cy="4538870"/>
          </a:xfrm>
        </p:spPr>
        <p:txBody>
          <a:bodyPr>
            <a:normAutofit/>
          </a:bodyPr>
          <a:lstStyle/>
          <a:p>
            <a:pPr marL="285750" indent="-285750" algn="l">
              <a:buFont typeface="Arial" panose="020B0604020202020204" pitchFamily="34" charset="0"/>
              <a:buChar char="•"/>
            </a:pPr>
            <a:r>
              <a:rPr lang="en-US" dirty="0"/>
              <a:t>Mesh network creation …………………………. Complete</a:t>
            </a:r>
          </a:p>
          <a:p>
            <a:pPr marL="285750" indent="-285750" algn="l">
              <a:buFont typeface="Arial" panose="020B0604020202020204" pitchFamily="34" charset="0"/>
              <a:buChar char="•"/>
            </a:pPr>
            <a:r>
              <a:rPr lang="en-US" dirty="0"/>
              <a:t>Communication protocol ………………………. Complete</a:t>
            </a:r>
          </a:p>
          <a:p>
            <a:pPr marL="285750" indent="-285750" algn="l">
              <a:buFont typeface="Arial" panose="020B0604020202020204" pitchFamily="34" charset="0"/>
              <a:buChar char="•"/>
            </a:pPr>
            <a:r>
              <a:rPr lang="en-US" dirty="0"/>
              <a:t>Implementation of protocol…………………… Pending</a:t>
            </a:r>
          </a:p>
          <a:p>
            <a:pPr marL="285750" indent="-285750" algn="l">
              <a:buFont typeface="Arial" panose="020B0604020202020204" pitchFamily="34" charset="0"/>
              <a:buChar char="•"/>
            </a:pPr>
            <a:r>
              <a:rPr lang="en-US" dirty="0"/>
              <a:t>Implementation of Sensor node…………….. Pending</a:t>
            </a:r>
          </a:p>
          <a:p>
            <a:pPr marL="285750" indent="-285750" algn="l">
              <a:buFont typeface="Arial" panose="020B0604020202020204" pitchFamily="34" charset="0"/>
              <a:buChar char="•"/>
            </a:pPr>
            <a:r>
              <a:rPr lang="en-US" dirty="0"/>
              <a:t>Enclosure design……………………………………….Complete</a:t>
            </a:r>
          </a:p>
          <a:p>
            <a:pPr marL="285750" indent="-285750" algn="l">
              <a:buFont typeface="Arial" panose="020B0604020202020204" pitchFamily="34" charset="0"/>
              <a:buChar char="•"/>
            </a:pPr>
            <a:r>
              <a:rPr lang="en-US" dirty="0"/>
              <a:t>Enclosure printing…………………………………….Pending</a:t>
            </a:r>
          </a:p>
          <a:p>
            <a:pPr marL="285750" indent="-285750" algn="l">
              <a:buFont typeface="Arial" panose="020B0604020202020204" pitchFamily="34" charset="0"/>
              <a:buChar char="•"/>
            </a:pPr>
            <a:r>
              <a:rPr lang="en-US" dirty="0"/>
              <a:t>Electrical conductivity sensor design …….. Pending</a:t>
            </a:r>
          </a:p>
          <a:p>
            <a:pPr marL="285750" indent="-285750" algn="l">
              <a:buFont typeface="Arial" panose="020B0604020202020204" pitchFamily="34" charset="0"/>
              <a:buChar char="•"/>
            </a:pPr>
            <a:r>
              <a:rPr lang="en-US" dirty="0"/>
              <a:t>RFC…………………………………………………………….Pending</a:t>
            </a:r>
          </a:p>
          <a:p>
            <a:pPr marL="285750" indent="-285750" algn="l">
              <a:buFont typeface="Arial" panose="020B0604020202020204" pitchFamily="34" charset="0"/>
              <a:buChar char="•"/>
            </a:pPr>
            <a:r>
              <a:rPr lang="en-US" dirty="0"/>
              <a:t>PCB design……………………………………………....Pending</a:t>
            </a:r>
          </a:p>
          <a:p>
            <a:pPr marL="285750" indent="-285750" algn="l">
              <a:buFont typeface="Arial" panose="020B0604020202020204" pitchFamily="34" charset="0"/>
              <a:buChar char="•"/>
            </a:pPr>
            <a:r>
              <a:rPr lang="en-US" dirty="0"/>
              <a:t>PCB printing………………………………………………Pending</a:t>
            </a:r>
          </a:p>
          <a:p>
            <a:pPr marL="285750" indent="-285750" algn="l">
              <a:buFont typeface="Arial" panose="020B0604020202020204" pitchFamily="34" charset="0"/>
              <a:buChar char="•"/>
            </a:pPr>
            <a:r>
              <a:rPr lang="en-US" dirty="0"/>
              <a:t>Assembly and finish………………………………….Pending</a:t>
            </a:r>
          </a:p>
        </p:txBody>
      </p:sp>
      <p:sp>
        <p:nvSpPr>
          <p:cNvPr id="4" name="TextBox 3">
            <a:extLst>
              <a:ext uri="{FF2B5EF4-FFF2-40B4-BE49-F238E27FC236}">
                <a16:creationId xmlns:a16="http://schemas.microsoft.com/office/drawing/2014/main" id="{DAE003F3-3028-49D0-A04B-953F77914D80}"/>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132136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r>
              <a:rPr lang="en-US" dirty="0"/>
              <a:t>A  network of sensor nodes which collect data such as humidity, temperature, moisture gradient, light intensity and electrical conductivity and an airborne drone which collects image data and integrates the system for data analysis.</a:t>
            </a:r>
          </a:p>
          <a:p>
            <a:r>
              <a:rPr lang="en-US" dirty="0"/>
              <a:t>Parts of the project:</a:t>
            </a:r>
          </a:p>
          <a:p>
            <a:pPr marL="800100" lvl="1" indent="-342900">
              <a:buFont typeface="+mj-lt"/>
              <a:buAutoNum type="arabicPeriod"/>
            </a:pPr>
            <a:r>
              <a:rPr lang="en-US" dirty="0"/>
              <a:t>Sensor nodes</a:t>
            </a:r>
          </a:p>
          <a:p>
            <a:pPr marL="800100" lvl="1" indent="-342900">
              <a:buFont typeface="+mj-lt"/>
              <a:buAutoNum type="arabicPeriod"/>
            </a:pPr>
            <a:r>
              <a:rPr lang="en-US" dirty="0"/>
              <a:t>Mesh network of nodes</a:t>
            </a:r>
          </a:p>
          <a:p>
            <a:pPr marL="800100" lvl="1" indent="-342900">
              <a:buFont typeface="+mj-lt"/>
              <a:buAutoNum type="arabicPeriod"/>
            </a:pPr>
            <a:r>
              <a:rPr lang="en-US" dirty="0"/>
              <a:t>Communication protocol between node and drone</a:t>
            </a:r>
          </a:p>
          <a:p>
            <a:pPr marL="800100" lvl="1" indent="-342900">
              <a:buFont typeface="+mj-lt"/>
              <a:buAutoNum type="arabicPeriod"/>
            </a:pPr>
            <a:r>
              <a:rPr lang="en-US" dirty="0"/>
              <a:t>Drone</a:t>
            </a:r>
          </a:p>
          <a:p>
            <a:pPr marL="800100" lvl="1" indent="-342900">
              <a:buFont typeface="+mj-lt"/>
              <a:buAutoNum type="arabicPeriod"/>
            </a:pPr>
            <a:r>
              <a:rPr lang="en-US" dirty="0"/>
              <a:t>Data analysis</a:t>
            </a:r>
          </a:p>
        </p:txBody>
      </p:sp>
      <p:sp>
        <p:nvSpPr>
          <p:cNvPr id="4" name="TextBox 3">
            <a:extLst>
              <a:ext uri="{FF2B5EF4-FFF2-40B4-BE49-F238E27FC236}">
                <a16:creationId xmlns:a16="http://schemas.microsoft.com/office/drawing/2014/main" id="{BF239AC5-A8EB-4E21-8217-C41367ACBA95}"/>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1243470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Next week progress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r>
              <a:rPr lang="en-US" dirty="0"/>
              <a:t>PCB design</a:t>
            </a:r>
          </a:p>
          <a:p>
            <a:r>
              <a:rPr lang="en-US" dirty="0"/>
              <a:t>Electrical conductivity sensor integration</a:t>
            </a:r>
          </a:p>
          <a:p>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457822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Week 9 continued…</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r>
              <a:rPr lang="en-US" dirty="0"/>
              <a:t>Redesigned objectives:</a:t>
            </a:r>
          </a:p>
          <a:p>
            <a:pPr lvl="1"/>
            <a:r>
              <a:rPr lang="en-US" dirty="0"/>
              <a:t>Design Mesh network………………………………………………………………………Complete</a:t>
            </a:r>
          </a:p>
          <a:p>
            <a:pPr lvl="1"/>
            <a:r>
              <a:rPr lang="en-US" dirty="0"/>
              <a:t>Design Communication protocol between node and drone…………..Complete</a:t>
            </a:r>
          </a:p>
          <a:p>
            <a:pPr lvl="1"/>
            <a:r>
              <a:rPr lang="en-US" dirty="0"/>
              <a:t>Simulate Mesh network…………………………………………………………………..On Progress</a:t>
            </a:r>
          </a:p>
          <a:p>
            <a:pPr lvl="1"/>
            <a:r>
              <a:rPr lang="en-US" dirty="0"/>
              <a:t>Simulate Communication protocol………………………………………………….On Progress</a:t>
            </a:r>
          </a:p>
          <a:p>
            <a:pPr lvl="1"/>
            <a:r>
              <a:rPr lang="en-US" dirty="0"/>
              <a:t>Combine Simulations……………………………………………………………………….Incomplete</a:t>
            </a:r>
          </a:p>
          <a:p>
            <a:pPr lvl="1"/>
            <a:r>
              <a:rPr lang="en-US" dirty="0"/>
              <a:t>Include power consumption calculation with the simulation…………Incomplete</a:t>
            </a:r>
          </a:p>
          <a:p>
            <a:pPr lvl="1"/>
            <a:r>
              <a:rPr lang="en-US" dirty="0"/>
              <a:t>Prepare an RFC…………………………………………………………………………………Incomplete</a:t>
            </a:r>
          </a:p>
          <a:p>
            <a:pPr lvl="1"/>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08/05/2020</a:t>
            </a:r>
          </a:p>
        </p:txBody>
      </p:sp>
    </p:spTree>
    <p:extLst>
      <p:ext uri="{BB962C8B-B14F-4D97-AF65-F5344CB8AC3E}">
        <p14:creationId xmlns:p14="http://schemas.microsoft.com/office/powerpoint/2010/main" val="3361327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Redefined Deliverables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r>
              <a:rPr lang="en-US" dirty="0"/>
              <a:t>Working Simulations of mesh network and communication protocol</a:t>
            </a:r>
          </a:p>
          <a:p>
            <a:pPr lvl="1"/>
            <a:r>
              <a:rPr lang="en-US" dirty="0"/>
              <a:t>Complete RFC</a:t>
            </a:r>
          </a:p>
          <a:p>
            <a:pPr lvl="1"/>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08/05/2020</a:t>
            </a:r>
          </a:p>
        </p:txBody>
      </p:sp>
    </p:spTree>
    <p:extLst>
      <p:ext uri="{BB962C8B-B14F-4D97-AF65-F5344CB8AC3E}">
        <p14:creationId xmlns:p14="http://schemas.microsoft.com/office/powerpoint/2010/main" val="2385031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This week’s progress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endParaRPr lang="en-US" dirty="0"/>
          </a:p>
          <a:p>
            <a:pPr lvl="1"/>
            <a:r>
              <a:rPr lang="en-US" dirty="0"/>
              <a:t>Familiarized myself with </a:t>
            </a:r>
            <a:r>
              <a:rPr lang="en-US" dirty="0" err="1"/>
              <a:t>Omnet</a:t>
            </a:r>
            <a:r>
              <a:rPr lang="en-US" dirty="0"/>
              <a:t>++ Discrete Event Simulator Framework</a:t>
            </a:r>
          </a:p>
          <a:p>
            <a:pPr lvl="1"/>
            <a:r>
              <a:rPr lang="en-US" dirty="0"/>
              <a:t>Unique id solution for the mesh network design.(Using mac-id)</a:t>
            </a:r>
          </a:p>
          <a:p>
            <a:pPr lvl="1"/>
            <a:r>
              <a:rPr lang="en-US" dirty="0"/>
              <a:t>Completed two simple simulations.</a:t>
            </a:r>
          </a:p>
          <a:p>
            <a:pPr lvl="2"/>
            <a:r>
              <a:rPr lang="en-US" dirty="0"/>
              <a:t>Drone to master node communication (One drone and one master)</a:t>
            </a:r>
          </a:p>
          <a:p>
            <a:pPr lvl="2"/>
            <a:r>
              <a:rPr lang="en-US" dirty="0"/>
              <a:t>Drone to master communication (One drone and 4 masters)</a:t>
            </a:r>
          </a:p>
          <a:p>
            <a:pPr lvl="1"/>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08/05/2020</a:t>
            </a:r>
          </a:p>
        </p:txBody>
      </p:sp>
    </p:spTree>
    <p:extLst>
      <p:ext uri="{BB962C8B-B14F-4D97-AF65-F5344CB8AC3E}">
        <p14:creationId xmlns:p14="http://schemas.microsoft.com/office/powerpoint/2010/main" val="1298228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Lifecycle of the node</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endParaRPr lang="en-US" dirty="0"/>
          </a:p>
          <a:p>
            <a:pPr lvl="1"/>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08/05/2020</a:t>
            </a:r>
          </a:p>
        </p:txBody>
      </p:sp>
      <p:pic>
        <p:nvPicPr>
          <p:cNvPr id="6" name="Picture 5" descr="A close up of a map&#10;&#10;Description automatically generated">
            <a:extLst>
              <a:ext uri="{FF2B5EF4-FFF2-40B4-BE49-F238E27FC236}">
                <a16:creationId xmlns:a16="http://schemas.microsoft.com/office/drawing/2014/main" id="{CB47ED91-601E-4811-AD99-F56B63B77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299" y="1432594"/>
            <a:ext cx="6779381" cy="4608768"/>
          </a:xfrm>
          <a:prstGeom prst="rect">
            <a:avLst/>
          </a:prstGeom>
        </p:spPr>
      </p:pic>
      <p:graphicFrame>
        <p:nvGraphicFramePr>
          <p:cNvPr id="7" name="Object 6">
            <a:extLst>
              <a:ext uri="{FF2B5EF4-FFF2-40B4-BE49-F238E27FC236}">
                <a16:creationId xmlns:a16="http://schemas.microsoft.com/office/drawing/2014/main" id="{B2E1CC28-710C-4D42-B7DB-9B55925915A6}"/>
              </a:ext>
            </a:extLst>
          </p:cNvPr>
          <p:cNvGraphicFramePr>
            <a:graphicFrameLocks noChangeAspect="1"/>
          </p:cNvGraphicFramePr>
          <p:nvPr>
            <p:extLst>
              <p:ext uri="{D42A27DB-BD31-4B8C-83A1-F6EECF244321}">
                <p14:modId xmlns:p14="http://schemas.microsoft.com/office/powerpoint/2010/main" val="1620444841"/>
              </p:ext>
            </p:extLst>
          </p:nvPr>
        </p:nvGraphicFramePr>
        <p:xfrm>
          <a:off x="2341376" y="4382039"/>
          <a:ext cx="1461845" cy="1218408"/>
        </p:xfrm>
        <a:graphic>
          <a:graphicData uri="http://schemas.openxmlformats.org/presentationml/2006/ole">
            <mc:AlternateContent xmlns:mc="http://schemas.openxmlformats.org/markup-compatibility/2006">
              <mc:Choice xmlns:v="urn:schemas-microsoft-com:vml" Requires="v">
                <p:oleObj spid="_x0000_s1057" name="Acrobat Document" showAsIcon="1" r:id="rId4" imgW="914400" imgH="771480" progId="AcroExch.Document.DC">
                  <p:embed/>
                </p:oleObj>
              </mc:Choice>
              <mc:Fallback>
                <p:oleObj name="Acrobat Document" showAsIcon="1" r:id="rId4" imgW="914400" imgH="771480" progId="AcroExch.Document.DC">
                  <p:embed/>
                  <p:pic>
                    <p:nvPicPr>
                      <p:cNvPr id="0" name=""/>
                      <p:cNvPicPr/>
                      <p:nvPr/>
                    </p:nvPicPr>
                    <p:blipFill>
                      <a:blip r:embed="rId5"/>
                      <a:stretch>
                        <a:fillRect/>
                      </a:stretch>
                    </p:blipFill>
                    <p:spPr>
                      <a:xfrm>
                        <a:off x="2341376" y="4382039"/>
                        <a:ext cx="1461845" cy="1218408"/>
                      </a:xfrm>
                      <a:prstGeom prst="rect">
                        <a:avLst/>
                      </a:prstGeom>
                    </p:spPr>
                  </p:pic>
                </p:oleObj>
              </mc:Fallback>
            </mc:AlternateContent>
          </a:graphicData>
        </a:graphic>
      </p:graphicFrame>
    </p:spTree>
    <p:extLst>
      <p:ext uri="{BB962C8B-B14F-4D97-AF65-F5344CB8AC3E}">
        <p14:creationId xmlns:p14="http://schemas.microsoft.com/office/powerpoint/2010/main" val="2518372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Simulations</a:t>
            </a:r>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08/05/2020</a:t>
            </a:r>
          </a:p>
        </p:txBody>
      </p:sp>
      <p:pic>
        <p:nvPicPr>
          <p:cNvPr id="6" name="Picture 5" descr="A screenshot of a cell phone&#10;&#10;Description automatically generated">
            <a:extLst>
              <a:ext uri="{FF2B5EF4-FFF2-40B4-BE49-F238E27FC236}">
                <a16:creationId xmlns:a16="http://schemas.microsoft.com/office/drawing/2014/main" id="{D33CE583-1458-4C76-9EB2-199809BFE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001" y="1951385"/>
            <a:ext cx="3848637" cy="4163006"/>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ABA8861-6810-4675-8B41-9DCC21468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6638" y="1270000"/>
            <a:ext cx="4715533" cy="4829849"/>
          </a:xfrm>
          <a:prstGeom prst="rect">
            <a:avLst/>
          </a:prstGeom>
        </p:spPr>
      </p:pic>
    </p:spTree>
    <p:extLst>
      <p:ext uri="{BB962C8B-B14F-4D97-AF65-F5344CB8AC3E}">
        <p14:creationId xmlns:p14="http://schemas.microsoft.com/office/powerpoint/2010/main" val="2469878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Next week goals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r>
              <a:rPr lang="en-US" dirty="0"/>
              <a:t>Complete the simulation taking into account, </a:t>
            </a:r>
          </a:p>
          <a:p>
            <a:pPr lvl="2"/>
            <a:r>
              <a:rPr lang="en-US" dirty="0"/>
              <a:t>Jitter</a:t>
            </a:r>
          </a:p>
          <a:p>
            <a:pPr lvl="2"/>
            <a:r>
              <a:rPr lang="en-US" dirty="0"/>
              <a:t>Propagation delay</a:t>
            </a:r>
          </a:p>
          <a:p>
            <a:pPr lvl="2"/>
            <a:r>
              <a:rPr lang="en-US" dirty="0"/>
              <a:t>Signal strength and distance</a:t>
            </a:r>
          </a:p>
          <a:p>
            <a:pPr lvl="2"/>
            <a:r>
              <a:rPr lang="en-US" dirty="0"/>
              <a:t>Time to switch on radio</a:t>
            </a:r>
          </a:p>
          <a:p>
            <a:pPr lvl="1"/>
            <a:r>
              <a:rPr lang="en-US" dirty="0"/>
              <a:t>Build a submodule to calculate power consumption</a:t>
            </a:r>
          </a:p>
          <a:p>
            <a:pPr lvl="2"/>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a:t>08/05/2020</a:t>
            </a:r>
            <a:endParaRPr lang="en-US" dirty="0"/>
          </a:p>
        </p:txBody>
      </p:sp>
    </p:spTree>
    <p:extLst>
      <p:ext uri="{BB962C8B-B14F-4D97-AF65-F5344CB8AC3E}">
        <p14:creationId xmlns:p14="http://schemas.microsoft.com/office/powerpoint/2010/main" val="2683628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Week 10</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r>
              <a:rPr lang="en-US" dirty="0"/>
              <a:t>Objectives:</a:t>
            </a:r>
          </a:p>
          <a:p>
            <a:pPr lvl="1"/>
            <a:r>
              <a:rPr lang="en-US" dirty="0"/>
              <a:t>Design Mesh network………………………………………………………………………Complete</a:t>
            </a:r>
          </a:p>
          <a:p>
            <a:pPr lvl="1"/>
            <a:r>
              <a:rPr lang="en-US" dirty="0"/>
              <a:t>Design Communication protocol between node and drone…………..Complete</a:t>
            </a:r>
          </a:p>
          <a:p>
            <a:pPr lvl="1"/>
            <a:r>
              <a:rPr lang="en-US" dirty="0"/>
              <a:t>Simulate Mesh network…………………………………………………………………..On Progress</a:t>
            </a:r>
          </a:p>
          <a:p>
            <a:pPr lvl="1"/>
            <a:r>
              <a:rPr lang="en-US" dirty="0"/>
              <a:t>Simulate Communication protocol………………………………………………….On Progress</a:t>
            </a:r>
          </a:p>
          <a:p>
            <a:pPr lvl="1"/>
            <a:r>
              <a:rPr lang="en-US" dirty="0"/>
              <a:t>Combine Simulations……………………………………………………………………….Incomplete</a:t>
            </a:r>
          </a:p>
          <a:p>
            <a:pPr lvl="1"/>
            <a:r>
              <a:rPr lang="en-US" dirty="0"/>
              <a:t>Include power consumption calculation with the simulation…………Incomplete</a:t>
            </a:r>
          </a:p>
          <a:p>
            <a:pPr lvl="1"/>
            <a:r>
              <a:rPr lang="en-US" dirty="0"/>
              <a:t>Prepare an RFC…………………………………………………………………………………Incomplete</a:t>
            </a:r>
          </a:p>
          <a:p>
            <a:pPr lvl="1"/>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15/05/2020</a:t>
            </a:r>
          </a:p>
        </p:txBody>
      </p:sp>
    </p:spTree>
    <p:extLst>
      <p:ext uri="{BB962C8B-B14F-4D97-AF65-F5344CB8AC3E}">
        <p14:creationId xmlns:p14="http://schemas.microsoft.com/office/powerpoint/2010/main" val="1745123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This week’s progress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r>
              <a:rPr lang="en-US" dirty="0"/>
              <a:t>Explored INET framework</a:t>
            </a:r>
          </a:p>
          <a:p>
            <a:pPr lvl="1"/>
            <a:r>
              <a:rPr lang="en-US" dirty="0"/>
              <a:t>Analyzed 3 simulations</a:t>
            </a:r>
          </a:p>
          <a:p>
            <a:pPr lvl="2"/>
            <a:r>
              <a:rPr lang="en-US" dirty="0"/>
              <a:t>Client Server based TCP communication between n nodes</a:t>
            </a:r>
          </a:p>
          <a:p>
            <a:pPr lvl="2"/>
            <a:r>
              <a:rPr lang="en-US" dirty="0"/>
              <a:t>Ethernet bus communication </a:t>
            </a:r>
            <a:r>
              <a:rPr lang="en-US" dirty="0" err="1"/>
              <a:t>communication</a:t>
            </a:r>
            <a:r>
              <a:rPr lang="en-US" dirty="0"/>
              <a:t> between n nodes</a:t>
            </a:r>
          </a:p>
          <a:p>
            <a:pPr lvl="2"/>
            <a:r>
              <a:rPr lang="en-US" dirty="0"/>
              <a:t>WLAN communication 2.4GHz and 5GHz.</a:t>
            </a:r>
          </a:p>
          <a:p>
            <a:pPr lvl="1"/>
            <a:r>
              <a:rPr lang="en-US" dirty="0"/>
              <a:t>Proposed a design structure for the sensor node and the drone</a:t>
            </a:r>
          </a:p>
          <a:p>
            <a:pPr lvl="2"/>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15/05/2020</a:t>
            </a:r>
          </a:p>
        </p:txBody>
      </p:sp>
    </p:spTree>
    <p:extLst>
      <p:ext uri="{BB962C8B-B14F-4D97-AF65-F5344CB8AC3E}">
        <p14:creationId xmlns:p14="http://schemas.microsoft.com/office/powerpoint/2010/main" val="2845528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Why INET?</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r>
              <a:rPr lang="en-US" dirty="0"/>
              <a:t>Message passing communication between modules </a:t>
            </a:r>
          </a:p>
          <a:p>
            <a:pPr lvl="1"/>
            <a:r>
              <a:rPr lang="en-US" dirty="0"/>
              <a:t>Layered communication(OSI model)</a:t>
            </a:r>
          </a:p>
          <a:p>
            <a:pPr lvl="1"/>
            <a:r>
              <a:rPr lang="en-US" dirty="0"/>
              <a:t>Radio Medium can be modelled</a:t>
            </a:r>
          </a:p>
          <a:p>
            <a:pPr lvl="1"/>
            <a:r>
              <a:rPr lang="en-US" dirty="0"/>
              <a:t>Has inbuilt components for integration</a:t>
            </a:r>
          </a:p>
          <a:p>
            <a:pPr lvl="2"/>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15/05/2020</a:t>
            </a:r>
          </a:p>
        </p:txBody>
      </p:sp>
    </p:spTree>
    <p:extLst>
      <p:ext uri="{BB962C8B-B14F-4D97-AF65-F5344CB8AC3E}">
        <p14:creationId xmlns:p14="http://schemas.microsoft.com/office/powerpoint/2010/main" val="401804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Phase 1</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r>
              <a:rPr lang="en-US" dirty="0"/>
              <a:t>Done by:</a:t>
            </a:r>
          </a:p>
          <a:p>
            <a:pPr lvl="2">
              <a:buFont typeface="Arial" panose="020B0604020202020204" pitchFamily="34" charset="0"/>
              <a:buChar char="•"/>
            </a:pPr>
            <a:r>
              <a:rPr lang="en-US" dirty="0" err="1"/>
              <a:t>Aruna</a:t>
            </a:r>
            <a:r>
              <a:rPr lang="en-US" dirty="0"/>
              <a:t> Jayasena</a:t>
            </a:r>
          </a:p>
          <a:p>
            <a:pPr lvl="2">
              <a:buFont typeface="Arial" panose="020B0604020202020204" pitchFamily="34" charset="0"/>
              <a:buChar char="•"/>
            </a:pPr>
            <a:r>
              <a:rPr lang="en-US" dirty="0" err="1"/>
              <a:t>Radershan</a:t>
            </a:r>
            <a:r>
              <a:rPr lang="en-US" dirty="0"/>
              <a:t> </a:t>
            </a:r>
            <a:r>
              <a:rPr lang="en-US" dirty="0" err="1"/>
              <a:t>Suguneswaran</a:t>
            </a:r>
            <a:endParaRPr lang="en-US" dirty="0"/>
          </a:p>
          <a:p>
            <a:pPr lvl="2">
              <a:buFont typeface="Arial" panose="020B0604020202020204" pitchFamily="34" charset="0"/>
              <a:buChar char="•"/>
            </a:pPr>
            <a:r>
              <a:rPr lang="en-US" dirty="0" err="1"/>
              <a:t>Ketharan</a:t>
            </a:r>
            <a:r>
              <a:rPr lang="en-US" dirty="0"/>
              <a:t> </a:t>
            </a:r>
            <a:r>
              <a:rPr lang="en-US" dirty="0" err="1"/>
              <a:t>Suntharam</a:t>
            </a:r>
            <a:r>
              <a:rPr lang="en-US" dirty="0"/>
              <a:t>	</a:t>
            </a:r>
          </a:p>
          <a:p>
            <a:pPr lvl="2">
              <a:buFont typeface="Arial" panose="020B0604020202020204" pitchFamily="34" charset="0"/>
              <a:buChar char="•"/>
            </a:pPr>
            <a:r>
              <a:rPr lang="en-US" dirty="0" err="1"/>
              <a:t>Thiru</a:t>
            </a:r>
            <a:r>
              <a:rPr lang="en-US" dirty="0"/>
              <a:t> Ashok</a:t>
            </a:r>
          </a:p>
          <a:p>
            <a:pPr lvl="1">
              <a:buFont typeface="Arial" panose="020B0604020202020204" pitchFamily="34" charset="0"/>
              <a:buChar char="•"/>
            </a:pPr>
            <a:endParaRPr lang="en-US" dirty="0"/>
          </a:p>
          <a:p>
            <a:pPr lvl="1"/>
            <a:r>
              <a:rPr lang="en-US" dirty="0"/>
              <a:t>Created a prototype for Sensor Node with a custom sensor for Electrical conductivity </a:t>
            </a:r>
          </a:p>
          <a:p>
            <a:pPr lvl="1"/>
            <a:r>
              <a:rPr lang="en-US" dirty="0"/>
              <a:t>Created an app with cloud storage for data collection from a single node</a:t>
            </a:r>
          </a:p>
          <a:p>
            <a:pPr lvl="1"/>
            <a:r>
              <a:rPr lang="en-US" dirty="0"/>
              <a:t>Created drone based image data collection</a:t>
            </a:r>
          </a:p>
          <a:p>
            <a:pPr lvl="1">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2CE6586B-3A72-4AD5-8050-498F40059AC6}"/>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254170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Simulations</a:t>
            </a:r>
          </a:p>
        </p:txBody>
      </p:sp>
      <p:pic>
        <p:nvPicPr>
          <p:cNvPr id="6" name="Content Placeholder 5" descr="A screenshot of a cell phone&#10;&#10;Description automatically generated">
            <a:extLst>
              <a:ext uri="{FF2B5EF4-FFF2-40B4-BE49-F238E27FC236}">
                <a16:creationId xmlns:a16="http://schemas.microsoft.com/office/drawing/2014/main" id="{1EA00B9A-CA49-44A4-807A-E1B953DB99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668" y="2933074"/>
            <a:ext cx="6925642" cy="3629532"/>
          </a:xfrm>
        </p:spPr>
      </p:pic>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15/05/2020</a:t>
            </a:r>
          </a:p>
        </p:txBody>
      </p:sp>
      <p:pic>
        <p:nvPicPr>
          <p:cNvPr id="8" name="Picture 7" descr="A screenshot of a cell phone&#10;&#10;Description automatically generated">
            <a:extLst>
              <a:ext uri="{FF2B5EF4-FFF2-40B4-BE49-F238E27FC236}">
                <a16:creationId xmlns:a16="http://schemas.microsoft.com/office/drawing/2014/main" id="{45A6C23A-445F-4C7C-86F2-3ECA19741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60" y="1783912"/>
            <a:ext cx="4582164" cy="3143689"/>
          </a:xfrm>
          <a:prstGeom prst="rect">
            <a:avLst/>
          </a:prstGeom>
        </p:spPr>
      </p:pic>
    </p:spTree>
    <p:extLst>
      <p:ext uri="{BB962C8B-B14F-4D97-AF65-F5344CB8AC3E}">
        <p14:creationId xmlns:p14="http://schemas.microsoft.com/office/powerpoint/2010/main" val="289870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a:xfrm>
            <a:off x="330607" y="246743"/>
            <a:ext cx="3729076" cy="1320800"/>
          </a:xfrm>
        </p:spPr>
        <p:txBody>
          <a:bodyPr vert="horz" lIns="91440" tIns="45720" rIns="91440" bIns="45720" rtlCol="0" anchor="ctr">
            <a:normAutofit/>
          </a:bodyPr>
          <a:lstStyle/>
          <a:p>
            <a:pPr>
              <a:lnSpc>
                <a:spcPct val="90000"/>
              </a:lnSpc>
            </a:pPr>
            <a:r>
              <a:rPr lang="en-US" sz="2800" dirty="0"/>
              <a:t>Design structure of a </a:t>
            </a:r>
            <a:br>
              <a:rPr lang="en-US" sz="2800" dirty="0"/>
            </a:br>
            <a:r>
              <a:rPr lang="en-US" sz="2800" dirty="0"/>
              <a:t>Wired Computer</a:t>
            </a:r>
          </a:p>
        </p:txBody>
      </p:sp>
      <p:sp>
        <p:nvSpPr>
          <p:cNvPr id="4" name="TextBox 3">
            <a:extLst>
              <a:ext uri="{FF2B5EF4-FFF2-40B4-BE49-F238E27FC236}">
                <a16:creationId xmlns:a16="http://schemas.microsoft.com/office/drawing/2014/main" id="{D4882996-CF59-47E8-B01C-E02A93D975D1}"/>
              </a:ext>
            </a:extLst>
          </p:cNvPr>
          <p:cNvSpPr txBox="1"/>
          <p:nvPr/>
        </p:nvSpPr>
        <p:spPr>
          <a:xfrm>
            <a:off x="554539" y="6384246"/>
            <a:ext cx="3720916" cy="3560733"/>
          </a:xfrm>
          <a:prstGeom prst="rect">
            <a:avLst/>
          </a:prstGeom>
        </p:spPr>
        <p:txBody>
          <a:bodyPr vert="horz" lIns="91440" tIns="45720" rIns="91440" bIns="45720" rtlCol="0">
            <a:normAutofit/>
          </a:bodyPr>
          <a:lstStyle/>
          <a:p>
            <a:pPr>
              <a:spcBef>
                <a:spcPts val="1000"/>
              </a:spcBef>
              <a:buClr>
                <a:schemeClr val="accent1"/>
              </a:buClr>
              <a:buSzPct val="80000"/>
            </a:pPr>
            <a:r>
              <a:rPr lang="en-US" dirty="0">
                <a:solidFill>
                  <a:schemeClr val="tx1">
                    <a:lumMod val="75000"/>
                    <a:lumOff val="25000"/>
                  </a:schemeClr>
                </a:solidFill>
              </a:rPr>
              <a:t>15/05/2020</a:t>
            </a:r>
          </a:p>
        </p:txBody>
      </p:sp>
      <p:pic>
        <p:nvPicPr>
          <p:cNvPr id="6" name="Content Placeholder 5" descr="A close up of a map&#10;&#10;Description automatically generated">
            <a:extLst>
              <a:ext uri="{FF2B5EF4-FFF2-40B4-BE49-F238E27FC236}">
                <a16:creationId xmlns:a16="http://schemas.microsoft.com/office/drawing/2014/main" id="{13BBECC0-0E85-4259-B4E1-48592FFAD9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1284" y="1265937"/>
            <a:ext cx="9320109" cy="5592063"/>
          </a:xfrm>
          <a:prstGeom prst="rect">
            <a:avLst/>
          </a:prstGeom>
        </p:spPr>
      </p:pic>
    </p:spTree>
    <p:extLst>
      <p:ext uri="{BB962C8B-B14F-4D97-AF65-F5344CB8AC3E}">
        <p14:creationId xmlns:p14="http://schemas.microsoft.com/office/powerpoint/2010/main" val="1053900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a:xfrm>
            <a:off x="270346" y="0"/>
            <a:ext cx="3729076" cy="1320800"/>
          </a:xfrm>
        </p:spPr>
        <p:txBody>
          <a:bodyPr vert="horz" lIns="91440" tIns="45720" rIns="91440" bIns="45720" rtlCol="0" anchor="ctr">
            <a:normAutofit/>
          </a:bodyPr>
          <a:lstStyle/>
          <a:p>
            <a:pPr>
              <a:lnSpc>
                <a:spcPct val="90000"/>
              </a:lnSpc>
            </a:pPr>
            <a:r>
              <a:rPr lang="en-US" sz="2800" dirty="0"/>
              <a:t>Design structure of a </a:t>
            </a:r>
            <a:br>
              <a:rPr lang="en-US" sz="2800" dirty="0"/>
            </a:br>
            <a:r>
              <a:rPr lang="en-US" sz="2800" dirty="0"/>
              <a:t>Wireless Computer</a:t>
            </a:r>
          </a:p>
        </p:txBody>
      </p:sp>
      <p:sp>
        <p:nvSpPr>
          <p:cNvPr id="4" name="TextBox 3">
            <a:extLst>
              <a:ext uri="{FF2B5EF4-FFF2-40B4-BE49-F238E27FC236}">
                <a16:creationId xmlns:a16="http://schemas.microsoft.com/office/drawing/2014/main" id="{D4882996-CF59-47E8-B01C-E02A93D975D1}"/>
              </a:ext>
            </a:extLst>
          </p:cNvPr>
          <p:cNvSpPr txBox="1"/>
          <p:nvPr/>
        </p:nvSpPr>
        <p:spPr>
          <a:xfrm>
            <a:off x="435429" y="6268132"/>
            <a:ext cx="3720916" cy="3560733"/>
          </a:xfrm>
          <a:prstGeom prst="rect">
            <a:avLst/>
          </a:prstGeom>
        </p:spPr>
        <p:txBody>
          <a:bodyPr vert="horz" lIns="91440" tIns="45720" rIns="91440" bIns="45720" rtlCol="0">
            <a:normAutofit/>
          </a:bodyPr>
          <a:lstStyle/>
          <a:p>
            <a:pPr>
              <a:spcBef>
                <a:spcPts val="1000"/>
              </a:spcBef>
              <a:buClr>
                <a:schemeClr val="accent1"/>
              </a:buClr>
              <a:buSzPct val="80000"/>
            </a:pPr>
            <a:r>
              <a:rPr lang="en-US" dirty="0">
                <a:solidFill>
                  <a:schemeClr val="tx1">
                    <a:lumMod val="75000"/>
                    <a:lumOff val="25000"/>
                  </a:schemeClr>
                </a:solidFill>
              </a:rPr>
              <a:t>15/05/2020</a:t>
            </a:r>
          </a:p>
        </p:txBody>
      </p:sp>
      <p:pic>
        <p:nvPicPr>
          <p:cNvPr id="8" name="Content Placeholder 7" descr="A close up of a map&#10;&#10;Description automatically generated">
            <a:extLst>
              <a:ext uri="{FF2B5EF4-FFF2-40B4-BE49-F238E27FC236}">
                <a16:creationId xmlns:a16="http://schemas.microsoft.com/office/drawing/2014/main" id="{FE248CD6-006E-4D6D-BFBF-2763D725A6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9315" y="1136678"/>
            <a:ext cx="8787256" cy="5470065"/>
          </a:xfrm>
          <a:prstGeom prst="rect">
            <a:avLst/>
          </a:prstGeom>
        </p:spPr>
      </p:pic>
    </p:spTree>
    <p:extLst>
      <p:ext uri="{BB962C8B-B14F-4D97-AF65-F5344CB8AC3E}">
        <p14:creationId xmlns:p14="http://schemas.microsoft.com/office/powerpoint/2010/main" val="3464891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a:xfrm>
            <a:off x="0" y="0"/>
            <a:ext cx="3729076" cy="1320800"/>
          </a:xfrm>
        </p:spPr>
        <p:txBody>
          <a:bodyPr vert="horz" lIns="91440" tIns="45720" rIns="91440" bIns="45720" rtlCol="0" anchor="ctr">
            <a:normAutofit/>
          </a:bodyPr>
          <a:lstStyle/>
          <a:p>
            <a:pPr>
              <a:lnSpc>
                <a:spcPct val="90000"/>
              </a:lnSpc>
            </a:pPr>
            <a:r>
              <a:rPr lang="en-US" sz="2800" dirty="0"/>
              <a:t>Proposed Structure of the Node</a:t>
            </a:r>
          </a:p>
        </p:txBody>
      </p:sp>
      <p:sp>
        <p:nvSpPr>
          <p:cNvPr id="4" name="TextBox 3">
            <a:extLst>
              <a:ext uri="{FF2B5EF4-FFF2-40B4-BE49-F238E27FC236}">
                <a16:creationId xmlns:a16="http://schemas.microsoft.com/office/drawing/2014/main" id="{D4882996-CF59-47E8-B01C-E02A93D975D1}"/>
              </a:ext>
            </a:extLst>
          </p:cNvPr>
          <p:cNvSpPr txBox="1"/>
          <p:nvPr/>
        </p:nvSpPr>
        <p:spPr>
          <a:xfrm>
            <a:off x="435429" y="6369732"/>
            <a:ext cx="3720916" cy="3560733"/>
          </a:xfrm>
          <a:prstGeom prst="rect">
            <a:avLst/>
          </a:prstGeom>
        </p:spPr>
        <p:txBody>
          <a:bodyPr vert="horz" lIns="91440" tIns="45720" rIns="91440" bIns="45720" rtlCol="0">
            <a:normAutofit/>
          </a:bodyPr>
          <a:lstStyle/>
          <a:p>
            <a:pPr>
              <a:spcBef>
                <a:spcPts val="1000"/>
              </a:spcBef>
              <a:buClr>
                <a:schemeClr val="accent1"/>
              </a:buClr>
              <a:buSzPct val="80000"/>
            </a:pPr>
            <a:r>
              <a:rPr lang="en-US" dirty="0">
                <a:solidFill>
                  <a:schemeClr val="tx1">
                    <a:lumMod val="75000"/>
                    <a:lumOff val="25000"/>
                  </a:schemeClr>
                </a:solidFill>
              </a:rPr>
              <a:t>15/05/2020</a:t>
            </a:r>
          </a:p>
        </p:txBody>
      </p:sp>
      <p:pic>
        <p:nvPicPr>
          <p:cNvPr id="7" name="Content Placeholder 6" descr="A screenshot of a cell phone&#10;&#10;Description automatically generated">
            <a:extLst>
              <a:ext uri="{FF2B5EF4-FFF2-40B4-BE49-F238E27FC236}">
                <a16:creationId xmlns:a16="http://schemas.microsoft.com/office/drawing/2014/main" id="{6683FDF2-EC97-4276-B48E-687F3866C0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127" y="885371"/>
            <a:ext cx="10364844" cy="5972629"/>
          </a:xfrm>
        </p:spPr>
      </p:pic>
    </p:spTree>
    <p:extLst>
      <p:ext uri="{BB962C8B-B14F-4D97-AF65-F5344CB8AC3E}">
        <p14:creationId xmlns:p14="http://schemas.microsoft.com/office/powerpoint/2010/main" val="4188561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Next Week Goals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r>
              <a:rPr lang="en-US" dirty="0"/>
              <a:t>Build Two Nodes with the proposed Structure (Without Enhanced </a:t>
            </a:r>
            <a:r>
              <a:rPr lang="en-US" dirty="0" err="1"/>
              <a:t>Shockburst</a:t>
            </a:r>
            <a:r>
              <a:rPr lang="en-US" dirty="0"/>
              <a:t>)</a:t>
            </a:r>
          </a:p>
          <a:p>
            <a:pPr lvl="1"/>
            <a:r>
              <a:rPr lang="en-US" dirty="0"/>
              <a:t>Pass Structured Messages</a:t>
            </a:r>
          </a:p>
          <a:p>
            <a:pPr lvl="2"/>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15/05/2020</a:t>
            </a:r>
          </a:p>
        </p:txBody>
      </p:sp>
    </p:spTree>
    <p:extLst>
      <p:ext uri="{BB962C8B-B14F-4D97-AF65-F5344CB8AC3E}">
        <p14:creationId xmlns:p14="http://schemas.microsoft.com/office/powerpoint/2010/main" val="2014624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Week 11</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r>
              <a:rPr lang="en-US" dirty="0"/>
              <a:t>Objectives:</a:t>
            </a:r>
          </a:p>
          <a:p>
            <a:pPr lvl="1"/>
            <a:r>
              <a:rPr lang="en-US" dirty="0"/>
              <a:t>Design Mesh network………………………………………………………………………Complete</a:t>
            </a:r>
          </a:p>
          <a:p>
            <a:pPr lvl="1"/>
            <a:r>
              <a:rPr lang="en-US" dirty="0"/>
              <a:t>Design Communication protocol between node and drone…………..Complete</a:t>
            </a:r>
          </a:p>
          <a:p>
            <a:pPr lvl="1"/>
            <a:r>
              <a:rPr lang="en-US" dirty="0"/>
              <a:t>Simulate Mesh network…………………………………………………………………..On Progress</a:t>
            </a:r>
          </a:p>
          <a:p>
            <a:pPr lvl="1"/>
            <a:r>
              <a:rPr lang="en-US" dirty="0"/>
              <a:t>Simulate Communication protocol………………………………………………….On Progress</a:t>
            </a:r>
          </a:p>
          <a:p>
            <a:pPr lvl="1"/>
            <a:r>
              <a:rPr lang="en-US" dirty="0"/>
              <a:t>Combine Simulations……………………………………………………………………….Incomplete</a:t>
            </a:r>
          </a:p>
          <a:p>
            <a:pPr lvl="1"/>
            <a:r>
              <a:rPr lang="en-US" dirty="0"/>
              <a:t>Include power consumption calculation with the simulation…………Incomplete</a:t>
            </a:r>
          </a:p>
          <a:p>
            <a:pPr lvl="1"/>
            <a:r>
              <a:rPr lang="en-US" dirty="0"/>
              <a:t>Prepare an RFC…………………………………………………………………………………Incomplete</a:t>
            </a:r>
          </a:p>
          <a:p>
            <a:pPr lvl="1"/>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22/05/2020</a:t>
            </a:r>
          </a:p>
        </p:txBody>
      </p:sp>
    </p:spTree>
    <p:extLst>
      <p:ext uri="{BB962C8B-B14F-4D97-AF65-F5344CB8AC3E}">
        <p14:creationId xmlns:p14="http://schemas.microsoft.com/office/powerpoint/2010/main" val="2794145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This week’s progress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2"/>
            <a:r>
              <a:rPr lang="en-US" dirty="0"/>
              <a:t>Analyzed a wireless node, trying to reverse engineer the node and add the components in it.</a:t>
            </a:r>
          </a:p>
          <a:p>
            <a:pPr lvl="2"/>
            <a:r>
              <a:rPr lang="en-US" dirty="0"/>
              <a:t>Started implementing the mesh network in NRF24L01 modules.</a:t>
            </a:r>
          </a:p>
          <a:p>
            <a:pPr lvl="2"/>
            <a:r>
              <a:rPr lang="en-US" dirty="0"/>
              <a:t>Analyzed enhanced </a:t>
            </a:r>
            <a:r>
              <a:rPr lang="en-US" dirty="0" err="1"/>
              <a:t>shockburst</a:t>
            </a:r>
            <a:r>
              <a:rPr lang="en-US" dirty="0"/>
              <a:t> protocol </a:t>
            </a:r>
          </a:p>
          <a:p>
            <a:pPr lvl="2"/>
            <a:r>
              <a:rPr lang="en-US" dirty="0" err="1"/>
              <a:t>RFMesh</a:t>
            </a:r>
            <a:r>
              <a:rPr lang="en-US" dirty="0"/>
              <a:t> network </a:t>
            </a:r>
          </a:p>
          <a:p>
            <a:pPr lvl="2"/>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22/05/2020</a:t>
            </a:r>
          </a:p>
        </p:txBody>
      </p:sp>
      <p:pic>
        <p:nvPicPr>
          <p:cNvPr id="5" name="Picture 4" descr="A picture containing indoor, computer, laptop, sitting&#10;&#10;Description automatically generated">
            <a:extLst>
              <a:ext uri="{FF2B5EF4-FFF2-40B4-BE49-F238E27FC236}">
                <a16:creationId xmlns:a16="http://schemas.microsoft.com/office/drawing/2014/main" id="{2B69105C-A9BA-46D2-B5EC-61638DEB3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8221" y="3511408"/>
            <a:ext cx="3969678" cy="2977259"/>
          </a:xfrm>
          <a:prstGeom prst="rect">
            <a:avLst/>
          </a:prstGeom>
        </p:spPr>
      </p:pic>
    </p:spTree>
    <p:extLst>
      <p:ext uri="{BB962C8B-B14F-4D97-AF65-F5344CB8AC3E}">
        <p14:creationId xmlns:p14="http://schemas.microsoft.com/office/powerpoint/2010/main" val="4176910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a:xfrm>
            <a:off x="169334" y="470456"/>
            <a:ext cx="4460723" cy="1320800"/>
          </a:xfrm>
        </p:spPr>
        <p:txBody>
          <a:bodyPr/>
          <a:lstStyle/>
          <a:p>
            <a:r>
              <a:rPr lang="en-US" dirty="0"/>
              <a:t>Wireless node modification </a:t>
            </a:r>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a:t>22/05/2020</a:t>
            </a:r>
            <a:endParaRPr lang="en-US" dirty="0"/>
          </a:p>
        </p:txBody>
      </p:sp>
      <p:sp>
        <p:nvSpPr>
          <p:cNvPr id="23" name="Content Placeholder 2">
            <a:extLst>
              <a:ext uri="{FF2B5EF4-FFF2-40B4-BE49-F238E27FC236}">
                <a16:creationId xmlns:a16="http://schemas.microsoft.com/office/drawing/2014/main" id="{CBD4940B-7BEE-40CA-8846-CEA0A163676C}"/>
              </a:ext>
            </a:extLst>
          </p:cNvPr>
          <p:cNvSpPr txBox="1">
            <a:spLocks/>
          </p:cNvSpPr>
          <p:nvPr/>
        </p:nvSpPr>
        <p:spPr>
          <a:xfrm>
            <a:off x="677334" y="21605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2"/>
            <a:endParaRPr lang="en-US" dirty="0"/>
          </a:p>
        </p:txBody>
      </p:sp>
      <p:sp>
        <p:nvSpPr>
          <p:cNvPr id="24" name="Content Placeholder 2">
            <a:extLst>
              <a:ext uri="{FF2B5EF4-FFF2-40B4-BE49-F238E27FC236}">
                <a16:creationId xmlns:a16="http://schemas.microsoft.com/office/drawing/2014/main" id="{289D782D-6286-43D8-9D27-F02AEF10444B}"/>
              </a:ext>
            </a:extLst>
          </p:cNvPr>
          <p:cNvSpPr txBox="1">
            <a:spLocks/>
          </p:cNvSpPr>
          <p:nvPr/>
        </p:nvSpPr>
        <p:spPr>
          <a:xfrm>
            <a:off x="677334" y="5075126"/>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Segmentation fault</a:t>
            </a:r>
          </a:p>
        </p:txBody>
      </p:sp>
      <p:pic>
        <p:nvPicPr>
          <p:cNvPr id="11" name="Picture 10" descr="A screenshot of a social media post&#10;&#10;Description automatically generated">
            <a:extLst>
              <a:ext uri="{FF2B5EF4-FFF2-40B4-BE49-F238E27FC236}">
                <a16:creationId xmlns:a16="http://schemas.microsoft.com/office/drawing/2014/main" id="{0392D918-577F-4009-A182-D797AAABD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43046"/>
            <a:ext cx="12192001" cy="2947414"/>
          </a:xfrm>
          <a:prstGeom prst="rect">
            <a:avLst/>
          </a:prstGeom>
        </p:spPr>
      </p:pic>
    </p:spTree>
    <p:extLst>
      <p:ext uri="{BB962C8B-B14F-4D97-AF65-F5344CB8AC3E}">
        <p14:creationId xmlns:p14="http://schemas.microsoft.com/office/powerpoint/2010/main" val="2434737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a:xfrm>
            <a:off x="169334" y="470456"/>
            <a:ext cx="4460723" cy="1320800"/>
          </a:xfrm>
        </p:spPr>
        <p:txBody>
          <a:bodyPr/>
          <a:lstStyle/>
          <a:p>
            <a:r>
              <a:rPr lang="en-US" dirty="0"/>
              <a:t>Enhanced </a:t>
            </a:r>
            <a:r>
              <a:rPr lang="en-US" dirty="0" err="1"/>
              <a:t>Shockburst</a:t>
            </a:r>
            <a:r>
              <a:rPr lang="en-US" dirty="0"/>
              <a:t> Overview</a:t>
            </a:r>
          </a:p>
        </p:txBody>
      </p:sp>
      <p:pic>
        <p:nvPicPr>
          <p:cNvPr id="7" name="Content Placeholder 6" descr="A screenshot of a cell phone&#10;&#10;Description automatically generated">
            <a:extLst>
              <a:ext uri="{FF2B5EF4-FFF2-40B4-BE49-F238E27FC236}">
                <a16:creationId xmlns:a16="http://schemas.microsoft.com/office/drawing/2014/main" id="{360AC63E-38C0-416B-A858-25D6922889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1809" y="262211"/>
            <a:ext cx="6142857" cy="2066667"/>
          </a:xfrm>
        </p:spPr>
      </p:pic>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a:t>22/05/2020</a:t>
            </a:r>
            <a:endParaRPr lang="en-US" dirty="0"/>
          </a:p>
        </p:txBody>
      </p:sp>
      <p:sp>
        <p:nvSpPr>
          <p:cNvPr id="23" name="Content Placeholder 2">
            <a:extLst>
              <a:ext uri="{FF2B5EF4-FFF2-40B4-BE49-F238E27FC236}">
                <a16:creationId xmlns:a16="http://schemas.microsoft.com/office/drawing/2014/main" id="{CBD4940B-7BEE-40CA-8846-CEA0A163676C}"/>
              </a:ext>
            </a:extLst>
          </p:cNvPr>
          <p:cNvSpPr txBox="1">
            <a:spLocks/>
          </p:cNvSpPr>
          <p:nvPr/>
        </p:nvSpPr>
        <p:spPr>
          <a:xfrm>
            <a:off x="677334" y="21605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2"/>
            <a:endParaRPr lang="en-US" dirty="0"/>
          </a:p>
        </p:txBody>
      </p:sp>
      <p:sp>
        <p:nvSpPr>
          <p:cNvPr id="24" name="Content Placeholder 2">
            <a:extLst>
              <a:ext uri="{FF2B5EF4-FFF2-40B4-BE49-F238E27FC236}">
                <a16:creationId xmlns:a16="http://schemas.microsoft.com/office/drawing/2014/main" id="{289D782D-6286-43D8-9D27-F02AEF10444B}"/>
              </a:ext>
            </a:extLst>
          </p:cNvPr>
          <p:cNvSpPr txBox="1">
            <a:spLocks/>
          </p:cNvSpPr>
          <p:nvPr/>
        </p:nvSpPr>
        <p:spPr>
          <a:xfrm>
            <a:off x="677334" y="286649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Supports a star network topology with typically one Primary Receiver and up to 8 Primary Transmitters </a:t>
            </a:r>
          </a:p>
          <a:p>
            <a:r>
              <a:rPr lang="en-US" dirty="0"/>
              <a:t>1 to 32 bytes dynamic payload length in legacy mode</a:t>
            </a:r>
          </a:p>
          <a:p>
            <a:r>
              <a:rPr lang="en-US" dirty="0"/>
              <a:t>1 to 252 bytes static payload length between nRF5 Series devices</a:t>
            </a:r>
          </a:p>
          <a:p>
            <a:r>
              <a:rPr lang="en-US" dirty="0"/>
              <a:t>Bidirectional data transfer between receiver and </a:t>
            </a:r>
            <a:r>
              <a:rPr lang="en-US" dirty="0" err="1"/>
              <a:t>tranceiver</a:t>
            </a:r>
            <a:endParaRPr lang="en-US" dirty="0"/>
          </a:p>
          <a:p>
            <a:r>
              <a:rPr lang="en-US" dirty="0"/>
              <a:t>Packet acknowledgment and automatic packet retransmission</a:t>
            </a:r>
          </a:p>
        </p:txBody>
      </p:sp>
    </p:spTree>
    <p:extLst>
      <p:ext uri="{BB962C8B-B14F-4D97-AF65-F5344CB8AC3E}">
        <p14:creationId xmlns:p14="http://schemas.microsoft.com/office/powerpoint/2010/main" val="2955478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Wireless Node vs </a:t>
            </a:r>
            <a:r>
              <a:rPr lang="en-US" dirty="0" err="1"/>
              <a:t>AgrIoT</a:t>
            </a:r>
            <a:r>
              <a:rPr lang="en-US" dirty="0"/>
              <a:t> Sensor Node</a:t>
            </a:r>
          </a:p>
        </p:txBody>
      </p:sp>
      <p:graphicFrame>
        <p:nvGraphicFramePr>
          <p:cNvPr id="5" name="Table 5">
            <a:extLst>
              <a:ext uri="{FF2B5EF4-FFF2-40B4-BE49-F238E27FC236}">
                <a16:creationId xmlns:a16="http://schemas.microsoft.com/office/drawing/2014/main" id="{53DACB4D-7553-4EC1-A627-3A065AA7AA6A}"/>
              </a:ext>
            </a:extLst>
          </p:cNvPr>
          <p:cNvGraphicFramePr>
            <a:graphicFrameLocks noGrp="1"/>
          </p:cNvGraphicFramePr>
          <p:nvPr>
            <p:ph idx="1"/>
            <p:extLst>
              <p:ext uri="{D42A27DB-BD31-4B8C-83A1-F6EECF244321}">
                <p14:modId xmlns:p14="http://schemas.microsoft.com/office/powerpoint/2010/main" val="2811458189"/>
              </p:ext>
            </p:extLst>
          </p:nvPr>
        </p:nvGraphicFramePr>
        <p:xfrm>
          <a:off x="677690" y="1766693"/>
          <a:ext cx="8596312" cy="185420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4017160686"/>
                    </a:ext>
                  </a:extLst>
                </a:gridCol>
                <a:gridCol w="4298156">
                  <a:extLst>
                    <a:ext uri="{9D8B030D-6E8A-4147-A177-3AD203B41FA5}">
                      <a16:colId xmlns:a16="http://schemas.microsoft.com/office/drawing/2014/main" val="3696898720"/>
                    </a:ext>
                  </a:extLst>
                </a:gridCol>
              </a:tblGrid>
              <a:tr h="370840">
                <a:tc>
                  <a:txBody>
                    <a:bodyPr/>
                    <a:lstStyle/>
                    <a:p>
                      <a:r>
                        <a:rPr lang="en-US" dirty="0"/>
                        <a:t>Wireless Node</a:t>
                      </a:r>
                    </a:p>
                  </a:txBody>
                  <a:tcPr/>
                </a:tc>
                <a:tc>
                  <a:txBody>
                    <a:bodyPr/>
                    <a:lstStyle/>
                    <a:p>
                      <a:r>
                        <a:rPr lang="en-US" dirty="0" err="1"/>
                        <a:t>AgrIoT</a:t>
                      </a:r>
                      <a:r>
                        <a:rPr lang="en-US" dirty="0"/>
                        <a:t> Sensor Node</a:t>
                      </a:r>
                    </a:p>
                  </a:txBody>
                  <a:tcPr/>
                </a:tc>
                <a:extLst>
                  <a:ext uri="{0D108BD9-81ED-4DB2-BD59-A6C34878D82A}">
                    <a16:rowId xmlns:a16="http://schemas.microsoft.com/office/drawing/2014/main" val="2867458549"/>
                  </a:ext>
                </a:extLst>
              </a:tr>
              <a:tr h="370840">
                <a:tc>
                  <a:txBody>
                    <a:bodyPr/>
                    <a:lstStyle/>
                    <a:p>
                      <a:r>
                        <a:rPr lang="en-US" dirty="0"/>
                        <a:t>BPSK modulation</a:t>
                      </a:r>
                    </a:p>
                  </a:txBody>
                  <a:tcPr/>
                </a:tc>
                <a:tc>
                  <a:txBody>
                    <a:bodyPr/>
                    <a:lstStyle/>
                    <a:p>
                      <a:r>
                        <a:rPr lang="en-US" dirty="0"/>
                        <a:t>GFSK modulation</a:t>
                      </a:r>
                    </a:p>
                  </a:txBody>
                  <a:tcPr/>
                </a:tc>
                <a:extLst>
                  <a:ext uri="{0D108BD9-81ED-4DB2-BD59-A6C34878D82A}">
                    <a16:rowId xmlns:a16="http://schemas.microsoft.com/office/drawing/2014/main" val="3316195186"/>
                  </a:ext>
                </a:extLst>
              </a:tr>
              <a:tr h="370840">
                <a:tc>
                  <a:txBody>
                    <a:bodyPr/>
                    <a:lstStyle/>
                    <a:p>
                      <a:r>
                        <a:rPr lang="en-US" dirty="0"/>
                        <a:t>Dynamic software addressing</a:t>
                      </a:r>
                    </a:p>
                  </a:txBody>
                  <a:tcPr/>
                </a:tc>
                <a:tc>
                  <a:txBody>
                    <a:bodyPr/>
                    <a:lstStyle/>
                    <a:p>
                      <a:r>
                        <a:rPr lang="en-US" dirty="0"/>
                        <a:t>Static software addressing</a:t>
                      </a:r>
                    </a:p>
                  </a:txBody>
                  <a:tcPr/>
                </a:tc>
                <a:extLst>
                  <a:ext uri="{0D108BD9-81ED-4DB2-BD59-A6C34878D82A}">
                    <a16:rowId xmlns:a16="http://schemas.microsoft.com/office/drawing/2014/main" val="3195423793"/>
                  </a:ext>
                </a:extLst>
              </a:tr>
              <a:tr h="370840">
                <a:tc>
                  <a:txBody>
                    <a:bodyPr/>
                    <a:lstStyle/>
                    <a:p>
                      <a:r>
                        <a:rPr lang="en-US" dirty="0"/>
                        <a:t>IEEE802.11</a:t>
                      </a:r>
                    </a:p>
                  </a:txBody>
                  <a:tcPr/>
                </a:tc>
                <a:tc>
                  <a:txBody>
                    <a:bodyPr/>
                    <a:lstStyle/>
                    <a:p>
                      <a:r>
                        <a:rPr lang="en-US" dirty="0"/>
                        <a:t>Enhanced </a:t>
                      </a:r>
                      <a:r>
                        <a:rPr lang="en-US" dirty="0" err="1"/>
                        <a:t>Shockburst</a:t>
                      </a:r>
                      <a:endParaRPr lang="en-US" dirty="0"/>
                    </a:p>
                  </a:txBody>
                  <a:tcPr/>
                </a:tc>
                <a:extLst>
                  <a:ext uri="{0D108BD9-81ED-4DB2-BD59-A6C34878D82A}">
                    <a16:rowId xmlns:a16="http://schemas.microsoft.com/office/drawing/2014/main" val="581717192"/>
                  </a:ext>
                </a:extLst>
              </a:tr>
              <a:tr h="370840">
                <a:tc>
                  <a:txBody>
                    <a:bodyPr/>
                    <a:lstStyle/>
                    <a:p>
                      <a:r>
                        <a:rPr lang="en-US" dirty="0"/>
                        <a:t>IP based networking</a:t>
                      </a:r>
                    </a:p>
                  </a:txBody>
                  <a:tcPr/>
                </a:tc>
                <a:tc>
                  <a:txBody>
                    <a:bodyPr/>
                    <a:lstStyle/>
                    <a:p>
                      <a:r>
                        <a:rPr lang="en-US" dirty="0"/>
                        <a:t>Custom Mesh network protocol</a:t>
                      </a:r>
                    </a:p>
                  </a:txBody>
                  <a:tcPr/>
                </a:tc>
                <a:extLst>
                  <a:ext uri="{0D108BD9-81ED-4DB2-BD59-A6C34878D82A}">
                    <a16:rowId xmlns:a16="http://schemas.microsoft.com/office/drawing/2014/main" val="1928328126"/>
                  </a:ext>
                </a:extLst>
              </a:tr>
            </a:tbl>
          </a:graphicData>
        </a:graphic>
      </p:graphicFrame>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22/05/2020</a:t>
            </a:r>
          </a:p>
        </p:txBody>
      </p:sp>
    </p:spTree>
    <p:extLst>
      <p:ext uri="{BB962C8B-B14F-4D97-AF65-F5344CB8AC3E}">
        <p14:creationId xmlns:p14="http://schemas.microsoft.com/office/powerpoint/2010/main" val="23858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Phase 2</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r>
              <a:rPr lang="en-US" dirty="0"/>
              <a:t>Done by:</a:t>
            </a:r>
          </a:p>
          <a:p>
            <a:pPr lvl="2">
              <a:buFont typeface="Arial" panose="020B0604020202020204" pitchFamily="34" charset="0"/>
              <a:buChar char="•"/>
            </a:pPr>
            <a:r>
              <a:rPr lang="en-US" dirty="0"/>
              <a:t>A.L.D.S. Liyanage</a:t>
            </a:r>
          </a:p>
          <a:p>
            <a:pPr lvl="2">
              <a:buFont typeface="Arial" panose="020B0604020202020204" pitchFamily="34" charset="0"/>
              <a:buChar char="•"/>
            </a:pPr>
            <a:r>
              <a:rPr lang="en-US" dirty="0"/>
              <a:t>K.Kirishikesan</a:t>
            </a:r>
          </a:p>
          <a:p>
            <a:pPr lvl="1">
              <a:buFont typeface="Arial" panose="020B0604020202020204" pitchFamily="34" charset="0"/>
              <a:buChar char="•"/>
            </a:pPr>
            <a:endParaRPr lang="en-US" dirty="0"/>
          </a:p>
          <a:p>
            <a:pPr lvl="1"/>
            <a:r>
              <a:rPr lang="en-US" dirty="0"/>
              <a:t>A communication protocol between sensor nodes and the drone</a:t>
            </a:r>
          </a:p>
          <a:p>
            <a:pPr lvl="1"/>
            <a:r>
              <a:rPr lang="en-US" dirty="0"/>
              <a:t>Mesh network of nodes</a:t>
            </a:r>
          </a:p>
          <a:p>
            <a:pPr lvl="1">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CAB4A908-153C-4510-9574-44603F4709E0}"/>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1908332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Next Week Goals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r>
              <a:rPr lang="en-US" dirty="0"/>
              <a:t>Build a Node with the proposed structure</a:t>
            </a:r>
          </a:p>
          <a:p>
            <a:pPr lvl="2"/>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22/05/2020</a:t>
            </a:r>
          </a:p>
        </p:txBody>
      </p:sp>
    </p:spTree>
    <p:extLst>
      <p:ext uri="{BB962C8B-B14F-4D97-AF65-F5344CB8AC3E}">
        <p14:creationId xmlns:p14="http://schemas.microsoft.com/office/powerpoint/2010/main" val="1139693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This week progress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r>
              <a:rPr lang="en-US" dirty="0"/>
              <a:t>Modelled the radio medium.</a:t>
            </a:r>
          </a:p>
          <a:p>
            <a:pPr lvl="1"/>
            <a:r>
              <a:rPr lang="en-US" dirty="0"/>
              <a:t>Modelled the radio</a:t>
            </a:r>
          </a:p>
          <a:p>
            <a:pPr lvl="1"/>
            <a:r>
              <a:rPr lang="en-US" dirty="0"/>
              <a:t>Included a mobile node with a defined path………….. Using Integrated Visualizer</a:t>
            </a:r>
          </a:p>
          <a:p>
            <a:pPr lvl="1"/>
            <a:r>
              <a:rPr lang="en-US" dirty="0"/>
              <a:t>Completed a 3D simulation the integration of the drone node……….. Using OSG Visualizer</a:t>
            </a:r>
          </a:p>
          <a:p>
            <a:pPr lvl="1"/>
            <a:r>
              <a:rPr lang="en-US" dirty="0"/>
              <a:t>Completed the power module</a:t>
            </a:r>
          </a:p>
          <a:p>
            <a:pPr lvl="2"/>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369332"/>
          </a:xfrm>
          <a:prstGeom prst="rect">
            <a:avLst/>
          </a:prstGeom>
          <a:noFill/>
        </p:spPr>
        <p:txBody>
          <a:bodyPr wrap="square" rtlCol="0">
            <a:spAutoFit/>
          </a:bodyPr>
          <a:lstStyle/>
          <a:p>
            <a:r>
              <a:rPr lang="en-US" dirty="0"/>
              <a:t>29/05/2020</a:t>
            </a:r>
          </a:p>
        </p:txBody>
      </p:sp>
    </p:spTree>
    <p:extLst>
      <p:ext uri="{BB962C8B-B14F-4D97-AF65-F5344CB8AC3E}">
        <p14:creationId xmlns:p14="http://schemas.microsoft.com/office/powerpoint/2010/main" val="22753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Radio Medium Modelling</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a:xfrm>
            <a:off x="677334" y="1488613"/>
            <a:ext cx="8596668" cy="4889327"/>
          </a:xfrm>
        </p:spPr>
        <p:txBody>
          <a:bodyPr/>
          <a:lstStyle/>
          <a:p>
            <a:pPr lvl="1"/>
            <a:r>
              <a:rPr lang="en-US" dirty="0"/>
              <a:t>Modelled the radio medium by considering</a:t>
            </a:r>
          </a:p>
          <a:p>
            <a:pPr lvl="2"/>
            <a:r>
              <a:rPr lang="en-US" dirty="0"/>
              <a:t>Cache frequency: 2.4 GHz</a:t>
            </a:r>
          </a:p>
          <a:p>
            <a:pPr lvl="2"/>
            <a:r>
              <a:rPr lang="en-US" dirty="0"/>
              <a:t>Collision</a:t>
            </a:r>
          </a:p>
          <a:p>
            <a:pPr lvl="2"/>
            <a:r>
              <a:rPr lang="en-US" dirty="0"/>
              <a:t>Interference: Two Ray Ground Reflection</a:t>
            </a:r>
          </a:p>
          <a:p>
            <a:pPr lvl="2"/>
            <a:r>
              <a:rPr lang="en-US" dirty="0" err="1"/>
              <a:t>BitErrorRate</a:t>
            </a:r>
            <a:r>
              <a:rPr lang="en-US" dirty="0"/>
              <a:t>: 1% Error Rate</a:t>
            </a:r>
          </a:p>
          <a:p>
            <a:pPr lvl="2"/>
            <a:r>
              <a:rPr lang="en-US" dirty="0"/>
              <a:t>Attenuation</a:t>
            </a:r>
          </a:p>
          <a:p>
            <a:pPr lvl="2"/>
            <a:r>
              <a:rPr lang="en-US" dirty="0"/>
              <a:t>Modulation: GFSK modulation should be implemented but currently APSK is used </a:t>
            </a:r>
          </a:p>
          <a:p>
            <a:pPr lvl="1"/>
            <a:endParaRPr lang="en-US" dirty="0"/>
          </a:p>
          <a:p>
            <a:pPr lvl="2"/>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646331"/>
          </a:xfrm>
          <a:prstGeom prst="rect">
            <a:avLst/>
          </a:prstGeom>
          <a:noFill/>
        </p:spPr>
        <p:txBody>
          <a:bodyPr wrap="square" rtlCol="0">
            <a:spAutoFit/>
          </a:bodyPr>
          <a:lstStyle/>
          <a:p>
            <a:r>
              <a:rPr lang="en-US" dirty="0"/>
              <a:t>29/05/2020</a:t>
            </a:r>
          </a:p>
          <a:p>
            <a:endParaRPr lang="en-US" dirty="0"/>
          </a:p>
        </p:txBody>
      </p:sp>
    </p:spTree>
    <p:extLst>
      <p:ext uri="{BB962C8B-B14F-4D97-AF65-F5344CB8AC3E}">
        <p14:creationId xmlns:p14="http://schemas.microsoft.com/office/powerpoint/2010/main" val="875366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Two Ray Ground Reflection</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a:xfrm>
            <a:off x="677334" y="1488613"/>
            <a:ext cx="8596668" cy="4889327"/>
          </a:xfrm>
        </p:spPr>
        <p:txBody>
          <a:bodyPr/>
          <a:lstStyle/>
          <a:p>
            <a:pPr lvl="1"/>
            <a:endParaRPr lang="en-US" dirty="0"/>
          </a:p>
          <a:p>
            <a:pPr lvl="2"/>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646331"/>
          </a:xfrm>
          <a:prstGeom prst="rect">
            <a:avLst/>
          </a:prstGeom>
          <a:noFill/>
        </p:spPr>
        <p:txBody>
          <a:bodyPr wrap="square" rtlCol="0">
            <a:spAutoFit/>
          </a:bodyPr>
          <a:lstStyle/>
          <a:p>
            <a:r>
              <a:rPr lang="en-US" dirty="0"/>
              <a:t>29/05/2020</a:t>
            </a:r>
          </a:p>
          <a:p>
            <a:endParaRPr lang="en-US" dirty="0"/>
          </a:p>
        </p:txBody>
      </p:sp>
      <p:pic>
        <p:nvPicPr>
          <p:cNvPr id="6" name="Picture 5">
            <a:extLst>
              <a:ext uri="{FF2B5EF4-FFF2-40B4-BE49-F238E27FC236}">
                <a16:creationId xmlns:a16="http://schemas.microsoft.com/office/drawing/2014/main" id="{6B84A130-4C3B-4F47-B3A9-E49F1ADE0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445" y="2714848"/>
            <a:ext cx="6155947" cy="2360688"/>
          </a:xfrm>
          <a:prstGeom prst="rect">
            <a:avLst/>
          </a:prstGeom>
        </p:spPr>
      </p:pic>
      <p:sp>
        <p:nvSpPr>
          <p:cNvPr id="7" name="Content Placeholder 2">
            <a:extLst>
              <a:ext uri="{FF2B5EF4-FFF2-40B4-BE49-F238E27FC236}">
                <a16:creationId xmlns:a16="http://schemas.microsoft.com/office/drawing/2014/main" id="{F0E7C2C2-30A0-43AF-86FD-84D29303C8BB}"/>
              </a:ext>
            </a:extLst>
          </p:cNvPr>
          <p:cNvSpPr txBox="1">
            <a:spLocks/>
          </p:cNvSpPr>
          <p:nvPr/>
        </p:nvSpPr>
        <p:spPr>
          <a:xfrm>
            <a:off x="829734" y="1641013"/>
            <a:ext cx="8596668" cy="48893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2"/>
            <a:r>
              <a:rPr lang="en-US" dirty="0"/>
              <a:t>Since the implementation will take place in an open environment, the possible interference are,</a:t>
            </a:r>
          </a:p>
          <a:p>
            <a:pPr lvl="3"/>
            <a:r>
              <a:rPr lang="en-US" dirty="0"/>
              <a:t>Cross interference from other 2.4 GHz communication</a:t>
            </a:r>
          </a:p>
          <a:p>
            <a:pPr lvl="3"/>
            <a:r>
              <a:rPr lang="en-US" dirty="0"/>
              <a:t>Two ray ground reflection </a:t>
            </a:r>
          </a:p>
        </p:txBody>
      </p:sp>
      <p:sp>
        <p:nvSpPr>
          <p:cNvPr id="5" name="TextBox 4">
            <a:extLst>
              <a:ext uri="{FF2B5EF4-FFF2-40B4-BE49-F238E27FC236}">
                <a16:creationId xmlns:a16="http://schemas.microsoft.com/office/drawing/2014/main" id="{C00D8374-1316-47E7-9D54-370E3C52A39F}"/>
              </a:ext>
            </a:extLst>
          </p:cNvPr>
          <p:cNvSpPr txBox="1"/>
          <p:nvPr/>
        </p:nvSpPr>
        <p:spPr>
          <a:xfrm>
            <a:off x="2172833" y="4998971"/>
            <a:ext cx="5910470" cy="369332"/>
          </a:xfrm>
          <a:prstGeom prst="rect">
            <a:avLst/>
          </a:prstGeom>
          <a:noFill/>
        </p:spPr>
        <p:txBody>
          <a:bodyPr wrap="square" rtlCol="0">
            <a:spAutoFit/>
          </a:bodyPr>
          <a:lstStyle/>
          <a:p>
            <a:r>
              <a:rPr lang="en-US" dirty="0"/>
              <a:t>Two ray ground reflection. Source:[1]</a:t>
            </a:r>
          </a:p>
        </p:txBody>
      </p:sp>
      <p:sp>
        <p:nvSpPr>
          <p:cNvPr id="8" name="TextBox 7">
            <a:extLst>
              <a:ext uri="{FF2B5EF4-FFF2-40B4-BE49-F238E27FC236}">
                <a16:creationId xmlns:a16="http://schemas.microsoft.com/office/drawing/2014/main" id="{01F9963E-6297-4666-B278-432B4548EB99}"/>
              </a:ext>
            </a:extLst>
          </p:cNvPr>
          <p:cNvSpPr txBox="1"/>
          <p:nvPr/>
        </p:nvSpPr>
        <p:spPr>
          <a:xfrm>
            <a:off x="583096" y="5409232"/>
            <a:ext cx="8843306" cy="830997"/>
          </a:xfrm>
          <a:prstGeom prst="rect">
            <a:avLst/>
          </a:prstGeom>
          <a:noFill/>
        </p:spPr>
        <p:txBody>
          <a:bodyPr wrap="square" rtlCol="0">
            <a:spAutoFit/>
          </a:bodyPr>
          <a:lstStyle/>
          <a:p>
            <a:r>
              <a:rPr lang="en-US" sz="1600" dirty="0"/>
              <a:t>A. Brummer, L. Ammon and A. </a:t>
            </a:r>
            <a:r>
              <a:rPr lang="en-US" sz="1600" dirty="0" err="1"/>
              <a:t>Djanatliev</a:t>
            </a:r>
            <a:r>
              <a:rPr lang="en-US" sz="1600" dirty="0"/>
              <a:t>, "N-Ray Ground Interference: Extending the Two-Ray Interference Model for 3D Terrain Shapes," 2019 IEEE Vehicular Networking Conference (VNC), Los Angeles, CA, USA, 2019, pp. 1-4, </a:t>
            </a:r>
            <a:r>
              <a:rPr lang="en-US" sz="1600" dirty="0" err="1"/>
              <a:t>doi</a:t>
            </a:r>
            <a:r>
              <a:rPr lang="en-US" sz="1600" dirty="0"/>
              <a:t>: 10.1109/VNC48660.2019.9062829.</a:t>
            </a:r>
          </a:p>
        </p:txBody>
      </p:sp>
    </p:spTree>
    <p:extLst>
      <p:ext uri="{BB962C8B-B14F-4D97-AF65-F5344CB8AC3E}">
        <p14:creationId xmlns:p14="http://schemas.microsoft.com/office/powerpoint/2010/main" val="4148015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Radio Modelling</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a:xfrm>
            <a:off x="677334" y="1275347"/>
            <a:ext cx="8596668" cy="4766015"/>
          </a:xfrm>
        </p:spPr>
        <p:txBody>
          <a:bodyPr>
            <a:normAutofit/>
          </a:bodyPr>
          <a:lstStyle/>
          <a:p>
            <a:pPr lvl="1"/>
            <a:r>
              <a:rPr lang="en-US" dirty="0"/>
              <a:t>Modelled the radio by considering</a:t>
            </a:r>
          </a:p>
          <a:p>
            <a:pPr lvl="2"/>
            <a:r>
              <a:rPr lang="en-US" dirty="0"/>
              <a:t> frequency:	2.4 GHz</a:t>
            </a:r>
          </a:p>
          <a:p>
            <a:pPr lvl="2"/>
            <a:r>
              <a:rPr lang="en-US" dirty="0"/>
              <a:t>Bandwidth: 1 MHz</a:t>
            </a:r>
          </a:p>
          <a:p>
            <a:pPr lvl="2"/>
            <a:r>
              <a:rPr lang="en-US" dirty="0" err="1"/>
              <a:t>Datarate</a:t>
            </a:r>
            <a:r>
              <a:rPr lang="en-US" dirty="0"/>
              <a:t>: 2Mbps</a:t>
            </a:r>
          </a:p>
          <a:p>
            <a:pPr lvl="3"/>
            <a:r>
              <a:rPr lang="en-US" i="1" dirty="0"/>
              <a:t>Available data rates are 250kbps,1Mbps and 2Mbps.</a:t>
            </a:r>
          </a:p>
          <a:p>
            <a:pPr lvl="3"/>
            <a:r>
              <a:rPr lang="en-US" i="1" dirty="0"/>
              <a:t>Lower air data rates receiver sensitivity is increased than lower data rate</a:t>
            </a:r>
          </a:p>
          <a:p>
            <a:pPr lvl="3"/>
            <a:r>
              <a:rPr lang="en-US" i="1" dirty="0"/>
              <a:t>Higher air data rate lower current consumption and reduced probability of on air collisions </a:t>
            </a:r>
            <a:endParaRPr lang="en-US" dirty="0"/>
          </a:p>
          <a:p>
            <a:pPr lvl="2"/>
            <a:r>
              <a:rPr lang="en-US" dirty="0"/>
              <a:t>Transmitter power.: -18dBm</a:t>
            </a:r>
          </a:p>
          <a:p>
            <a:pPr lvl="2"/>
            <a:r>
              <a:rPr lang="en-US" dirty="0"/>
              <a:t>Transmitter preamble Duration: 10µs(default value) </a:t>
            </a:r>
          </a:p>
          <a:p>
            <a:pPr lvl="2"/>
            <a:r>
              <a:rPr lang="en-US" dirty="0"/>
              <a:t>Transmitter header length: 17Byte (Maximum length)</a:t>
            </a:r>
          </a:p>
          <a:p>
            <a:pPr lvl="2"/>
            <a:r>
              <a:rPr lang="en-US" dirty="0"/>
              <a:t>Receiver Sensitivity: -85dBm</a:t>
            </a:r>
          </a:p>
          <a:p>
            <a:pPr lvl="2"/>
            <a:r>
              <a:rPr lang="en-US" dirty="0"/>
              <a:t>Receiver energy detection: Set to receiver sensitivity</a:t>
            </a:r>
          </a:p>
          <a:p>
            <a:pPr lvl="2"/>
            <a:r>
              <a:rPr lang="en-US" dirty="0"/>
              <a:t>Receiver </a:t>
            </a:r>
            <a:r>
              <a:rPr lang="en-US" dirty="0" err="1"/>
              <a:t>snir</a:t>
            </a:r>
            <a:r>
              <a:rPr lang="en-US" dirty="0"/>
              <a:t> Threshold: Set to default value</a:t>
            </a:r>
          </a:p>
          <a:p>
            <a:pPr lvl="2"/>
            <a:r>
              <a:rPr lang="en-US" dirty="0"/>
              <a:t>Buffering: 5 Packets</a:t>
            </a:r>
          </a:p>
          <a:p>
            <a:pPr lvl="1"/>
            <a:endParaRPr lang="en-US" dirty="0"/>
          </a:p>
          <a:p>
            <a:pPr lvl="2"/>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646331"/>
          </a:xfrm>
          <a:prstGeom prst="rect">
            <a:avLst/>
          </a:prstGeom>
          <a:noFill/>
        </p:spPr>
        <p:txBody>
          <a:bodyPr wrap="square" rtlCol="0">
            <a:spAutoFit/>
          </a:bodyPr>
          <a:lstStyle/>
          <a:p>
            <a:r>
              <a:rPr lang="en-US" dirty="0"/>
              <a:t>29/05/2020</a:t>
            </a:r>
          </a:p>
          <a:p>
            <a:endParaRPr lang="en-US" dirty="0"/>
          </a:p>
        </p:txBody>
      </p:sp>
    </p:spTree>
    <p:extLst>
      <p:ext uri="{BB962C8B-B14F-4D97-AF65-F5344CB8AC3E}">
        <p14:creationId xmlns:p14="http://schemas.microsoft.com/office/powerpoint/2010/main" val="2888898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Implementation of power module</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r>
              <a:rPr lang="en-US" dirty="0"/>
              <a:t>Ideal Energy Storage was used so that battery depletion is not shown but the energy consumption will be calculated and shown as a statistic.</a:t>
            </a:r>
          </a:p>
          <a:p>
            <a:pPr lvl="1"/>
            <a:r>
              <a:rPr lang="en-US" dirty="0"/>
              <a:t>State based Energy Consumer is used</a:t>
            </a:r>
          </a:p>
          <a:p>
            <a:pPr lvl="2"/>
            <a:r>
              <a:rPr lang="en-US" dirty="0"/>
              <a:t>Off power consumption</a:t>
            </a:r>
          </a:p>
          <a:p>
            <a:pPr lvl="2"/>
            <a:r>
              <a:rPr lang="en-US" dirty="0"/>
              <a:t>Switching power consumption</a:t>
            </a:r>
          </a:p>
          <a:p>
            <a:pPr lvl="2"/>
            <a:r>
              <a:rPr lang="en-US" dirty="0"/>
              <a:t>Receiver Idle power consumption</a:t>
            </a:r>
          </a:p>
          <a:p>
            <a:pPr lvl="2"/>
            <a:r>
              <a:rPr lang="en-US" dirty="0"/>
              <a:t>Receiver busy power consumption</a:t>
            </a:r>
          </a:p>
          <a:p>
            <a:pPr lvl="2"/>
            <a:r>
              <a:rPr lang="en-US" dirty="0"/>
              <a:t>Transmitter Idle Power consumption</a:t>
            </a:r>
          </a:p>
          <a:p>
            <a:pPr lvl="2"/>
            <a:r>
              <a:rPr lang="en-US" dirty="0"/>
              <a:t>Transmitter transmitting power consumption </a:t>
            </a:r>
          </a:p>
          <a:p>
            <a:pPr lvl="1"/>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646331"/>
          </a:xfrm>
          <a:prstGeom prst="rect">
            <a:avLst/>
          </a:prstGeom>
          <a:noFill/>
        </p:spPr>
        <p:txBody>
          <a:bodyPr wrap="square" rtlCol="0">
            <a:spAutoFit/>
          </a:bodyPr>
          <a:lstStyle/>
          <a:p>
            <a:r>
              <a:rPr lang="en-US" dirty="0"/>
              <a:t>29/05/2020</a:t>
            </a:r>
          </a:p>
          <a:p>
            <a:endParaRPr lang="en-US" dirty="0"/>
          </a:p>
        </p:txBody>
      </p:sp>
    </p:spTree>
    <p:extLst>
      <p:ext uri="{BB962C8B-B14F-4D97-AF65-F5344CB8AC3E}">
        <p14:creationId xmlns:p14="http://schemas.microsoft.com/office/powerpoint/2010/main" val="2502663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Power statistics of NRF24L01</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normAutofit fontScale="92500" lnSpcReduction="20000"/>
          </a:bodyPr>
          <a:lstStyle/>
          <a:p>
            <a:r>
              <a:rPr lang="en-US" i="1" dirty="0"/>
              <a:t>Available RF output </a:t>
            </a:r>
            <a:r>
              <a:rPr lang="en-US" i="1" dirty="0" err="1"/>
              <a:t>powera</a:t>
            </a:r>
            <a:r>
              <a:rPr lang="en-US" i="1" dirty="0"/>
              <a:t> at TX are 0dBm=11.3mA;-6dBm=9.0mA;-12dBm=7.5mA;-18dBm=7.0mA</a:t>
            </a:r>
          </a:p>
          <a:p>
            <a:r>
              <a:rPr lang="en-US" i="1" dirty="0"/>
              <a:t>Available RF output power at RX are 2Mbps=13.5mA;1Mbps=13.1mA;250kbps=12.6mA</a:t>
            </a:r>
          </a:p>
          <a:p>
            <a:r>
              <a:rPr lang="en-US" i="1" dirty="0"/>
              <a:t>Average current during TX settling=8.0mA(130us)</a:t>
            </a:r>
          </a:p>
          <a:p>
            <a:r>
              <a:rPr lang="en-US" i="1" dirty="0"/>
              <a:t>Average current during RX settling=8.9mA(130us)</a:t>
            </a:r>
          </a:p>
          <a:p>
            <a:r>
              <a:rPr lang="en-US" i="1" dirty="0"/>
              <a:t>900nA in power down</a:t>
            </a:r>
          </a:p>
          <a:p>
            <a:r>
              <a:rPr lang="en-US" i="1" dirty="0"/>
              <a:t>26uA in standby 1(external clock is dependent on signal swing)</a:t>
            </a:r>
          </a:p>
          <a:p>
            <a:r>
              <a:rPr lang="en-US" i="1" dirty="0"/>
              <a:t>320uA in standby 2(external clock is not dependent on signal swing)</a:t>
            </a:r>
          </a:p>
          <a:p>
            <a:r>
              <a:rPr lang="en-US" i="1" dirty="0"/>
              <a:t>400uA in startup(1.5ms)</a:t>
            </a:r>
          </a:p>
          <a:p>
            <a:r>
              <a:rPr lang="en-US" i="1" dirty="0"/>
              <a:t>Ideal power on time is 1ms......(Can go up to 100ms) Reset is also similar</a:t>
            </a:r>
          </a:p>
          <a:p>
            <a:r>
              <a:rPr lang="en-US" i="1" dirty="0"/>
              <a:t>Conditions: VDD=3V VSS=0V and Temp=-40to85C</a:t>
            </a:r>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646331"/>
          </a:xfrm>
          <a:prstGeom prst="rect">
            <a:avLst/>
          </a:prstGeom>
          <a:noFill/>
        </p:spPr>
        <p:txBody>
          <a:bodyPr wrap="square" rtlCol="0">
            <a:spAutoFit/>
          </a:bodyPr>
          <a:lstStyle/>
          <a:p>
            <a:r>
              <a:rPr lang="en-US" dirty="0"/>
              <a:t>29/05/2020</a:t>
            </a:r>
          </a:p>
          <a:p>
            <a:endParaRPr lang="en-US" dirty="0"/>
          </a:p>
        </p:txBody>
      </p:sp>
    </p:spTree>
    <p:extLst>
      <p:ext uri="{BB962C8B-B14F-4D97-AF65-F5344CB8AC3E}">
        <p14:creationId xmlns:p14="http://schemas.microsoft.com/office/powerpoint/2010/main" val="3520391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a:xfrm>
            <a:off x="677334" y="302811"/>
            <a:ext cx="8596668" cy="820615"/>
          </a:xfrm>
        </p:spPr>
        <p:txBody>
          <a:bodyPr/>
          <a:lstStyle/>
          <a:p>
            <a:r>
              <a:rPr lang="en-US" dirty="0"/>
              <a:t>Calculations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a:xfrm>
            <a:off x="677334" y="1123426"/>
            <a:ext cx="8596668" cy="4611147"/>
          </a:xfrm>
        </p:spPr>
        <p:txBody>
          <a:bodyPr>
            <a:normAutofit/>
          </a:bodyPr>
          <a:lstStyle/>
          <a:p>
            <a:r>
              <a:rPr lang="en-US" dirty="0"/>
              <a:t>Timing should be considered when implementing the power module: Currently it is not integrated.</a:t>
            </a:r>
          </a:p>
          <a:p>
            <a:r>
              <a:rPr lang="en-US" dirty="0"/>
              <a:t>To calculate the timing of radio state transitions, the state transition diagram can be used</a:t>
            </a:r>
          </a:p>
          <a:p>
            <a:r>
              <a:rPr lang="en-US" dirty="0"/>
              <a:t>To calculate the timing of the ESB cycle, the following set of equations can be used.(In the following slide)   </a:t>
            </a:r>
          </a:p>
          <a:p>
            <a:r>
              <a:rPr lang="en-US" dirty="0"/>
              <a:t>P=VI is used to calculate </a:t>
            </a:r>
            <a:r>
              <a:rPr lang="en-US"/>
              <a:t>the power</a:t>
            </a:r>
            <a:endParaRPr lang="en-US" dirty="0"/>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646331"/>
          </a:xfrm>
          <a:prstGeom prst="rect">
            <a:avLst/>
          </a:prstGeom>
          <a:noFill/>
        </p:spPr>
        <p:txBody>
          <a:bodyPr wrap="square" rtlCol="0">
            <a:spAutoFit/>
          </a:bodyPr>
          <a:lstStyle/>
          <a:p>
            <a:r>
              <a:rPr lang="en-US" dirty="0"/>
              <a:t>29/05/2020</a:t>
            </a:r>
          </a:p>
          <a:p>
            <a:endParaRPr lang="en-US" dirty="0"/>
          </a:p>
        </p:txBody>
      </p:sp>
    </p:spTree>
    <p:extLst>
      <p:ext uri="{BB962C8B-B14F-4D97-AF65-F5344CB8AC3E}">
        <p14:creationId xmlns:p14="http://schemas.microsoft.com/office/powerpoint/2010/main" val="2107442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a:xfrm>
            <a:off x="677334" y="302811"/>
            <a:ext cx="8596668" cy="820615"/>
          </a:xfrm>
        </p:spPr>
        <p:txBody>
          <a:bodyPr/>
          <a:lstStyle/>
          <a:p>
            <a:r>
              <a:rPr lang="en-US" dirty="0"/>
              <a:t>ESB full cycle time</a:t>
            </a:r>
          </a:p>
        </p:txBody>
      </p:sp>
      <p:pic>
        <p:nvPicPr>
          <p:cNvPr id="6" name="Content Placeholder 5">
            <a:extLst>
              <a:ext uri="{FF2B5EF4-FFF2-40B4-BE49-F238E27FC236}">
                <a16:creationId xmlns:a16="http://schemas.microsoft.com/office/drawing/2014/main" id="{13CE19F7-6259-4038-8E66-1E3E99CD34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473777"/>
            <a:ext cx="8596312" cy="3910446"/>
          </a:xfrm>
        </p:spPr>
      </p:pic>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646331"/>
          </a:xfrm>
          <a:prstGeom prst="rect">
            <a:avLst/>
          </a:prstGeom>
          <a:noFill/>
        </p:spPr>
        <p:txBody>
          <a:bodyPr wrap="square" rtlCol="0">
            <a:spAutoFit/>
          </a:bodyPr>
          <a:lstStyle/>
          <a:p>
            <a:r>
              <a:rPr lang="en-US" dirty="0"/>
              <a:t>29/05/2020</a:t>
            </a:r>
          </a:p>
          <a:p>
            <a:endParaRPr lang="en-US" dirty="0"/>
          </a:p>
        </p:txBody>
      </p:sp>
    </p:spTree>
    <p:extLst>
      <p:ext uri="{BB962C8B-B14F-4D97-AF65-F5344CB8AC3E}">
        <p14:creationId xmlns:p14="http://schemas.microsoft.com/office/powerpoint/2010/main" val="42710575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a:xfrm>
            <a:off x="293021" y="116825"/>
            <a:ext cx="8596668" cy="1320800"/>
          </a:xfrm>
        </p:spPr>
        <p:txBody>
          <a:bodyPr/>
          <a:lstStyle/>
          <a:p>
            <a:r>
              <a:rPr lang="en-US" dirty="0"/>
              <a:t>Radio states of NRF24L01</a:t>
            </a:r>
          </a:p>
        </p:txBody>
      </p:sp>
      <p:pic>
        <p:nvPicPr>
          <p:cNvPr id="6" name="Content Placeholder 5">
            <a:extLst>
              <a:ext uri="{FF2B5EF4-FFF2-40B4-BE49-F238E27FC236}">
                <a16:creationId xmlns:a16="http://schemas.microsoft.com/office/drawing/2014/main" id="{30ED4948-847A-424F-ADFD-E6DC917493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8157" y="954867"/>
            <a:ext cx="6411532" cy="5658315"/>
          </a:xfrm>
        </p:spPr>
      </p:pic>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646331"/>
          </a:xfrm>
          <a:prstGeom prst="rect">
            <a:avLst/>
          </a:prstGeom>
          <a:noFill/>
        </p:spPr>
        <p:txBody>
          <a:bodyPr wrap="square" rtlCol="0">
            <a:spAutoFit/>
          </a:bodyPr>
          <a:lstStyle/>
          <a:p>
            <a:r>
              <a:rPr lang="en-US" dirty="0"/>
              <a:t>29/05/2020</a:t>
            </a:r>
          </a:p>
          <a:p>
            <a:endParaRPr lang="en-US" dirty="0"/>
          </a:p>
        </p:txBody>
      </p:sp>
    </p:spTree>
    <p:extLst>
      <p:ext uri="{BB962C8B-B14F-4D97-AF65-F5344CB8AC3E}">
        <p14:creationId xmlns:p14="http://schemas.microsoft.com/office/powerpoint/2010/main" val="397280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1C81-851A-490A-87B1-175D292E3CFB}"/>
              </a:ext>
            </a:extLst>
          </p:cNvPr>
          <p:cNvSpPr>
            <a:spLocks noGrp="1"/>
          </p:cNvSpPr>
          <p:nvPr>
            <p:ph type="ctrTitle"/>
          </p:nvPr>
        </p:nvSpPr>
        <p:spPr>
          <a:xfrm>
            <a:off x="1308283" y="469713"/>
            <a:ext cx="7398395" cy="1646302"/>
          </a:xfrm>
        </p:spPr>
        <p:txBody>
          <a:bodyPr/>
          <a:lstStyle/>
          <a:p>
            <a:r>
              <a:rPr lang="en-US" dirty="0"/>
              <a:t>Power Consumption of protocol in phase 2</a:t>
            </a:r>
          </a:p>
        </p:txBody>
      </p:sp>
      <p:sp>
        <p:nvSpPr>
          <p:cNvPr id="3" name="Subtitle 2">
            <a:extLst>
              <a:ext uri="{FF2B5EF4-FFF2-40B4-BE49-F238E27FC236}">
                <a16:creationId xmlns:a16="http://schemas.microsoft.com/office/drawing/2014/main" id="{3A0648C9-A66C-4581-A814-CABA988FC5FD}"/>
              </a:ext>
            </a:extLst>
          </p:cNvPr>
          <p:cNvSpPr>
            <a:spLocks noGrp="1"/>
          </p:cNvSpPr>
          <p:nvPr>
            <p:ph type="subTitle" idx="1"/>
          </p:nvPr>
        </p:nvSpPr>
        <p:spPr>
          <a:xfrm>
            <a:off x="1099930" y="2319130"/>
            <a:ext cx="8174073" cy="4538870"/>
          </a:xfrm>
        </p:spPr>
        <p:txBody>
          <a:bodyPr>
            <a:normAutofit/>
          </a:bodyPr>
          <a:lstStyle/>
          <a:p>
            <a:pPr marL="285750" indent="-285750" algn="l">
              <a:buFont typeface="Arial" panose="020B0604020202020204" pitchFamily="34" charset="0"/>
              <a:buChar char="•"/>
            </a:pPr>
            <a:r>
              <a:rPr lang="en-US" dirty="0"/>
              <a:t>HC12- sleep………………….80µA</a:t>
            </a:r>
          </a:p>
          <a:p>
            <a:pPr marL="285750" indent="-285750" algn="l">
              <a:buFont typeface="Arial" panose="020B0604020202020204" pitchFamily="34" charset="0"/>
              <a:buChar char="•"/>
            </a:pPr>
            <a:r>
              <a:rPr lang="en-US" dirty="0"/>
              <a:t>HC12- transmission……..3.6mA</a:t>
            </a:r>
          </a:p>
          <a:p>
            <a:pPr marL="285750" indent="-285750" algn="l">
              <a:buFont typeface="Arial" panose="020B0604020202020204" pitchFamily="34" charset="0"/>
              <a:buChar char="•"/>
            </a:pPr>
            <a:r>
              <a:rPr lang="en-US" dirty="0"/>
              <a:t>Stm32f103c8t6…………….8mA</a:t>
            </a:r>
          </a:p>
          <a:p>
            <a:pPr marL="285750" indent="-285750" algn="l">
              <a:buFont typeface="Arial" panose="020B0604020202020204" pitchFamily="34" charset="0"/>
              <a:buChar char="•"/>
            </a:pPr>
            <a:r>
              <a:rPr lang="en-US" dirty="0"/>
              <a:t>Total current consumption per hour:29.6928A</a:t>
            </a:r>
          </a:p>
          <a:p>
            <a:pPr marL="285750" indent="-285750" algn="l">
              <a:buFont typeface="Arial" panose="020B0604020202020204" pitchFamily="34" charset="0"/>
              <a:buChar char="•"/>
            </a:pPr>
            <a:r>
              <a:rPr lang="en-US" dirty="0"/>
              <a:t>6 months:5344.704</a:t>
            </a:r>
          </a:p>
          <a:p>
            <a:pPr marL="285750" indent="-285750" algn="l">
              <a:buFont typeface="Arial" panose="020B0604020202020204" pitchFamily="34" charset="0"/>
              <a:buChar char="•"/>
            </a:pPr>
            <a:r>
              <a:rPr lang="en-US" dirty="0"/>
              <a:t>Needed battery:</a:t>
            </a:r>
            <a:r>
              <a:rPr lang="en-US"/>
              <a:t>494mAh battery</a:t>
            </a:r>
            <a:endParaRPr lang="en-US" dirty="0"/>
          </a:p>
        </p:txBody>
      </p:sp>
      <p:sp>
        <p:nvSpPr>
          <p:cNvPr id="4" name="TextBox 3">
            <a:extLst>
              <a:ext uri="{FF2B5EF4-FFF2-40B4-BE49-F238E27FC236}">
                <a16:creationId xmlns:a16="http://schemas.microsoft.com/office/drawing/2014/main" id="{27874BDD-216C-4D9E-95CC-229FDCE10F09}"/>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322442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Mobility of the node </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p:txBody>
          <a:bodyPr/>
          <a:lstStyle/>
          <a:p>
            <a:pPr lvl="1"/>
            <a:endParaRPr lang="en-US" dirty="0"/>
          </a:p>
          <a:p>
            <a:pPr lvl="2"/>
            <a:r>
              <a:rPr lang="en-US" dirty="0"/>
              <a:t>Defined in components</a:t>
            </a:r>
          </a:p>
          <a:p>
            <a:pPr lvl="3"/>
            <a:r>
              <a:rPr lang="en-US" dirty="0"/>
              <a:t>Linear mobility</a:t>
            </a:r>
          </a:p>
          <a:p>
            <a:pPr lvl="3"/>
            <a:r>
              <a:rPr lang="en-US" dirty="0"/>
              <a:t>Circular mobility</a:t>
            </a:r>
          </a:p>
          <a:p>
            <a:pPr lvl="3"/>
            <a:r>
              <a:rPr lang="en-US" dirty="0"/>
              <a:t>Random mobility were implemented</a:t>
            </a:r>
          </a:p>
          <a:p>
            <a:pPr lvl="3"/>
            <a:endParaRPr lang="en-US" dirty="0"/>
          </a:p>
          <a:p>
            <a:pPr lvl="2"/>
            <a:r>
              <a:rPr lang="en-US" dirty="0"/>
              <a:t>Issues faced were:</a:t>
            </a:r>
          </a:p>
          <a:p>
            <a:pPr lvl="3"/>
            <a:r>
              <a:rPr lang="en-US" dirty="0"/>
              <a:t>When 3D visualizer was integrated with a 2D visualizer simulation was not generated.</a:t>
            </a:r>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646331"/>
          </a:xfrm>
          <a:prstGeom prst="rect">
            <a:avLst/>
          </a:prstGeom>
          <a:noFill/>
        </p:spPr>
        <p:txBody>
          <a:bodyPr wrap="square" rtlCol="0">
            <a:spAutoFit/>
          </a:bodyPr>
          <a:lstStyle/>
          <a:p>
            <a:r>
              <a:rPr lang="en-US" dirty="0"/>
              <a:t>29/05/2020</a:t>
            </a:r>
          </a:p>
          <a:p>
            <a:endParaRPr lang="en-US" dirty="0"/>
          </a:p>
        </p:txBody>
      </p:sp>
    </p:spTree>
    <p:extLst>
      <p:ext uri="{BB962C8B-B14F-4D97-AF65-F5344CB8AC3E}">
        <p14:creationId xmlns:p14="http://schemas.microsoft.com/office/powerpoint/2010/main" val="20220434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Next week goals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a:xfrm>
            <a:off x="311574" y="1752626"/>
            <a:ext cx="8596668" cy="3880773"/>
          </a:xfrm>
        </p:spPr>
        <p:txBody>
          <a:bodyPr/>
          <a:lstStyle/>
          <a:p>
            <a:pPr lvl="1"/>
            <a:endParaRPr lang="en-US" dirty="0"/>
          </a:p>
          <a:p>
            <a:pPr lvl="2"/>
            <a:r>
              <a:rPr lang="en-US" dirty="0"/>
              <a:t>Fine tune the modules.</a:t>
            </a:r>
          </a:p>
          <a:p>
            <a:pPr lvl="2"/>
            <a:r>
              <a:rPr lang="en-US" dirty="0"/>
              <a:t>Complete and implement the application layer applications</a:t>
            </a:r>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646331"/>
          </a:xfrm>
          <a:prstGeom prst="rect">
            <a:avLst/>
          </a:prstGeom>
          <a:noFill/>
        </p:spPr>
        <p:txBody>
          <a:bodyPr wrap="square" rtlCol="0">
            <a:spAutoFit/>
          </a:bodyPr>
          <a:lstStyle/>
          <a:p>
            <a:r>
              <a:rPr lang="en-US" dirty="0"/>
              <a:t>29/05/2020</a:t>
            </a:r>
          </a:p>
          <a:p>
            <a:endParaRPr lang="en-US" dirty="0"/>
          </a:p>
        </p:txBody>
      </p:sp>
    </p:spTree>
    <p:extLst>
      <p:ext uri="{BB962C8B-B14F-4D97-AF65-F5344CB8AC3E}">
        <p14:creationId xmlns:p14="http://schemas.microsoft.com/office/powerpoint/2010/main" val="2899108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6653-9412-4566-A232-3521A54BA11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1BE7242-5254-425E-B2B0-1FD3A5151D36}"/>
              </a:ext>
            </a:extLst>
          </p:cNvPr>
          <p:cNvSpPr>
            <a:spLocks noGrp="1"/>
          </p:cNvSpPr>
          <p:nvPr>
            <p:ph idx="1"/>
          </p:nvPr>
        </p:nvSpPr>
        <p:spPr>
          <a:xfrm>
            <a:off x="346030" y="1590746"/>
            <a:ext cx="8596668" cy="3880773"/>
          </a:xfrm>
        </p:spPr>
        <p:txBody>
          <a:bodyPr/>
          <a:lstStyle/>
          <a:p>
            <a:pPr marL="457200" lvl="1" indent="0">
              <a:buNone/>
            </a:pPr>
            <a:r>
              <a:rPr lang="en-US" dirty="0"/>
              <a:t>[1] A. Brummer, L. Ammon and A. </a:t>
            </a:r>
            <a:r>
              <a:rPr lang="en-US" dirty="0" err="1"/>
              <a:t>Djanatliev</a:t>
            </a:r>
            <a:r>
              <a:rPr lang="en-US" dirty="0"/>
              <a:t>, "N-Ray Ground Interference: Extending the Two-Ray Interference Model for 3D Terrain Shapes," 2019 IEEE Vehicular Networking Conference (VNC), Los Angeles, CA, USA, 2019, pp. 1-4, </a:t>
            </a:r>
            <a:r>
              <a:rPr lang="en-US" dirty="0" err="1"/>
              <a:t>doi</a:t>
            </a:r>
            <a:r>
              <a:rPr lang="en-US" dirty="0"/>
              <a:t>: 10.1109/VNC48660.2019.9062829.</a:t>
            </a:r>
          </a:p>
        </p:txBody>
      </p:sp>
      <p:sp>
        <p:nvSpPr>
          <p:cNvPr id="4" name="TextBox 3">
            <a:extLst>
              <a:ext uri="{FF2B5EF4-FFF2-40B4-BE49-F238E27FC236}">
                <a16:creationId xmlns:a16="http://schemas.microsoft.com/office/drawing/2014/main" id="{D4882996-CF59-47E8-B01C-E02A93D975D1}"/>
              </a:ext>
            </a:extLst>
          </p:cNvPr>
          <p:cNvSpPr txBox="1"/>
          <p:nvPr/>
        </p:nvSpPr>
        <p:spPr>
          <a:xfrm>
            <a:off x="448733" y="6377940"/>
            <a:ext cx="2029424" cy="646331"/>
          </a:xfrm>
          <a:prstGeom prst="rect">
            <a:avLst/>
          </a:prstGeom>
          <a:noFill/>
        </p:spPr>
        <p:txBody>
          <a:bodyPr wrap="square" rtlCol="0">
            <a:spAutoFit/>
          </a:bodyPr>
          <a:lstStyle/>
          <a:p>
            <a:r>
              <a:rPr lang="en-US" dirty="0"/>
              <a:t>29/05/2020</a:t>
            </a:r>
          </a:p>
          <a:p>
            <a:endParaRPr lang="en-US" dirty="0"/>
          </a:p>
        </p:txBody>
      </p:sp>
    </p:spTree>
    <p:extLst>
      <p:ext uri="{BB962C8B-B14F-4D97-AF65-F5344CB8AC3E}">
        <p14:creationId xmlns:p14="http://schemas.microsoft.com/office/powerpoint/2010/main" val="3477754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 name="Rectangle 20">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A picture containing food&#10;&#10;Description automatically generated">
            <a:extLst>
              <a:ext uri="{FF2B5EF4-FFF2-40B4-BE49-F238E27FC236}">
                <a16:creationId xmlns:a16="http://schemas.microsoft.com/office/drawing/2014/main" id="{5E8CAC01-3AC8-4B27-9E97-65F97F9BCF0B}"/>
              </a:ext>
            </a:extLst>
          </p:cNvPr>
          <p:cNvPicPr>
            <a:picLocks noChangeAspect="1"/>
          </p:cNvPicPr>
          <p:nvPr/>
        </p:nvPicPr>
        <p:blipFill rotWithShape="1">
          <a:blip r:embed="rId2"/>
          <a:srcRect t="22553" r="1" b="1"/>
          <a:stretch/>
        </p:blipFill>
        <p:spPr>
          <a:xfrm>
            <a:off x="568452" y="571500"/>
            <a:ext cx="11055096" cy="5715000"/>
          </a:xfrm>
          <a:prstGeom prst="rect">
            <a:avLst/>
          </a:prstGeom>
        </p:spPr>
      </p:pic>
      <p:sp>
        <p:nvSpPr>
          <p:cNvPr id="5" name="TextBox 4">
            <a:extLst>
              <a:ext uri="{FF2B5EF4-FFF2-40B4-BE49-F238E27FC236}">
                <a16:creationId xmlns:a16="http://schemas.microsoft.com/office/drawing/2014/main" id="{B6046A56-E150-40AA-9AB3-94782897231D}"/>
              </a:ext>
            </a:extLst>
          </p:cNvPr>
          <p:cNvSpPr txBox="1"/>
          <p:nvPr/>
        </p:nvSpPr>
        <p:spPr>
          <a:xfrm>
            <a:off x="1216957" y="1520210"/>
            <a:ext cx="4959487" cy="2492990"/>
          </a:xfrm>
          <a:prstGeom prst="rect">
            <a:avLst/>
          </a:prstGeom>
          <a:noFill/>
        </p:spPr>
        <p:txBody>
          <a:bodyPr wrap="square" rtlCol="0">
            <a:spAutoFit/>
          </a:bodyPr>
          <a:lstStyle/>
          <a:p>
            <a:r>
              <a:rPr lang="en-US" sz="6000" dirty="0">
                <a:solidFill>
                  <a:schemeClr val="bg1"/>
                </a:solidFill>
              </a:rPr>
              <a:t>Thank you!</a:t>
            </a:r>
          </a:p>
          <a:p>
            <a:endParaRPr lang="en-US" sz="6000" dirty="0">
              <a:solidFill>
                <a:schemeClr val="bg1"/>
              </a:solidFill>
            </a:endParaRPr>
          </a:p>
          <a:p>
            <a:endParaRPr lang="en-US" sz="3600" dirty="0">
              <a:solidFill>
                <a:schemeClr val="bg1"/>
              </a:solidFill>
            </a:endParaRPr>
          </a:p>
        </p:txBody>
      </p:sp>
    </p:spTree>
    <p:extLst>
      <p:ext uri="{BB962C8B-B14F-4D97-AF65-F5344CB8AC3E}">
        <p14:creationId xmlns:p14="http://schemas.microsoft.com/office/powerpoint/2010/main" val="60465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Phase 3</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p:txBody>
          <a:bodyPr/>
          <a:lstStyle/>
          <a:p>
            <a:pPr lvl="1"/>
            <a:r>
              <a:rPr lang="en-US" dirty="0"/>
              <a:t>By:</a:t>
            </a:r>
          </a:p>
          <a:p>
            <a:pPr lvl="2">
              <a:buFont typeface="Arial" panose="020B0604020202020204" pitchFamily="34" charset="0"/>
              <a:buChar char="•"/>
            </a:pPr>
            <a:r>
              <a:rPr lang="en-US" dirty="0"/>
              <a:t>K.Kirishikesan</a:t>
            </a:r>
          </a:p>
          <a:p>
            <a:pPr lvl="1">
              <a:buFont typeface="Arial" panose="020B0604020202020204" pitchFamily="34" charset="0"/>
              <a:buChar char="•"/>
            </a:pPr>
            <a:endParaRPr lang="en-US" dirty="0"/>
          </a:p>
          <a:p>
            <a:pPr lvl="1"/>
            <a:r>
              <a:rPr lang="en-US" dirty="0"/>
              <a:t>Production ready sensor nodes </a:t>
            </a:r>
          </a:p>
          <a:p>
            <a:pPr lvl="1"/>
            <a:r>
              <a:rPr lang="en-US" dirty="0"/>
              <a:t>Dynamic mesh network functionality</a:t>
            </a:r>
          </a:p>
          <a:p>
            <a:pPr lvl="1"/>
            <a:r>
              <a:rPr lang="en-US" dirty="0"/>
              <a:t>Communication protocol to communicate with the drone</a:t>
            </a:r>
          </a:p>
          <a:p>
            <a:pPr lvl="1">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1AAC8B67-8820-4394-A04E-FBDF75C2D6E7}"/>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1343032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1C81-851A-490A-87B1-175D292E3CFB}"/>
              </a:ext>
            </a:extLst>
          </p:cNvPr>
          <p:cNvSpPr>
            <a:spLocks noGrp="1"/>
          </p:cNvSpPr>
          <p:nvPr>
            <p:ph type="ctrTitle"/>
          </p:nvPr>
        </p:nvSpPr>
        <p:spPr>
          <a:xfrm>
            <a:off x="1600994" y="469713"/>
            <a:ext cx="7766936" cy="1027783"/>
          </a:xfrm>
        </p:spPr>
        <p:txBody>
          <a:bodyPr/>
          <a:lstStyle/>
          <a:p>
            <a:r>
              <a:rPr lang="en-US" dirty="0"/>
              <a:t>Work breakdown </a:t>
            </a:r>
          </a:p>
        </p:txBody>
      </p:sp>
      <p:sp>
        <p:nvSpPr>
          <p:cNvPr id="3" name="Subtitle 2">
            <a:extLst>
              <a:ext uri="{FF2B5EF4-FFF2-40B4-BE49-F238E27FC236}">
                <a16:creationId xmlns:a16="http://schemas.microsoft.com/office/drawing/2014/main" id="{3A0648C9-A66C-4581-A814-CABA988FC5FD}"/>
              </a:ext>
            </a:extLst>
          </p:cNvPr>
          <p:cNvSpPr>
            <a:spLocks noGrp="1"/>
          </p:cNvSpPr>
          <p:nvPr>
            <p:ph type="subTitle" idx="1"/>
          </p:nvPr>
        </p:nvSpPr>
        <p:spPr>
          <a:xfrm>
            <a:off x="1193857" y="1616765"/>
            <a:ext cx="8174073" cy="4538870"/>
          </a:xfrm>
        </p:spPr>
        <p:txBody>
          <a:bodyPr>
            <a:normAutofit/>
          </a:bodyPr>
          <a:lstStyle/>
          <a:p>
            <a:pPr marL="285750" indent="-285750" algn="l">
              <a:buFont typeface="Arial" panose="020B0604020202020204" pitchFamily="34" charset="0"/>
              <a:buChar char="•"/>
            </a:pPr>
            <a:r>
              <a:rPr lang="en-US" dirty="0"/>
              <a:t>Mesh network creation </a:t>
            </a:r>
          </a:p>
          <a:p>
            <a:pPr marL="285750" indent="-285750" algn="l">
              <a:buFont typeface="Arial" panose="020B0604020202020204" pitchFamily="34" charset="0"/>
              <a:buChar char="•"/>
            </a:pPr>
            <a:r>
              <a:rPr lang="en-US" dirty="0"/>
              <a:t>Communication protocol</a:t>
            </a:r>
          </a:p>
          <a:p>
            <a:pPr marL="285750" indent="-285750" algn="l">
              <a:buFont typeface="Arial" panose="020B0604020202020204" pitchFamily="34" charset="0"/>
              <a:buChar char="•"/>
            </a:pPr>
            <a:r>
              <a:rPr lang="en-US" dirty="0"/>
              <a:t>Implementation of protocol</a:t>
            </a:r>
          </a:p>
          <a:p>
            <a:pPr marL="285750" indent="-285750" algn="l">
              <a:buFont typeface="Arial" panose="020B0604020202020204" pitchFamily="34" charset="0"/>
              <a:buChar char="•"/>
            </a:pPr>
            <a:r>
              <a:rPr lang="en-US" dirty="0"/>
              <a:t>Implementation of Sensor node</a:t>
            </a:r>
          </a:p>
          <a:p>
            <a:pPr marL="285750" indent="-285750" algn="l">
              <a:buFont typeface="Arial" panose="020B0604020202020204" pitchFamily="34" charset="0"/>
              <a:buChar char="•"/>
            </a:pPr>
            <a:r>
              <a:rPr lang="en-US" dirty="0"/>
              <a:t>Enclosure design</a:t>
            </a:r>
          </a:p>
          <a:p>
            <a:pPr marL="285750" indent="-285750" algn="l">
              <a:buFont typeface="Arial" panose="020B0604020202020204" pitchFamily="34" charset="0"/>
              <a:buChar char="•"/>
            </a:pPr>
            <a:r>
              <a:rPr lang="en-US" dirty="0"/>
              <a:t>Enclosure printing</a:t>
            </a:r>
          </a:p>
          <a:p>
            <a:pPr marL="285750" indent="-285750" algn="l">
              <a:buFont typeface="Arial" panose="020B0604020202020204" pitchFamily="34" charset="0"/>
              <a:buChar char="•"/>
            </a:pPr>
            <a:r>
              <a:rPr lang="en-US" dirty="0"/>
              <a:t>Electrical conductivity sensor design</a:t>
            </a:r>
          </a:p>
          <a:p>
            <a:pPr marL="285750" indent="-285750" algn="l">
              <a:buFont typeface="Arial" panose="020B0604020202020204" pitchFamily="34" charset="0"/>
              <a:buChar char="•"/>
            </a:pPr>
            <a:r>
              <a:rPr lang="en-US" dirty="0"/>
              <a:t>RFC</a:t>
            </a:r>
          </a:p>
          <a:p>
            <a:pPr marL="285750" indent="-285750" algn="l">
              <a:buFont typeface="Arial" panose="020B0604020202020204" pitchFamily="34" charset="0"/>
              <a:buChar char="•"/>
            </a:pPr>
            <a:r>
              <a:rPr lang="en-US" dirty="0"/>
              <a:t>PCB design</a:t>
            </a:r>
          </a:p>
          <a:p>
            <a:pPr marL="285750" indent="-285750" algn="l">
              <a:buFont typeface="Arial" panose="020B0604020202020204" pitchFamily="34" charset="0"/>
              <a:buChar char="•"/>
            </a:pPr>
            <a:r>
              <a:rPr lang="en-US" dirty="0"/>
              <a:t>PCB printing</a:t>
            </a:r>
          </a:p>
          <a:p>
            <a:pPr marL="285750" indent="-285750" algn="l">
              <a:buFont typeface="Arial" panose="020B0604020202020204" pitchFamily="34" charset="0"/>
              <a:buChar char="•"/>
            </a:pPr>
            <a:r>
              <a:rPr lang="en-US" dirty="0"/>
              <a:t>Assembly and finish</a:t>
            </a:r>
          </a:p>
        </p:txBody>
      </p:sp>
      <p:sp>
        <p:nvSpPr>
          <p:cNvPr id="4" name="TextBox 3">
            <a:extLst>
              <a:ext uri="{FF2B5EF4-FFF2-40B4-BE49-F238E27FC236}">
                <a16:creationId xmlns:a16="http://schemas.microsoft.com/office/drawing/2014/main" id="{397C93FC-779F-4A7A-AC6B-7AD268AD8921}"/>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385826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Sensor node</a:t>
            </a:r>
          </a:p>
        </p:txBody>
      </p:sp>
      <p:sp>
        <p:nvSpPr>
          <p:cNvPr id="3" name="Content Placeholder 2">
            <a:extLst>
              <a:ext uri="{FF2B5EF4-FFF2-40B4-BE49-F238E27FC236}">
                <a16:creationId xmlns:a16="http://schemas.microsoft.com/office/drawing/2014/main" id="{01E20B41-F535-4791-A080-1DD48CDAE6D8}"/>
              </a:ext>
            </a:extLst>
          </p:cNvPr>
          <p:cNvSpPr>
            <a:spLocks noGrp="1"/>
          </p:cNvSpPr>
          <p:nvPr>
            <p:ph idx="1"/>
          </p:nvPr>
        </p:nvSpPr>
        <p:spPr>
          <a:xfrm>
            <a:off x="677334" y="2160589"/>
            <a:ext cx="8596668" cy="3874451"/>
          </a:xfrm>
        </p:spPr>
        <p:txBody>
          <a:bodyPr/>
          <a:lstStyle/>
          <a:p>
            <a:pPr lvl="1">
              <a:buFont typeface="Arial" panose="020B0604020202020204" pitchFamily="34" charset="0"/>
              <a:buChar char="•"/>
            </a:pPr>
            <a:endParaRPr lang="en-US" dirty="0"/>
          </a:p>
          <a:p>
            <a:r>
              <a:rPr lang="en-US" dirty="0"/>
              <a:t>Sensor node is equipped with the following sensors</a:t>
            </a:r>
          </a:p>
          <a:p>
            <a:pPr marL="0" indent="0">
              <a:buNone/>
            </a:pPr>
            <a:r>
              <a:rPr lang="en-US" dirty="0"/>
              <a:t>DHT22/AM2302	</a:t>
            </a:r>
            <a:br>
              <a:rPr lang="en-US" dirty="0"/>
            </a:br>
            <a:r>
              <a:rPr lang="en-US" dirty="0"/>
              <a:t>Temperature &amp; Humidity sensor	 </a:t>
            </a:r>
          </a:p>
        </p:txBody>
      </p:sp>
      <p:sp>
        <p:nvSpPr>
          <p:cNvPr id="4" name="TextBox 3">
            <a:extLst>
              <a:ext uri="{FF2B5EF4-FFF2-40B4-BE49-F238E27FC236}">
                <a16:creationId xmlns:a16="http://schemas.microsoft.com/office/drawing/2014/main" id="{9239DA10-7C2C-4A2E-9F62-01EAB0B7B47E}"/>
              </a:ext>
            </a:extLst>
          </p:cNvPr>
          <p:cNvSpPr txBox="1"/>
          <p:nvPr/>
        </p:nvSpPr>
        <p:spPr>
          <a:xfrm>
            <a:off x="5486400" y="3180522"/>
            <a:ext cx="3564835" cy="369332"/>
          </a:xfrm>
          <a:prstGeom prst="rect">
            <a:avLst/>
          </a:prstGeom>
          <a:noFill/>
        </p:spPr>
        <p:txBody>
          <a:bodyPr wrap="square" rtlCol="0">
            <a:spAutoFit/>
          </a:bodyPr>
          <a:lstStyle/>
          <a:p>
            <a:r>
              <a:rPr lang="en-US" dirty="0"/>
              <a:t>BH1750 Light Intensity sensor</a:t>
            </a:r>
          </a:p>
        </p:txBody>
      </p:sp>
      <p:sp>
        <p:nvSpPr>
          <p:cNvPr id="5" name="TextBox 4">
            <a:extLst>
              <a:ext uri="{FF2B5EF4-FFF2-40B4-BE49-F238E27FC236}">
                <a16:creationId xmlns:a16="http://schemas.microsoft.com/office/drawing/2014/main" id="{7C6A8A51-98D8-4572-8C29-81B51832D9A6}"/>
              </a:ext>
            </a:extLst>
          </p:cNvPr>
          <p:cNvSpPr txBox="1"/>
          <p:nvPr/>
        </p:nvSpPr>
        <p:spPr>
          <a:xfrm>
            <a:off x="677334" y="4870175"/>
            <a:ext cx="2914005" cy="369332"/>
          </a:xfrm>
          <a:prstGeom prst="rect">
            <a:avLst/>
          </a:prstGeom>
          <a:noFill/>
        </p:spPr>
        <p:txBody>
          <a:bodyPr wrap="square" rtlCol="0">
            <a:spAutoFit/>
          </a:bodyPr>
          <a:lstStyle/>
          <a:p>
            <a:r>
              <a:rPr lang="en-US" dirty="0"/>
              <a:t>YL69 Soil moisture sensor</a:t>
            </a:r>
          </a:p>
        </p:txBody>
      </p:sp>
      <p:pic>
        <p:nvPicPr>
          <p:cNvPr id="7" name="Picture 6" descr="A picture containing indoor, table, sitting, pair&#10;&#10;Description automatically generated">
            <a:extLst>
              <a:ext uri="{FF2B5EF4-FFF2-40B4-BE49-F238E27FC236}">
                <a16:creationId xmlns:a16="http://schemas.microsoft.com/office/drawing/2014/main" id="{D6A0DD63-D827-49DD-9709-F40333F3E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502" y="3646272"/>
            <a:ext cx="2292350" cy="2292350"/>
          </a:xfrm>
          <a:prstGeom prst="rect">
            <a:avLst/>
          </a:prstGeom>
        </p:spPr>
      </p:pic>
      <p:pic>
        <p:nvPicPr>
          <p:cNvPr id="9" name="Picture 8" descr="A close up of a device&#10;&#10;Description automatically generated">
            <a:extLst>
              <a:ext uri="{FF2B5EF4-FFF2-40B4-BE49-F238E27FC236}">
                <a16:creationId xmlns:a16="http://schemas.microsoft.com/office/drawing/2014/main" id="{54D57455-AD83-44C9-BB2A-8A83F2607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206" y="5237434"/>
            <a:ext cx="1595212" cy="1595212"/>
          </a:xfrm>
          <a:prstGeom prst="rect">
            <a:avLst/>
          </a:prstGeom>
        </p:spPr>
      </p:pic>
      <p:pic>
        <p:nvPicPr>
          <p:cNvPr id="11" name="Picture 10" descr="A close up of a device&#10;&#10;Description automatically generated">
            <a:extLst>
              <a:ext uri="{FF2B5EF4-FFF2-40B4-BE49-F238E27FC236}">
                <a16:creationId xmlns:a16="http://schemas.microsoft.com/office/drawing/2014/main" id="{39FD5614-EB22-45EC-9B99-5C6EFFCBA4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3081" y="3565368"/>
            <a:ext cx="1484917" cy="1322699"/>
          </a:xfrm>
          <a:prstGeom prst="rect">
            <a:avLst/>
          </a:prstGeom>
        </p:spPr>
      </p:pic>
      <p:sp>
        <p:nvSpPr>
          <p:cNvPr id="10" name="TextBox 9">
            <a:extLst>
              <a:ext uri="{FF2B5EF4-FFF2-40B4-BE49-F238E27FC236}">
                <a16:creationId xmlns:a16="http://schemas.microsoft.com/office/drawing/2014/main" id="{93C23A83-6967-49B5-A638-A3D01FBC3450}"/>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17463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EDF5-2D73-48A6-A5B1-81F7CDEF2E7B}"/>
              </a:ext>
            </a:extLst>
          </p:cNvPr>
          <p:cNvSpPr>
            <a:spLocks noGrp="1"/>
          </p:cNvSpPr>
          <p:nvPr>
            <p:ph type="title"/>
          </p:nvPr>
        </p:nvSpPr>
        <p:spPr/>
        <p:txBody>
          <a:bodyPr/>
          <a:lstStyle/>
          <a:p>
            <a:r>
              <a:rPr lang="en-US" dirty="0"/>
              <a:t>Enclosure</a:t>
            </a:r>
          </a:p>
        </p:txBody>
      </p:sp>
      <p:pic>
        <p:nvPicPr>
          <p:cNvPr id="7" name="Content Placeholder 6" descr="A close up of electronic equipment&#10;&#10;Description automatically generated">
            <a:extLst>
              <a:ext uri="{FF2B5EF4-FFF2-40B4-BE49-F238E27FC236}">
                <a16:creationId xmlns:a16="http://schemas.microsoft.com/office/drawing/2014/main" id="{F7DE89A3-BA7B-4401-9659-DAEABE3E30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8705747">
            <a:off x="657588" y="1527283"/>
            <a:ext cx="5846193" cy="3911239"/>
          </a:xfrm>
        </p:spPr>
      </p:pic>
      <p:pic>
        <p:nvPicPr>
          <p:cNvPr id="9" name="Picture 8" descr="A picture containing green, table, pink&#10;&#10;Description automatically generated">
            <a:extLst>
              <a:ext uri="{FF2B5EF4-FFF2-40B4-BE49-F238E27FC236}">
                <a16:creationId xmlns:a16="http://schemas.microsoft.com/office/drawing/2014/main" id="{F704A810-1025-45AA-BA7A-393708635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018" y="1930400"/>
            <a:ext cx="3047796" cy="2685197"/>
          </a:xfrm>
          <a:prstGeom prst="rect">
            <a:avLst/>
          </a:prstGeom>
        </p:spPr>
      </p:pic>
      <p:sp>
        <p:nvSpPr>
          <p:cNvPr id="5" name="TextBox 4">
            <a:extLst>
              <a:ext uri="{FF2B5EF4-FFF2-40B4-BE49-F238E27FC236}">
                <a16:creationId xmlns:a16="http://schemas.microsoft.com/office/drawing/2014/main" id="{78683409-34E4-44E7-A3D3-B14120E6A863}"/>
              </a:ext>
            </a:extLst>
          </p:cNvPr>
          <p:cNvSpPr txBox="1"/>
          <p:nvPr/>
        </p:nvSpPr>
        <p:spPr>
          <a:xfrm>
            <a:off x="448733" y="6377940"/>
            <a:ext cx="2029424" cy="369332"/>
          </a:xfrm>
          <a:prstGeom prst="rect">
            <a:avLst/>
          </a:prstGeom>
          <a:noFill/>
        </p:spPr>
        <p:txBody>
          <a:bodyPr wrap="square" rtlCol="0">
            <a:spAutoFit/>
          </a:bodyPr>
          <a:lstStyle/>
          <a:p>
            <a:r>
              <a:rPr lang="en-US" dirty="0"/>
              <a:t>01/05/2020</a:t>
            </a:r>
          </a:p>
        </p:txBody>
      </p:sp>
    </p:spTree>
    <p:extLst>
      <p:ext uri="{BB962C8B-B14F-4D97-AF65-F5344CB8AC3E}">
        <p14:creationId xmlns:p14="http://schemas.microsoft.com/office/powerpoint/2010/main" val="18124534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211</TotalTime>
  <Words>1826</Words>
  <Application>Microsoft Office PowerPoint</Application>
  <PresentationFormat>Widescreen</PresentationFormat>
  <Paragraphs>337</Paragraphs>
  <Slides>53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8" baseType="lpstr">
      <vt:lpstr>Arial</vt:lpstr>
      <vt:lpstr>Trebuchet MS</vt:lpstr>
      <vt:lpstr>Wingdings 3</vt:lpstr>
      <vt:lpstr>Facet</vt:lpstr>
      <vt:lpstr>Acrobat Document</vt:lpstr>
      <vt:lpstr>PowerPoint Presentation</vt:lpstr>
      <vt:lpstr>Introduction</vt:lpstr>
      <vt:lpstr>Phase 1</vt:lpstr>
      <vt:lpstr>Phase 2</vt:lpstr>
      <vt:lpstr>Power Consumption of protocol in phase 2</vt:lpstr>
      <vt:lpstr>Phase 3</vt:lpstr>
      <vt:lpstr>Work breakdown </vt:lpstr>
      <vt:lpstr>Sensor node</vt:lpstr>
      <vt:lpstr>Enclosure</vt:lpstr>
      <vt:lpstr>Mesh network creation</vt:lpstr>
      <vt:lpstr>Send data as to master</vt:lpstr>
      <vt:lpstr>Receive data as master from other nodes</vt:lpstr>
      <vt:lpstr>Implementation issues and solutions</vt:lpstr>
      <vt:lpstr>Frame Structure when in sync state</vt:lpstr>
      <vt:lpstr>Frame Structure when in Data-transfer state</vt:lpstr>
      <vt:lpstr>Frames and their identification codes</vt:lpstr>
      <vt:lpstr>Message based Synchronization</vt:lpstr>
      <vt:lpstr>Communication protocol</vt:lpstr>
      <vt:lpstr>Progress </vt:lpstr>
      <vt:lpstr>Next week progress</vt:lpstr>
      <vt:lpstr>Week 9 continued…</vt:lpstr>
      <vt:lpstr>Redefined Deliverables</vt:lpstr>
      <vt:lpstr>This week’s progress</vt:lpstr>
      <vt:lpstr>Lifecycle of the node</vt:lpstr>
      <vt:lpstr>Simulations</vt:lpstr>
      <vt:lpstr>Next week goals</vt:lpstr>
      <vt:lpstr>Week 10</vt:lpstr>
      <vt:lpstr>This week’s progress</vt:lpstr>
      <vt:lpstr>Why INET?</vt:lpstr>
      <vt:lpstr>Simulations</vt:lpstr>
      <vt:lpstr>Design structure of a  Wired Computer</vt:lpstr>
      <vt:lpstr>Design structure of a  Wireless Computer</vt:lpstr>
      <vt:lpstr>Proposed Structure of the Node</vt:lpstr>
      <vt:lpstr>Next Week Goals</vt:lpstr>
      <vt:lpstr>Week 11</vt:lpstr>
      <vt:lpstr>This week’s progress</vt:lpstr>
      <vt:lpstr>Wireless node modification </vt:lpstr>
      <vt:lpstr>Enhanced Shockburst Overview</vt:lpstr>
      <vt:lpstr>Wireless Node vs AgrIoT Sensor Node</vt:lpstr>
      <vt:lpstr>Next Week Goals</vt:lpstr>
      <vt:lpstr>This week progress</vt:lpstr>
      <vt:lpstr>Radio Medium Modelling</vt:lpstr>
      <vt:lpstr>Two Ray Ground Reflection</vt:lpstr>
      <vt:lpstr>Radio Modelling</vt:lpstr>
      <vt:lpstr>Implementation of power module</vt:lpstr>
      <vt:lpstr>Power statistics of NRF24L01</vt:lpstr>
      <vt:lpstr>Calculations</vt:lpstr>
      <vt:lpstr>ESB full cycle time</vt:lpstr>
      <vt:lpstr>Radio states of NRF24L01</vt:lpstr>
      <vt:lpstr>Mobility of the node </vt:lpstr>
      <vt:lpstr>Next week goals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Kannan Kirishikesan</dc:creator>
  <cp:lastModifiedBy>Kannan Kirishikesan</cp:lastModifiedBy>
  <cp:revision>26</cp:revision>
  <dcterms:created xsi:type="dcterms:W3CDTF">2020-05-15T09:17:45Z</dcterms:created>
  <dcterms:modified xsi:type="dcterms:W3CDTF">2020-05-29T10:19:04Z</dcterms:modified>
</cp:coreProperties>
</file>