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8" r:id="rId3"/>
    <p:sldId id="269" r:id="rId4"/>
    <p:sldId id="270" r:id="rId5"/>
    <p:sldId id="267" r:id="rId6"/>
    <p:sldId id="271" r:id="rId7"/>
    <p:sldId id="277" r:id="rId8"/>
    <p:sldId id="279" r:id="rId9"/>
    <p:sldId id="275" r:id="rId10"/>
    <p:sldId id="273" r:id="rId11"/>
    <p:sldId id="280" r:id="rId12"/>
    <p:sldId id="281" r:id="rId13"/>
    <p:sldId id="285" r:id="rId14"/>
    <p:sldId id="259" r:id="rId15"/>
    <p:sldId id="283" r:id="rId16"/>
    <p:sldId id="258" r:id="rId17"/>
    <p:sldId id="274" r:id="rId18"/>
    <p:sldId id="284" r:id="rId19"/>
    <p:sldId id="276" r:id="rId20"/>
    <p:sldId id="278" r:id="rId21"/>
    <p:sldId id="287" r:id="rId22"/>
    <p:sldId id="288" r:id="rId23"/>
    <p:sldId id="290" r:id="rId24"/>
    <p:sldId id="293" r:id="rId25"/>
    <p:sldId id="291" r:id="rId26"/>
    <p:sldId id="292" r:id="rId27"/>
    <p:sldId id="295" r:id="rId28"/>
    <p:sldId id="294" r:id="rId29"/>
    <p:sldId id="296" r:id="rId30"/>
    <p:sldId id="300" r:id="rId31"/>
    <p:sldId id="297" r:id="rId32"/>
    <p:sldId id="298" r:id="rId33"/>
    <p:sldId id="299" r:id="rId34"/>
    <p:sldId id="301" r:id="rId35"/>
    <p:sldId id="26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940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73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5452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2808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910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8625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913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757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4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635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774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484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580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110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336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991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5/15/2020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157476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 picture containing food&#10;&#10;Description automatically generated">
            <a:extLst>
              <a:ext uri="{FF2B5EF4-FFF2-40B4-BE49-F238E27FC236}">
                <a16:creationId xmlns:a16="http://schemas.microsoft.com/office/drawing/2014/main" id="{5E8CAC01-3AC8-4B27-9E97-65F97F9BCF0B}"/>
              </a:ext>
            </a:extLst>
          </p:cNvPr>
          <p:cNvPicPr>
            <a:picLocks noChangeAspect="1"/>
          </p:cNvPicPr>
          <p:nvPr/>
        </p:nvPicPr>
        <p:blipFill rotWithShape="1">
          <a:blip r:embed="rId2"/>
          <a:srcRect t="22553" r="1" b="1"/>
          <a:stretch/>
        </p:blipFill>
        <p:spPr>
          <a:xfrm>
            <a:off x="568452" y="571500"/>
            <a:ext cx="11055096" cy="5715000"/>
          </a:xfrm>
          <a:prstGeom prst="rect">
            <a:avLst/>
          </a:prstGeom>
        </p:spPr>
      </p:pic>
      <p:sp>
        <p:nvSpPr>
          <p:cNvPr id="5" name="TextBox 4">
            <a:extLst>
              <a:ext uri="{FF2B5EF4-FFF2-40B4-BE49-F238E27FC236}">
                <a16:creationId xmlns:a16="http://schemas.microsoft.com/office/drawing/2014/main" id="{B6046A56-E150-40AA-9AB3-94782897231D}"/>
              </a:ext>
            </a:extLst>
          </p:cNvPr>
          <p:cNvSpPr txBox="1"/>
          <p:nvPr/>
        </p:nvSpPr>
        <p:spPr>
          <a:xfrm>
            <a:off x="752200" y="1042136"/>
            <a:ext cx="4959487" cy="3600986"/>
          </a:xfrm>
          <a:prstGeom prst="rect">
            <a:avLst/>
          </a:prstGeom>
          <a:noFill/>
        </p:spPr>
        <p:txBody>
          <a:bodyPr wrap="square" rtlCol="0">
            <a:spAutoFit/>
          </a:bodyPr>
          <a:lstStyle/>
          <a:p>
            <a:r>
              <a:rPr lang="en-US" sz="6000" dirty="0" err="1">
                <a:solidFill>
                  <a:schemeClr val="bg1"/>
                </a:solidFill>
              </a:rPr>
              <a:t>AgrIoT</a:t>
            </a:r>
            <a:endParaRPr lang="en-US" sz="6000" dirty="0">
              <a:solidFill>
                <a:schemeClr val="bg1"/>
              </a:solidFill>
            </a:endParaRPr>
          </a:p>
          <a:p>
            <a:endParaRPr lang="en-US" sz="6000" dirty="0">
              <a:solidFill>
                <a:schemeClr val="bg1"/>
              </a:solidFill>
            </a:endParaRPr>
          </a:p>
          <a:p>
            <a:r>
              <a:rPr lang="en-US" sz="3600" dirty="0"/>
              <a:t>By:</a:t>
            </a:r>
          </a:p>
          <a:p>
            <a:r>
              <a:rPr lang="en-US" sz="3600" dirty="0"/>
              <a:t>K.Kirishikesan</a:t>
            </a:r>
          </a:p>
          <a:p>
            <a:endParaRPr lang="en-US" sz="3600" dirty="0">
              <a:solidFill>
                <a:schemeClr val="bg1"/>
              </a:solidFill>
            </a:endParaRPr>
          </a:p>
        </p:txBody>
      </p:sp>
      <p:sp>
        <p:nvSpPr>
          <p:cNvPr id="2" name="TextBox 1">
            <a:extLst>
              <a:ext uri="{FF2B5EF4-FFF2-40B4-BE49-F238E27FC236}">
                <a16:creationId xmlns:a16="http://schemas.microsoft.com/office/drawing/2014/main" id="{F9C77E13-AF21-4099-9FA8-2C6B1CDD960C}"/>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40847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Mesh network creation</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55229BD8-156C-43ED-95D8-8D84FF4D7288}"/>
              </a:ext>
            </a:extLst>
          </p:cNvPr>
          <p:cNvSpPr txBox="1"/>
          <p:nvPr/>
        </p:nvSpPr>
        <p:spPr>
          <a:xfrm>
            <a:off x="821635" y="1524000"/>
            <a:ext cx="8918713" cy="4724400"/>
          </a:xfrm>
          <a:prstGeom prst="rect">
            <a:avLst/>
          </a:prstGeom>
          <a:noFill/>
        </p:spPr>
        <p:txBody>
          <a:bodyPr wrap="square" rtlCol="0">
            <a:spAutoFit/>
          </a:bodyPr>
          <a:lstStyle/>
          <a:p>
            <a:endParaRPr lang="en-US" dirty="0"/>
          </a:p>
        </p:txBody>
      </p:sp>
      <p:pic>
        <p:nvPicPr>
          <p:cNvPr id="6" name="Picture 5" descr="A close up of a device&#10;&#10;Description automatically generated">
            <a:extLst>
              <a:ext uri="{FF2B5EF4-FFF2-40B4-BE49-F238E27FC236}">
                <a16:creationId xmlns:a16="http://schemas.microsoft.com/office/drawing/2014/main" id="{731263EA-8A5F-409F-A526-7306A1FF2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524000"/>
            <a:ext cx="5893254" cy="4912861"/>
          </a:xfrm>
          <a:prstGeom prst="rect">
            <a:avLst/>
          </a:prstGeom>
        </p:spPr>
      </p:pic>
      <p:sp>
        <p:nvSpPr>
          <p:cNvPr id="7" name="TextBox 6">
            <a:extLst>
              <a:ext uri="{FF2B5EF4-FFF2-40B4-BE49-F238E27FC236}">
                <a16:creationId xmlns:a16="http://schemas.microsoft.com/office/drawing/2014/main" id="{AB42A64A-05B8-4E6D-B96E-E63E1B304D0D}"/>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30433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Send data as to master</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55229BD8-156C-43ED-95D8-8D84FF4D7288}"/>
              </a:ext>
            </a:extLst>
          </p:cNvPr>
          <p:cNvSpPr txBox="1"/>
          <p:nvPr/>
        </p:nvSpPr>
        <p:spPr>
          <a:xfrm>
            <a:off x="821635" y="1524000"/>
            <a:ext cx="8918713" cy="4724400"/>
          </a:xfrm>
          <a:prstGeom prst="rect">
            <a:avLst/>
          </a:prstGeom>
          <a:noFill/>
        </p:spPr>
        <p:txBody>
          <a:bodyPr wrap="square" rtlCol="0">
            <a:spAutoFit/>
          </a:bodyPr>
          <a:lstStyle/>
          <a:p>
            <a:endParaRPr lang="en-US" dirty="0"/>
          </a:p>
        </p:txBody>
      </p:sp>
      <p:pic>
        <p:nvPicPr>
          <p:cNvPr id="9" name="Picture 8" descr="A close up of a map&#10;&#10;Description automatically generated">
            <a:extLst>
              <a:ext uri="{FF2B5EF4-FFF2-40B4-BE49-F238E27FC236}">
                <a16:creationId xmlns:a16="http://schemas.microsoft.com/office/drawing/2014/main" id="{C4A32E45-B05C-4BB0-B1D6-25D3FA8AF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138" y="1650337"/>
            <a:ext cx="4772025" cy="4391025"/>
          </a:xfrm>
          <a:prstGeom prst="rect">
            <a:avLst/>
          </a:prstGeom>
        </p:spPr>
      </p:pic>
      <p:sp>
        <p:nvSpPr>
          <p:cNvPr id="6" name="TextBox 5">
            <a:extLst>
              <a:ext uri="{FF2B5EF4-FFF2-40B4-BE49-F238E27FC236}">
                <a16:creationId xmlns:a16="http://schemas.microsoft.com/office/drawing/2014/main" id="{77FEDD53-A7F5-44C0-90A6-24DD71B6DAE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82096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Receive data as master from other nodes</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55229BD8-156C-43ED-95D8-8D84FF4D7288}"/>
              </a:ext>
            </a:extLst>
          </p:cNvPr>
          <p:cNvSpPr txBox="1"/>
          <p:nvPr/>
        </p:nvSpPr>
        <p:spPr>
          <a:xfrm>
            <a:off x="821635" y="1524000"/>
            <a:ext cx="8918713" cy="4724400"/>
          </a:xfrm>
          <a:prstGeom prst="rect">
            <a:avLst/>
          </a:prstGeom>
          <a:noFill/>
        </p:spPr>
        <p:txBody>
          <a:bodyPr wrap="square" rtlCol="0">
            <a:spAutoFit/>
          </a:bodyPr>
          <a:lstStyle/>
          <a:p>
            <a:endParaRPr lang="en-US" dirty="0"/>
          </a:p>
        </p:txBody>
      </p:sp>
      <p:pic>
        <p:nvPicPr>
          <p:cNvPr id="7" name="Picture 6" descr="A close up of a map&#10;&#10;Description automatically generated">
            <a:extLst>
              <a:ext uri="{FF2B5EF4-FFF2-40B4-BE49-F238E27FC236}">
                <a16:creationId xmlns:a16="http://schemas.microsoft.com/office/drawing/2014/main" id="{8064D39A-90DC-4423-BC6E-B630276AC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690687"/>
            <a:ext cx="4772025" cy="4391025"/>
          </a:xfrm>
          <a:prstGeom prst="rect">
            <a:avLst/>
          </a:prstGeom>
        </p:spPr>
      </p:pic>
      <p:sp>
        <p:nvSpPr>
          <p:cNvPr id="6" name="TextBox 5">
            <a:extLst>
              <a:ext uri="{FF2B5EF4-FFF2-40B4-BE49-F238E27FC236}">
                <a16:creationId xmlns:a16="http://schemas.microsoft.com/office/drawing/2014/main" id="{0D05977E-40C3-4D96-953B-A6D4DF591B9A}"/>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0797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Implementation issues and solutions</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Multiple masters: Every master will keep a list of all the node ids that were synced with this master and will discard any message send from any other nodes and will not respond</a:t>
            </a:r>
          </a:p>
          <a:p>
            <a:pPr lvl="1"/>
            <a:r>
              <a:rPr lang="en-US" dirty="0"/>
              <a:t>Master role switch: As the master will be continuously keeping its radio on, the master role will be switched after every 4 hours. The slaves which are connected to the master will try to send data in their next round but will fail to receive acks and then declare themselves master. After an hour they will start synchronization again and eventually be part of the network</a:t>
            </a:r>
          </a:p>
          <a:p>
            <a:pPr lvl="1"/>
            <a:r>
              <a:rPr lang="en-US" dirty="0"/>
              <a:t>Hidden node problem: The node will declare itself a master</a:t>
            </a:r>
          </a:p>
          <a:p>
            <a:pPr lvl="1"/>
            <a:r>
              <a:rPr lang="en-US" dirty="0"/>
              <a:t>Too much traffic: Only the masters will transfer data to the drone</a:t>
            </a:r>
          </a:p>
          <a:p>
            <a:pPr lvl="1"/>
            <a:r>
              <a:rPr lang="en-US" dirty="0"/>
              <a:t>Power fluctuation if radio is on for more than 5 days: every 4 hours master role will be switched.</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9598EA62-16B1-48E5-8591-FA5A8D9FF673}"/>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98636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4" y="496218"/>
            <a:ext cx="7766936" cy="1646302"/>
          </a:xfrm>
        </p:spPr>
        <p:txBody>
          <a:bodyPr/>
          <a:lstStyle/>
          <a:p>
            <a:r>
              <a:rPr lang="en-US" dirty="0"/>
              <a:t>Frame Structure when in sync state</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1 bit to identify state</a:t>
            </a:r>
          </a:p>
          <a:p>
            <a:pPr marL="285750" indent="-285750" algn="l">
              <a:buFont typeface="Arial" panose="020B0604020202020204" pitchFamily="34" charset="0"/>
              <a:buChar char="•"/>
            </a:pPr>
            <a:r>
              <a:rPr lang="en-US" dirty="0"/>
              <a:t>8 bit sender id </a:t>
            </a:r>
          </a:p>
          <a:p>
            <a:pPr marL="285750" indent="-285750" algn="l">
              <a:buFont typeface="Arial" panose="020B0604020202020204" pitchFamily="34" charset="0"/>
              <a:buChar char="•"/>
            </a:pPr>
            <a:r>
              <a:rPr lang="en-US" dirty="0"/>
              <a:t>8 bit receiver id</a:t>
            </a:r>
          </a:p>
          <a:p>
            <a:pPr marL="285750" indent="-285750" algn="l">
              <a:buFont typeface="Arial" panose="020B0604020202020204" pitchFamily="34" charset="0"/>
              <a:buChar char="•"/>
            </a:pPr>
            <a:r>
              <a:rPr lang="en-US" dirty="0" err="1"/>
              <a:t>Content:Timestamp</a:t>
            </a:r>
            <a:endParaRPr lang="en-US" dirty="0"/>
          </a:p>
          <a:p>
            <a:pPr marL="285750" indent="-285750" algn="l">
              <a:buFont typeface="Arial" panose="020B0604020202020204" pitchFamily="34" charset="0"/>
              <a:buChar char="•"/>
            </a:pPr>
            <a:r>
              <a:rPr lang="en-US" dirty="0"/>
              <a:t>4bit Error bits(even parity in blocks)</a:t>
            </a:r>
          </a:p>
        </p:txBody>
      </p:sp>
      <p:sp>
        <p:nvSpPr>
          <p:cNvPr id="4" name="TextBox 3">
            <a:extLst>
              <a:ext uri="{FF2B5EF4-FFF2-40B4-BE49-F238E27FC236}">
                <a16:creationId xmlns:a16="http://schemas.microsoft.com/office/drawing/2014/main" id="{E76CC3BE-2BAC-4DAC-B0DE-BC19359022B5}"/>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419912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4" y="496218"/>
            <a:ext cx="7766936" cy="1646302"/>
          </a:xfrm>
        </p:spPr>
        <p:txBody>
          <a:bodyPr/>
          <a:lstStyle/>
          <a:p>
            <a:r>
              <a:rPr lang="en-US" dirty="0"/>
              <a:t>Frame Structure when in Data-transfer state</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1 bit to identify state</a:t>
            </a:r>
          </a:p>
          <a:p>
            <a:pPr marL="285750" indent="-285750" algn="l">
              <a:buFont typeface="Arial" panose="020B0604020202020204" pitchFamily="34" charset="0"/>
              <a:buChar char="•"/>
            </a:pPr>
            <a:r>
              <a:rPr lang="en-US" dirty="0"/>
              <a:t>3 bit code to identify type of frame</a:t>
            </a:r>
          </a:p>
          <a:p>
            <a:pPr marL="285750" indent="-285750" algn="l">
              <a:buFont typeface="Arial" panose="020B0604020202020204" pitchFamily="34" charset="0"/>
              <a:buChar char="•"/>
            </a:pPr>
            <a:r>
              <a:rPr lang="en-US" dirty="0"/>
              <a:t>8 bit drone id </a:t>
            </a:r>
          </a:p>
          <a:p>
            <a:pPr marL="285750" indent="-285750" algn="l">
              <a:buFont typeface="Arial" panose="020B0604020202020204" pitchFamily="34" charset="0"/>
              <a:buChar char="•"/>
            </a:pPr>
            <a:r>
              <a:rPr lang="en-US" dirty="0"/>
              <a:t>8 bit node id</a:t>
            </a:r>
          </a:p>
          <a:p>
            <a:pPr marL="285750" indent="-285750" algn="l">
              <a:buFont typeface="Arial" panose="020B0604020202020204" pitchFamily="34" charset="0"/>
              <a:buChar char="•"/>
            </a:pPr>
            <a:r>
              <a:rPr lang="en-US" dirty="0"/>
              <a:t>Content: Data or initial or final sequence number of transmission</a:t>
            </a:r>
          </a:p>
          <a:p>
            <a:pPr marL="285750" indent="-285750" algn="l">
              <a:buFont typeface="Arial" panose="020B0604020202020204" pitchFamily="34" charset="0"/>
              <a:buChar char="•"/>
            </a:pPr>
            <a:r>
              <a:rPr lang="en-US" dirty="0"/>
              <a:t>4bit Error bits(even parity in blocks)</a:t>
            </a:r>
          </a:p>
        </p:txBody>
      </p:sp>
      <p:sp>
        <p:nvSpPr>
          <p:cNvPr id="4" name="TextBox 3">
            <a:extLst>
              <a:ext uri="{FF2B5EF4-FFF2-40B4-BE49-F238E27FC236}">
                <a16:creationId xmlns:a16="http://schemas.microsoft.com/office/drawing/2014/main" id="{0EF75619-2B4B-4171-88D3-3D4F7EA0C826}"/>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86761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4" y="496218"/>
            <a:ext cx="7766936" cy="1646302"/>
          </a:xfrm>
        </p:spPr>
        <p:txBody>
          <a:bodyPr/>
          <a:lstStyle/>
          <a:p>
            <a:r>
              <a:rPr lang="en-US" dirty="0"/>
              <a:t>Frames and their identification codes</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Wake-up frame(001)</a:t>
            </a:r>
          </a:p>
          <a:p>
            <a:pPr marL="285750" indent="-285750" algn="l">
              <a:buFont typeface="Arial" panose="020B0604020202020204" pitchFamily="34" charset="0"/>
              <a:buChar char="•"/>
            </a:pPr>
            <a:r>
              <a:rPr lang="en-US" dirty="0"/>
              <a:t>Request frame(010)</a:t>
            </a:r>
          </a:p>
          <a:p>
            <a:pPr marL="285750" indent="-285750" algn="l">
              <a:buFont typeface="Arial" panose="020B0604020202020204" pitchFamily="34" charset="0"/>
              <a:buChar char="•"/>
            </a:pPr>
            <a:r>
              <a:rPr lang="en-US" dirty="0"/>
              <a:t>Response frame(011)</a:t>
            </a:r>
          </a:p>
          <a:p>
            <a:pPr marL="285750" indent="-285750" algn="l">
              <a:buFont typeface="Arial" panose="020B0604020202020204" pitchFamily="34" charset="0"/>
              <a:buChar char="•"/>
            </a:pPr>
            <a:r>
              <a:rPr lang="en-US" dirty="0"/>
              <a:t>Data frame(100)</a:t>
            </a:r>
          </a:p>
          <a:p>
            <a:pPr marL="285750" indent="-285750" algn="l">
              <a:buFont typeface="Arial" panose="020B0604020202020204" pitchFamily="34" charset="0"/>
              <a:buChar char="•"/>
            </a:pPr>
            <a:r>
              <a:rPr lang="en-US" dirty="0"/>
              <a:t>Ack frame(101)</a:t>
            </a:r>
          </a:p>
          <a:p>
            <a:pPr marL="285750" indent="-285750" algn="l">
              <a:buFont typeface="Arial" panose="020B0604020202020204" pitchFamily="34" charset="0"/>
              <a:buChar char="•"/>
            </a:pPr>
            <a:r>
              <a:rPr lang="en-US" dirty="0"/>
              <a:t>Retransmission frame(110)</a:t>
            </a:r>
          </a:p>
          <a:p>
            <a:pPr marL="285750" indent="-285750" algn="l">
              <a:buFont typeface="Arial" panose="020B0604020202020204" pitchFamily="34" charset="0"/>
              <a:buChar char="•"/>
            </a:pPr>
            <a:r>
              <a:rPr lang="en-US" dirty="0"/>
              <a:t>Termination frame(111)</a:t>
            </a:r>
          </a:p>
          <a:p>
            <a:pPr marL="285750" indent="-285750" algn="l">
              <a:buFont typeface="Arial" panose="020B0604020202020204" pitchFamily="34" charset="0"/>
              <a:buChar char="•"/>
            </a:pPr>
            <a:r>
              <a:rPr lang="en-US" dirty="0" err="1"/>
              <a:t>Switchrole</a:t>
            </a:r>
            <a:r>
              <a:rPr lang="en-US" dirty="0"/>
              <a:t> frame(000)</a:t>
            </a:r>
          </a:p>
        </p:txBody>
      </p:sp>
      <p:sp>
        <p:nvSpPr>
          <p:cNvPr id="4" name="TextBox 3">
            <a:extLst>
              <a:ext uri="{FF2B5EF4-FFF2-40B4-BE49-F238E27FC236}">
                <a16:creationId xmlns:a16="http://schemas.microsoft.com/office/drawing/2014/main" id="{E267C3C6-D8FD-48FC-B90E-D15F5B5E2756}"/>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10988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Message based Synchronization</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2B322FC4-C9AE-45EB-AA8C-CEDECA993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84" y="1517175"/>
            <a:ext cx="5010849" cy="3410426"/>
          </a:xfrm>
          <a:prstGeom prst="rect">
            <a:avLst/>
          </a:prstGeom>
        </p:spPr>
      </p:pic>
      <p:sp>
        <p:nvSpPr>
          <p:cNvPr id="6" name="TextBox 5">
            <a:extLst>
              <a:ext uri="{FF2B5EF4-FFF2-40B4-BE49-F238E27FC236}">
                <a16:creationId xmlns:a16="http://schemas.microsoft.com/office/drawing/2014/main" id="{94A4ADF6-074E-4134-90E2-A4C6D20A1D39}"/>
              </a:ext>
            </a:extLst>
          </p:cNvPr>
          <p:cNvSpPr txBox="1"/>
          <p:nvPr/>
        </p:nvSpPr>
        <p:spPr>
          <a:xfrm>
            <a:off x="1596571" y="5297714"/>
            <a:ext cx="7141029" cy="369332"/>
          </a:xfrm>
          <a:prstGeom prst="rect">
            <a:avLst/>
          </a:prstGeom>
          <a:noFill/>
        </p:spPr>
        <p:txBody>
          <a:bodyPr wrap="square" rtlCol="0">
            <a:spAutoFit/>
          </a:bodyPr>
          <a:lstStyle/>
          <a:p>
            <a:r>
              <a:rPr lang="en-US" dirty="0"/>
              <a:t>Time of slave node will be reset to =  t4+ ((t2-t1)+(t4-t3))/2</a:t>
            </a:r>
          </a:p>
        </p:txBody>
      </p:sp>
      <p:sp>
        <p:nvSpPr>
          <p:cNvPr id="7" name="Rectangle: Rounded Corners 6">
            <a:extLst>
              <a:ext uri="{FF2B5EF4-FFF2-40B4-BE49-F238E27FC236}">
                <a16:creationId xmlns:a16="http://schemas.microsoft.com/office/drawing/2014/main" id="{F30CA314-B31D-4593-AFB4-C4A7ADC97761}"/>
              </a:ext>
            </a:extLst>
          </p:cNvPr>
          <p:cNvSpPr/>
          <p:nvPr/>
        </p:nvSpPr>
        <p:spPr>
          <a:xfrm>
            <a:off x="2627086" y="1517175"/>
            <a:ext cx="1043766" cy="5293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Other</a:t>
            </a:r>
          </a:p>
          <a:p>
            <a:pPr algn="ctr"/>
            <a:r>
              <a:rPr lang="en-US" dirty="0"/>
              <a:t>node</a:t>
            </a:r>
          </a:p>
        </p:txBody>
      </p:sp>
      <p:sp>
        <p:nvSpPr>
          <p:cNvPr id="8" name="Rectangle: Rounded Corners 7">
            <a:extLst>
              <a:ext uri="{FF2B5EF4-FFF2-40B4-BE49-F238E27FC236}">
                <a16:creationId xmlns:a16="http://schemas.microsoft.com/office/drawing/2014/main" id="{D2347A4A-AAD0-417D-8FB2-D341D808084F}"/>
              </a:ext>
            </a:extLst>
          </p:cNvPr>
          <p:cNvSpPr/>
          <p:nvPr/>
        </p:nvSpPr>
        <p:spPr>
          <a:xfrm>
            <a:off x="4796602" y="1494568"/>
            <a:ext cx="1043766" cy="5293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Master</a:t>
            </a:r>
          </a:p>
          <a:p>
            <a:pPr algn="ctr"/>
            <a:r>
              <a:rPr lang="en-US" dirty="0"/>
              <a:t>node</a:t>
            </a:r>
          </a:p>
        </p:txBody>
      </p:sp>
      <p:sp>
        <p:nvSpPr>
          <p:cNvPr id="9" name="TextBox 8">
            <a:extLst>
              <a:ext uri="{FF2B5EF4-FFF2-40B4-BE49-F238E27FC236}">
                <a16:creationId xmlns:a16="http://schemas.microsoft.com/office/drawing/2014/main" id="{7B09DB81-549D-4E2A-8823-EA3F7BF63718}"/>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52254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a:xfrm>
            <a:off x="318052" y="683551"/>
            <a:ext cx="3417533" cy="1320800"/>
          </a:xfrm>
        </p:spPr>
        <p:txBody>
          <a:bodyPr/>
          <a:lstStyle/>
          <a:p>
            <a:r>
              <a:rPr lang="en-US" dirty="0"/>
              <a:t>Communication protocol</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8C3189F-3FED-4C91-A255-66A41532E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069" y="0"/>
            <a:ext cx="5356933" cy="6858000"/>
          </a:xfrm>
          <a:prstGeom prst="rect">
            <a:avLst/>
          </a:prstGeom>
        </p:spPr>
      </p:pic>
      <p:sp>
        <p:nvSpPr>
          <p:cNvPr id="6" name="TextBox 5">
            <a:extLst>
              <a:ext uri="{FF2B5EF4-FFF2-40B4-BE49-F238E27FC236}">
                <a16:creationId xmlns:a16="http://schemas.microsoft.com/office/drawing/2014/main" id="{BF863D6E-743D-4934-868D-1862D1851AC5}"/>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57389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600994" y="469713"/>
            <a:ext cx="7766936" cy="1094044"/>
          </a:xfrm>
        </p:spPr>
        <p:txBody>
          <a:bodyPr/>
          <a:lstStyle/>
          <a:p>
            <a:r>
              <a:rPr lang="en-US" dirty="0"/>
              <a:t>Progress </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1683026"/>
            <a:ext cx="8174073" cy="4538870"/>
          </a:xfrm>
        </p:spPr>
        <p:txBody>
          <a:bodyPr>
            <a:normAutofit/>
          </a:bodyPr>
          <a:lstStyle/>
          <a:p>
            <a:pPr marL="285750" indent="-285750" algn="l">
              <a:buFont typeface="Arial" panose="020B0604020202020204" pitchFamily="34" charset="0"/>
              <a:buChar char="•"/>
            </a:pPr>
            <a:r>
              <a:rPr lang="en-US" dirty="0"/>
              <a:t>Mesh network creation …………………………. Complete</a:t>
            </a:r>
          </a:p>
          <a:p>
            <a:pPr marL="285750" indent="-285750" algn="l">
              <a:buFont typeface="Arial" panose="020B0604020202020204" pitchFamily="34" charset="0"/>
              <a:buChar char="•"/>
            </a:pPr>
            <a:r>
              <a:rPr lang="en-US" dirty="0"/>
              <a:t>Communication protocol ………………………. Complete</a:t>
            </a:r>
          </a:p>
          <a:p>
            <a:pPr marL="285750" indent="-285750" algn="l">
              <a:buFont typeface="Arial" panose="020B0604020202020204" pitchFamily="34" charset="0"/>
              <a:buChar char="•"/>
            </a:pPr>
            <a:r>
              <a:rPr lang="en-US" dirty="0"/>
              <a:t>Implementation of protocol…………………… Pending</a:t>
            </a:r>
          </a:p>
          <a:p>
            <a:pPr marL="285750" indent="-285750" algn="l">
              <a:buFont typeface="Arial" panose="020B0604020202020204" pitchFamily="34" charset="0"/>
              <a:buChar char="•"/>
            </a:pPr>
            <a:r>
              <a:rPr lang="en-US" dirty="0"/>
              <a:t>Implementation of Sensor node…………….. Pending</a:t>
            </a:r>
          </a:p>
          <a:p>
            <a:pPr marL="285750" indent="-285750" algn="l">
              <a:buFont typeface="Arial" panose="020B0604020202020204" pitchFamily="34" charset="0"/>
              <a:buChar char="•"/>
            </a:pPr>
            <a:r>
              <a:rPr lang="en-US" dirty="0"/>
              <a:t>Enclosure design……………………………………….Complete</a:t>
            </a:r>
          </a:p>
          <a:p>
            <a:pPr marL="285750" indent="-285750" algn="l">
              <a:buFont typeface="Arial" panose="020B0604020202020204" pitchFamily="34" charset="0"/>
              <a:buChar char="•"/>
            </a:pPr>
            <a:r>
              <a:rPr lang="en-US" dirty="0"/>
              <a:t>Enclosure printing…………………………………….Pending</a:t>
            </a:r>
          </a:p>
          <a:p>
            <a:pPr marL="285750" indent="-285750" algn="l">
              <a:buFont typeface="Arial" panose="020B0604020202020204" pitchFamily="34" charset="0"/>
              <a:buChar char="•"/>
            </a:pPr>
            <a:r>
              <a:rPr lang="en-US" dirty="0"/>
              <a:t>Electrical conductivity sensor design …….. Pending</a:t>
            </a:r>
          </a:p>
          <a:p>
            <a:pPr marL="285750" indent="-285750" algn="l">
              <a:buFont typeface="Arial" panose="020B0604020202020204" pitchFamily="34" charset="0"/>
              <a:buChar char="•"/>
            </a:pPr>
            <a:r>
              <a:rPr lang="en-US" dirty="0"/>
              <a:t>RFC…………………………………………………………….Pending</a:t>
            </a:r>
          </a:p>
          <a:p>
            <a:pPr marL="285750" indent="-285750" algn="l">
              <a:buFont typeface="Arial" panose="020B0604020202020204" pitchFamily="34" charset="0"/>
              <a:buChar char="•"/>
            </a:pPr>
            <a:r>
              <a:rPr lang="en-US" dirty="0"/>
              <a:t>PCB design……………………………………………....Pending</a:t>
            </a:r>
          </a:p>
          <a:p>
            <a:pPr marL="285750" indent="-285750" algn="l">
              <a:buFont typeface="Arial" panose="020B0604020202020204" pitchFamily="34" charset="0"/>
              <a:buChar char="•"/>
            </a:pPr>
            <a:r>
              <a:rPr lang="en-US" dirty="0"/>
              <a:t>PCB printing………………………………………………Pending</a:t>
            </a:r>
          </a:p>
          <a:p>
            <a:pPr marL="285750" indent="-285750" algn="l">
              <a:buFont typeface="Arial" panose="020B0604020202020204" pitchFamily="34" charset="0"/>
              <a:buChar char="•"/>
            </a:pPr>
            <a:r>
              <a:rPr lang="en-US" dirty="0"/>
              <a:t>Assembly and finish………………………………….Pending</a:t>
            </a:r>
          </a:p>
        </p:txBody>
      </p:sp>
      <p:sp>
        <p:nvSpPr>
          <p:cNvPr id="4" name="TextBox 3">
            <a:extLst>
              <a:ext uri="{FF2B5EF4-FFF2-40B4-BE49-F238E27FC236}">
                <a16:creationId xmlns:a16="http://schemas.microsoft.com/office/drawing/2014/main" id="{DAE003F3-3028-49D0-A04B-953F77914D8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32136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r>
              <a:rPr lang="en-US" dirty="0"/>
              <a:t>A  network of sensor nodes which collect data such as humidity, temperature, moisture gradient, light intensity and electrical conductivity and an airborne drone which collects image data and integrates the system for data analysis.</a:t>
            </a:r>
          </a:p>
          <a:p>
            <a:r>
              <a:rPr lang="en-US" dirty="0"/>
              <a:t>Parts of the project:</a:t>
            </a:r>
          </a:p>
          <a:p>
            <a:pPr marL="800100" lvl="1" indent="-342900">
              <a:buFont typeface="+mj-lt"/>
              <a:buAutoNum type="arabicPeriod"/>
            </a:pPr>
            <a:r>
              <a:rPr lang="en-US" dirty="0"/>
              <a:t>Sensor nodes</a:t>
            </a:r>
          </a:p>
          <a:p>
            <a:pPr marL="800100" lvl="1" indent="-342900">
              <a:buFont typeface="+mj-lt"/>
              <a:buAutoNum type="arabicPeriod"/>
            </a:pPr>
            <a:r>
              <a:rPr lang="en-US" dirty="0"/>
              <a:t>Mesh network of nodes</a:t>
            </a:r>
          </a:p>
          <a:p>
            <a:pPr marL="800100" lvl="1" indent="-342900">
              <a:buFont typeface="+mj-lt"/>
              <a:buAutoNum type="arabicPeriod"/>
            </a:pPr>
            <a:r>
              <a:rPr lang="en-US" dirty="0"/>
              <a:t>Communication protocol between node and drone</a:t>
            </a:r>
          </a:p>
          <a:p>
            <a:pPr marL="800100" lvl="1" indent="-342900">
              <a:buFont typeface="+mj-lt"/>
              <a:buAutoNum type="arabicPeriod"/>
            </a:pPr>
            <a:r>
              <a:rPr lang="en-US" dirty="0"/>
              <a:t>Drone</a:t>
            </a:r>
          </a:p>
          <a:p>
            <a:pPr marL="800100" lvl="1" indent="-342900">
              <a:buFont typeface="+mj-lt"/>
              <a:buAutoNum type="arabicPeriod"/>
            </a:pPr>
            <a:r>
              <a:rPr lang="en-US" dirty="0"/>
              <a:t>Data analysis</a:t>
            </a:r>
          </a:p>
        </p:txBody>
      </p:sp>
      <p:sp>
        <p:nvSpPr>
          <p:cNvPr id="4" name="TextBox 3">
            <a:extLst>
              <a:ext uri="{FF2B5EF4-FFF2-40B4-BE49-F238E27FC236}">
                <a16:creationId xmlns:a16="http://schemas.microsoft.com/office/drawing/2014/main" id="{BF239AC5-A8EB-4E21-8217-C41367ACBA95}"/>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24347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PCB design</a:t>
            </a:r>
          </a:p>
          <a:p>
            <a:r>
              <a:rPr lang="en-US" dirty="0"/>
              <a:t>Electrical conductivity sensor integration</a:t>
            </a:r>
          </a:p>
          <a:p>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45782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Week 9 continued…</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Redesigned objectives:</a:t>
            </a:r>
          </a:p>
          <a:p>
            <a:pPr lvl="1"/>
            <a:r>
              <a:rPr lang="en-US" dirty="0"/>
              <a:t>Design Mesh network………………………………………………………………………Complete</a:t>
            </a:r>
          </a:p>
          <a:p>
            <a:pPr lvl="1"/>
            <a:r>
              <a:rPr lang="en-US" dirty="0"/>
              <a:t>Design Communication protocol between node and drone…………..Complete</a:t>
            </a:r>
          </a:p>
          <a:p>
            <a:pPr lvl="1"/>
            <a:r>
              <a:rPr lang="en-US" dirty="0"/>
              <a:t>Simulate Mesh network…………………………………………………………………..On Progress</a:t>
            </a:r>
          </a:p>
          <a:p>
            <a:pPr lvl="1"/>
            <a:r>
              <a:rPr lang="en-US" dirty="0"/>
              <a:t>Simulate Communication protocol………………………………………………….On Progress</a:t>
            </a:r>
          </a:p>
          <a:p>
            <a:pPr lvl="1"/>
            <a:r>
              <a:rPr lang="en-US" dirty="0"/>
              <a:t>Combine Simulations……………………………………………………………………….Incomplete</a:t>
            </a:r>
          </a:p>
          <a:p>
            <a:pPr lvl="1"/>
            <a:r>
              <a:rPr lang="en-US" dirty="0"/>
              <a:t>Include power consumption calculation with the simulation…………Incomplete</a:t>
            </a:r>
          </a:p>
          <a:p>
            <a:pPr lvl="1"/>
            <a:r>
              <a:rPr lang="en-US" dirty="0"/>
              <a:t>Prepare an RFC…………………………………………………………………………………Incomplete</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spTree>
    <p:extLst>
      <p:ext uri="{BB962C8B-B14F-4D97-AF65-F5344CB8AC3E}">
        <p14:creationId xmlns:p14="http://schemas.microsoft.com/office/powerpoint/2010/main" val="336132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Redefined Deliverables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Working Simulations of mesh network and communication protocol</a:t>
            </a:r>
          </a:p>
          <a:p>
            <a:pPr lvl="1"/>
            <a:r>
              <a:rPr lang="en-US" dirty="0"/>
              <a:t>Complete RFC</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spTree>
    <p:extLst>
      <p:ext uri="{BB962C8B-B14F-4D97-AF65-F5344CB8AC3E}">
        <p14:creationId xmlns:p14="http://schemas.microsoft.com/office/powerpoint/2010/main" val="238503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This week’s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endParaRPr lang="en-US" dirty="0"/>
          </a:p>
          <a:p>
            <a:pPr lvl="1"/>
            <a:r>
              <a:rPr lang="en-US" dirty="0"/>
              <a:t>Familiarized myself with </a:t>
            </a:r>
            <a:r>
              <a:rPr lang="en-US" dirty="0" err="1"/>
              <a:t>Omnet</a:t>
            </a:r>
            <a:r>
              <a:rPr lang="en-US" dirty="0"/>
              <a:t>++ Discrete Event Simulator Framework</a:t>
            </a:r>
          </a:p>
          <a:p>
            <a:pPr lvl="1"/>
            <a:r>
              <a:rPr lang="en-US" dirty="0"/>
              <a:t>Unique id solution for the mesh network design.(Using mac-id)</a:t>
            </a:r>
          </a:p>
          <a:p>
            <a:pPr lvl="1"/>
            <a:r>
              <a:rPr lang="en-US" dirty="0"/>
              <a:t>Completed two simple simulations.</a:t>
            </a:r>
          </a:p>
          <a:p>
            <a:pPr lvl="2"/>
            <a:r>
              <a:rPr lang="en-US" dirty="0"/>
              <a:t>Drone to master node communication (One drone and one master)</a:t>
            </a:r>
          </a:p>
          <a:p>
            <a:pPr lvl="2"/>
            <a:r>
              <a:rPr lang="en-US" dirty="0"/>
              <a:t>Drone to master communication (One drone and 4 masters)</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spTree>
    <p:extLst>
      <p:ext uri="{BB962C8B-B14F-4D97-AF65-F5344CB8AC3E}">
        <p14:creationId xmlns:p14="http://schemas.microsoft.com/office/powerpoint/2010/main" val="1298228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Lifecycle of the node</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endParaRPr lang="en-US" dirty="0"/>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pic>
        <p:nvPicPr>
          <p:cNvPr id="6" name="Picture 5" descr="A close up of a map&#10;&#10;Description automatically generated">
            <a:extLst>
              <a:ext uri="{FF2B5EF4-FFF2-40B4-BE49-F238E27FC236}">
                <a16:creationId xmlns:a16="http://schemas.microsoft.com/office/drawing/2014/main" id="{CB47ED91-601E-4811-AD99-F56B63B77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299" y="1432594"/>
            <a:ext cx="6779381" cy="4608768"/>
          </a:xfrm>
          <a:prstGeom prst="rect">
            <a:avLst/>
          </a:prstGeom>
        </p:spPr>
      </p:pic>
      <p:graphicFrame>
        <p:nvGraphicFramePr>
          <p:cNvPr id="7" name="Object 6">
            <a:extLst>
              <a:ext uri="{FF2B5EF4-FFF2-40B4-BE49-F238E27FC236}">
                <a16:creationId xmlns:a16="http://schemas.microsoft.com/office/drawing/2014/main" id="{B2E1CC28-710C-4D42-B7DB-9B55925915A6}"/>
              </a:ext>
            </a:extLst>
          </p:cNvPr>
          <p:cNvGraphicFramePr>
            <a:graphicFrameLocks noChangeAspect="1"/>
          </p:cNvGraphicFramePr>
          <p:nvPr>
            <p:extLst>
              <p:ext uri="{D42A27DB-BD31-4B8C-83A1-F6EECF244321}">
                <p14:modId xmlns:p14="http://schemas.microsoft.com/office/powerpoint/2010/main" val="1620444841"/>
              </p:ext>
            </p:extLst>
          </p:nvPr>
        </p:nvGraphicFramePr>
        <p:xfrm>
          <a:off x="2341376" y="4382039"/>
          <a:ext cx="1461845" cy="1218408"/>
        </p:xfrm>
        <a:graphic>
          <a:graphicData uri="http://schemas.openxmlformats.org/presentationml/2006/ole">
            <mc:AlternateContent xmlns:mc="http://schemas.openxmlformats.org/markup-compatibility/2006">
              <mc:Choice xmlns:v="urn:schemas-microsoft-com:vml" Requires="v">
                <p:oleObj spid="_x0000_s1035"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2341376" y="4382039"/>
                        <a:ext cx="1461845" cy="1218408"/>
                      </a:xfrm>
                      <a:prstGeom prst="rect">
                        <a:avLst/>
                      </a:prstGeom>
                    </p:spPr>
                  </p:pic>
                </p:oleObj>
              </mc:Fallback>
            </mc:AlternateContent>
          </a:graphicData>
        </a:graphic>
      </p:graphicFrame>
    </p:spTree>
    <p:extLst>
      <p:ext uri="{BB962C8B-B14F-4D97-AF65-F5344CB8AC3E}">
        <p14:creationId xmlns:p14="http://schemas.microsoft.com/office/powerpoint/2010/main" val="251837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Simulations</a:t>
            </a:r>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pic>
        <p:nvPicPr>
          <p:cNvPr id="6" name="Picture 5" descr="A screenshot of a cell phone&#10;&#10;Description automatically generated">
            <a:extLst>
              <a:ext uri="{FF2B5EF4-FFF2-40B4-BE49-F238E27FC236}">
                <a16:creationId xmlns:a16="http://schemas.microsoft.com/office/drawing/2014/main" id="{D33CE583-1458-4C76-9EB2-199809BFE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001" y="1951385"/>
            <a:ext cx="3848637" cy="416300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ABA8861-6810-4675-8B41-9DCC21468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638" y="1270000"/>
            <a:ext cx="4715533" cy="4829849"/>
          </a:xfrm>
          <a:prstGeom prst="rect">
            <a:avLst/>
          </a:prstGeom>
        </p:spPr>
      </p:pic>
    </p:spTree>
    <p:extLst>
      <p:ext uri="{BB962C8B-B14F-4D97-AF65-F5344CB8AC3E}">
        <p14:creationId xmlns:p14="http://schemas.microsoft.com/office/powerpoint/2010/main" val="246987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goals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Complete the simulation taking into account, </a:t>
            </a:r>
          </a:p>
          <a:p>
            <a:pPr lvl="2"/>
            <a:r>
              <a:rPr lang="en-US" dirty="0"/>
              <a:t>Jitter</a:t>
            </a:r>
          </a:p>
          <a:p>
            <a:pPr lvl="2"/>
            <a:r>
              <a:rPr lang="en-US" dirty="0"/>
              <a:t>Propagation delay</a:t>
            </a:r>
          </a:p>
          <a:p>
            <a:pPr lvl="2"/>
            <a:r>
              <a:rPr lang="en-US" dirty="0"/>
              <a:t>Signal strength and distance</a:t>
            </a:r>
          </a:p>
          <a:p>
            <a:pPr lvl="2"/>
            <a:r>
              <a:rPr lang="en-US" dirty="0"/>
              <a:t>Time to switch on radio</a:t>
            </a:r>
          </a:p>
          <a:p>
            <a:pPr lvl="1"/>
            <a:r>
              <a:rPr lang="en-US" dirty="0"/>
              <a:t>Build a submodule to calculate power consumption</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a:t>08/05/2020</a:t>
            </a:r>
            <a:endParaRPr lang="en-US" dirty="0"/>
          </a:p>
        </p:txBody>
      </p:sp>
    </p:spTree>
    <p:extLst>
      <p:ext uri="{BB962C8B-B14F-4D97-AF65-F5344CB8AC3E}">
        <p14:creationId xmlns:p14="http://schemas.microsoft.com/office/powerpoint/2010/main" val="2683628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Week 10</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Objectives:</a:t>
            </a:r>
          </a:p>
          <a:p>
            <a:pPr lvl="1"/>
            <a:r>
              <a:rPr lang="en-US" dirty="0"/>
              <a:t>Design Mesh network………………………………………………………………………Complete</a:t>
            </a:r>
          </a:p>
          <a:p>
            <a:pPr lvl="1"/>
            <a:r>
              <a:rPr lang="en-US" dirty="0"/>
              <a:t>Design Communication protocol between node and drone…………..Complete</a:t>
            </a:r>
          </a:p>
          <a:p>
            <a:pPr lvl="1"/>
            <a:r>
              <a:rPr lang="en-US" dirty="0"/>
              <a:t>Simulate Mesh network…………………………………………………………………..On Progress</a:t>
            </a:r>
          </a:p>
          <a:p>
            <a:pPr lvl="1"/>
            <a:r>
              <a:rPr lang="en-US" dirty="0"/>
              <a:t>Simulate Communication protocol………………………………………………….On Progress</a:t>
            </a:r>
          </a:p>
          <a:p>
            <a:pPr lvl="1"/>
            <a:r>
              <a:rPr lang="en-US" dirty="0"/>
              <a:t>Combine Simulations……………………………………………………………………….Incomplete</a:t>
            </a:r>
          </a:p>
          <a:p>
            <a:pPr lvl="1"/>
            <a:r>
              <a:rPr lang="en-US" dirty="0"/>
              <a:t>Include power consumption calculation with the simulation…………Incomplete</a:t>
            </a:r>
          </a:p>
          <a:p>
            <a:pPr lvl="1"/>
            <a:r>
              <a:rPr lang="en-US" dirty="0"/>
              <a:t>Prepare an RFC…………………………………………………………………………………Incomplete</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1745123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This week’s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Explored INET framework</a:t>
            </a:r>
          </a:p>
          <a:p>
            <a:pPr lvl="1"/>
            <a:r>
              <a:rPr lang="en-US" dirty="0"/>
              <a:t>Analyzed 3 simulations</a:t>
            </a:r>
          </a:p>
          <a:p>
            <a:pPr lvl="2"/>
            <a:r>
              <a:rPr lang="en-US" dirty="0"/>
              <a:t>Client Server based TCP communication between n nodes</a:t>
            </a:r>
          </a:p>
          <a:p>
            <a:pPr lvl="2"/>
            <a:r>
              <a:rPr lang="en-US" dirty="0"/>
              <a:t>Ethernet bus communication </a:t>
            </a:r>
            <a:r>
              <a:rPr lang="en-US" dirty="0" err="1"/>
              <a:t>communication</a:t>
            </a:r>
            <a:r>
              <a:rPr lang="en-US" dirty="0"/>
              <a:t> between n nodes</a:t>
            </a:r>
          </a:p>
          <a:p>
            <a:pPr lvl="2"/>
            <a:r>
              <a:rPr lang="en-US" dirty="0"/>
              <a:t>WLAN communication 2.4GHz and 5GHz.</a:t>
            </a:r>
          </a:p>
          <a:p>
            <a:pPr lvl="1"/>
            <a:r>
              <a:rPr lang="en-US" dirty="0"/>
              <a:t>Proposed a design structure for the sensor node and the drone</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284552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Why INET?</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Message passing communication between modules </a:t>
            </a:r>
          </a:p>
          <a:p>
            <a:pPr lvl="1"/>
            <a:r>
              <a:rPr lang="en-US" dirty="0"/>
              <a:t>Layered communication(OSI model)</a:t>
            </a:r>
          </a:p>
          <a:p>
            <a:pPr lvl="1"/>
            <a:r>
              <a:rPr lang="en-US" dirty="0"/>
              <a:t>Radio Medium can be modelled</a:t>
            </a:r>
          </a:p>
          <a:p>
            <a:pPr lvl="1"/>
            <a:r>
              <a:rPr lang="en-US" dirty="0"/>
              <a:t>Has inbuilt components for integration</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401804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Phase 1</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Done by:</a:t>
            </a:r>
          </a:p>
          <a:p>
            <a:pPr lvl="2">
              <a:buFont typeface="Arial" panose="020B0604020202020204" pitchFamily="34" charset="0"/>
              <a:buChar char="•"/>
            </a:pPr>
            <a:r>
              <a:rPr lang="en-US" dirty="0" err="1"/>
              <a:t>Aruna</a:t>
            </a:r>
            <a:r>
              <a:rPr lang="en-US" dirty="0"/>
              <a:t> Jayasena</a:t>
            </a:r>
          </a:p>
          <a:p>
            <a:pPr lvl="2">
              <a:buFont typeface="Arial" panose="020B0604020202020204" pitchFamily="34" charset="0"/>
              <a:buChar char="•"/>
            </a:pPr>
            <a:r>
              <a:rPr lang="en-US" dirty="0" err="1"/>
              <a:t>Radershan</a:t>
            </a:r>
            <a:r>
              <a:rPr lang="en-US" dirty="0"/>
              <a:t> </a:t>
            </a:r>
            <a:r>
              <a:rPr lang="en-US" dirty="0" err="1"/>
              <a:t>Suguneswaran</a:t>
            </a:r>
            <a:endParaRPr lang="en-US" dirty="0"/>
          </a:p>
          <a:p>
            <a:pPr lvl="2">
              <a:buFont typeface="Arial" panose="020B0604020202020204" pitchFamily="34" charset="0"/>
              <a:buChar char="•"/>
            </a:pPr>
            <a:r>
              <a:rPr lang="en-US" dirty="0" err="1"/>
              <a:t>Ketharan</a:t>
            </a:r>
            <a:r>
              <a:rPr lang="en-US" dirty="0"/>
              <a:t> </a:t>
            </a:r>
            <a:r>
              <a:rPr lang="en-US" dirty="0" err="1"/>
              <a:t>Suntharam</a:t>
            </a:r>
            <a:r>
              <a:rPr lang="en-US" dirty="0"/>
              <a:t>	</a:t>
            </a:r>
          </a:p>
          <a:p>
            <a:pPr lvl="2">
              <a:buFont typeface="Arial" panose="020B0604020202020204" pitchFamily="34" charset="0"/>
              <a:buChar char="•"/>
            </a:pPr>
            <a:r>
              <a:rPr lang="en-US" dirty="0" err="1"/>
              <a:t>Thiru</a:t>
            </a:r>
            <a:r>
              <a:rPr lang="en-US" dirty="0"/>
              <a:t> Ashok</a:t>
            </a:r>
          </a:p>
          <a:p>
            <a:pPr lvl="1">
              <a:buFont typeface="Arial" panose="020B0604020202020204" pitchFamily="34" charset="0"/>
              <a:buChar char="•"/>
            </a:pPr>
            <a:endParaRPr lang="en-US" dirty="0"/>
          </a:p>
          <a:p>
            <a:pPr lvl="1"/>
            <a:r>
              <a:rPr lang="en-US" dirty="0"/>
              <a:t>Created a prototype for Sensor Node with a custom sensor for Electrical conductivity </a:t>
            </a:r>
          </a:p>
          <a:p>
            <a:pPr lvl="1"/>
            <a:r>
              <a:rPr lang="en-US" dirty="0"/>
              <a:t>Created an app with cloud storage for data collection from a single node</a:t>
            </a:r>
          </a:p>
          <a:p>
            <a:pPr lvl="1"/>
            <a:r>
              <a:rPr lang="en-US" dirty="0"/>
              <a:t>Created drone based image data collection</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2CE6586B-3A72-4AD5-8050-498F40059AC6}"/>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54170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Simulations</a:t>
            </a:r>
          </a:p>
        </p:txBody>
      </p:sp>
      <p:pic>
        <p:nvPicPr>
          <p:cNvPr id="6" name="Content Placeholder 5" descr="A screenshot of a cell phone&#10;&#10;Description automatically generated">
            <a:extLst>
              <a:ext uri="{FF2B5EF4-FFF2-40B4-BE49-F238E27FC236}">
                <a16:creationId xmlns:a16="http://schemas.microsoft.com/office/drawing/2014/main" id="{1EA00B9A-CA49-44A4-807A-E1B953DB9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668" y="2933074"/>
            <a:ext cx="6925642" cy="3629532"/>
          </a:xfrm>
        </p:spPr>
      </p:pic>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pic>
        <p:nvPicPr>
          <p:cNvPr id="8" name="Picture 7" descr="A screenshot of a cell phone&#10;&#10;Description automatically generated">
            <a:extLst>
              <a:ext uri="{FF2B5EF4-FFF2-40B4-BE49-F238E27FC236}">
                <a16:creationId xmlns:a16="http://schemas.microsoft.com/office/drawing/2014/main" id="{45A6C23A-445F-4C7C-86F2-3ECA19741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60" y="1783912"/>
            <a:ext cx="4582164" cy="3143689"/>
          </a:xfrm>
          <a:prstGeom prst="rect">
            <a:avLst/>
          </a:prstGeom>
        </p:spPr>
      </p:pic>
    </p:spTree>
    <p:extLst>
      <p:ext uri="{BB962C8B-B14F-4D97-AF65-F5344CB8AC3E}">
        <p14:creationId xmlns:p14="http://schemas.microsoft.com/office/powerpoint/2010/main" val="289870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330607" y="246743"/>
            <a:ext cx="3729076" cy="1320800"/>
          </a:xfrm>
        </p:spPr>
        <p:txBody>
          <a:bodyPr vert="horz" lIns="91440" tIns="45720" rIns="91440" bIns="45720" rtlCol="0" anchor="ctr">
            <a:normAutofit/>
          </a:bodyPr>
          <a:lstStyle/>
          <a:p>
            <a:pPr>
              <a:lnSpc>
                <a:spcPct val="90000"/>
              </a:lnSpc>
            </a:pPr>
            <a:r>
              <a:rPr lang="en-US" sz="2800" dirty="0"/>
              <a:t>Design structure of a </a:t>
            </a:r>
            <a:br>
              <a:rPr lang="en-US" sz="2800" dirty="0"/>
            </a:br>
            <a:r>
              <a:rPr lang="en-US" sz="2800" dirty="0"/>
              <a:t>Wired Computer</a:t>
            </a:r>
          </a:p>
        </p:txBody>
      </p:sp>
      <p:sp>
        <p:nvSpPr>
          <p:cNvPr id="4" name="TextBox 3">
            <a:extLst>
              <a:ext uri="{FF2B5EF4-FFF2-40B4-BE49-F238E27FC236}">
                <a16:creationId xmlns:a16="http://schemas.microsoft.com/office/drawing/2014/main" id="{D4882996-CF59-47E8-B01C-E02A93D975D1}"/>
              </a:ext>
            </a:extLst>
          </p:cNvPr>
          <p:cNvSpPr txBox="1"/>
          <p:nvPr/>
        </p:nvSpPr>
        <p:spPr>
          <a:xfrm>
            <a:off x="554539" y="6384246"/>
            <a:ext cx="3720916" cy="356073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15/05/2020</a:t>
            </a:r>
          </a:p>
        </p:txBody>
      </p:sp>
      <p:pic>
        <p:nvPicPr>
          <p:cNvPr id="6" name="Content Placeholder 5" descr="A close up of a map&#10;&#10;Description automatically generated">
            <a:extLst>
              <a:ext uri="{FF2B5EF4-FFF2-40B4-BE49-F238E27FC236}">
                <a16:creationId xmlns:a16="http://schemas.microsoft.com/office/drawing/2014/main" id="{13BBECC0-0E85-4259-B4E1-48592FFAD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284" y="1265937"/>
            <a:ext cx="9320109" cy="5592063"/>
          </a:xfrm>
          <a:prstGeom prst="rect">
            <a:avLst/>
          </a:prstGeom>
        </p:spPr>
      </p:pic>
    </p:spTree>
    <p:extLst>
      <p:ext uri="{BB962C8B-B14F-4D97-AF65-F5344CB8AC3E}">
        <p14:creationId xmlns:p14="http://schemas.microsoft.com/office/powerpoint/2010/main" val="1053900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270346" y="0"/>
            <a:ext cx="3729076" cy="1320800"/>
          </a:xfrm>
        </p:spPr>
        <p:txBody>
          <a:bodyPr vert="horz" lIns="91440" tIns="45720" rIns="91440" bIns="45720" rtlCol="0" anchor="ctr">
            <a:normAutofit/>
          </a:bodyPr>
          <a:lstStyle/>
          <a:p>
            <a:pPr>
              <a:lnSpc>
                <a:spcPct val="90000"/>
              </a:lnSpc>
            </a:pPr>
            <a:r>
              <a:rPr lang="en-US" sz="2800" dirty="0"/>
              <a:t>Design structure of a </a:t>
            </a:r>
            <a:br>
              <a:rPr lang="en-US" sz="2800" dirty="0"/>
            </a:br>
            <a:r>
              <a:rPr lang="en-US" sz="2800" dirty="0"/>
              <a:t>Wireless Computer</a:t>
            </a:r>
          </a:p>
        </p:txBody>
      </p:sp>
      <p:sp>
        <p:nvSpPr>
          <p:cNvPr id="4" name="TextBox 3">
            <a:extLst>
              <a:ext uri="{FF2B5EF4-FFF2-40B4-BE49-F238E27FC236}">
                <a16:creationId xmlns:a16="http://schemas.microsoft.com/office/drawing/2014/main" id="{D4882996-CF59-47E8-B01C-E02A93D975D1}"/>
              </a:ext>
            </a:extLst>
          </p:cNvPr>
          <p:cNvSpPr txBox="1"/>
          <p:nvPr/>
        </p:nvSpPr>
        <p:spPr>
          <a:xfrm>
            <a:off x="435429" y="6268132"/>
            <a:ext cx="3720916" cy="356073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15/05/2020</a:t>
            </a:r>
          </a:p>
        </p:txBody>
      </p:sp>
      <p:pic>
        <p:nvPicPr>
          <p:cNvPr id="8" name="Content Placeholder 7" descr="A close up of a map&#10;&#10;Description automatically generated">
            <a:extLst>
              <a:ext uri="{FF2B5EF4-FFF2-40B4-BE49-F238E27FC236}">
                <a16:creationId xmlns:a16="http://schemas.microsoft.com/office/drawing/2014/main" id="{FE248CD6-006E-4D6D-BFBF-2763D725A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315" y="1136678"/>
            <a:ext cx="8787256" cy="5470065"/>
          </a:xfrm>
          <a:prstGeom prst="rect">
            <a:avLst/>
          </a:prstGeom>
        </p:spPr>
      </p:pic>
    </p:spTree>
    <p:extLst>
      <p:ext uri="{BB962C8B-B14F-4D97-AF65-F5344CB8AC3E}">
        <p14:creationId xmlns:p14="http://schemas.microsoft.com/office/powerpoint/2010/main" val="3464891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0" y="0"/>
            <a:ext cx="3729076" cy="1320800"/>
          </a:xfrm>
        </p:spPr>
        <p:txBody>
          <a:bodyPr vert="horz" lIns="91440" tIns="45720" rIns="91440" bIns="45720" rtlCol="0" anchor="ctr">
            <a:normAutofit/>
          </a:bodyPr>
          <a:lstStyle/>
          <a:p>
            <a:pPr>
              <a:lnSpc>
                <a:spcPct val="90000"/>
              </a:lnSpc>
            </a:pPr>
            <a:r>
              <a:rPr lang="en-US" sz="2800" dirty="0"/>
              <a:t>Proposed Structure of the Node</a:t>
            </a:r>
          </a:p>
        </p:txBody>
      </p:sp>
      <p:sp>
        <p:nvSpPr>
          <p:cNvPr id="4" name="TextBox 3">
            <a:extLst>
              <a:ext uri="{FF2B5EF4-FFF2-40B4-BE49-F238E27FC236}">
                <a16:creationId xmlns:a16="http://schemas.microsoft.com/office/drawing/2014/main" id="{D4882996-CF59-47E8-B01C-E02A93D975D1}"/>
              </a:ext>
            </a:extLst>
          </p:cNvPr>
          <p:cNvSpPr txBox="1"/>
          <p:nvPr/>
        </p:nvSpPr>
        <p:spPr>
          <a:xfrm>
            <a:off x="435429" y="6369732"/>
            <a:ext cx="3720916" cy="356073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15/05/2020</a:t>
            </a:r>
          </a:p>
        </p:txBody>
      </p:sp>
      <p:pic>
        <p:nvPicPr>
          <p:cNvPr id="7" name="Content Placeholder 6" descr="A screenshot of a cell phone&#10;&#10;Description automatically generated">
            <a:extLst>
              <a:ext uri="{FF2B5EF4-FFF2-40B4-BE49-F238E27FC236}">
                <a16:creationId xmlns:a16="http://schemas.microsoft.com/office/drawing/2014/main" id="{6683FDF2-EC97-4276-B48E-687F3866C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127" y="885371"/>
            <a:ext cx="10364844" cy="5972629"/>
          </a:xfrm>
        </p:spPr>
      </p:pic>
    </p:spTree>
    <p:extLst>
      <p:ext uri="{BB962C8B-B14F-4D97-AF65-F5344CB8AC3E}">
        <p14:creationId xmlns:p14="http://schemas.microsoft.com/office/powerpoint/2010/main" val="418856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Goals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Build Two Nodes with the proposed Structure (Without Enhanced </a:t>
            </a:r>
            <a:r>
              <a:rPr lang="en-US" dirty="0" err="1"/>
              <a:t>Shockburst</a:t>
            </a:r>
            <a:r>
              <a:rPr lang="en-US" dirty="0"/>
              <a:t>)</a:t>
            </a:r>
          </a:p>
          <a:p>
            <a:pPr lvl="1"/>
            <a:r>
              <a:rPr lang="en-US" dirty="0"/>
              <a:t>Pass Structured Messages</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2014624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 picture containing food&#10;&#10;Description automatically generated">
            <a:extLst>
              <a:ext uri="{FF2B5EF4-FFF2-40B4-BE49-F238E27FC236}">
                <a16:creationId xmlns:a16="http://schemas.microsoft.com/office/drawing/2014/main" id="{5E8CAC01-3AC8-4B27-9E97-65F97F9BCF0B}"/>
              </a:ext>
            </a:extLst>
          </p:cNvPr>
          <p:cNvPicPr>
            <a:picLocks noChangeAspect="1"/>
          </p:cNvPicPr>
          <p:nvPr/>
        </p:nvPicPr>
        <p:blipFill rotWithShape="1">
          <a:blip r:embed="rId2"/>
          <a:srcRect t="22553" r="1" b="1"/>
          <a:stretch/>
        </p:blipFill>
        <p:spPr>
          <a:xfrm>
            <a:off x="568452" y="571500"/>
            <a:ext cx="11055096" cy="5715000"/>
          </a:xfrm>
          <a:prstGeom prst="rect">
            <a:avLst/>
          </a:prstGeom>
        </p:spPr>
      </p:pic>
      <p:sp>
        <p:nvSpPr>
          <p:cNvPr id="5" name="TextBox 4">
            <a:extLst>
              <a:ext uri="{FF2B5EF4-FFF2-40B4-BE49-F238E27FC236}">
                <a16:creationId xmlns:a16="http://schemas.microsoft.com/office/drawing/2014/main" id="{B6046A56-E150-40AA-9AB3-94782897231D}"/>
              </a:ext>
            </a:extLst>
          </p:cNvPr>
          <p:cNvSpPr txBox="1"/>
          <p:nvPr/>
        </p:nvSpPr>
        <p:spPr>
          <a:xfrm>
            <a:off x="1216957" y="1520210"/>
            <a:ext cx="4959487" cy="2492990"/>
          </a:xfrm>
          <a:prstGeom prst="rect">
            <a:avLst/>
          </a:prstGeom>
          <a:noFill/>
        </p:spPr>
        <p:txBody>
          <a:bodyPr wrap="square" rtlCol="0">
            <a:spAutoFit/>
          </a:bodyPr>
          <a:lstStyle/>
          <a:p>
            <a:r>
              <a:rPr lang="en-US" sz="6000" dirty="0">
                <a:solidFill>
                  <a:schemeClr val="bg1"/>
                </a:solidFill>
              </a:rPr>
              <a:t>Thank you!</a:t>
            </a:r>
          </a:p>
          <a:p>
            <a:endParaRPr lang="en-US" sz="60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6046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Phase 2</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Done by:</a:t>
            </a:r>
          </a:p>
          <a:p>
            <a:pPr lvl="2">
              <a:buFont typeface="Arial" panose="020B0604020202020204" pitchFamily="34" charset="0"/>
              <a:buChar char="•"/>
            </a:pPr>
            <a:r>
              <a:rPr lang="en-US" dirty="0"/>
              <a:t>A.L.D.S. Liyanage</a:t>
            </a:r>
          </a:p>
          <a:p>
            <a:pPr lvl="2">
              <a:buFont typeface="Arial" panose="020B0604020202020204" pitchFamily="34" charset="0"/>
              <a:buChar char="•"/>
            </a:pPr>
            <a:r>
              <a:rPr lang="en-US" dirty="0"/>
              <a:t>K.Kirishikesan</a:t>
            </a:r>
          </a:p>
          <a:p>
            <a:pPr lvl="1">
              <a:buFont typeface="Arial" panose="020B0604020202020204" pitchFamily="34" charset="0"/>
              <a:buChar char="•"/>
            </a:pPr>
            <a:endParaRPr lang="en-US" dirty="0"/>
          </a:p>
          <a:p>
            <a:pPr lvl="1"/>
            <a:r>
              <a:rPr lang="en-US" dirty="0"/>
              <a:t>A communication protocol between sensor nodes and the drone</a:t>
            </a:r>
          </a:p>
          <a:p>
            <a:pPr lvl="1"/>
            <a:r>
              <a:rPr lang="en-US" dirty="0"/>
              <a:t>Mesh network of nodes</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CAB4A908-153C-4510-9574-44603F4709E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90833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3" y="469713"/>
            <a:ext cx="7398395" cy="1646302"/>
          </a:xfrm>
        </p:spPr>
        <p:txBody>
          <a:bodyPr/>
          <a:lstStyle/>
          <a:p>
            <a:r>
              <a:rPr lang="en-US" dirty="0"/>
              <a:t>Power Consumption of protocol in phase 2</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HC12- sleep………………….80µA</a:t>
            </a:r>
          </a:p>
          <a:p>
            <a:pPr marL="285750" indent="-285750" algn="l">
              <a:buFont typeface="Arial" panose="020B0604020202020204" pitchFamily="34" charset="0"/>
              <a:buChar char="•"/>
            </a:pPr>
            <a:r>
              <a:rPr lang="en-US" dirty="0"/>
              <a:t>HC12- transmission……..3.6mA</a:t>
            </a:r>
          </a:p>
          <a:p>
            <a:pPr marL="285750" indent="-285750" algn="l">
              <a:buFont typeface="Arial" panose="020B0604020202020204" pitchFamily="34" charset="0"/>
              <a:buChar char="•"/>
            </a:pPr>
            <a:r>
              <a:rPr lang="en-US" dirty="0"/>
              <a:t>Stm32f103c8t6…………….8mA</a:t>
            </a:r>
          </a:p>
          <a:p>
            <a:pPr marL="285750" indent="-285750" algn="l">
              <a:buFont typeface="Arial" panose="020B0604020202020204" pitchFamily="34" charset="0"/>
              <a:buChar char="•"/>
            </a:pPr>
            <a:r>
              <a:rPr lang="en-US" dirty="0"/>
              <a:t>Total current consumption per hour:29.6928A</a:t>
            </a:r>
          </a:p>
          <a:p>
            <a:pPr marL="285750" indent="-285750" algn="l">
              <a:buFont typeface="Arial" panose="020B0604020202020204" pitchFamily="34" charset="0"/>
              <a:buChar char="•"/>
            </a:pPr>
            <a:r>
              <a:rPr lang="en-US" dirty="0"/>
              <a:t>6 months:5344.704</a:t>
            </a:r>
          </a:p>
          <a:p>
            <a:pPr marL="285750" indent="-285750" algn="l">
              <a:buFont typeface="Arial" panose="020B0604020202020204" pitchFamily="34" charset="0"/>
              <a:buChar char="•"/>
            </a:pPr>
            <a:r>
              <a:rPr lang="en-US" dirty="0"/>
              <a:t>Needed battery:</a:t>
            </a:r>
            <a:r>
              <a:rPr lang="en-US"/>
              <a:t>494mAh battery</a:t>
            </a:r>
            <a:endParaRPr lang="en-US" dirty="0"/>
          </a:p>
        </p:txBody>
      </p:sp>
      <p:sp>
        <p:nvSpPr>
          <p:cNvPr id="4" name="TextBox 3">
            <a:extLst>
              <a:ext uri="{FF2B5EF4-FFF2-40B4-BE49-F238E27FC236}">
                <a16:creationId xmlns:a16="http://schemas.microsoft.com/office/drawing/2014/main" id="{27874BDD-216C-4D9E-95CC-229FDCE10F09}"/>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224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Phase 3</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By:</a:t>
            </a:r>
          </a:p>
          <a:p>
            <a:pPr lvl="2">
              <a:buFont typeface="Arial" panose="020B0604020202020204" pitchFamily="34" charset="0"/>
              <a:buChar char="•"/>
            </a:pPr>
            <a:r>
              <a:rPr lang="en-US" dirty="0"/>
              <a:t>K.Kirishikesan</a:t>
            </a:r>
          </a:p>
          <a:p>
            <a:pPr lvl="1">
              <a:buFont typeface="Arial" panose="020B0604020202020204" pitchFamily="34" charset="0"/>
              <a:buChar char="•"/>
            </a:pPr>
            <a:endParaRPr lang="en-US" dirty="0"/>
          </a:p>
          <a:p>
            <a:pPr lvl="1"/>
            <a:r>
              <a:rPr lang="en-US" dirty="0"/>
              <a:t>Production ready sensor nodes </a:t>
            </a:r>
          </a:p>
          <a:p>
            <a:pPr lvl="1"/>
            <a:r>
              <a:rPr lang="en-US" dirty="0"/>
              <a:t>Dynamic mesh network functionality</a:t>
            </a:r>
          </a:p>
          <a:p>
            <a:pPr lvl="1"/>
            <a:r>
              <a:rPr lang="en-US" dirty="0"/>
              <a:t>Communication protocol to communicate with the drone</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1AAC8B67-8820-4394-A04E-FBDF75C2D6E7}"/>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34303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600994" y="469713"/>
            <a:ext cx="7766936" cy="1027783"/>
          </a:xfrm>
        </p:spPr>
        <p:txBody>
          <a:bodyPr/>
          <a:lstStyle/>
          <a:p>
            <a:r>
              <a:rPr lang="en-US" dirty="0"/>
              <a:t>Work breakdown </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193857" y="1616765"/>
            <a:ext cx="8174073" cy="4538870"/>
          </a:xfrm>
        </p:spPr>
        <p:txBody>
          <a:bodyPr>
            <a:normAutofit/>
          </a:bodyPr>
          <a:lstStyle/>
          <a:p>
            <a:pPr marL="285750" indent="-285750" algn="l">
              <a:buFont typeface="Arial" panose="020B0604020202020204" pitchFamily="34" charset="0"/>
              <a:buChar char="•"/>
            </a:pPr>
            <a:r>
              <a:rPr lang="en-US" dirty="0"/>
              <a:t>Mesh network creation </a:t>
            </a:r>
          </a:p>
          <a:p>
            <a:pPr marL="285750" indent="-285750" algn="l">
              <a:buFont typeface="Arial" panose="020B0604020202020204" pitchFamily="34" charset="0"/>
              <a:buChar char="•"/>
            </a:pPr>
            <a:r>
              <a:rPr lang="en-US" dirty="0"/>
              <a:t>Communication protocol</a:t>
            </a:r>
          </a:p>
          <a:p>
            <a:pPr marL="285750" indent="-285750" algn="l">
              <a:buFont typeface="Arial" panose="020B0604020202020204" pitchFamily="34" charset="0"/>
              <a:buChar char="•"/>
            </a:pPr>
            <a:r>
              <a:rPr lang="en-US" dirty="0"/>
              <a:t>Implementation of protocol</a:t>
            </a:r>
          </a:p>
          <a:p>
            <a:pPr marL="285750" indent="-285750" algn="l">
              <a:buFont typeface="Arial" panose="020B0604020202020204" pitchFamily="34" charset="0"/>
              <a:buChar char="•"/>
            </a:pPr>
            <a:r>
              <a:rPr lang="en-US" dirty="0"/>
              <a:t>Implementation of Sensor node</a:t>
            </a:r>
          </a:p>
          <a:p>
            <a:pPr marL="285750" indent="-285750" algn="l">
              <a:buFont typeface="Arial" panose="020B0604020202020204" pitchFamily="34" charset="0"/>
              <a:buChar char="•"/>
            </a:pPr>
            <a:r>
              <a:rPr lang="en-US" dirty="0"/>
              <a:t>Enclosure design</a:t>
            </a:r>
          </a:p>
          <a:p>
            <a:pPr marL="285750" indent="-285750" algn="l">
              <a:buFont typeface="Arial" panose="020B0604020202020204" pitchFamily="34" charset="0"/>
              <a:buChar char="•"/>
            </a:pPr>
            <a:r>
              <a:rPr lang="en-US" dirty="0"/>
              <a:t>Enclosure printing</a:t>
            </a:r>
          </a:p>
          <a:p>
            <a:pPr marL="285750" indent="-285750" algn="l">
              <a:buFont typeface="Arial" panose="020B0604020202020204" pitchFamily="34" charset="0"/>
              <a:buChar char="•"/>
            </a:pPr>
            <a:r>
              <a:rPr lang="en-US" dirty="0"/>
              <a:t>Electrical conductivity sensor design</a:t>
            </a:r>
          </a:p>
          <a:p>
            <a:pPr marL="285750" indent="-285750" algn="l">
              <a:buFont typeface="Arial" panose="020B0604020202020204" pitchFamily="34" charset="0"/>
              <a:buChar char="•"/>
            </a:pPr>
            <a:r>
              <a:rPr lang="en-US" dirty="0"/>
              <a:t>RFC</a:t>
            </a:r>
          </a:p>
          <a:p>
            <a:pPr marL="285750" indent="-285750" algn="l">
              <a:buFont typeface="Arial" panose="020B0604020202020204" pitchFamily="34" charset="0"/>
              <a:buChar char="•"/>
            </a:pPr>
            <a:r>
              <a:rPr lang="en-US" dirty="0"/>
              <a:t>PCB design</a:t>
            </a:r>
          </a:p>
          <a:p>
            <a:pPr marL="285750" indent="-285750" algn="l">
              <a:buFont typeface="Arial" panose="020B0604020202020204" pitchFamily="34" charset="0"/>
              <a:buChar char="•"/>
            </a:pPr>
            <a:r>
              <a:rPr lang="en-US" dirty="0"/>
              <a:t>PCB printing</a:t>
            </a:r>
          </a:p>
          <a:p>
            <a:pPr marL="285750" indent="-285750" algn="l">
              <a:buFont typeface="Arial" panose="020B0604020202020204" pitchFamily="34" charset="0"/>
              <a:buChar char="•"/>
            </a:pPr>
            <a:r>
              <a:rPr lang="en-US" dirty="0"/>
              <a:t>Assembly and finish</a:t>
            </a:r>
          </a:p>
        </p:txBody>
      </p:sp>
      <p:sp>
        <p:nvSpPr>
          <p:cNvPr id="4" name="TextBox 3">
            <a:extLst>
              <a:ext uri="{FF2B5EF4-FFF2-40B4-BE49-F238E27FC236}">
                <a16:creationId xmlns:a16="http://schemas.microsoft.com/office/drawing/2014/main" id="{397C93FC-779F-4A7A-AC6B-7AD268AD8921}"/>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85826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Sensor node</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a:xfrm>
            <a:off x="677334" y="2160589"/>
            <a:ext cx="8596668" cy="3874451"/>
          </a:xfrm>
        </p:spPr>
        <p:txBody>
          <a:bodyPr/>
          <a:lstStyle/>
          <a:p>
            <a:pPr lvl="1">
              <a:buFont typeface="Arial" panose="020B0604020202020204" pitchFamily="34" charset="0"/>
              <a:buChar char="•"/>
            </a:pPr>
            <a:endParaRPr lang="en-US" dirty="0"/>
          </a:p>
          <a:p>
            <a:r>
              <a:rPr lang="en-US" dirty="0"/>
              <a:t>Sensor node is equipped with the following sensors</a:t>
            </a:r>
          </a:p>
          <a:p>
            <a:pPr marL="0" indent="0">
              <a:buNone/>
            </a:pPr>
            <a:r>
              <a:rPr lang="en-US" dirty="0"/>
              <a:t>DHT22/AM2302	</a:t>
            </a:r>
            <a:br>
              <a:rPr lang="en-US" dirty="0"/>
            </a:br>
            <a:r>
              <a:rPr lang="en-US" dirty="0"/>
              <a:t>Temperature &amp; Humidity sensor	 </a:t>
            </a:r>
          </a:p>
        </p:txBody>
      </p:sp>
      <p:sp>
        <p:nvSpPr>
          <p:cNvPr id="4" name="TextBox 3">
            <a:extLst>
              <a:ext uri="{FF2B5EF4-FFF2-40B4-BE49-F238E27FC236}">
                <a16:creationId xmlns:a16="http://schemas.microsoft.com/office/drawing/2014/main" id="{9239DA10-7C2C-4A2E-9F62-01EAB0B7B47E}"/>
              </a:ext>
            </a:extLst>
          </p:cNvPr>
          <p:cNvSpPr txBox="1"/>
          <p:nvPr/>
        </p:nvSpPr>
        <p:spPr>
          <a:xfrm>
            <a:off x="5486400" y="3180522"/>
            <a:ext cx="3564835" cy="369332"/>
          </a:xfrm>
          <a:prstGeom prst="rect">
            <a:avLst/>
          </a:prstGeom>
          <a:noFill/>
        </p:spPr>
        <p:txBody>
          <a:bodyPr wrap="square" rtlCol="0">
            <a:spAutoFit/>
          </a:bodyPr>
          <a:lstStyle/>
          <a:p>
            <a:r>
              <a:rPr lang="en-US" dirty="0"/>
              <a:t>BH1750 Light Intensity sensor</a:t>
            </a:r>
          </a:p>
        </p:txBody>
      </p:sp>
      <p:sp>
        <p:nvSpPr>
          <p:cNvPr id="5" name="TextBox 4">
            <a:extLst>
              <a:ext uri="{FF2B5EF4-FFF2-40B4-BE49-F238E27FC236}">
                <a16:creationId xmlns:a16="http://schemas.microsoft.com/office/drawing/2014/main" id="{7C6A8A51-98D8-4572-8C29-81B51832D9A6}"/>
              </a:ext>
            </a:extLst>
          </p:cNvPr>
          <p:cNvSpPr txBox="1"/>
          <p:nvPr/>
        </p:nvSpPr>
        <p:spPr>
          <a:xfrm>
            <a:off x="677334" y="4870175"/>
            <a:ext cx="2914005" cy="369332"/>
          </a:xfrm>
          <a:prstGeom prst="rect">
            <a:avLst/>
          </a:prstGeom>
          <a:noFill/>
        </p:spPr>
        <p:txBody>
          <a:bodyPr wrap="square" rtlCol="0">
            <a:spAutoFit/>
          </a:bodyPr>
          <a:lstStyle/>
          <a:p>
            <a:r>
              <a:rPr lang="en-US" dirty="0"/>
              <a:t>YL69 Soil moisture sensor</a:t>
            </a:r>
          </a:p>
        </p:txBody>
      </p:sp>
      <p:pic>
        <p:nvPicPr>
          <p:cNvPr id="7" name="Picture 6" descr="A picture containing indoor, table, sitting, pair&#10;&#10;Description automatically generated">
            <a:extLst>
              <a:ext uri="{FF2B5EF4-FFF2-40B4-BE49-F238E27FC236}">
                <a16:creationId xmlns:a16="http://schemas.microsoft.com/office/drawing/2014/main" id="{D6A0DD63-D827-49DD-9709-F40333F3E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502" y="3646272"/>
            <a:ext cx="2292350" cy="2292350"/>
          </a:xfrm>
          <a:prstGeom prst="rect">
            <a:avLst/>
          </a:prstGeom>
        </p:spPr>
      </p:pic>
      <p:pic>
        <p:nvPicPr>
          <p:cNvPr id="9" name="Picture 8" descr="A close up of a device&#10;&#10;Description automatically generated">
            <a:extLst>
              <a:ext uri="{FF2B5EF4-FFF2-40B4-BE49-F238E27FC236}">
                <a16:creationId xmlns:a16="http://schemas.microsoft.com/office/drawing/2014/main" id="{54D57455-AD83-44C9-BB2A-8A83F2607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206" y="5237434"/>
            <a:ext cx="1595212" cy="1595212"/>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39FD5614-EB22-45EC-9B99-5C6EFFCBA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081" y="3565368"/>
            <a:ext cx="1484917" cy="1322699"/>
          </a:xfrm>
          <a:prstGeom prst="rect">
            <a:avLst/>
          </a:prstGeom>
        </p:spPr>
      </p:pic>
      <p:sp>
        <p:nvSpPr>
          <p:cNvPr id="10" name="TextBox 9">
            <a:extLst>
              <a:ext uri="{FF2B5EF4-FFF2-40B4-BE49-F238E27FC236}">
                <a16:creationId xmlns:a16="http://schemas.microsoft.com/office/drawing/2014/main" id="{93C23A83-6967-49B5-A638-A3D01FBC345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7463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Enclosure</a:t>
            </a:r>
          </a:p>
        </p:txBody>
      </p:sp>
      <p:pic>
        <p:nvPicPr>
          <p:cNvPr id="7" name="Content Placeholder 6" descr="A close up of electronic equipment&#10;&#10;Description automatically generated">
            <a:extLst>
              <a:ext uri="{FF2B5EF4-FFF2-40B4-BE49-F238E27FC236}">
                <a16:creationId xmlns:a16="http://schemas.microsoft.com/office/drawing/2014/main" id="{F7DE89A3-BA7B-4401-9659-DAEABE3E3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8705747">
            <a:off x="657588" y="1527283"/>
            <a:ext cx="5846193" cy="3911239"/>
          </a:xfrm>
        </p:spPr>
      </p:pic>
      <p:pic>
        <p:nvPicPr>
          <p:cNvPr id="9" name="Picture 8" descr="A picture containing green, table, pink&#10;&#10;Description automatically generated">
            <a:extLst>
              <a:ext uri="{FF2B5EF4-FFF2-40B4-BE49-F238E27FC236}">
                <a16:creationId xmlns:a16="http://schemas.microsoft.com/office/drawing/2014/main" id="{F704A810-1025-45AA-BA7A-39370863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018" y="1930400"/>
            <a:ext cx="3047796" cy="2685197"/>
          </a:xfrm>
          <a:prstGeom prst="rect">
            <a:avLst/>
          </a:prstGeom>
        </p:spPr>
      </p:pic>
      <p:sp>
        <p:nvSpPr>
          <p:cNvPr id="5" name="TextBox 4">
            <a:extLst>
              <a:ext uri="{FF2B5EF4-FFF2-40B4-BE49-F238E27FC236}">
                <a16:creationId xmlns:a16="http://schemas.microsoft.com/office/drawing/2014/main" id="{78683409-34E4-44E7-A3D3-B14120E6A863}"/>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8124534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57</TotalTime>
  <Words>971</Words>
  <Application>Microsoft Office PowerPoint</Application>
  <PresentationFormat>Widescreen</PresentationFormat>
  <Paragraphs>206</Paragraphs>
  <Slides>35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Trebuchet MS</vt:lpstr>
      <vt:lpstr>Wingdings 3</vt:lpstr>
      <vt:lpstr>Facet</vt:lpstr>
      <vt:lpstr>Acrobat Document</vt:lpstr>
      <vt:lpstr>PowerPoint Presentation</vt:lpstr>
      <vt:lpstr>Introduction</vt:lpstr>
      <vt:lpstr>Phase 1</vt:lpstr>
      <vt:lpstr>Phase 2</vt:lpstr>
      <vt:lpstr>Power Consumption of protocol in phase 2</vt:lpstr>
      <vt:lpstr>Phase 3</vt:lpstr>
      <vt:lpstr>Work breakdown </vt:lpstr>
      <vt:lpstr>Sensor node</vt:lpstr>
      <vt:lpstr>Enclosure</vt:lpstr>
      <vt:lpstr>Mesh network creation</vt:lpstr>
      <vt:lpstr>Send data as to master</vt:lpstr>
      <vt:lpstr>Receive data as master from other nodes</vt:lpstr>
      <vt:lpstr>Implementation issues and solutions</vt:lpstr>
      <vt:lpstr>Frame Structure when in sync state</vt:lpstr>
      <vt:lpstr>Frame Structure when in Data-transfer state</vt:lpstr>
      <vt:lpstr>Frames and their identification codes</vt:lpstr>
      <vt:lpstr>Message based Synchronization</vt:lpstr>
      <vt:lpstr>Communication protocol</vt:lpstr>
      <vt:lpstr>Progress </vt:lpstr>
      <vt:lpstr>Next week progress</vt:lpstr>
      <vt:lpstr>Week 9 continued…</vt:lpstr>
      <vt:lpstr>Redefined Deliverables</vt:lpstr>
      <vt:lpstr>This week’s progress</vt:lpstr>
      <vt:lpstr>Lifecycle of the node</vt:lpstr>
      <vt:lpstr>Simulations</vt:lpstr>
      <vt:lpstr>Next week goals</vt:lpstr>
      <vt:lpstr>Week 10</vt:lpstr>
      <vt:lpstr>This week’s progress</vt:lpstr>
      <vt:lpstr>Why INET?</vt:lpstr>
      <vt:lpstr>Simulations</vt:lpstr>
      <vt:lpstr>Design structure of a  Wired Computer</vt:lpstr>
      <vt:lpstr>Design structure of a  Wireless Computer</vt:lpstr>
      <vt:lpstr>Proposed Structure of the Node</vt:lpstr>
      <vt:lpstr>Next Week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Kannan Kirishikesan</dc:creator>
  <cp:lastModifiedBy>Kannan Kirishikesan</cp:lastModifiedBy>
  <cp:revision>3</cp:revision>
  <dcterms:created xsi:type="dcterms:W3CDTF">2020-05-15T09:17:45Z</dcterms:created>
  <dcterms:modified xsi:type="dcterms:W3CDTF">2020-05-15T10:15:05Z</dcterms:modified>
</cp:coreProperties>
</file>