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handoutMasterIdLst>
    <p:handoutMasterId r:id="rId30"/>
  </p:handoutMasterIdLst>
  <p:sldIdLst>
    <p:sldId id="256" r:id="rId2"/>
    <p:sldId id="257" r:id="rId3"/>
    <p:sldId id="303" r:id="rId4"/>
    <p:sldId id="304" r:id="rId5"/>
    <p:sldId id="314" r:id="rId6"/>
    <p:sldId id="305" r:id="rId7"/>
    <p:sldId id="306" r:id="rId8"/>
    <p:sldId id="258" r:id="rId9"/>
    <p:sldId id="259" r:id="rId10"/>
    <p:sldId id="307" r:id="rId11"/>
    <p:sldId id="310" r:id="rId12"/>
    <p:sldId id="260" r:id="rId13"/>
    <p:sldId id="308" r:id="rId14"/>
    <p:sldId id="323" r:id="rId15"/>
    <p:sldId id="265" r:id="rId16"/>
    <p:sldId id="315" r:id="rId17"/>
    <p:sldId id="316" r:id="rId18"/>
    <p:sldId id="317" r:id="rId19"/>
    <p:sldId id="318" r:id="rId20"/>
    <p:sldId id="319" r:id="rId21"/>
    <p:sldId id="320" r:id="rId22"/>
    <p:sldId id="321" r:id="rId23"/>
    <p:sldId id="322" r:id="rId24"/>
    <p:sldId id="309" r:id="rId25"/>
    <p:sldId id="311" r:id="rId26"/>
    <p:sldId id="313" r:id="rId27"/>
    <p:sldId id="312" r:id="rId28"/>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0000"/>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61" autoAdjust="0"/>
    <p:restoredTop sz="79420" autoAdjust="0"/>
  </p:normalViewPr>
  <p:slideViewPr>
    <p:cSldViewPr>
      <p:cViewPr varScale="1">
        <p:scale>
          <a:sx n="69" d="100"/>
          <a:sy n="69" d="100"/>
        </p:scale>
        <p:origin x="1223" y="61"/>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428"/>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zh.wikipedia.org/wiki/%E7%BC%A9%E5%86%99"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zh.wikipedia.org/wiki/%E7%8E%B0%E5%9C%BA%E5%8F%AF%E7%BC%96%E7%A8%8B%E9%80%BB%E8%BE%91%E9%97%A8%E9%98%B5%E5%88%97" TargetMode="External"/><Relationship Id="rId4" Type="http://schemas.openxmlformats.org/officeDocument/2006/relationships/hyperlink" Target="https://zh.wikipedia.org/wiki/%E5%A4%A7%E8%A1%9B%C2%B7%E5%B8%95%E7%89%B9%E6%A3%AE_(%E5%AD%B8%E8%80%85)"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a:t>
            </a:fld>
            <a:endParaRPr lang="en-US" altLang="zh-CN"/>
          </a:p>
        </p:txBody>
      </p:sp>
    </p:spTree>
    <p:extLst>
      <p:ext uri="{BB962C8B-B14F-4D97-AF65-F5344CB8AC3E}">
        <p14:creationId xmlns:p14="http://schemas.microsoft.com/office/powerpoint/2010/main" val="3952149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RISC </a:t>
            </a:r>
            <a:r>
              <a:rPr lang="zh-CN" altLang="en-US" dirty="0"/>
              <a:t>部分相当明显，但为什么它是数字 </a:t>
            </a:r>
            <a:r>
              <a:rPr lang="en-US" altLang="zh-CN" dirty="0"/>
              <a:t>5</a:t>
            </a:r>
            <a:r>
              <a:rPr lang="zh-CN" altLang="en-US" dirty="0"/>
              <a:t>，为什么用罗马数字表示？ 答案就在 </a:t>
            </a:r>
            <a:r>
              <a:rPr lang="en-US" altLang="zh-CN" dirty="0"/>
              <a:t>ISA </a:t>
            </a:r>
            <a:r>
              <a:rPr lang="zh-CN" altLang="en-US" dirty="0"/>
              <a:t>规范本身介绍的脚注中：</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11</a:t>
            </a:fld>
            <a:endParaRPr lang="en-US" altLang="zh-CN"/>
          </a:p>
        </p:txBody>
      </p:sp>
    </p:spTree>
    <p:extLst>
      <p:ext uri="{BB962C8B-B14F-4D97-AF65-F5344CB8AC3E}">
        <p14:creationId xmlns:p14="http://schemas.microsoft.com/office/powerpoint/2010/main" val="104310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12</a:t>
            </a:fld>
            <a:endParaRPr lang="en-US" altLang="zh-CN"/>
          </a:p>
        </p:txBody>
      </p:sp>
    </p:spTree>
    <p:extLst>
      <p:ext uri="{BB962C8B-B14F-4D97-AF65-F5344CB8AC3E}">
        <p14:creationId xmlns:p14="http://schemas.microsoft.com/office/powerpoint/2010/main" val="424809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13</a:t>
            </a:fld>
            <a:endParaRPr lang="en-US" altLang="zh-CN"/>
          </a:p>
        </p:txBody>
      </p:sp>
    </p:spTree>
    <p:extLst>
      <p:ext uri="{BB962C8B-B14F-4D97-AF65-F5344CB8AC3E}">
        <p14:creationId xmlns:p14="http://schemas.microsoft.com/office/powerpoint/2010/main" val="3704289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趣事（下一页）</a:t>
            </a:r>
            <a:endParaRPr lang="en-US" altLang="zh-CN" dirty="0"/>
          </a:p>
          <a:p>
            <a:endParaRPr lang="en-US" dirty="0"/>
          </a:p>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15</a:t>
            </a:fld>
            <a:endParaRPr lang="en-US" altLang="zh-CN"/>
          </a:p>
        </p:txBody>
      </p:sp>
    </p:spTree>
    <p:extLst>
      <p:ext uri="{BB962C8B-B14F-4D97-AF65-F5344CB8AC3E}">
        <p14:creationId xmlns:p14="http://schemas.microsoft.com/office/powerpoint/2010/main" val="1620908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主要内容 抨击 </a:t>
            </a:r>
            <a:r>
              <a:rPr lang="en-US" altLang="zh-CN" dirty="0"/>
              <a:t>RISC-V   </a:t>
            </a:r>
            <a:r>
              <a:rPr lang="zh-CN" altLang="en-US" dirty="0"/>
              <a:t>但是随后在一片骂声中关闭</a:t>
            </a:r>
            <a:endParaRPr lang="en-US" altLang="zh-CN" dirty="0"/>
          </a:p>
          <a:p>
            <a:endParaRPr lang="en-US" dirty="0"/>
          </a:p>
          <a:p>
            <a:r>
              <a:rPr lang="zh-CN" altLang="en-US" dirty="0"/>
              <a:t>网站内容以及对比见后文  由此继续介绍</a:t>
            </a:r>
            <a:r>
              <a:rPr lang="en-US" altLang="zh-CN" dirty="0"/>
              <a:t>RISC-V</a:t>
            </a:r>
            <a:r>
              <a:rPr lang="zh-CN" altLang="en-US" dirty="0"/>
              <a:t>优点</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16</a:t>
            </a:fld>
            <a:endParaRPr lang="en-US" altLang="zh-CN"/>
          </a:p>
        </p:txBody>
      </p:sp>
    </p:spTree>
    <p:extLst>
      <p:ext uri="{BB962C8B-B14F-4D97-AF65-F5344CB8AC3E}">
        <p14:creationId xmlns:p14="http://schemas.microsoft.com/office/powerpoint/2010/main" val="2029500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重要说明</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24</a:t>
            </a:fld>
            <a:endParaRPr lang="en-US" altLang="zh-CN"/>
          </a:p>
        </p:txBody>
      </p:sp>
    </p:spTree>
    <p:extLst>
      <p:ext uri="{BB962C8B-B14F-4D97-AF65-F5344CB8AC3E}">
        <p14:creationId xmlns:p14="http://schemas.microsoft.com/office/powerpoint/2010/main" val="211475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在正式了解</a:t>
            </a:r>
            <a:r>
              <a:rPr lang="en-US" altLang="zh-CN" dirty="0" err="1"/>
              <a:t>risc</a:t>
            </a:r>
            <a:r>
              <a:rPr lang="en-US" altLang="zh-CN" dirty="0"/>
              <a:t>-v</a:t>
            </a:r>
            <a:r>
              <a:rPr lang="zh-CN" altLang="en-US" dirty="0"/>
              <a:t>之前，我们不妨先来了解一下现代计算机的硬件组成</a:t>
            </a:r>
            <a:endParaRPr lang="en-US" altLang="zh-CN" dirty="0"/>
          </a:p>
          <a:p>
            <a:endParaRPr lang="en-US" dirty="0"/>
          </a:p>
          <a:p>
            <a:r>
              <a:rPr lang="zh-CN" altLang="en-US" dirty="0"/>
              <a:t>（带领大家了解）</a:t>
            </a:r>
            <a:endParaRPr lang="en-US" altLang="zh-CN" dirty="0"/>
          </a:p>
          <a:p>
            <a:endParaRPr lang="en-US" dirty="0"/>
          </a:p>
          <a:p>
            <a:r>
              <a:rPr lang="en-US" dirty="0"/>
              <a:t>CU</a:t>
            </a:r>
            <a:r>
              <a:rPr lang="zh-CN" altLang="en-US" dirty="0"/>
              <a:t>单元：控制单元  </a:t>
            </a:r>
            <a:r>
              <a:rPr lang="en-US" altLang="zh-CN" dirty="0"/>
              <a:t>ALU</a:t>
            </a:r>
            <a:r>
              <a:rPr lang="zh-CN" altLang="en-US" dirty="0"/>
              <a:t>：逻辑计算单元 寄存器（</a:t>
            </a:r>
            <a:r>
              <a:rPr lang="en-US" altLang="zh-CN" dirty="0"/>
              <a:t>CPU</a:t>
            </a:r>
            <a:r>
              <a:rPr lang="zh-CN" altLang="en-US" dirty="0"/>
              <a:t>框内右上）</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3</a:t>
            </a:fld>
            <a:endParaRPr lang="en-US" altLang="zh-CN"/>
          </a:p>
        </p:txBody>
      </p:sp>
    </p:spTree>
    <p:extLst>
      <p:ext uri="{BB962C8B-B14F-4D97-AF65-F5344CB8AC3E}">
        <p14:creationId xmlns:p14="http://schemas.microsoft.com/office/powerpoint/2010/main" val="208239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b="1" i="0" dirty="0">
                <a:solidFill>
                  <a:srgbClr val="202122"/>
                </a:solidFill>
                <a:effectLst/>
                <a:latin typeface="Arial" panose="020B0604020202020204" pitchFamily="34" charset="0"/>
              </a:rPr>
              <a:t>冯</a:t>
            </a:r>
            <a:r>
              <a:rPr lang="en-US" altLang="ja-JP" b="1" i="0" dirty="0">
                <a:solidFill>
                  <a:srgbClr val="202122"/>
                </a:solidFill>
                <a:effectLst/>
                <a:latin typeface="Arial" panose="020B0604020202020204" pitchFamily="34" charset="0"/>
              </a:rPr>
              <a:t>·</a:t>
            </a:r>
            <a:r>
              <a:rPr lang="ja-JP" altLang="en-US" b="1" i="0" dirty="0">
                <a:solidFill>
                  <a:srgbClr val="202122"/>
                </a:solidFill>
                <a:effectLst/>
                <a:latin typeface="Arial" panose="020B0604020202020204" pitchFamily="34" charset="0"/>
              </a:rPr>
              <a:t>诺伊曼结构</a:t>
            </a:r>
            <a:r>
              <a:rPr lang="ja-JP" altLang="en-US" b="0" i="0" dirty="0">
                <a:solidFill>
                  <a:srgbClr val="202122"/>
                </a:solidFill>
                <a:effectLst/>
                <a:latin typeface="Arial" panose="020B0604020202020204" pitchFamily="34" charset="0"/>
              </a:rPr>
              <a:t>（英语：</a:t>
            </a:r>
            <a:r>
              <a:rPr lang="en-US" b="0" i="0" dirty="0">
                <a:solidFill>
                  <a:srgbClr val="202122"/>
                </a:solidFill>
                <a:effectLst/>
                <a:latin typeface="Arial" panose="020B0604020202020204" pitchFamily="34" charset="0"/>
              </a:rPr>
              <a:t>Von Neumann architecture），</a:t>
            </a:r>
            <a:r>
              <a:rPr lang="ja-JP" altLang="en-US" b="0" i="0" dirty="0">
                <a:solidFill>
                  <a:srgbClr val="202122"/>
                </a:solidFill>
                <a:effectLst/>
                <a:latin typeface="Arial" panose="020B0604020202020204" pitchFamily="34" charset="0"/>
              </a:rPr>
              <a:t>也称</a:t>
            </a:r>
            <a:r>
              <a:rPr lang="ja-JP" altLang="en-US" b="1" i="0" dirty="0">
                <a:solidFill>
                  <a:srgbClr val="202122"/>
                </a:solidFill>
                <a:effectLst/>
                <a:latin typeface="Arial" panose="020B0604020202020204" pitchFamily="34" charset="0"/>
              </a:rPr>
              <a:t>冯</a:t>
            </a:r>
            <a:r>
              <a:rPr lang="en-US" altLang="ja-JP" b="1" i="0" dirty="0">
                <a:solidFill>
                  <a:srgbClr val="202122"/>
                </a:solidFill>
                <a:effectLst/>
                <a:latin typeface="Arial" panose="020B0604020202020204" pitchFamily="34" charset="0"/>
              </a:rPr>
              <a:t>·</a:t>
            </a:r>
            <a:r>
              <a:rPr lang="ja-JP" altLang="en-US" b="1" i="0" dirty="0">
                <a:solidFill>
                  <a:srgbClr val="202122"/>
                </a:solidFill>
                <a:effectLst/>
                <a:latin typeface="Arial" panose="020B0604020202020204" pitchFamily="34" charset="0"/>
              </a:rPr>
              <a:t>诺伊曼模型</a:t>
            </a:r>
            <a:r>
              <a:rPr lang="ja-JP" altLang="en-US" b="0" i="0"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Von Neumann model）</a:t>
            </a:r>
            <a:r>
              <a:rPr lang="ja-JP" altLang="en-US" b="0" i="0" dirty="0">
                <a:solidFill>
                  <a:srgbClr val="202122"/>
                </a:solidFill>
                <a:effectLst/>
                <a:latin typeface="Arial" panose="020B0604020202020204" pitchFamily="34" charset="0"/>
              </a:rPr>
              <a:t>或</a:t>
            </a:r>
            <a:r>
              <a:rPr lang="ja-JP" altLang="en-US" b="1" i="0" dirty="0">
                <a:solidFill>
                  <a:srgbClr val="202122"/>
                </a:solidFill>
                <a:effectLst/>
                <a:latin typeface="Arial" panose="020B0604020202020204" pitchFamily="34" charset="0"/>
              </a:rPr>
              <a:t>普林斯顿结构</a:t>
            </a:r>
            <a:r>
              <a:rPr lang="ja-JP" altLang="en-US" b="0" i="0"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Princeton architecture），</a:t>
            </a:r>
            <a:r>
              <a:rPr lang="zh-CN" altLang="en-US" b="0" i="0" dirty="0">
                <a:solidFill>
                  <a:srgbClr val="202122"/>
                </a:solidFill>
                <a:effectLst/>
                <a:latin typeface="Arial" panose="020B0604020202020204" pitchFamily="34" charset="0"/>
              </a:rPr>
              <a:t>特点是 指令和数据不加区别的存储在存储器中，经由一个总线传输。优点是总线开销小，控制逻辑更简单，缺点是执行效率较低。</a:t>
            </a:r>
            <a:endParaRPr lang="en-US" altLang="zh-CN"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r>
              <a:rPr lang="ja-JP" altLang="en-US" b="1" i="0" dirty="0">
                <a:solidFill>
                  <a:srgbClr val="202122"/>
                </a:solidFill>
                <a:effectLst/>
                <a:latin typeface="Arial" panose="020B0604020202020204" pitchFamily="34" charset="0"/>
              </a:rPr>
              <a:t>哈佛架构</a:t>
            </a:r>
            <a:r>
              <a:rPr lang="ja-JP" altLang="en-US" b="0" i="0" dirty="0">
                <a:solidFill>
                  <a:srgbClr val="202122"/>
                </a:solidFill>
                <a:effectLst/>
                <a:latin typeface="Arial" panose="020B0604020202020204" pitchFamily="34" charset="0"/>
              </a:rPr>
              <a:t>（英语：</a:t>
            </a:r>
            <a:r>
              <a:rPr lang="en-US" b="1" i="0" dirty="0">
                <a:solidFill>
                  <a:srgbClr val="202122"/>
                </a:solidFill>
                <a:effectLst/>
                <a:latin typeface="Arial" panose="020B0604020202020204" pitchFamily="34" charset="0"/>
              </a:rPr>
              <a:t>Harvard architecture</a:t>
            </a:r>
            <a:r>
              <a:rPr lang="en-US" b="0" i="0" dirty="0">
                <a:solidFill>
                  <a:srgbClr val="202122"/>
                </a:solidFill>
                <a:effectLst/>
                <a:latin typeface="Arial" panose="020B0604020202020204" pitchFamily="34" charset="0"/>
              </a:rPr>
              <a:t>） </a:t>
            </a:r>
            <a:r>
              <a:rPr lang="zh-CN" altLang="en-US" b="0" i="0" dirty="0">
                <a:solidFill>
                  <a:srgbClr val="202122"/>
                </a:solidFill>
                <a:effectLst/>
                <a:latin typeface="Arial" panose="020B0604020202020204" pitchFamily="34" charset="0"/>
              </a:rPr>
              <a:t>特点是将程序指令和数据分开存储，优点是执行效率较高，缺点是总线开销更大，逻辑控制实现更加复杂。</a:t>
            </a:r>
            <a:endParaRPr lang="en-US" altLang="zh-CN"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4</a:t>
            </a:fld>
            <a:endParaRPr lang="en-US" altLang="zh-CN"/>
          </a:p>
        </p:txBody>
      </p:sp>
    </p:spTree>
    <p:extLst>
      <p:ext uri="{BB962C8B-B14F-4D97-AF65-F5344CB8AC3E}">
        <p14:creationId xmlns:p14="http://schemas.microsoft.com/office/powerpoint/2010/main" val="301231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p:spPr>
        <p:txBody>
          <a:bodyPr/>
          <a:lstStyle/>
          <a:p>
            <a:endParaRPr lang="zh-CN" altLang="en-US" dirty="0"/>
          </a:p>
        </p:txBody>
      </p:sp>
      <p:sp>
        <p:nvSpPr>
          <p:cNvPr id="48132" name="灯片编号占位符 3"/>
          <p:cNvSpPr>
            <a:spLocks noGrp="1"/>
          </p:cNvSpPr>
          <p:nvPr>
            <p:ph type="sldNum" sz="quarter" idx="5"/>
          </p:nvPr>
        </p:nvSpPr>
        <p:spPr>
          <a:noFill/>
          <a:ln>
            <a:miter lim="800000"/>
            <a:headEnd/>
            <a:tailEnd/>
          </a:ln>
        </p:spPr>
        <p:txBody>
          <a:bodyPr/>
          <a:lstStyle/>
          <a:p>
            <a:pPr>
              <a:buFont typeface="Arial" charset="0"/>
              <a:buNone/>
            </a:pPr>
            <a:fld id="{BB27A9DC-7A14-49BA-8EF6-6719F30F1EA1}" type="slidenum">
              <a:rPr lang="zh-CN" altLang="en-US" smtClean="0">
                <a:latin typeface="Arial" charset="0"/>
                <a:ea typeface="宋体" charset="-122"/>
              </a:rPr>
              <a:pPr>
                <a:buFont typeface="Arial" charset="0"/>
                <a:buNone/>
              </a:pPr>
              <a:t>5</a:t>
            </a:fld>
            <a:endParaRPr lang="en-US" altLang="zh-CN">
              <a:latin typeface="Arial" charset="0"/>
              <a:ea typeface="宋体" charset="-122"/>
            </a:endParaRPr>
          </a:p>
        </p:txBody>
      </p:sp>
    </p:spTree>
    <p:extLst>
      <p:ext uri="{BB962C8B-B14F-4D97-AF65-F5344CB8AC3E}">
        <p14:creationId xmlns:p14="http://schemas.microsoft.com/office/powerpoint/2010/main" val="998898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p:spPr>
        <p:txBody>
          <a:bodyPr/>
          <a:lstStyle/>
          <a:p>
            <a:r>
              <a:rPr lang="zh-CN" altLang="en-US" dirty="0"/>
              <a:t>目前</a:t>
            </a:r>
            <a:r>
              <a:rPr lang="en-US" altLang="zh-CN" dirty="0"/>
              <a:t>RISC</a:t>
            </a:r>
            <a:r>
              <a:rPr lang="zh-CN" altLang="en-US" dirty="0"/>
              <a:t>和</a:t>
            </a:r>
            <a:r>
              <a:rPr lang="en-US" altLang="zh-CN" dirty="0"/>
              <a:t>CISC</a:t>
            </a:r>
            <a:r>
              <a:rPr lang="zh-CN" altLang="en-US" dirty="0"/>
              <a:t>是实际应用中也有相互融合态势</a:t>
            </a:r>
          </a:p>
        </p:txBody>
      </p:sp>
      <p:sp>
        <p:nvSpPr>
          <p:cNvPr id="48132" name="灯片编号占位符 3"/>
          <p:cNvSpPr>
            <a:spLocks noGrp="1"/>
          </p:cNvSpPr>
          <p:nvPr>
            <p:ph type="sldNum" sz="quarter" idx="5"/>
          </p:nvPr>
        </p:nvSpPr>
        <p:spPr>
          <a:noFill/>
          <a:ln>
            <a:miter lim="800000"/>
            <a:headEnd/>
            <a:tailEnd/>
          </a:ln>
        </p:spPr>
        <p:txBody>
          <a:bodyPr/>
          <a:lstStyle/>
          <a:p>
            <a:pPr>
              <a:buFont typeface="Arial" charset="0"/>
              <a:buNone/>
            </a:pPr>
            <a:fld id="{BB27A9DC-7A14-49BA-8EF6-6719F30F1EA1}" type="slidenum">
              <a:rPr lang="zh-CN" altLang="en-US" smtClean="0">
                <a:latin typeface="Arial" charset="0"/>
                <a:ea typeface="宋体" charset="-122"/>
              </a:rPr>
              <a:pPr>
                <a:buFont typeface="Arial" charset="0"/>
                <a:buNone/>
              </a:pPr>
              <a:t>6</a:t>
            </a:fld>
            <a:endParaRPr lang="en-US" altLang="zh-CN">
              <a:latin typeface="Arial" charset="0"/>
              <a:ea typeface="宋体" charset="-122"/>
            </a:endParaRPr>
          </a:p>
        </p:txBody>
      </p:sp>
    </p:spTree>
    <p:extLst>
      <p:ext uri="{BB962C8B-B14F-4D97-AF65-F5344CB8AC3E}">
        <p14:creationId xmlns:p14="http://schemas.microsoft.com/office/powerpoint/2010/main" val="1744483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p:spPr>
        <p:txBody>
          <a:bodyPr/>
          <a:lstStyle/>
          <a:p>
            <a:endParaRPr lang="zh-CN" altLang="en-US" dirty="0"/>
          </a:p>
        </p:txBody>
      </p:sp>
      <p:sp>
        <p:nvSpPr>
          <p:cNvPr id="48132" name="灯片编号占位符 3"/>
          <p:cNvSpPr>
            <a:spLocks noGrp="1"/>
          </p:cNvSpPr>
          <p:nvPr>
            <p:ph type="sldNum" sz="quarter" idx="5"/>
          </p:nvPr>
        </p:nvSpPr>
        <p:spPr>
          <a:noFill/>
          <a:ln>
            <a:miter lim="800000"/>
            <a:headEnd/>
            <a:tailEnd/>
          </a:ln>
        </p:spPr>
        <p:txBody>
          <a:bodyPr/>
          <a:lstStyle/>
          <a:p>
            <a:pPr>
              <a:buFont typeface="Arial" charset="0"/>
              <a:buNone/>
            </a:pPr>
            <a:fld id="{BB27A9DC-7A14-49BA-8EF6-6719F30F1EA1}" type="slidenum">
              <a:rPr lang="zh-CN" altLang="en-US" smtClean="0">
                <a:latin typeface="Arial" charset="0"/>
                <a:ea typeface="宋体" charset="-122"/>
              </a:rPr>
              <a:pPr>
                <a:buFont typeface="Arial" charset="0"/>
                <a:buNone/>
              </a:pPr>
              <a:t>7</a:t>
            </a:fld>
            <a:endParaRPr lang="en-US" altLang="zh-CN">
              <a:latin typeface="Arial" charset="0"/>
              <a:ea typeface="宋体" charset="-122"/>
            </a:endParaRPr>
          </a:p>
        </p:txBody>
      </p:sp>
    </p:spTree>
    <p:extLst>
      <p:ext uri="{BB962C8B-B14F-4D97-AF65-F5344CB8AC3E}">
        <p14:creationId xmlns:p14="http://schemas.microsoft.com/office/powerpoint/2010/main" val="1877837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p:spPr>
        <p:txBody>
          <a:bodyPr/>
          <a:lstStyle/>
          <a:p>
            <a:r>
              <a:rPr lang="ja-JP" altLang="en-US" b="1" i="0" dirty="0">
                <a:solidFill>
                  <a:srgbClr val="202122"/>
                </a:solidFill>
                <a:effectLst/>
                <a:latin typeface="Arial" panose="020B0604020202020204" pitchFamily="34" charset="0"/>
              </a:rPr>
              <a:t>精简指令集计算机</a:t>
            </a:r>
            <a:r>
              <a:rPr lang="ja-JP" altLang="en-US" b="0" i="0" dirty="0">
                <a:solidFill>
                  <a:srgbClr val="202122"/>
                </a:solidFill>
                <a:effectLst/>
                <a:latin typeface="Arial" panose="020B0604020202020204" pitchFamily="34" charset="0"/>
              </a:rPr>
              <a:t>（英语：</a:t>
            </a:r>
            <a:r>
              <a:rPr lang="en-US" b="1" i="0" dirty="0">
                <a:solidFill>
                  <a:srgbClr val="202122"/>
                </a:solidFill>
                <a:effectLst/>
                <a:latin typeface="Arial" panose="020B0604020202020204" pitchFamily="34" charset="0"/>
              </a:rPr>
              <a:t>reduced instruction set computer</a:t>
            </a:r>
            <a:r>
              <a:rPr lang="en-US" b="0" i="0" dirty="0">
                <a:solidFill>
                  <a:srgbClr val="202122"/>
                </a:solidFill>
                <a:effectLst/>
                <a:latin typeface="Arial" panose="020B0604020202020204" pitchFamily="34" charset="0"/>
              </a:rPr>
              <a:t>，</a:t>
            </a:r>
            <a:r>
              <a:rPr lang="ja-JP" altLang="en-US" b="0" i="0" u="none" strike="noStrike" dirty="0">
                <a:solidFill>
                  <a:srgbClr val="0645AD"/>
                </a:solidFill>
                <a:effectLst/>
                <a:latin typeface="Arial" panose="020B0604020202020204" pitchFamily="34" charset="0"/>
                <a:hlinkClick r:id="rId3" tooltip="缩写"/>
              </a:rPr>
              <a:t>缩写</a:t>
            </a:r>
            <a:r>
              <a:rPr lang="ja-JP" altLang="en-US" b="0" i="0" dirty="0">
                <a:solidFill>
                  <a:srgbClr val="202122"/>
                </a:solidFill>
                <a:effectLst/>
                <a:latin typeface="Arial" panose="020B0604020202020204" pitchFamily="34" charset="0"/>
              </a:rPr>
              <a:t>：</a:t>
            </a:r>
            <a:r>
              <a:rPr lang="en-US" b="1" i="0" dirty="0">
                <a:solidFill>
                  <a:srgbClr val="202122"/>
                </a:solidFill>
                <a:effectLst/>
                <a:latin typeface="Arial" panose="020B0604020202020204" pitchFamily="34" charset="0"/>
              </a:rPr>
              <a:t>RISC</a:t>
            </a:r>
            <a:r>
              <a:rPr lang="en-US" b="0" i="0" dirty="0">
                <a:solidFill>
                  <a:srgbClr val="202122"/>
                </a:solidFill>
                <a:effectLst/>
                <a:latin typeface="Arial" panose="020B0604020202020204" pitchFamily="34" charset="0"/>
              </a:rPr>
              <a:t>）</a:t>
            </a:r>
            <a:r>
              <a:rPr lang="ja-JP" altLang="en-US" b="0" i="0" dirty="0">
                <a:solidFill>
                  <a:srgbClr val="202122"/>
                </a:solidFill>
                <a:effectLst/>
                <a:latin typeface="Arial" panose="020B0604020202020204" pitchFamily="34" charset="0"/>
              </a:rPr>
              <a:t>或简译为</a:t>
            </a:r>
            <a:r>
              <a:rPr lang="ja-JP" altLang="en-US" b="1" i="0" dirty="0">
                <a:solidFill>
                  <a:srgbClr val="202122"/>
                </a:solidFill>
                <a:effectLst/>
                <a:latin typeface="Arial" panose="020B0604020202020204" pitchFamily="34" charset="0"/>
              </a:rPr>
              <a:t>精简指令集</a:t>
            </a:r>
            <a:br>
              <a:rPr lang="en-US" altLang="zh-CN" b="0" i="0" dirty="0">
                <a:solidFill>
                  <a:srgbClr val="202122"/>
                </a:solidFill>
                <a:effectLst/>
                <a:latin typeface="Arial" panose="020B0604020202020204" pitchFamily="34" charset="0"/>
              </a:rPr>
            </a:br>
            <a:br>
              <a:rPr lang="en-US" altLang="zh-CN" b="0" i="0" dirty="0">
                <a:solidFill>
                  <a:srgbClr val="202122"/>
                </a:solidFill>
                <a:effectLst/>
                <a:latin typeface="Arial" panose="020B0604020202020204" pitchFamily="34" charset="0"/>
              </a:rPr>
            </a:br>
            <a:r>
              <a:rPr lang="zh-CN" altLang="en-US" b="0" i="0" dirty="0">
                <a:solidFill>
                  <a:srgbClr val="202122"/>
                </a:solidFill>
                <a:effectLst/>
                <a:latin typeface="Arial" panose="020B0604020202020204" pitchFamily="34" charset="0"/>
              </a:rPr>
              <a:t>学术界的学者们为了出版第一版的</a:t>
            </a:r>
            <a:r>
              <a:rPr lang="en-US" altLang="zh-CN" b="0" i="0" dirty="0">
                <a:solidFill>
                  <a:srgbClr val="202122"/>
                </a:solidFill>
                <a:effectLst/>
                <a:latin typeface="Arial" panose="020B0604020202020204" pitchFamily="34" charset="0"/>
              </a:rPr>
              <a:t>《</a:t>
            </a:r>
            <a:r>
              <a:rPr lang="zh-CN" altLang="en-US" b="0" i="0" dirty="0">
                <a:solidFill>
                  <a:srgbClr val="202122"/>
                </a:solidFill>
                <a:effectLst/>
                <a:latin typeface="Arial" panose="020B0604020202020204" pitchFamily="34" charset="0"/>
              </a:rPr>
              <a:t>计算机体系结构：定量方法</a:t>
            </a:r>
            <a:r>
              <a:rPr lang="en-US" altLang="zh-CN" b="0" i="0" dirty="0">
                <a:solidFill>
                  <a:srgbClr val="202122"/>
                </a:solidFill>
                <a:effectLst/>
                <a:latin typeface="Arial" panose="020B0604020202020204" pitchFamily="34" charset="0"/>
              </a:rPr>
              <a:t>》   </a:t>
            </a:r>
            <a:r>
              <a:rPr lang="zh-CN" altLang="en-US" b="0" i="0" dirty="0">
                <a:solidFill>
                  <a:srgbClr val="202122"/>
                </a:solidFill>
                <a:effectLst/>
                <a:latin typeface="Arial" panose="020B0604020202020204" pitchFamily="34" charset="0"/>
              </a:rPr>
              <a:t>于</a:t>
            </a:r>
            <a:r>
              <a:rPr lang="en-US" altLang="zh-CN" b="0" i="0" dirty="0">
                <a:solidFill>
                  <a:srgbClr val="202122"/>
                </a:solidFill>
                <a:effectLst/>
                <a:latin typeface="Arial" panose="020B0604020202020204" pitchFamily="34" charset="0"/>
              </a:rPr>
              <a:t>1990</a:t>
            </a:r>
            <a:r>
              <a:rPr lang="zh-CN" altLang="en-US" b="0" i="0" dirty="0">
                <a:solidFill>
                  <a:srgbClr val="202122"/>
                </a:solidFill>
                <a:effectLst/>
                <a:latin typeface="Arial" panose="020B0604020202020204" pitchFamily="34" charset="0"/>
              </a:rPr>
              <a:t>年订立了</a:t>
            </a:r>
            <a:r>
              <a:rPr lang="en-US" altLang="zh-CN" b="0" i="0" dirty="0">
                <a:solidFill>
                  <a:srgbClr val="202122"/>
                </a:solidFill>
                <a:effectLst/>
                <a:latin typeface="Arial" panose="020B0604020202020204" pitchFamily="34" charset="0"/>
              </a:rPr>
              <a:t>RISC</a:t>
            </a:r>
            <a:r>
              <a:rPr lang="zh-CN" altLang="en-US" b="0" i="0" dirty="0">
                <a:solidFill>
                  <a:srgbClr val="202122"/>
                </a:solidFill>
                <a:effectLst/>
                <a:latin typeface="Arial" panose="020B0604020202020204" pitchFamily="34" charset="0"/>
              </a:rPr>
              <a:t>指令集</a:t>
            </a:r>
            <a:r>
              <a:rPr lang="en-US" altLang="zh-CN" b="0" i="0" dirty="0">
                <a:solidFill>
                  <a:srgbClr val="202122"/>
                </a:solidFill>
                <a:effectLst/>
                <a:latin typeface="Arial" panose="020B0604020202020204" pitchFamily="34" charset="0"/>
              </a:rPr>
              <a:t>DLX</a:t>
            </a:r>
            <a:r>
              <a:rPr lang="zh-CN" altLang="en-US" b="0" i="0" dirty="0">
                <a:solidFill>
                  <a:srgbClr val="202122"/>
                </a:solidFill>
                <a:effectLst/>
                <a:latin typeface="Arial" panose="020B0604020202020204" pitchFamily="34" charset="0"/>
              </a:rPr>
              <a:t>。</a:t>
            </a:r>
            <a:endParaRPr lang="en-US" altLang="zh-CN" b="0" i="0" dirty="0">
              <a:solidFill>
                <a:srgbClr val="202122"/>
              </a:solidFill>
              <a:effectLst/>
              <a:latin typeface="Arial" panose="020B0604020202020204" pitchFamily="34" charset="0"/>
            </a:endParaRPr>
          </a:p>
          <a:p>
            <a:r>
              <a:rPr lang="zh-CN" altLang="en-US" b="0" i="0" u="none" strike="noStrike" dirty="0">
                <a:solidFill>
                  <a:srgbClr val="0645AD"/>
                </a:solidFill>
                <a:effectLst/>
                <a:latin typeface="Arial" panose="020B0604020202020204" pitchFamily="34" charset="0"/>
                <a:hlinkClick r:id="rId4" tooltip="大卫·帕特森 (学者)"/>
              </a:rPr>
              <a:t>大卫</a:t>
            </a:r>
            <a:r>
              <a:rPr lang="en-US" altLang="zh-CN" b="0" i="0" u="none" strike="noStrike" dirty="0">
                <a:solidFill>
                  <a:srgbClr val="0645AD"/>
                </a:solidFill>
                <a:effectLst/>
                <a:latin typeface="Arial" panose="020B0604020202020204" pitchFamily="34" charset="0"/>
                <a:hlinkClick r:id="rId4" tooltip="大卫·帕特森 (学者)"/>
              </a:rPr>
              <a:t>·</a:t>
            </a:r>
            <a:r>
              <a:rPr lang="zh-CN" altLang="en-US" b="0" i="0" u="none" strike="noStrike" dirty="0">
                <a:solidFill>
                  <a:srgbClr val="0645AD"/>
                </a:solidFill>
                <a:effectLst/>
                <a:latin typeface="Arial" panose="020B0604020202020204" pitchFamily="34" charset="0"/>
                <a:hlinkClick r:id="rId4" tooltip="大卫·帕特森 (学者)"/>
              </a:rPr>
              <a:t>帕特森</a:t>
            </a:r>
            <a:r>
              <a:rPr lang="zh-CN" altLang="en-US" b="0" i="0" dirty="0">
                <a:solidFill>
                  <a:srgbClr val="202122"/>
                </a:solidFill>
                <a:effectLst/>
                <a:latin typeface="Arial" panose="020B0604020202020204" pitchFamily="34" charset="0"/>
              </a:rPr>
              <a:t> </a:t>
            </a:r>
            <a:r>
              <a:rPr lang="en-US" altLang="zh-CN" b="0" i="0" dirty="0">
                <a:solidFill>
                  <a:srgbClr val="202122"/>
                </a:solidFill>
                <a:effectLst/>
                <a:latin typeface="Arial" panose="020B0604020202020204" pitchFamily="34" charset="0"/>
              </a:rPr>
              <a:t>(David Patterson)</a:t>
            </a:r>
            <a:r>
              <a:rPr lang="zh-CN" altLang="en-US" b="0" i="0" dirty="0">
                <a:solidFill>
                  <a:srgbClr val="202122"/>
                </a:solidFill>
                <a:effectLst/>
                <a:latin typeface="Arial" panose="020B0604020202020204" pitchFamily="34" charset="0"/>
              </a:rPr>
              <a:t>是其中一位作者，后来协助</a:t>
            </a:r>
            <a:r>
              <a:rPr lang="en-US" altLang="zh-CN" b="0" i="0" dirty="0">
                <a:solidFill>
                  <a:srgbClr val="202122"/>
                </a:solidFill>
                <a:effectLst/>
                <a:latin typeface="Arial" panose="020B0604020202020204" pitchFamily="34" charset="0"/>
              </a:rPr>
              <a:t>RISC-V</a:t>
            </a:r>
            <a:r>
              <a:rPr lang="zh-CN" altLang="en-US" b="0" i="0" dirty="0">
                <a:solidFill>
                  <a:srgbClr val="202122"/>
                </a:solidFill>
                <a:effectLst/>
                <a:latin typeface="Arial" panose="020B0604020202020204" pitchFamily="34" charset="0"/>
              </a:rPr>
              <a:t>的开发。</a:t>
            </a:r>
            <a:endParaRPr lang="en-US" altLang="zh-CN" b="0" i="0" dirty="0">
              <a:solidFill>
                <a:srgbClr val="202122"/>
              </a:solidFill>
              <a:effectLst/>
              <a:latin typeface="Arial" panose="020B0604020202020204" pitchFamily="34" charset="0"/>
            </a:endParaRPr>
          </a:p>
          <a:p>
            <a:endParaRPr lang="en-US" altLang="zh-CN" b="0" i="0" dirty="0">
              <a:solidFill>
                <a:srgbClr val="202122"/>
              </a:solidFill>
              <a:effectLst/>
              <a:latin typeface="Arial" panose="020B0604020202020204" pitchFamily="34" charset="0"/>
            </a:endParaRPr>
          </a:p>
          <a:p>
            <a:r>
              <a:rPr lang="zh-CN" altLang="en-US" b="0" i="0" dirty="0">
                <a:solidFill>
                  <a:srgbClr val="202122"/>
                </a:solidFill>
                <a:effectLst/>
                <a:latin typeface="Arial" panose="020B0604020202020204" pitchFamily="34" charset="0"/>
              </a:rPr>
              <a:t>但是</a:t>
            </a:r>
            <a:r>
              <a:rPr lang="en-US" altLang="zh-CN" b="0" i="0" dirty="0">
                <a:solidFill>
                  <a:srgbClr val="202122"/>
                </a:solidFill>
                <a:effectLst/>
                <a:latin typeface="Arial" panose="020B0604020202020204" pitchFamily="34" charset="0"/>
              </a:rPr>
              <a:t>DLX</a:t>
            </a:r>
            <a:r>
              <a:rPr lang="zh-CN" altLang="en-US" b="0" i="0" dirty="0">
                <a:solidFill>
                  <a:srgbClr val="202122"/>
                </a:solidFill>
                <a:effectLst/>
                <a:latin typeface="Arial" panose="020B0604020202020204" pitchFamily="34" charset="0"/>
              </a:rPr>
              <a:t>只用于教育用途，学术界和业余爱好者使用</a:t>
            </a:r>
            <a:r>
              <a:rPr lang="en-US" altLang="zh-CN" b="0" i="0" u="none" strike="noStrike" dirty="0">
                <a:solidFill>
                  <a:srgbClr val="0645AD"/>
                </a:solidFill>
                <a:effectLst/>
                <a:latin typeface="Arial" panose="020B0604020202020204" pitchFamily="34" charset="0"/>
                <a:hlinkClick r:id="rId5" tooltip="现场可编程逻辑门阵列"/>
              </a:rPr>
              <a:t>FPGA</a:t>
            </a:r>
            <a:r>
              <a:rPr lang="zh-CN" altLang="en-US" b="0" i="0" u="none" strike="noStrike" dirty="0">
                <a:solidFill>
                  <a:srgbClr val="0645AD"/>
                </a:solidFill>
                <a:effectLst/>
                <a:latin typeface="Arial" panose="020B0604020202020204" pitchFamily="34" charset="0"/>
                <a:hlinkClick r:id="rId5" tooltip="现场可编程逻辑门阵列"/>
              </a:rPr>
              <a:t>（现场可编程门数组）</a:t>
            </a:r>
            <a:r>
              <a:rPr lang="zh-CN" altLang="en-US" b="0" i="0" dirty="0">
                <a:solidFill>
                  <a:srgbClr val="202122"/>
                </a:solidFill>
                <a:effectLst/>
                <a:latin typeface="Arial" panose="020B0604020202020204" pitchFamily="34" charset="0"/>
              </a:rPr>
              <a:t>来实做它，但并没有获取商业运用。</a:t>
            </a:r>
            <a:endParaRPr lang="en-US" altLang="zh-CN" b="0" i="0" dirty="0">
              <a:solidFill>
                <a:srgbClr val="202122"/>
              </a:solidFill>
              <a:effectLst/>
              <a:latin typeface="Arial" panose="020B0604020202020204" pitchFamily="34" charset="0"/>
            </a:endParaRPr>
          </a:p>
          <a:p>
            <a:r>
              <a:rPr lang="zh-CN" altLang="en-US" b="0" i="0" dirty="0">
                <a:solidFill>
                  <a:srgbClr val="202122"/>
                </a:solidFill>
                <a:effectLst/>
                <a:latin typeface="Arial" panose="020B0604020202020204" pitchFamily="34" charset="0"/>
              </a:rPr>
              <a:t>版本</a:t>
            </a:r>
            <a:r>
              <a:rPr lang="en-US" altLang="zh-CN" b="0" i="0" dirty="0">
                <a:solidFill>
                  <a:srgbClr val="202122"/>
                </a:solidFill>
                <a:effectLst/>
                <a:latin typeface="Arial" panose="020B0604020202020204" pitchFamily="34" charset="0"/>
              </a:rPr>
              <a:t>2</a:t>
            </a:r>
            <a:r>
              <a:rPr lang="zh-CN" altLang="en-US" b="0" i="0" dirty="0">
                <a:solidFill>
                  <a:srgbClr val="202122"/>
                </a:solidFill>
                <a:effectLst/>
                <a:latin typeface="Arial" panose="020B0604020202020204" pitchFamily="34" charset="0"/>
              </a:rPr>
              <a:t>及更早版本的</a:t>
            </a:r>
            <a:r>
              <a:rPr lang="en-US" altLang="zh-CN" b="0" i="0" dirty="0">
                <a:solidFill>
                  <a:srgbClr val="202122"/>
                </a:solidFill>
                <a:effectLst/>
                <a:latin typeface="Arial" panose="020B0604020202020204" pitchFamily="34" charset="0"/>
              </a:rPr>
              <a:t>ARM CPU</a:t>
            </a:r>
            <a:r>
              <a:rPr lang="zh-CN" altLang="en-US" b="0" i="0" dirty="0">
                <a:solidFill>
                  <a:srgbClr val="202122"/>
                </a:solidFill>
                <a:effectLst/>
                <a:latin typeface="Arial" panose="020B0604020202020204" pitchFamily="34" charset="0"/>
              </a:rPr>
              <a:t>具有公共域指令集，并且仍有</a:t>
            </a:r>
            <a:r>
              <a:rPr lang="en-US" altLang="zh-CN" b="0" i="0" dirty="0">
                <a:solidFill>
                  <a:srgbClr val="202122"/>
                </a:solidFill>
                <a:effectLst/>
                <a:latin typeface="Arial" panose="020B0604020202020204" pitchFamily="34" charset="0"/>
              </a:rPr>
              <a:t>GCC</a:t>
            </a:r>
            <a:r>
              <a:rPr lang="zh-CN" altLang="en-US" b="0" i="0" dirty="0">
                <a:solidFill>
                  <a:srgbClr val="202122"/>
                </a:solidFill>
                <a:effectLst/>
                <a:latin typeface="Arial" panose="020B0604020202020204" pitchFamily="34" charset="0"/>
              </a:rPr>
              <a:t>的支持，而</a:t>
            </a:r>
            <a:r>
              <a:rPr lang="en-US" altLang="zh-CN" b="0" i="0" dirty="0">
                <a:solidFill>
                  <a:srgbClr val="202122"/>
                </a:solidFill>
                <a:effectLst/>
                <a:latin typeface="Arial" panose="020B0604020202020204" pitchFamily="34" charset="0"/>
              </a:rPr>
              <a:t>GCC</a:t>
            </a:r>
            <a:r>
              <a:rPr lang="zh-CN" altLang="en-US" b="0" i="0" dirty="0">
                <a:solidFill>
                  <a:srgbClr val="202122"/>
                </a:solidFill>
                <a:effectLst/>
                <a:latin typeface="Arial" panose="020B0604020202020204" pitchFamily="34" charset="0"/>
              </a:rPr>
              <a:t>是一个受欢迎且免费的软件编译器。该</a:t>
            </a:r>
            <a:r>
              <a:rPr lang="en-US" altLang="zh-CN" b="0" i="0" dirty="0">
                <a:solidFill>
                  <a:srgbClr val="202122"/>
                </a:solidFill>
                <a:effectLst/>
                <a:latin typeface="Arial" panose="020B0604020202020204" pitchFamily="34" charset="0"/>
              </a:rPr>
              <a:t>ISA</a:t>
            </a:r>
            <a:r>
              <a:rPr lang="zh-CN" altLang="en-US" b="0" i="0" dirty="0">
                <a:solidFill>
                  <a:srgbClr val="202122"/>
                </a:solidFill>
                <a:effectLst/>
                <a:latin typeface="Arial" panose="020B0604020202020204" pitchFamily="34" charset="0"/>
              </a:rPr>
              <a:t>有三个开源内核，但尚未制造。</a:t>
            </a:r>
            <a:endParaRPr lang="zh-CN" altLang="en-US" dirty="0"/>
          </a:p>
        </p:txBody>
      </p:sp>
      <p:sp>
        <p:nvSpPr>
          <p:cNvPr id="48132" name="灯片编号占位符 3"/>
          <p:cNvSpPr>
            <a:spLocks noGrp="1"/>
          </p:cNvSpPr>
          <p:nvPr>
            <p:ph type="sldNum" sz="quarter" idx="5"/>
          </p:nvPr>
        </p:nvSpPr>
        <p:spPr>
          <a:noFill/>
          <a:ln>
            <a:miter lim="800000"/>
            <a:headEnd/>
            <a:tailEnd/>
          </a:ln>
        </p:spPr>
        <p:txBody>
          <a:bodyPr/>
          <a:lstStyle/>
          <a:p>
            <a:pPr>
              <a:buFont typeface="Arial" charset="0"/>
              <a:buNone/>
            </a:pPr>
            <a:fld id="{BB27A9DC-7A14-49BA-8EF6-6719F30F1EA1}" type="slidenum">
              <a:rPr lang="zh-CN" altLang="en-US" smtClean="0">
                <a:latin typeface="Arial" charset="0"/>
                <a:ea typeface="宋体" charset="-122"/>
              </a:rPr>
              <a:pPr>
                <a:buFont typeface="Arial" charset="0"/>
                <a:buNone/>
              </a:pPr>
              <a:t>8</a:t>
            </a:fld>
            <a:endParaRPr lang="en-US" altLang="zh-CN">
              <a:latin typeface="Arial"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p:spPr>
        <p:txBody>
          <a:bodyPr/>
          <a:lstStyle/>
          <a:p>
            <a:endParaRPr lang="zh-CN" altLang="en-US" dirty="0"/>
          </a:p>
        </p:txBody>
      </p:sp>
      <p:sp>
        <p:nvSpPr>
          <p:cNvPr id="49156" name="灯片编号占位符 3"/>
          <p:cNvSpPr>
            <a:spLocks noGrp="1"/>
          </p:cNvSpPr>
          <p:nvPr>
            <p:ph type="sldNum" sz="quarter" idx="5"/>
          </p:nvPr>
        </p:nvSpPr>
        <p:spPr>
          <a:noFill/>
          <a:ln>
            <a:miter lim="800000"/>
            <a:headEnd/>
            <a:tailEnd/>
          </a:ln>
        </p:spPr>
        <p:txBody>
          <a:bodyPr/>
          <a:lstStyle/>
          <a:p>
            <a:pPr>
              <a:buFont typeface="Arial" charset="0"/>
              <a:buNone/>
            </a:pPr>
            <a:fld id="{A4F1A5F0-1EBB-4E66-829B-611B90D9F580}" type="slidenum">
              <a:rPr lang="zh-CN" altLang="en-US" smtClean="0">
                <a:latin typeface="Arial" charset="0"/>
                <a:ea typeface="宋体" charset="-122"/>
              </a:rPr>
              <a:pPr>
                <a:buFont typeface="Arial" charset="0"/>
                <a:buNone/>
              </a:pPr>
              <a:t>9</a:t>
            </a:fld>
            <a:endParaRPr lang="en-US" altLang="zh-CN">
              <a:latin typeface="Arial"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10</a:t>
            </a:fld>
            <a:endParaRPr lang="en-US" altLang="zh-CN"/>
          </a:p>
        </p:txBody>
      </p:sp>
    </p:spTree>
    <p:extLst>
      <p:ext uri="{BB962C8B-B14F-4D97-AF65-F5344CB8AC3E}">
        <p14:creationId xmlns:p14="http://schemas.microsoft.com/office/powerpoint/2010/main" val="4212622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第一章 第一讲  </a:t>
            </a:r>
            <a:br>
              <a:rPr lang="en-US" altLang="zh-CN" sz="4400" dirty="0">
                <a:solidFill>
                  <a:srgbClr val="000066"/>
                </a:solidFill>
                <a:effectLst>
                  <a:outerShdw blurRad="38100" dist="38100" dir="2700000" algn="tl">
                    <a:srgbClr val="C0C0C0"/>
                  </a:outerShdw>
                </a:effectLst>
              </a:rPr>
            </a:br>
            <a:r>
              <a:rPr lang="zh-CN" altLang="en-US" sz="4400" dirty="0">
                <a:solidFill>
                  <a:srgbClr val="000066"/>
                </a:solidFill>
                <a:effectLst>
                  <a:outerShdw blurRad="38100" dist="38100" dir="2700000" algn="tl">
                    <a:srgbClr val="C0C0C0"/>
                  </a:outerShdw>
                </a:effectLst>
              </a:rPr>
              <a:t>了解 </a:t>
            </a:r>
            <a:r>
              <a:rPr lang="en-US" altLang="zh-CN" sz="4400" dirty="0">
                <a:solidFill>
                  <a:srgbClr val="000066"/>
                </a:solidFill>
                <a:effectLst>
                  <a:outerShdw blurRad="38100" dist="38100" dir="2700000" algn="tl">
                    <a:srgbClr val="C0C0C0"/>
                  </a:outerShdw>
                </a:effectLst>
              </a:rPr>
              <a:t>RISC-V</a:t>
            </a:r>
            <a:endParaRPr lang="zh-CN" altLang="en-US" sz="4400" dirty="0">
              <a:solidFill>
                <a:srgbClr val="000066"/>
              </a:solidFill>
              <a:effectLst>
                <a:outerShdw blurRad="38100" dist="38100" dir="2700000" algn="tl">
                  <a:srgbClr val="C0C0C0"/>
                </a:outerShdw>
              </a:effectLst>
            </a:endParaRPr>
          </a:p>
        </p:txBody>
      </p:sp>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0" y="555625"/>
            <a:ext cx="9906000" cy="654050"/>
          </a:xfrm>
        </p:spPr>
        <p:txBody>
          <a:bodyPr/>
          <a:lstStyle/>
          <a:p>
            <a:pPr algn="ctr"/>
            <a:r>
              <a:rPr lang="en-US" altLang="zh-CN" dirty="0">
                <a:ea typeface="宋体" charset="-122"/>
              </a:rPr>
              <a:t>RISC-V</a:t>
            </a:r>
            <a:r>
              <a:rPr lang="zh-CN" altLang="en-US" dirty="0">
                <a:ea typeface="宋体" charset="-122"/>
              </a:rPr>
              <a:t>的历史</a:t>
            </a:r>
            <a:endParaRPr lang="ja-JP" altLang="en-US" dirty="0">
              <a:ea typeface="宋体" charset="-122"/>
            </a:endParaRPr>
          </a:p>
        </p:txBody>
      </p:sp>
      <p:sp>
        <p:nvSpPr>
          <p:cNvPr id="8195" name="内容占位符 2"/>
          <p:cNvSpPr>
            <a:spLocks noGrp="1"/>
          </p:cNvSpPr>
          <p:nvPr>
            <p:ph idx="1"/>
          </p:nvPr>
        </p:nvSpPr>
        <p:spPr>
          <a:xfrm>
            <a:off x="95250" y="2492896"/>
            <a:ext cx="5041313" cy="4968552"/>
          </a:xfrm>
        </p:spPr>
        <p:txBody>
          <a:bodyPr/>
          <a:lstStyle/>
          <a:p>
            <a:pPr marL="0" indent="0">
              <a:buNone/>
            </a:pPr>
            <a:r>
              <a:rPr lang="en-US" altLang="ja-JP" dirty="0">
                <a:ea typeface="宋体" charset="-122"/>
              </a:rPr>
              <a:t>	</a:t>
            </a:r>
            <a:r>
              <a:rPr lang="en-US" altLang="ja-JP" b="0" dirty="0">
                <a:ea typeface="宋体" charset="-122"/>
              </a:rPr>
              <a:t>2010</a:t>
            </a:r>
            <a:r>
              <a:rPr lang="ja-JP" altLang="en-US" b="0" dirty="0">
                <a:ea typeface="宋体" charset="-122"/>
              </a:rPr>
              <a:t>年</a:t>
            </a:r>
            <a:r>
              <a:rPr lang="zh-CN" altLang="en-US" b="0" dirty="0">
                <a:ea typeface="宋体" charset="-122"/>
              </a:rPr>
              <a:t>，加州柏克莱分校的</a:t>
            </a:r>
            <a:r>
              <a:rPr lang="en-US" altLang="zh-CN" b="0" dirty="0" err="1">
                <a:ea typeface="宋体" charset="-122"/>
              </a:rPr>
              <a:t>Krste</a:t>
            </a:r>
            <a:r>
              <a:rPr lang="en-US" altLang="zh-CN" b="0" dirty="0">
                <a:ea typeface="宋体" charset="-122"/>
              </a:rPr>
              <a:t> </a:t>
            </a:r>
            <a:r>
              <a:rPr lang="en-US" altLang="zh-CN" b="0" dirty="0" err="1">
                <a:ea typeface="宋体" charset="-122"/>
              </a:rPr>
              <a:t>Asanović</a:t>
            </a:r>
            <a:r>
              <a:rPr lang="en-US" altLang="zh-CN" b="0" dirty="0">
                <a:ea typeface="宋体" charset="-122"/>
              </a:rPr>
              <a:t> </a:t>
            </a:r>
            <a:r>
              <a:rPr lang="zh-CN" altLang="en-US" b="0" dirty="0">
                <a:ea typeface="宋体" charset="-122"/>
              </a:rPr>
              <a:t>教授和研究生 </a:t>
            </a:r>
            <a:r>
              <a:rPr lang="en-US" altLang="zh-CN" b="0" dirty="0" err="1">
                <a:ea typeface="宋体" charset="-122"/>
              </a:rPr>
              <a:t>Yunsup</a:t>
            </a:r>
            <a:r>
              <a:rPr lang="en-US" altLang="zh-CN" b="0" dirty="0">
                <a:ea typeface="宋体" charset="-122"/>
              </a:rPr>
              <a:t> Lee </a:t>
            </a:r>
            <a:r>
              <a:rPr lang="zh-CN" altLang="en-US" b="0" dirty="0">
                <a:ea typeface="宋体" charset="-122"/>
              </a:rPr>
              <a:t>和 </a:t>
            </a:r>
            <a:r>
              <a:rPr lang="en-US" altLang="zh-CN" b="0" dirty="0">
                <a:ea typeface="宋体" charset="-122"/>
              </a:rPr>
              <a:t>Andrew Waterman </a:t>
            </a:r>
            <a:r>
              <a:rPr lang="zh-CN" altLang="en-US" b="0" dirty="0">
                <a:ea typeface="宋体" charset="-122"/>
              </a:rPr>
              <a:t>于 </a:t>
            </a:r>
            <a:r>
              <a:rPr lang="en-US" altLang="zh-CN" b="0" dirty="0">
                <a:ea typeface="宋体" charset="-122"/>
              </a:rPr>
              <a:t>2010 </a:t>
            </a:r>
            <a:r>
              <a:rPr lang="zh-CN" altLang="en-US" b="0" dirty="0">
                <a:ea typeface="宋体" charset="-122"/>
              </a:rPr>
              <a:t>年 </a:t>
            </a:r>
            <a:r>
              <a:rPr lang="en-US" altLang="zh-CN" b="0" dirty="0">
                <a:ea typeface="宋体" charset="-122"/>
              </a:rPr>
              <a:t>5 </a:t>
            </a:r>
            <a:r>
              <a:rPr lang="zh-CN" altLang="en-US" b="0" dirty="0">
                <a:ea typeface="宋体" charset="-122"/>
              </a:rPr>
              <a:t>月确立了 </a:t>
            </a:r>
            <a:r>
              <a:rPr lang="en-US" altLang="zh-CN" b="0" dirty="0">
                <a:ea typeface="宋体" charset="-122"/>
              </a:rPr>
              <a:t>RISC-V </a:t>
            </a:r>
            <a:r>
              <a:rPr lang="zh-CN" altLang="en-US" b="0" dirty="0">
                <a:ea typeface="宋体" charset="-122"/>
              </a:rPr>
              <a:t>指令集。</a:t>
            </a:r>
            <a:endParaRPr lang="en-US" altLang="zh-CN" b="0" dirty="0">
              <a:ea typeface="宋体" charset="-122"/>
            </a:endParaRPr>
          </a:p>
          <a:p>
            <a:endParaRPr lang="zh-CN" altLang="en-US" dirty="0">
              <a:ea typeface="宋体" charset="-122"/>
            </a:endParaRPr>
          </a:p>
        </p:txBody>
      </p:sp>
      <p:sp>
        <p:nvSpPr>
          <p:cNvPr id="2" name="灯片编号占位符 1">
            <a:extLst>
              <a:ext uri="{FF2B5EF4-FFF2-40B4-BE49-F238E27FC236}">
                <a16:creationId xmlns:a16="http://schemas.microsoft.com/office/drawing/2014/main" id="{169272B4-D862-4E16-97E7-3BBA984209DB}"/>
              </a:ext>
            </a:extLst>
          </p:cNvPr>
          <p:cNvSpPr>
            <a:spLocks noGrp="1"/>
          </p:cNvSpPr>
          <p:nvPr>
            <p:ph type="sldNum" sz="quarter" idx="12"/>
          </p:nvPr>
        </p:nvSpPr>
        <p:spPr/>
        <p:txBody>
          <a:bodyPr/>
          <a:lstStyle/>
          <a:p>
            <a:pPr>
              <a:defRPr/>
            </a:pPr>
            <a:fld id="{581DD3E0-5F7C-46B2-AE3F-E81668104769}" type="slidenum">
              <a:rPr lang="en-US" altLang="zh-CN" smtClean="0"/>
              <a:pPr>
                <a:defRPr/>
              </a:pPr>
              <a:t>10</a:t>
            </a:fld>
            <a:endParaRPr lang="en-US" altLang="zh-CN"/>
          </a:p>
        </p:txBody>
      </p:sp>
      <p:pic>
        <p:nvPicPr>
          <p:cNvPr id="4" name="图片 3" descr="男人微笑的头像&#10;&#10;描述已自动生成">
            <a:extLst>
              <a:ext uri="{FF2B5EF4-FFF2-40B4-BE49-F238E27FC236}">
                <a16:creationId xmlns:a16="http://schemas.microsoft.com/office/drawing/2014/main" id="{2570E589-0903-F48D-970E-3697C6CE5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072" y="1456778"/>
            <a:ext cx="3776877" cy="5030113"/>
          </a:xfrm>
          <a:prstGeom prst="rect">
            <a:avLst/>
          </a:prstGeom>
        </p:spPr>
      </p:pic>
    </p:spTree>
    <p:extLst>
      <p:ext uri="{BB962C8B-B14F-4D97-AF65-F5344CB8AC3E}">
        <p14:creationId xmlns:p14="http://schemas.microsoft.com/office/powerpoint/2010/main" val="48851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0" y="555625"/>
            <a:ext cx="9906000" cy="654050"/>
          </a:xfrm>
        </p:spPr>
        <p:txBody>
          <a:bodyPr/>
          <a:lstStyle/>
          <a:p>
            <a:pPr algn="ctr"/>
            <a:r>
              <a:rPr lang="en-US" altLang="zh-CN" dirty="0">
                <a:ea typeface="宋体" charset="-122"/>
              </a:rPr>
              <a:t>RISC-V</a:t>
            </a:r>
            <a:r>
              <a:rPr lang="zh-CN" altLang="en-US" dirty="0">
                <a:ea typeface="宋体" charset="-122"/>
              </a:rPr>
              <a:t>的得名</a:t>
            </a:r>
            <a:endParaRPr lang="ja-JP" altLang="en-US" dirty="0">
              <a:ea typeface="宋体" charset="-122"/>
            </a:endParaRPr>
          </a:p>
        </p:txBody>
      </p:sp>
      <p:sp>
        <p:nvSpPr>
          <p:cNvPr id="8195" name="内容占位符 2"/>
          <p:cNvSpPr>
            <a:spLocks noGrp="1"/>
          </p:cNvSpPr>
          <p:nvPr>
            <p:ph idx="1"/>
          </p:nvPr>
        </p:nvSpPr>
        <p:spPr>
          <a:xfrm>
            <a:off x="488504" y="1497336"/>
            <a:ext cx="8674174" cy="4968552"/>
          </a:xfrm>
        </p:spPr>
        <p:txBody>
          <a:bodyPr/>
          <a:lstStyle/>
          <a:p>
            <a:pPr marL="0" indent="0">
              <a:buNone/>
            </a:pPr>
            <a:r>
              <a:rPr lang="en-US" altLang="zh-CN" b="0" dirty="0">
                <a:ea typeface="宋体" charset="-122"/>
              </a:rPr>
              <a:t>	</a:t>
            </a:r>
          </a:p>
          <a:p>
            <a:pPr marL="0" indent="0">
              <a:buNone/>
            </a:pPr>
            <a:r>
              <a:rPr lang="en-US" altLang="zh-CN" b="0" dirty="0">
                <a:ea typeface="宋体" charset="-122"/>
              </a:rPr>
              <a:t>	RISC-V </a:t>
            </a:r>
            <a:r>
              <a:rPr lang="zh-CN" altLang="en-US" b="0" dirty="0">
                <a:ea typeface="宋体" charset="-122"/>
              </a:rPr>
              <a:t>是如何得名的？ </a:t>
            </a:r>
            <a:r>
              <a:rPr lang="en-US" altLang="zh-CN" b="0" dirty="0">
                <a:ea typeface="宋体" charset="-122"/>
              </a:rPr>
              <a:t>RISC </a:t>
            </a:r>
            <a:r>
              <a:rPr lang="zh-CN" altLang="en-US" b="0" dirty="0">
                <a:ea typeface="宋体" charset="-122"/>
              </a:rPr>
              <a:t>部分相当明显，但为什么它是数字 </a:t>
            </a:r>
            <a:r>
              <a:rPr lang="en-US" altLang="zh-CN" b="0" dirty="0">
                <a:ea typeface="宋体" charset="-122"/>
              </a:rPr>
              <a:t>5</a:t>
            </a:r>
            <a:r>
              <a:rPr lang="zh-CN" altLang="en-US" b="0" dirty="0">
                <a:ea typeface="宋体" charset="-122"/>
              </a:rPr>
              <a:t>，为什么用罗马数字表示？</a:t>
            </a:r>
            <a:endParaRPr lang="en-US" altLang="zh-CN" b="0" dirty="0">
              <a:ea typeface="宋体" charset="-122"/>
            </a:endParaRPr>
          </a:p>
          <a:p>
            <a:pPr marL="0" indent="0">
              <a:buNone/>
            </a:pPr>
            <a:endParaRPr lang="en-US" altLang="zh-CN" b="0" dirty="0">
              <a:ea typeface="宋体" charset="-122"/>
            </a:endParaRPr>
          </a:p>
          <a:p>
            <a:pPr marL="0" indent="0">
              <a:buNone/>
            </a:pPr>
            <a:endParaRPr lang="en-US" altLang="zh-CN" b="0" dirty="0">
              <a:ea typeface="宋体" charset="-122"/>
            </a:endParaRPr>
          </a:p>
          <a:p>
            <a:pPr marL="0" indent="0">
              <a:buNone/>
            </a:pPr>
            <a:r>
              <a:rPr lang="en-US" altLang="zh-CN" b="0" dirty="0">
                <a:ea typeface="宋体" charset="-122"/>
              </a:rPr>
              <a:t>	</a:t>
            </a:r>
            <a:r>
              <a:rPr lang="zh-CN" altLang="en-US" b="0" dirty="0">
                <a:ea typeface="宋体" charset="-122"/>
              </a:rPr>
              <a:t>选择 </a:t>
            </a:r>
            <a:r>
              <a:rPr lang="en-US" altLang="zh-CN" b="0" dirty="0">
                <a:ea typeface="宋体" charset="-122"/>
              </a:rPr>
              <a:t>RISC-V </a:t>
            </a:r>
            <a:r>
              <a:rPr lang="zh-CN" altLang="en-US" b="0" dirty="0">
                <a:ea typeface="宋体" charset="-122"/>
              </a:rPr>
              <a:t>这个名称来代表加州大学伯克利分校的第五个主要 </a:t>
            </a:r>
            <a:r>
              <a:rPr lang="en-US" altLang="zh-CN" b="0" dirty="0">
                <a:ea typeface="宋体" charset="-122"/>
              </a:rPr>
              <a:t>RISC ISA </a:t>
            </a:r>
            <a:r>
              <a:rPr lang="zh-CN" altLang="en-US" b="0" dirty="0">
                <a:ea typeface="宋体" charset="-122"/>
              </a:rPr>
              <a:t>设计</a:t>
            </a:r>
          </a:p>
        </p:txBody>
      </p:sp>
      <p:sp>
        <p:nvSpPr>
          <p:cNvPr id="2" name="灯片编号占位符 1">
            <a:extLst>
              <a:ext uri="{FF2B5EF4-FFF2-40B4-BE49-F238E27FC236}">
                <a16:creationId xmlns:a16="http://schemas.microsoft.com/office/drawing/2014/main" id="{169272B4-D862-4E16-97E7-3BBA984209DB}"/>
              </a:ext>
            </a:extLst>
          </p:cNvPr>
          <p:cNvSpPr>
            <a:spLocks noGrp="1"/>
          </p:cNvSpPr>
          <p:nvPr>
            <p:ph type="sldNum" sz="quarter" idx="12"/>
          </p:nvPr>
        </p:nvSpPr>
        <p:spPr/>
        <p:txBody>
          <a:bodyPr/>
          <a:lstStyle/>
          <a:p>
            <a:pPr>
              <a:defRPr/>
            </a:pPr>
            <a:fld id="{581DD3E0-5F7C-46B2-AE3F-E81668104769}" type="slidenum">
              <a:rPr lang="en-US" altLang="zh-CN" smtClean="0"/>
              <a:pPr>
                <a:defRPr/>
              </a:pPr>
              <a:t>11</a:t>
            </a:fld>
            <a:endParaRPr lang="en-US" altLang="zh-CN"/>
          </a:p>
        </p:txBody>
      </p:sp>
    </p:spTree>
    <p:extLst>
      <p:ext uri="{BB962C8B-B14F-4D97-AF65-F5344CB8AC3E}">
        <p14:creationId xmlns:p14="http://schemas.microsoft.com/office/powerpoint/2010/main" val="135195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 calcmode="lin" valueType="num">
                                      <p:cBhvr additive="base">
                                        <p:cTn id="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0" y="555625"/>
            <a:ext cx="9906000" cy="654050"/>
          </a:xfrm>
        </p:spPr>
        <p:txBody>
          <a:bodyPr/>
          <a:lstStyle/>
          <a:p>
            <a:pPr algn="ctr"/>
            <a:r>
              <a:rPr lang="en-US" altLang="zh-CN" dirty="0">
                <a:ea typeface="宋体" charset="-122"/>
              </a:rPr>
              <a:t>RISC-V</a:t>
            </a:r>
            <a:r>
              <a:rPr lang="zh-CN" altLang="en-US" dirty="0">
                <a:ea typeface="宋体" charset="-122"/>
              </a:rPr>
              <a:t>的历史</a:t>
            </a:r>
            <a:endParaRPr lang="ja-JP" altLang="en-US" dirty="0">
              <a:ea typeface="宋体" charset="-122"/>
            </a:endParaRPr>
          </a:p>
        </p:txBody>
      </p:sp>
      <p:sp>
        <p:nvSpPr>
          <p:cNvPr id="8195" name="内容占位符 2"/>
          <p:cNvSpPr>
            <a:spLocks noGrp="1"/>
          </p:cNvSpPr>
          <p:nvPr>
            <p:ph idx="1"/>
          </p:nvPr>
        </p:nvSpPr>
        <p:spPr>
          <a:xfrm>
            <a:off x="95250" y="1889448"/>
            <a:ext cx="5041313" cy="4968552"/>
          </a:xfrm>
        </p:spPr>
        <p:txBody>
          <a:bodyPr/>
          <a:lstStyle/>
          <a:p>
            <a:pPr marL="0" indent="0">
              <a:buNone/>
            </a:pPr>
            <a:r>
              <a:rPr lang="en-US" altLang="ja-JP" dirty="0">
                <a:ea typeface="宋体" charset="-122"/>
              </a:rPr>
              <a:t>	</a:t>
            </a:r>
            <a:r>
              <a:rPr lang="en-US" altLang="zh-CN" b="0" dirty="0">
                <a:ea typeface="宋体" charset="-122"/>
              </a:rPr>
              <a:t>RISC-V </a:t>
            </a:r>
            <a:r>
              <a:rPr lang="zh-CN" altLang="en-US" b="0" dirty="0">
                <a:ea typeface="宋体" charset="-122"/>
              </a:rPr>
              <a:t>里程碑是 </a:t>
            </a:r>
            <a:r>
              <a:rPr lang="en-US" altLang="zh-CN" b="0" dirty="0">
                <a:ea typeface="宋体" charset="-122"/>
              </a:rPr>
              <a:t>2011 </a:t>
            </a:r>
            <a:r>
              <a:rPr lang="zh-CN" altLang="en-US" b="0" dirty="0">
                <a:ea typeface="宋体" charset="-122"/>
              </a:rPr>
              <a:t>年 </a:t>
            </a:r>
            <a:r>
              <a:rPr lang="en-US" altLang="zh-CN" b="0" dirty="0">
                <a:ea typeface="宋体" charset="-122"/>
              </a:rPr>
              <a:t>28nm FDSOI RISC-V </a:t>
            </a:r>
            <a:r>
              <a:rPr lang="zh-CN" altLang="en-US" b="0" dirty="0">
                <a:ea typeface="宋体" charset="-122"/>
              </a:rPr>
              <a:t>芯片的首次流片。</a:t>
            </a:r>
            <a:endParaRPr lang="en-US" altLang="zh-CN" b="0" dirty="0">
              <a:ea typeface="宋体" charset="-122"/>
            </a:endParaRPr>
          </a:p>
          <a:p>
            <a:pPr marL="0" indent="0">
              <a:buNone/>
            </a:pPr>
            <a:r>
              <a:rPr lang="en-US" altLang="zh-CN" b="0" dirty="0">
                <a:ea typeface="宋体" charset="-122"/>
              </a:rPr>
              <a:t>	</a:t>
            </a:r>
            <a:r>
              <a:rPr lang="zh-CN" altLang="en-US" b="0" dirty="0">
                <a:ea typeface="宋体" charset="-122"/>
              </a:rPr>
              <a:t>第一次 </a:t>
            </a:r>
            <a:r>
              <a:rPr lang="en-US" altLang="zh-CN" b="0" dirty="0">
                <a:ea typeface="宋体" charset="-122"/>
              </a:rPr>
              <a:t>RISC-V </a:t>
            </a:r>
            <a:r>
              <a:rPr lang="zh-CN" altLang="en-US" b="0" dirty="0">
                <a:ea typeface="宋体" charset="-122"/>
              </a:rPr>
              <a:t>研讨会于 </a:t>
            </a:r>
            <a:r>
              <a:rPr lang="en-US" altLang="zh-CN" b="0" dirty="0">
                <a:ea typeface="宋体" charset="-122"/>
              </a:rPr>
              <a:t>2015 </a:t>
            </a:r>
            <a:r>
              <a:rPr lang="zh-CN" altLang="en-US" b="0" dirty="0">
                <a:ea typeface="宋体" charset="-122"/>
              </a:rPr>
              <a:t>年 </a:t>
            </a:r>
            <a:r>
              <a:rPr lang="en-US" altLang="zh-CN" b="0" dirty="0">
                <a:ea typeface="宋体" charset="-122"/>
              </a:rPr>
              <a:t>1 </a:t>
            </a:r>
            <a:r>
              <a:rPr lang="zh-CN" altLang="en-US" b="0" dirty="0">
                <a:ea typeface="宋体" charset="-122"/>
              </a:rPr>
              <a:t>月举行。</a:t>
            </a:r>
            <a:endParaRPr lang="en-US" altLang="zh-CN" b="0" dirty="0">
              <a:ea typeface="宋体" charset="-122"/>
            </a:endParaRPr>
          </a:p>
          <a:p>
            <a:pPr marL="0" indent="0">
              <a:buNone/>
            </a:pPr>
            <a:r>
              <a:rPr lang="en-US" altLang="zh-CN" b="0" dirty="0">
                <a:ea typeface="宋体" charset="-122"/>
              </a:rPr>
              <a:t>	RISC-V </a:t>
            </a:r>
            <a:r>
              <a:rPr lang="zh-CN" altLang="en-US" b="0" dirty="0">
                <a:ea typeface="宋体" charset="-122"/>
              </a:rPr>
              <a:t>基金会于当年晚些时候启动，有 </a:t>
            </a:r>
            <a:r>
              <a:rPr lang="en-US" altLang="zh-CN" b="0" dirty="0">
                <a:ea typeface="宋体" charset="-122"/>
              </a:rPr>
              <a:t>36 </a:t>
            </a:r>
            <a:r>
              <a:rPr lang="zh-CN" altLang="en-US" b="0" dirty="0">
                <a:ea typeface="宋体" charset="-122"/>
              </a:rPr>
              <a:t>名创始成员。</a:t>
            </a:r>
            <a:endParaRPr lang="zh-CN" altLang="en-US" dirty="0">
              <a:ea typeface="宋体" charset="-122"/>
            </a:endParaRPr>
          </a:p>
        </p:txBody>
      </p:sp>
      <p:sp>
        <p:nvSpPr>
          <p:cNvPr id="2" name="灯片编号占位符 1">
            <a:extLst>
              <a:ext uri="{FF2B5EF4-FFF2-40B4-BE49-F238E27FC236}">
                <a16:creationId xmlns:a16="http://schemas.microsoft.com/office/drawing/2014/main" id="{169272B4-D862-4E16-97E7-3BBA984209DB}"/>
              </a:ext>
            </a:extLst>
          </p:cNvPr>
          <p:cNvSpPr>
            <a:spLocks noGrp="1"/>
          </p:cNvSpPr>
          <p:nvPr>
            <p:ph type="sldNum" sz="quarter" idx="12"/>
          </p:nvPr>
        </p:nvSpPr>
        <p:spPr/>
        <p:txBody>
          <a:bodyPr/>
          <a:lstStyle/>
          <a:p>
            <a:pPr>
              <a:defRPr/>
            </a:pPr>
            <a:fld id="{581DD3E0-5F7C-46B2-AE3F-E81668104769}" type="slidenum">
              <a:rPr lang="en-US" altLang="zh-CN" smtClean="0"/>
              <a:pPr>
                <a:defRPr/>
              </a:pPr>
              <a:t>12</a:t>
            </a:fld>
            <a:endParaRPr lang="en-US" altLang="zh-CN"/>
          </a:p>
        </p:txBody>
      </p:sp>
      <p:pic>
        <p:nvPicPr>
          <p:cNvPr id="5" name="图片 4" descr="图示&#10;&#10;描述已自动生成">
            <a:extLst>
              <a:ext uri="{FF2B5EF4-FFF2-40B4-BE49-F238E27FC236}">
                <a16:creationId xmlns:a16="http://schemas.microsoft.com/office/drawing/2014/main" id="{77B65B51-08AD-A4A2-39E3-792166F17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032" y="1714499"/>
            <a:ext cx="4248472" cy="44310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0" y="555625"/>
            <a:ext cx="9906000" cy="654050"/>
          </a:xfrm>
        </p:spPr>
        <p:txBody>
          <a:bodyPr/>
          <a:lstStyle/>
          <a:p>
            <a:pPr algn="ctr"/>
            <a:r>
              <a:rPr lang="en-US" altLang="zh-CN" dirty="0">
                <a:ea typeface="宋体" charset="-122"/>
              </a:rPr>
              <a:t>RISC-V</a:t>
            </a:r>
            <a:r>
              <a:rPr lang="zh-CN" altLang="en-US" dirty="0">
                <a:ea typeface="宋体" charset="-122"/>
              </a:rPr>
              <a:t>的历史</a:t>
            </a:r>
            <a:endParaRPr lang="ja-JP" altLang="en-US" dirty="0">
              <a:ea typeface="宋体" charset="-122"/>
            </a:endParaRPr>
          </a:p>
        </p:txBody>
      </p:sp>
      <p:sp>
        <p:nvSpPr>
          <p:cNvPr id="8195" name="内容占位符 2"/>
          <p:cNvSpPr>
            <a:spLocks noGrp="1"/>
          </p:cNvSpPr>
          <p:nvPr>
            <p:ph idx="1"/>
          </p:nvPr>
        </p:nvSpPr>
        <p:spPr>
          <a:xfrm>
            <a:off x="95250" y="1889448"/>
            <a:ext cx="9466262" cy="4347840"/>
          </a:xfrm>
        </p:spPr>
        <p:txBody>
          <a:bodyPr/>
          <a:lstStyle/>
          <a:p>
            <a:pPr marL="0" indent="0">
              <a:buNone/>
            </a:pPr>
            <a:r>
              <a:rPr lang="en-US" altLang="ja-JP" dirty="0">
                <a:ea typeface="宋体" charset="-122"/>
              </a:rPr>
              <a:t>	</a:t>
            </a:r>
            <a:r>
              <a:rPr lang="en-US" altLang="zh-CN" b="0" dirty="0">
                <a:ea typeface="宋体" charset="-122"/>
              </a:rPr>
              <a:t>2020</a:t>
            </a:r>
            <a:r>
              <a:rPr lang="zh-CN" altLang="en-US" b="0" dirty="0">
                <a:ea typeface="宋体" charset="-122"/>
              </a:rPr>
              <a:t>年</a:t>
            </a:r>
            <a:r>
              <a:rPr lang="en-US" altLang="zh-CN" b="0" dirty="0">
                <a:ea typeface="宋体" charset="-122"/>
              </a:rPr>
              <a:t>3</a:t>
            </a:r>
            <a:r>
              <a:rPr lang="zh-CN" altLang="en-US" b="0" dirty="0">
                <a:ea typeface="宋体" charset="-122"/>
              </a:rPr>
              <a:t>月，</a:t>
            </a:r>
            <a:r>
              <a:rPr lang="en-US" altLang="zh-CN" b="0" dirty="0">
                <a:ea typeface="宋体" charset="-122"/>
              </a:rPr>
              <a:t>RISC-V</a:t>
            </a:r>
            <a:r>
              <a:rPr lang="zh-CN" altLang="en-US" b="0" dirty="0">
                <a:ea typeface="宋体" charset="-122"/>
              </a:rPr>
              <a:t>国际协会在瑞士注册成立。</a:t>
            </a:r>
            <a:endParaRPr lang="en-US" altLang="zh-CN" b="0" dirty="0">
              <a:ea typeface="宋体" charset="-122"/>
            </a:endParaRPr>
          </a:p>
          <a:p>
            <a:pPr marL="0" indent="0">
              <a:buNone/>
            </a:pPr>
            <a:endParaRPr lang="en-US" altLang="zh-CN" b="0" dirty="0">
              <a:ea typeface="宋体" charset="-122"/>
            </a:endParaRPr>
          </a:p>
          <a:p>
            <a:pPr marL="0" indent="0">
              <a:buNone/>
            </a:pPr>
            <a:r>
              <a:rPr lang="en-US" altLang="zh-CN" b="0" dirty="0">
                <a:ea typeface="宋体" charset="-122"/>
              </a:rPr>
              <a:t>	RISC-V International </a:t>
            </a:r>
            <a:r>
              <a:rPr lang="zh-CN" altLang="en-US" b="0" dirty="0">
                <a:ea typeface="宋体" charset="-122"/>
              </a:rPr>
              <a:t>作为非营利性会员组织，对产品或服务不保持任何商业利益。美国对 </a:t>
            </a:r>
            <a:r>
              <a:rPr lang="en-US" altLang="zh-CN" b="0" dirty="0">
                <a:ea typeface="宋体" charset="-122"/>
              </a:rPr>
              <a:t>RISC-V </a:t>
            </a:r>
            <a:r>
              <a:rPr lang="zh-CN" altLang="en-US" b="0" dirty="0">
                <a:ea typeface="宋体" charset="-122"/>
              </a:rPr>
              <a:t>没有任何出口限制，遵守了所有美国法律。此举并未规避任何现有的限制，而是减轻了未来的不确定性。 </a:t>
            </a:r>
            <a:endParaRPr lang="zh-CN" altLang="en-US" dirty="0">
              <a:ea typeface="宋体" charset="-122"/>
            </a:endParaRPr>
          </a:p>
        </p:txBody>
      </p:sp>
      <p:sp>
        <p:nvSpPr>
          <p:cNvPr id="2" name="灯片编号占位符 1">
            <a:extLst>
              <a:ext uri="{FF2B5EF4-FFF2-40B4-BE49-F238E27FC236}">
                <a16:creationId xmlns:a16="http://schemas.microsoft.com/office/drawing/2014/main" id="{169272B4-D862-4E16-97E7-3BBA984209DB}"/>
              </a:ext>
            </a:extLst>
          </p:cNvPr>
          <p:cNvSpPr>
            <a:spLocks noGrp="1"/>
          </p:cNvSpPr>
          <p:nvPr>
            <p:ph type="sldNum" sz="quarter" idx="12"/>
          </p:nvPr>
        </p:nvSpPr>
        <p:spPr/>
        <p:txBody>
          <a:bodyPr/>
          <a:lstStyle/>
          <a:p>
            <a:pPr>
              <a:defRPr/>
            </a:pPr>
            <a:fld id="{581DD3E0-5F7C-46B2-AE3F-E81668104769}" type="slidenum">
              <a:rPr lang="en-US" altLang="zh-CN" smtClean="0"/>
              <a:pPr>
                <a:defRPr/>
              </a:pPr>
              <a:t>13</a:t>
            </a:fld>
            <a:endParaRPr lang="en-US" altLang="zh-CN"/>
          </a:p>
        </p:txBody>
      </p:sp>
    </p:spTree>
    <p:extLst>
      <p:ext uri="{BB962C8B-B14F-4D97-AF65-F5344CB8AC3E}">
        <p14:creationId xmlns:p14="http://schemas.microsoft.com/office/powerpoint/2010/main" val="142188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4016E-53BF-9487-E6C5-BB800CCBD5BF}"/>
              </a:ext>
            </a:extLst>
          </p:cNvPr>
          <p:cNvSpPr>
            <a:spLocks noGrp="1"/>
          </p:cNvSpPr>
          <p:nvPr>
            <p:ph type="title"/>
          </p:nvPr>
        </p:nvSpPr>
        <p:spPr/>
        <p:txBody>
          <a:bodyPr/>
          <a:lstStyle/>
          <a:p>
            <a:pPr algn="ctr"/>
            <a:r>
              <a:rPr lang="en-US" altLang="zh-CN" dirty="0"/>
              <a:t>RISC-V</a:t>
            </a:r>
            <a:r>
              <a:rPr lang="zh-CN" altLang="en-US" dirty="0"/>
              <a:t>的特点</a:t>
            </a:r>
            <a:endParaRPr lang="en-US" dirty="0"/>
          </a:p>
        </p:txBody>
      </p:sp>
      <p:sp>
        <p:nvSpPr>
          <p:cNvPr id="3" name="内容占位符 2">
            <a:extLst>
              <a:ext uri="{FF2B5EF4-FFF2-40B4-BE49-F238E27FC236}">
                <a16:creationId xmlns:a16="http://schemas.microsoft.com/office/drawing/2014/main" id="{7F4C5DB2-75B1-48B8-B33B-62D54F4E1D36}"/>
              </a:ext>
            </a:extLst>
          </p:cNvPr>
          <p:cNvSpPr>
            <a:spLocks noGrp="1"/>
          </p:cNvSpPr>
          <p:nvPr>
            <p:ph idx="1"/>
          </p:nvPr>
        </p:nvSpPr>
        <p:spPr/>
        <p:txBody>
          <a:bodyPr/>
          <a:lstStyle/>
          <a:p>
            <a:r>
              <a:rPr lang="zh-CN" altLang="en-US" dirty="0"/>
              <a:t>简单</a:t>
            </a:r>
            <a:endParaRPr lang="en-US" altLang="zh-CN" dirty="0"/>
          </a:p>
          <a:p>
            <a:endParaRPr lang="en-US" dirty="0"/>
          </a:p>
          <a:p>
            <a:r>
              <a:rPr lang="zh-CN" altLang="en-US" dirty="0"/>
              <a:t>清晰的分层设计</a:t>
            </a:r>
            <a:endParaRPr lang="en-US" altLang="zh-CN" dirty="0"/>
          </a:p>
          <a:p>
            <a:endParaRPr lang="en-US" altLang="zh-CN" dirty="0"/>
          </a:p>
          <a:p>
            <a:r>
              <a:rPr lang="zh-CN" altLang="en-US" dirty="0"/>
              <a:t>模块化</a:t>
            </a:r>
            <a:endParaRPr lang="en-US" altLang="zh-CN" dirty="0"/>
          </a:p>
          <a:p>
            <a:endParaRPr lang="en-US" altLang="zh-CN" dirty="0"/>
          </a:p>
          <a:p>
            <a:r>
              <a:rPr lang="zh-CN" altLang="en-US" dirty="0"/>
              <a:t>稳定</a:t>
            </a:r>
            <a:endParaRPr lang="en-US" altLang="zh-CN" dirty="0"/>
          </a:p>
          <a:p>
            <a:endParaRPr lang="en-US" altLang="zh-CN" dirty="0"/>
          </a:p>
          <a:p>
            <a:r>
              <a:rPr lang="zh-CN" altLang="en-US" dirty="0"/>
              <a:t>社区化</a:t>
            </a:r>
            <a:endParaRPr lang="en-US" altLang="zh-CN" dirty="0"/>
          </a:p>
        </p:txBody>
      </p:sp>
      <p:sp>
        <p:nvSpPr>
          <p:cNvPr id="4" name="灯片编号占位符 3">
            <a:extLst>
              <a:ext uri="{FF2B5EF4-FFF2-40B4-BE49-F238E27FC236}">
                <a16:creationId xmlns:a16="http://schemas.microsoft.com/office/drawing/2014/main" id="{6CAADAEC-773F-DA19-F666-885BD3D8FB2F}"/>
              </a:ext>
            </a:extLst>
          </p:cNvPr>
          <p:cNvSpPr>
            <a:spLocks noGrp="1"/>
          </p:cNvSpPr>
          <p:nvPr>
            <p:ph type="sldNum" sz="quarter" idx="12"/>
          </p:nvPr>
        </p:nvSpPr>
        <p:spPr/>
        <p:txBody>
          <a:bodyPr/>
          <a:lstStyle/>
          <a:p>
            <a:pPr>
              <a:defRPr/>
            </a:pPr>
            <a:fld id="{581DD3E0-5F7C-46B2-AE3F-E81668104769}" type="slidenum">
              <a:rPr lang="en-US" altLang="zh-CN" smtClean="0"/>
              <a:pPr>
                <a:defRPr/>
              </a:pPr>
              <a:t>14</a:t>
            </a:fld>
            <a:endParaRPr lang="en-US" altLang="zh-CN"/>
          </a:p>
        </p:txBody>
      </p:sp>
    </p:spTree>
    <p:extLst>
      <p:ext uri="{BB962C8B-B14F-4D97-AF65-F5344CB8AC3E}">
        <p14:creationId xmlns:p14="http://schemas.microsoft.com/office/powerpoint/2010/main" val="170681463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90CA6CD2-146F-4F83-BB63-BC3982219364}"/>
              </a:ext>
            </a:extLst>
          </p:cNvPr>
          <p:cNvSpPr txBox="1">
            <a:spLocks noChangeArrowheads="1"/>
          </p:cNvSpPr>
          <p:nvPr/>
        </p:nvSpPr>
        <p:spPr>
          <a:xfrm>
            <a:off x="0" y="555624"/>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eaLnBrk="1" hangingPunct="1">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dirty="0"/>
              <a:t>RISC-V</a:t>
            </a:r>
            <a:r>
              <a:rPr lang="zh-CN" altLang="en-US" dirty="0"/>
              <a:t>对比主要竞争对手的特点</a:t>
            </a:r>
            <a:endParaRPr lang="en-US" altLang="zh-CN" dirty="0"/>
          </a:p>
        </p:txBody>
      </p:sp>
      <p:sp>
        <p:nvSpPr>
          <p:cNvPr id="2" name="灯片编号占位符 1">
            <a:extLst>
              <a:ext uri="{FF2B5EF4-FFF2-40B4-BE49-F238E27FC236}">
                <a16:creationId xmlns:a16="http://schemas.microsoft.com/office/drawing/2014/main" id="{BD43B4E7-6E90-48E0-B649-1606EEC02FE9}"/>
              </a:ext>
            </a:extLst>
          </p:cNvPr>
          <p:cNvSpPr>
            <a:spLocks noGrp="1"/>
          </p:cNvSpPr>
          <p:nvPr>
            <p:ph type="sldNum" sz="quarter" idx="12"/>
          </p:nvPr>
        </p:nvSpPr>
        <p:spPr/>
        <p:txBody>
          <a:bodyPr/>
          <a:lstStyle/>
          <a:p>
            <a:pPr>
              <a:defRPr/>
            </a:pPr>
            <a:fld id="{F3E041F5-C80F-41AD-85A6-1DB15A00DDFA}" type="slidenum">
              <a:rPr lang="en-US" altLang="zh-CN" smtClean="0"/>
              <a:pPr>
                <a:defRPr/>
              </a:pPr>
              <a:t>15</a:t>
            </a:fld>
            <a:endParaRPr lang="en-US" altLang="zh-CN"/>
          </a:p>
        </p:txBody>
      </p:sp>
      <p:graphicFrame>
        <p:nvGraphicFramePr>
          <p:cNvPr id="4" name="表格 4">
            <a:extLst>
              <a:ext uri="{FF2B5EF4-FFF2-40B4-BE49-F238E27FC236}">
                <a16:creationId xmlns:a16="http://schemas.microsoft.com/office/drawing/2014/main" id="{14149442-1780-BB68-CC05-695BEA9A58A6}"/>
              </a:ext>
            </a:extLst>
          </p:cNvPr>
          <p:cNvGraphicFramePr>
            <a:graphicFrameLocks noGrp="1"/>
          </p:cNvGraphicFramePr>
          <p:nvPr>
            <p:extLst>
              <p:ext uri="{D42A27DB-BD31-4B8C-83A1-F6EECF244321}">
                <p14:modId xmlns:p14="http://schemas.microsoft.com/office/powerpoint/2010/main" val="1475487872"/>
              </p:ext>
            </p:extLst>
          </p:nvPr>
        </p:nvGraphicFramePr>
        <p:xfrm>
          <a:off x="153290" y="1988840"/>
          <a:ext cx="9599420" cy="4554953"/>
        </p:xfrm>
        <a:graphic>
          <a:graphicData uri="http://schemas.openxmlformats.org/drawingml/2006/table">
            <a:tbl>
              <a:tblPr firstRow="1" bandRow="1">
                <a:tableStyleId>{5C22544A-7EE6-4342-B048-85BDC9FD1C3A}</a:tableStyleId>
              </a:tblPr>
              <a:tblGrid>
                <a:gridCol w="2399855">
                  <a:extLst>
                    <a:ext uri="{9D8B030D-6E8A-4147-A177-3AD203B41FA5}">
                      <a16:colId xmlns:a16="http://schemas.microsoft.com/office/drawing/2014/main" val="620741886"/>
                    </a:ext>
                  </a:extLst>
                </a:gridCol>
                <a:gridCol w="2399855">
                  <a:extLst>
                    <a:ext uri="{9D8B030D-6E8A-4147-A177-3AD203B41FA5}">
                      <a16:colId xmlns:a16="http://schemas.microsoft.com/office/drawing/2014/main" val="2603686050"/>
                    </a:ext>
                  </a:extLst>
                </a:gridCol>
                <a:gridCol w="2399855">
                  <a:extLst>
                    <a:ext uri="{9D8B030D-6E8A-4147-A177-3AD203B41FA5}">
                      <a16:colId xmlns:a16="http://schemas.microsoft.com/office/drawing/2014/main" val="1395676631"/>
                    </a:ext>
                  </a:extLst>
                </a:gridCol>
                <a:gridCol w="2399855">
                  <a:extLst>
                    <a:ext uri="{9D8B030D-6E8A-4147-A177-3AD203B41FA5}">
                      <a16:colId xmlns:a16="http://schemas.microsoft.com/office/drawing/2014/main" val="2363644273"/>
                    </a:ext>
                  </a:extLst>
                </a:gridCol>
              </a:tblGrid>
              <a:tr h="1080233">
                <a:tc>
                  <a:txBody>
                    <a:bodyPr/>
                    <a:lstStyle/>
                    <a:p>
                      <a:endParaRPr lang="en-US" sz="2400" dirty="0"/>
                    </a:p>
                  </a:txBody>
                  <a:tcPr/>
                </a:tc>
                <a:tc>
                  <a:txBody>
                    <a:bodyPr/>
                    <a:lstStyle/>
                    <a:p>
                      <a:r>
                        <a:rPr lang="zh-CN" altLang="en-US" sz="2400" dirty="0"/>
                        <a:t>授权形式</a:t>
                      </a:r>
                      <a:endParaRPr lang="en-US" sz="2400" dirty="0"/>
                    </a:p>
                  </a:txBody>
                  <a:tcPr/>
                </a:tc>
                <a:tc>
                  <a:txBody>
                    <a:bodyPr/>
                    <a:lstStyle/>
                    <a:p>
                      <a:r>
                        <a:rPr lang="zh-CN" altLang="en-US" sz="2400" dirty="0"/>
                        <a:t>二次开发（架构层面）</a:t>
                      </a:r>
                      <a:endParaRPr lang="en-US" sz="2400" dirty="0"/>
                    </a:p>
                  </a:txBody>
                  <a:tcPr/>
                </a:tc>
                <a:tc>
                  <a:txBody>
                    <a:bodyPr/>
                    <a:lstStyle/>
                    <a:p>
                      <a:r>
                        <a:rPr lang="zh-CN" altLang="en-US" sz="2400" dirty="0"/>
                        <a:t>对华策略</a:t>
                      </a:r>
                      <a:endParaRPr lang="en-US" sz="2400" dirty="0"/>
                    </a:p>
                  </a:txBody>
                  <a:tcPr/>
                </a:tc>
                <a:extLst>
                  <a:ext uri="{0D108BD9-81ED-4DB2-BD59-A6C34878D82A}">
                    <a16:rowId xmlns:a16="http://schemas.microsoft.com/office/drawing/2014/main" val="370966384"/>
                  </a:ext>
                </a:extLst>
              </a:tr>
              <a:tr h="1080233">
                <a:tc>
                  <a:txBody>
                    <a:bodyPr/>
                    <a:lstStyle/>
                    <a:p>
                      <a:r>
                        <a:rPr lang="en-US" sz="2400" dirty="0"/>
                        <a:t>RISC-V</a:t>
                      </a:r>
                    </a:p>
                  </a:txBody>
                  <a:tcPr/>
                </a:tc>
                <a:tc>
                  <a:txBody>
                    <a:bodyPr/>
                    <a:lstStyle/>
                    <a:p>
                      <a:r>
                        <a:rPr lang="zh-CN" altLang="en-US" sz="2400" dirty="0"/>
                        <a:t>免费，开放</a:t>
                      </a:r>
                      <a:endParaRPr lang="en-US" sz="2400" dirty="0"/>
                    </a:p>
                  </a:txBody>
                  <a:tcPr/>
                </a:tc>
                <a:tc>
                  <a:txBody>
                    <a:bodyPr/>
                    <a:lstStyle/>
                    <a:p>
                      <a:r>
                        <a:rPr lang="zh-CN" altLang="en-US" sz="2400" dirty="0"/>
                        <a:t>无需授权（同时修改后可选不开源）</a:t>
                      </a:r>
                      <a:endParaRPr lang="en-US" sz="2400" dirty="0"/>
                    </a:p>
                  </a:txBody>
                  <a:tcPr/>
                </a:tc>
                <a:tc>
                  <a:txBody>
                    <a:bodyPr/>
                    <a:lstStyle/>
                    <a:p>
                      <a:r>
                        <a:rPr lang="zh-CN" altLang="en-US" sz="2400" dirty="0"/>
                        <a:t>开放 随意取用</a:t>
                      </a:r>
                      <a:endParaRPr lang="en-US" sz="2400" dirty="0"/>
                    </a:p>
                  </a:txBody>
                  <a:tcPr/>
                </a:tc>
                <a:extLst>
                  <a:ext uri="{0D108BD9-81ED-4DB2-BD59-A6C34878D82A}">
                    <a16:rowId xmlns:a16="http://schemas.microsoft.com/office/drawing/2014/main" val="1420267568"/>
                  </a:ext>
                </a:extLst>
              </a:tr>
              <a:tr h="1080233">
                <a:tc>
                  <a:txBody>
                    <a:bodyPr/>
                    <a:lstStyle/>
                    <a:p>
                      <a:r>
                        <a:rPr lang="en-US" sz="2400" dirty="0"/>
                        <a:t>ARM</a:t>
                      </a:r>
                    </a:p>
                  </a:txBody>
                  <a:tcPr/>
                </a:tc>
                <a:tc>
                  <a:txBody>
                    <a:bodyPr/>
                    <a:lstStyle/>
                    <a:p>
                      <a:pPr marL="457200" indent="-457200">
                        <a:buAutoNum type="arabicPeriod"/>
                      </a:pPr>
                      <a:r>
                        <a:rPr lang="zh-CN" altLang="en-US" sz="2400" dirty="0"/>
                        <a:t>使用层级授权</a:t>
                      </a:r>
                      <a:endParaRPr lang="en-US" altLang="zh-CN" sz="2400" dirty="0"/>
                    </a:p>
                    <a:p>
                      <a:pPr marL="457200" indent="-457200">
                        <a:buAutoNum type="arabicPeriod"/>
                      </a:pPr>
                      <a:r>
                        <a:rPr lang="zh-CN" altLang="en-US" sz="2400" dirty="0"/>
                        <a:t>内核层级授权</a:t>
                      </a:r>
                      <a:endParaRPr lang="en-US" altLang="zh-CN" sz="2400" dirty="0"/>
                    </a:p>
                    <a:p>
                      <a:pPr marL="457200" indent="-457200">
                        <a:buAutoNum type="arabicPeriod"/>
                      </a:pPr>
                      <a:r>
                        <a:rPr lang="zh-CN" altLang="en-US" sz="2400" dirty="0"/>
                        <a:t>架构</a:t>
                      </a:r>
                      <a:r>
                        <a:rPr lang="en-US" altLang="zh-CN" sz="2400" dirty="0"/>
                        <a:t>/</a:t>
                      </a:r>
                      <a:r>
                        <a:rPr lang="zh-CN" altLang="en-US" sz="2400" dirty="0"/>
                        <a:t>指令集层级授权</a:t>
                      </a:r>
                      <a:endParaRPr lang="en-US" sz="2400" dirty="0"/>
                    </a:p>
                  </a:txBody>
                  <a:tcPr/>
                </a:tc>
                <a:tc>
                  <a:txBody>
                    <a:bodyPr/>
                    <a:lstStyle/>
                    <a:p>
                      <a:r>
                        <a:rPr lang="zh-CN" altLang="en-US" sz="2400" dirty="0"/>
                        <a:t>仅限 架构</a:t>
                      </a:r>
                      <a:r>
                        <a:rPr lang="en-US" altLang="zh-CN" sz="2400" dirty="0"/>
                        <a:t>/</a:t>
                      </a:r>
                      <a:r>
                        <a:rPr lang="zh-CN" altLang="en-US" sz="2400" dirty="0"/>
                        <a:t>指令集层级授权</a:t>
                      </a:r>
                      <a:endParaRPr lang="en-US" sz="2400" dirty="0"/>
                    </a:p>
                  </a:txBody>
                  <a:tcPr/>
                </a:tc>
                <a:tc>
                  <a:txBody>
                    <a:bodyPr/>
                    <a:lstStyle/>
                    <a:p>
                      <a:r>
                        <a:rPr lang="zh-CN" altLang="en-US" sz="2400" dirty="0"/>
                        <a:t>受美国限制，清单企业无法获取最新技术</a:t>
                      </a:r>
                      <a:endParaRPr lang="en-US" sz="2400" dirty="0"/>
                    </a:p>
                  </a:txBody>
                  <a:tcPr/>
                </a:tc>
                <a:extLst>
                  <a:ext uri="{0D108BD9-81ED-4DB2-BD59-A6C34878D82A}">
                    <a16:rowId xmlns:a16="http://schemas.microsoft.com/office/drawing/2014/main" val="7604897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90CA6CD2-146F-4F83-BB63-BC3982219364}"/>
              </a:ext>
            </a:extLst>
          </p:cNvPr>
          <p:cNvSpPr txBox="1">
            <a:spLocks noChangeArrowheads="1"/>
          </p:cNvSpPr>
          <p:nvPr/>
        </p:nvSpPr>
        <p:spPr>
          <a:xfrm>
            <a:off x="0" y="555624"/>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eaLnBrk="1" hangingPunct="1">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dirty="0"/>
              <a:t>奇闻趣事</a:t>
            </a:r>
            <a:endParaRPr lang="en-US" altLang="zh-CN" dirty="0"/>
          </a:p>
        </p:txBody>
      </p:sp>
      <p:sp>
        <p:nvSpPr>
          <p:cNvPr id="2" name="灯片编号占位符 1">
            <a:extLst>
              <a:ext uri="{FF2B5EF4-FFF2-40B4-BE49-F238E27FC236}">
                <a16:creationId xmlns:a16="http://schemas.microsoft.com/office/drawing/2014/main" id="{BD43B4E7-6E90-48E0-B649-1606EEC02FE9}"/>
              </a:ext>
            </a:extLst>
          </p:cNvPr>
          <p:cNvSpPr>
            <a:spLocks noGrp="1"/>
          </p:cNvSpPr>
          <p:nvPr>
            <p:ph type="sldNum" sz="quarter" idx="12"/>
          </p:nvPr>
        </p:nvSpPr>
        <p:spPr/>
        <p:txBody>
          <a:bodyPr/>
          <a:lstStyle/>
          <a:p>
            <a:pPr>
              <a:defRPr/>
            </a:pPr>
            <a:fld id="{F3E041F5-C80F-41AD-85A6-1DB15A00DDFA}" type="slidenum">
              <a:rPr lang="en-US" altLang="zh-CN" smtClean="0"/>
              <a:pPr>
                <a:defRPr/>
              </a:pPr>
              <a:t>16</a:t>
            </a:fld>
            <a:endParaRPr lang="en-US" altLang="zh-CN"/>
          </a:p>
        </p:txBody>
      </p:sp>
      <p:pic>
        <p:nvPicPr>
          <p:cNvPr id="5" name="图片 4" descr="图形用户界面, 文本, 应用程序&#10;&#10;描述已自动生成">
            <a:extLst>
              <a:ext uri="{FF2B5EF4-FFF2-40B4-BE49-F238E27FC236}">
                <a16:creationId xmlns:a16="http://schemas.microsoft.com/office/drawing/2014/main" id="{7EB3B447-9C25-856D-624B-B6EDEB2A67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9024" y="1371094"/>
            <a:ext cx="4320480" cy="5407621"/>
          </a:xfrm>
          <a:prstGeom prst="rect">
            <a:avLst/>
          </a:prstGeom>
        </p:spPr>
      </p:pic>
      <p:sp>
        <p:nvSpPr>
          <p:cNvPr id="7" name="文本框 6">
            <a:extLst>
              <a:ext uri="{FF2B5EF4-FFF2-40B4-BE49-F238E27FC236}">
                <a16:creationId xmlns:a16="http://schemas.microsoft.com/office/drawing/2014/main" id="{017CF68B-90A5-01C9-1EB2-62ACF2FCFCC1}"/>
              </a:ext>
            </a:extLst>
          </p:cNvPr>
          <p:cNvSpPr txBox="1"/>
          <p:nvPr/>
        </p:nvSpPr>
        <p:spPr>
          <a:xfrm>
            <a:off x="272480" y="1396725"/>
            <a:ext cx="4032448" cy="5262979"/>
          </a:xfrm>
          <a:prstGeom prst="rect">
            <a:avLst/>
          </a:prstGeom>
          <a:noFill/>
        </p:spPr>
        <p:txBody>
          <a:bodyPr wrap="square" rtlCol="0">
            <a:spAutoFit/>
          </a:bodyPr>
          <a:lstStyle/>
          <a:p>
            <a:pPr algn="just"/>
            <a:r>
              <a:rPr lang="en-US" altLang="zh-CN" b="0" i="0" dirty="0">
                <a:solidFill>
                  <a:srgbClr val="191919"/>
                </a:solidFill>
                <a:effectLst/>
                <a:latin typeface="PingFang SC"/>
              </a:rPr>
              <a:t>Arm </a:t>
            </a:r>
            <a:r>
              <a:rPr lang="zh-CN" altLang="en-US" b="0" i="0" dirty="0">
                <a:solidFill>
                  <a:srgbClr val="191919"/>
                </a:solidFill>
                <a:effectLst/>
                <a:latin typeface="PingFang SC"/>
              </a:rPr>
              <a:t>虽然近来在 </a:t>
            </a:r>
            <a:r>
              <a:rPr lang="en-US" altLang="zh-CN" b="0" i="0" dirty="0">
                <a:solidFill>
                  <a:srgbClr val="191919"/>
                </a:solidFill>
                <a:effectLst/>
                <a:latin typeface="PingFang SC"/>
              </a:rPr>
              <a:t>PC </a:t>
            </a:r>
            <a:r>
              <a:rPr lang="zh-CN" altLang="en-US" b="0" i="0" dirty="0">
                <a:solidFill>
                  <a:srgbClr val="191919"/>
                </a:solidFill>
                <a:effectLst/>
                <a:latin typeface="PingFang SC"/>
              </a:rPr>
              <a:t>与服务器市场有所斩获，</a:t>
            </a:r>
            <a:r>
              <a:rPr lang="zh-CN" altLang="en-US" b="1" i="0" dirty="0">
                <a:solidFill>
                  <a:srgbClr val="191919"/>
                </a:solidFill>
                <a:effectLst/>
                <a:latin typeface="PingFang SC"/>
              </a:rPr>
              <a:t>但在其传统独霸的嵌入式领域却遇到了严苛的挑战</a:t>
            </a:r>
            <a:r>
              <a:rPr lang="zh-CN" altLang="en-US" b="0" i="0" dirty="0">
                <a:solidFill>
                  <a:srgbClr val="191919"/>
                </a:solidFill>
                <a:effectLst/>
                <a:latin typeface="PingFang SC"/>
              </a:rPr>
              <a:t>，那就是最近几年相当火热的 </a:t>
            </a:r>
            <a:r>
              <a:rPr lang="en-US" altLang="zh-CN" b="0" i="0" dirty="0">
                <a:solidFill>
                  <a:srgbClr val="191919"/>
                </a:solidFill>
                <a:effectLst/>
                <a:latin typeface="PingFang SC"/>
              </a:rPr>
              <a:t>RISC-V </a:t>
            </a:r>
            <a:r>
              <a:rPr lang="zh-CN" altLang="en-US" b="0" i="0" dirty="0">
                <a:solidFill>
                  <a:srgbClr val="191919"/>
                </a:solidFill>
                <a:effectLst/>
                <a:latin typeface="PingFang SC"/>
              </a:rPr>
              <a:t>架构。</a:t>
            </a:r>
          </a:p>
          <a:p>
            <a:pPr algn="just"/>
            <a:endParaRPr lang="en-US" altLang="zh-CN" b="0" i="0" dirty="0">
              <a:solidFill>
                <a:srgbClr val="191919"/>
              </a:solidFill>
              <a:effectLst/>
              <a:latin typeface="PingFang SC"/>
            </a:endParaRPr>
          </a:p>
          <a:p>
            <a:pPr algn="just"/>
            <a:r>
              <a:rPr lang="zh-CN" altLang="en-US" b="0" i="0" dirty="0">
                <a:solidFill>
                  <a:srgbClr val="191919"/>
                </a:solidFill>
                <a:effectLst/>
                <a:latin typeface="PingFang SC"/>
              </a:rPr>
              <a:t>为了确保市场，</a:t>
            </a:r>
            <a:r>
              <a:rPr lang="en-US" altLang="zh-CN" b="0" i="0" dirty="0">
                <a:solidFill>
                  <a:srgbClr val="191919"/>
                </a:solidFill>
                <a:effectLst/>
                <a:latin typeface="PingFang SC"/>
              </a:rPr>
              <a:t>Arm </a:t>
            </a:r>
            <a:r>
              <a:rPr lang="zh-CN" altLang="en-US" b="0" i="0" dirty="0">
                <a:solidFill>
                  <a:srgbClr val="191919"/>
                </a:solidFill>
                <a:effectLst/>
                <a:latin typeface="PingFang SC"/>
              </a:rPr>
              <a:t>几乎已经做了所有可能做的努力，</a:t>
            </a:r>
            <a:r>
              <a:rPr lang="zh-CN" altLang="en-US" b="1" i="0" dirty="0">
                <a:solidFill>
                  <a:srgbClr val="191919"/>
                </a:solidFill>
                <a:effectLst/>
                <a:latin typeface="PingFang SC"/>
              </a:rPr>
              <a:t>但仍旧改变不了客户转向 </a:t>
            </a:r>
            <a:r>
              <a:rPr lang="en-US" altLang="zh-CN" b="1" i="0" dirty="0">
                <a:solidFill>
                  <a:srgbClr val="191919"/>
                </a:solidFill>
                <a:effectLst/>
                <a:latin typeface="PingFang SC"/>
              </a:rPr>
              <a:t>RISC-V </a:t>
            </a:r>
            <a:r>
              <a:rPr lang="zh-CN" altLang="en-US" b="1" i="0" dirty="0">
                <a:solidFill>
                  <a:srgbClr val="191919"/>
                </a:solidFill>
                <a:effectLst/>
                <a:latin typeface="PingFang SC"/>
              </a:rPr>
              <a:t>的心</a:t>
            </a:r>
            <a:r>
              <a:rPr lang="zh-CN" altLang="en-US" b="0" i="0" dirty="0">
                <a:solidFill>
                  <a:srgbClr val="191919"/>
                </a:solidFill>
                <a:effectLst/>
                <a:latin typeface="PingFang SC"/>
              </a:rPr>
              <a:t>，于是，</a:t>
            </a:r>
            <a:r>
              <a:rPr lang="en-US" altLang="zh-CN" b="1" i="0" dirty="0">
                <a:solidFill>
                  <a:srgbClr val="191919"/>
                </a:solidFill>
                <a:effectLst/>
                <a:latin typeface="PingFang SC"/>
              </a:rPr>
              <a:t>Arm </a:t>
            </a:r>
            <a:r>
              <a:rPr lang="zh-CN" altLang="en-US" b="1" i="0" dirty="0">
                <a:solidFill>
                  <a:srgbClr val="191919"/>
                </a:solidFill>
                <a:effectLst/>
                <a:latin typeface="PingFang SC"/>
              </a:rPr>
              <a:t>做了一件令业界相当讶异的事</a:t>
            </a:r>
            <a:r>
              <a:rPr lang="zh-CN" altLang="en-US" b="0" i="0" dirty="0">
                <a:solidFill>
                  <a:srgbClr val="191919"/>
                </a:solidFill>
                <a:effectLst/>
                <a:latin typeface="PingFang SC"/>
              </a:rPr>
              <a:t>，那就是</a:t>
            </a:r>
            <a:r>
              <a:rPr lang="en-US" altLang="zh-CN" b="0" i="0" dirty="0">
                <a:solidFill>
                  <a:srgbClr val="191919"/>
                </a:solidFill>
                <a:effectLst/>
                <a:latin typeface="PingFang SC"/>
              </a:rPr>
              <a:t>2018</a:t>
            </a:r>
            <a:r>
              <a:rPr lang="zh-CN" altLang="en-US" b="0" i="0" dirty="0">
                <a:solidFill>
                  <a:srgbClr val="191919"/>
                </a:solidFill>
                <a:effectLst/>
                <a:latin typeface="PingFang SC"/>
              </a:rPr>
              <a:t>年 </a:t>
            </a:r>
            <a:r>
              <a:rPr lang="en-US" altLang="zh-CN" b="0" i="0" dirty="0">
                <a:solidFill>
                  <a:srgbClr val="191919"/>
                </a:solidFill>
                <a:effectLst/>
                <a:latin typeface="PingFang SC"/>
              </a:rPr>
              <a:t>6 </a:t>
            </a:r>
            <a:r>
              <a:rPr lang="zh-CN" altLang="en-US" b="0" i="0" dirty="0">
                <a:solidFill>
                  <a:srgbClr val="191919"/>
                </a:solidFill>
                <a:effectLst/>
                <a:latin typeface="PingFang SC"/>
              </a:rPr>
              <a:t>月底创立了 一个名叫 </a:t>
            </a:r>
            <a:r>
              <a:rPr lang="en-US" altLang="zh-CN" b="0" i="0" dirty="0">
                <a:solidFill>
                  <a:srgbClr val="191919"/>
                </a:solidFill>
                <a:effectLst/>
                <a:latin typeface="PingFang SC"/>
              </a:rPr>
              <a:t>riscv-basics.com </a:t>
            </a:r>
            <a:r>
              <a:rPr lang="zh-CN" altLang="en-US" b="0" i="0" dirty="0">
                <a:solidFill>
                  <a:srgbClr val="191919"/>
                </a:solidFill>
                <a:effectLst/>
                <a:latin typeface="PingFang SC"/>
              </a:rPr>
              <a:t>的网站。</a:t>
            </a:r>
          </a:p>
        </p:txBody>
      </p:sp>
    </p:spTree>
    <p:extLst>
      <p:ext uri="{BB962C8B-B14F-4D97-AF65-F5344CB8AC3E}">
        <p14:creationId xmlns:p14="http://schemas.microsoft.com/office/powerpoint/2010/main" val="2855260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932E6-6202-5C92-D016-14CA440CC995}"/>
              </a:ext>
            </a:extLst>
          </p:cNvPr>
          <p:cNvSpPr>
            <a:spLocks noGrp="1"/>
          </p:cNvSpPr>
          <p:nvPr>
            <p:ph type="title"/>
          </p:nvPr>
        </p:nvSpPr>
        <p:spPr/>
        <p:txBody>
          <a:bodyPr/>
          <a:lstStyle/>
          <a:p>
            <a:pPr algn="ctr"/>
            <a:r>
              <a:rPr lang="en-US" altLang="zh-CN" dirty="0"/>
              <a:t>RISC-V</a:t>
            </a:r>
            <a:r>
              <a:rPr lang="zh-CN" altLang="en-US" dirty="0"/>
              <a:t>对比主要竞争对手的特点</a:t>
            </a:r>
            <a:endParaRPr lang="en-US" dirty="0"/>
          </a:p>
        </p:txBody>
      </p:sp>
      <p:sp>
        <p:nvSpPr>
          <p:cNvPr id="3" name="内容占位符 2">
            <a:extLst>
              <a:ext uri="{FF2B5EF4-FFF2-40B4-BE49-F238E27FC236}">
                <a16:creationId xmlns:a16="http://schemas.microsoft.com/office/drawing/2014/main" id="{DEBE4CA3-1CF7-4C23-EC97-B38FA71D1F7F}"/>
              </a:ext>
            </a:extLst>
          </p:cNvPr>
          <p:cNvSpPr>
            <a:spLocks noGrp="1"/>
          </p:cNvSpPr>
          <p:nvPr>
            <p:ph idx="1"/>
          </p:nvPr>
        </p:nvSpPr>
        <p:spPr/>
        <p:txBody>
          <a:bodyPr/>
          <a:lstStyle/>
          <a:p>
            <a:r>
              <a:rPr lang="zh-CN" altLang="en-US" sz="1800" dirty="0"/>
              <a:t>成本：</a:t>
            </a:r>
            <a:r>
              <a:rPr lang="en-US" altLang="zh-CN" sz="1800" dirty="0"/>
              <a:t>Arm </a:t>
            </a:r>
            <a:r>
              <a:rPr lang="zh-CN" altLang="en-US" sz="1800" dirty="0"/>
              <a:t>认为，虽然 </a:t>
            </a:r>
            <a:r>
              <a:rPr lang="en-US" altLang="zh-CN" sz="1800" dirty="0"/>
              <a:t>RISC-V </a:t>
            </a:r>
            <a:r>
              <a:rPr lang="zh-CN" altLang="en-US" sz="1800" dirty="0"/>
              <a:t>核心指令集是免费的，但从设计工具、周边 </a:t>
            </a:r>
            <a:r>
              <a:rPr lang="en-US" altLang="zh-CN" sz="1800" dirty="0"/>
              <a:t>IP </a:t>
            </a:r>
            <a:r>
              <a:rPr lang="zh-CN" altLang="en-US" sz="1800" dirty="0"/>
              <a:t>到制造服务等，没有一项是免费的，</a:t>
            </a:r>
            <a:r>
              <a:rPr lang="en-US" altLang="zh-CN" sz="1800" dirty="0"/>
              <a:t>ISA </a:t>
            </a:r>
            <a:r>
              <a:rPr lang="zh-CN" altLang="en-US" sz="1800" dirty="0"/>
              <a:t>部分的成本其实影响不大。</a:t>
            </a:r>
          </a:p>
          <a:p>
            <a:endParaRPr lang="zh-CN" altLang="en-US" sz="1800" dirty="0"/>
          </a:p>
          <a:p>
            <a:r>
              <a:rPr lang="zh-CN" altLang="en-US" sz="1800" dirty="0"/>
              <a:t>生态：作为新架构，</a:t>
            </a:r>
            <a:r>
              <a:rPr lang="en-US" altLang="zh-CN" sz="1800" dirty="0"/>
              <a:t>RISC-V </a:t>
            </a:r>
            <a:r>
              <a:rPr lang="zh-CN" altLang="en-US" sz="1800" dirty="0"/>
              <a:t>不仅缺乏市场验证，也没有足够的软硬件设计支持工具。</a:t>
            </a:r>
          </a:p>
          <a:p>
            <a:endParaRPr lang="zh-CN" altLang="en-US" sz="1800" dirty="0"/>
          </a:p>
          <a:p>
            <a:r>
              <a:rPr lang="zh-CN" altLang="en-US" sz="1800" dirty="0"/>
              <a:t>碎片化：</a:t>
            </a:r>
            <a:r>
              <a:rPr lang="en-US" altLang="zh-CN" sz="1800" dirty="0"/>
              <a:t>RISC-V </a:t>
            </a:r>
            <a:r>
              <a:rPr lang="zh-CN" altLang="en-US" sz="1800" dirty="0"/>
              <a:t>容许设计者增加自有的指令集扩展，这将导致软件可能必须针对不同的扩展进行支持工作，越多开发者支持，就越可能加剧这种状况，而这就是碎片化。</a:t>
            </a:r>
          </a:p>
          <a:p>
            <a:endParaRPr lang="zh-CN" altLang="en-US" sz="1800" dirty="0"/>
          </a:p>
          <a:p>
            <a:r>
              <a:rPr lang="zh-CN" altLang="en-US" sz="1800" dirty="0"/>
              <a:t>安全性：包含 </a:t>
            </a:r>
            <a:r>
              <a:rPr lang="en-US" altLang="zh-CN" sz="1800" dirty="0"/>
              <a:t>Arm </a:t>
            </a:r>
            <a:r>
              <a:rPr lang="zh-CN" altLang="en-US" sz="1800" dirty="0"/>
              <a:t>在内的主流处理器架构在前些时间都遭遇了设计上的漏洞等安全性问题，而作为新创的架构，</a:t>
            </a:r>
            <a:r>
              <a:rPr lang="en-US" altLang="zh-CN" sz="1800" dirty="0"/>
              <a:t>RISC-V </a:t>
            </a:r>
            <a:r>
              <a:rPr lang="zh-CN" altLang="en-US" sz="1800" dirty="0"/>
              <a:t>在应对这方面的风险时，可能就无法有效处理。</a:t>
            </a:r>
          </a:p>
          <a:p>
            <a:endParaRPr lang="zh-CN" altLang="en-US" sz="1800" dirty="0"/>
          </a:p>
          <a:p>
            <a:r>
              <a:rPr lang="zh-CN" altLang="en-US" sz="1800" dirty="0"/>
              <a:t>设计验证：一般处理器在设计时都必须针对所有指令集进行庞大的验证工作，确保执行不会出错，但作为可以让开发者自行更动指令集的架构，</a:t>
            </a:r>
            <a:r>
              <a:rPr lang="en-US" altLang="zh-CN" sz="1800" dirty="0"/>
              <a:t>RISC-V </a:t>
            </a:r>
            <a:r>
              <a:rPr lang="zh-CN" altLang="en-US" sz="1800" dirty="0"/>
              <a:t>可能带给芯片设计公司伴随着设计弹性而来的更大风险。</a:t>
            </a:r>
            <a:endParaRPr lang="en-US" sz="1800" dirty="0"/>
          </a:p>
        </p:txBody>
      </p:sp>
      <p:sp>
        <p:nvSpPr>
          <p:cNvPr id="4" name="灯片编号占位符 3">
            <a:extLst>
              <a:ext uri="{FF2B5EF4-FFF2-40B4-BE49-F238E27FC236}">
                <a16:creationId xmlns:a16="http://schemas.microsoft.com/office/drawing/2014/main" id="{DF24BC67-D83A-91D6-85EA-71154C98E00E}"/>
              </a:ext>
            </a:extLst>
          </p:cNvPr>
          <p:cNvSpPr>
            <a:spLocks noGrp="1"/>
          </p:cNvSpPr>
          <p:nvPr>
            <p:ph type="sldNum" sz="quarter" idx="12"/>
          </p:nvPr>
        </p:nvSpPr>
        <p:spPr/>
        <p:txBody>
          <a:bodyPr/>
          <a:lstStyle/>
          <a:p>
            <a:pPr>
              <a:defRPr/>
            </a:pPr>
            <a:fld id="{581DD3E0-5F7C-46B2-AE3F-E81668104769}" type="slidenum">
              <a:rPr lang="en-US" altLang="zh-CN" smtClean="0"/>
              <a:pPr>
                <a:defRPr/>
              </a:pPr>
              <a:t>17</a:t>
            </a:fld>
            <a:endParaRPr lang="en-US" altLang="zh-CN"/>
          </a:p>
        </p:txBody>
      </p:sp>
    </p:spTree>
    <p:extLst>
      <p:ext uri="{BB962C8B-B14F-4D97-AF65-F5344CB8AC3E}">
        <p14:creationId xmlns:p14="http://schemas.microsoft.com/office/powerpoint/2010/main" val="171698115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1552D-7D00-5922-8BC9-D4E55C4D6C00}"/>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4E6ECB27-297A-C1E2-9B42-B997CCBBF5AC}"/>
              </a:ext>
            </a:extLst>
          </p:cNvPr>
          <p:cNvSpPr>
            <a:spLocks noGrp="1"/>
          </p:cNvSpPr>
          <p:nvPr>
            <p:ph idx="1"/>
          </p:nvPr>
        </p:nvSpPr>
        <p:spPr/>
        <p:txBody>
          <a:bodyPr/>
          <a:lstStyle/>
          <a:p>
            <a:r>
              <a:rPr lang="zh-CN" altLang="en-US" sz="2400" dirty="0"/>
              <a:t>成本：</a:t>
            </a:r>
            <a:r>
              <a:rPr lang="en-US" altLang="zh-CN" sz="2400" dirty="0"/>
              <a:t>Arm </a:t>
            </a:r>
            <a:r>
              <a:rPr lang="zh-CN" altLang="en-US" sz="2400" dirty="0"/>
              <a:t>认为，虽然 </a:t>
            </a:r>
            <a:r>
              <a:rPr lang="en-US" altLang="zh-CN" sz="2400" dirty="0"/>
              <a:t>RISC-V </a:t>
            </a:r>
            <a:r>
              <a:rPr lang="zh-CN" altLang="en-US" sz="2400" dirty="0"/>
              <a:t>核心指令集是免费的，但从设计工具、周边 </a:t>
            </a:r>
            <a:r>
              <a:rPr lang="en-US" altLang="zh-CN" sz="2400" dirty="0"/>
              <a:t>IP </a:t>
            </a:r>
            <a:r>
              <a:rPr lang="zh-CN" altLang="en-US" sz="2400" dirty="0"/>
              <a:t>到制造服务等，没有一项是免费的，</a:t>
            </a:r>
            <a:r>
              <a:rPr lang="en-US" altLang="zh-CN" sz="2400" dirty="0"/>
              <a:t>ISA </a:t>
            </a:r>
            <a:r>
              <a:rPr lang="zh-CN" altLang="en-US" sz="2400" dirty="0"/>
              <a:t>部分的成本其实影响不大。</a:t>
            </a:r>
            <a:endParaRPr lang="en-US" altLang="zh-CN" sz="2400" dirty="0"/>
          </a:p>
          <a:p>
            <a:endParaRPr lang="en-US" altLang="zh-CN" sz="2400" dirty="0"/>
          </a:p>
          <a:p>
            <a:endParaRPr lang="en-US" altLang="zh-CN" sz="2400" dirty="0"/>
          </a:p>
          <a:p>
            <a:r>
              <a:rPr lang="zh-CN" altLang="en-US" sz="2400" dirty="0"/>
              <a:t>成本：</a:t>
            </a:r>
            <a:r>
              <a:rPr lang="en-US" altLang="zh-CN" sz="2400" dirty="0"/>
              <a:t>RISC-V </a:t>
            </a:r>
            <a:r>
              <a:rPr lang="zh-CN" altLang="en-US" sz="2400" dirty="0"/>
              <a:t>的最大优点是架构的可定制性，相较之下，</a:t>
            </a:r>
            <a:r>
              <a:rPr lang="en-US" altLang="zh-CN" sz="2400" dirty="0"/>
              <a:t>Arm </a:t>
            </a:r>
            <a:r>
              <a:rPr lang="zh-CN" altLang="en-US" sz="2400" dirty="0"/>
              <a:t>不允许客户在基础架构授权下自定义核心，</a:t>
            </a:r>
            <a:r>
              <a:rPr lang="en-US" altLang="zh-CN" sz="2400" dirty="0"/>
              <a:t>Arm </a:t>
            </a:r>
            <a:r>
              <a:rPr lang="zh-CN" altLang="en-US" sz="2400" dirty="0"/>
              <a:t>虽然也提供可定制的架构授权服务，但是成本非常高，甚至高过周边所有 </a:t>
            </a:r>
            <a:r>
              <a:rPr lang="en-US" altLang="zh-CN" sz="2400" dirty="0"/>
              <a:t>IP </a:t>
            </a:r>
            <a:r>
              <a:rPr lang="zh-CN" altLang="en-US" sz="2400" dirty="0"/>
              <a:t>的组合，并非如 </a:t>
            </a:r>
            <a:r>
              <a:rPr lang="en-US" altLang="zh-CN" sz="2400" dirty="0"/>
              <a:t>Arm </a:t>
            </a:r>
            <a:r>
              <a:rPr lang="zh-CN" altLang="en-US" sz="2400" dirty="0"/>
              <a:t>所言仅占处理器的一小部分。</a:t>
            </a:r>
          </a:p>
          <a:p>
            <a:endParaRPr lang="zh-CN" altLang="en-US" sz="2400" dirty="0"/>
          </a:p>
          <a:p>
            <a:endParaRPr lang="zh-CN" altLang="en-US" sz="1800" dirty="0"/>
          </a:p>
        </p:txBody>
      </p:sp>
      <p:sp>
        <p:nvSpPr>
          <p:cNvPr id="4" name="灯片编号占位符 3">
            <a:extLst>
              <a:ext uri="{FF2B5EF4-FFF2-40B4-BE49-F238E27FC236}">
                <a16:creationId xmlns:a16="http://schemas.microsoft.com/office/drawing/2014/main" id="{0B47E157-A5D6-C320-564F-5CA1E009150A}"/>
              </a:ext>
            </a:extLst>
          </p:cNvPr>
          <p:cNvSpPr>
            <a:spLocks noGrp="1"/>
          </p:cNvSpPr>
          <p:nvPr>
            <p:ph type="sldNum" sz="quarter" idx="12"/>
          </p:nvPr>
        </p:nvSpPr>
        <p:spPr/>
        <p:txBody>
          <a:bodyPr/>
          <a:lstStyle/>
          <a:p>
            <a:pPr>
              <a:defRPr/>
            </a:pPr>
            <a:fld id="{581DD3E0-5F7C-46B2-AE3F-E81668104769}" type="slidenum">
              <a:rPr lang="en-US" altLang="zh-CN" smtClean="0"/>
              <a:pPr>
                <a:defRPr/>
              </a:pPr>
              <a:t>18</a:t>
            </a:fld>
            <a:endParaRPr lang="en-US" altLang="zh-CN"/>
          </a:p>
        </p:txBody>
      </p:sp>
    </p:spTree>
    <p:extLst>
      <p:ext uri="{BB962C8B-B14F-4D97-AF65-F5344CB8AC3E}">
        <p14:creationId xmlns:p14="http://schemas.microsoft.com/office/powerpoint/2010/main" val="116150626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F229F-E821-2F0B-89A8-FB9680340163}"/>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53C647A9-3E59-FD39-A73D-63A50FB72EF5}"/>
              </a:ext>
            </a:extLst>
          </p:cNvPr>
          <p:cNvSpPr>
            <a:spLocks noGrp="1"/>
          </p:cNvSpPr>
          <p:nvPr>
            <p:ph idx="1"/>
          </p:nvPr>
        </p:nvSpPr>
        <p:spPr/>
        <p:txBody>
          <a:bodyPr/>
          <a:lstStyle/>
          <a:p>
            <a:r>
              <a:rPr lang="zh-CN" altLang="en-US" dirty="0"/>
              <a:t>生态：作为新架构，</a:t>
            </a:r>
            <a:r>
              <a:rPr lang="en-US" altLang="zh-CN" dirty="0"/>
              <a:t>RISC-V </a:t>
            </a:r>
            <a:r>
              <a:rPr lang="zh-CN" altLang="en-US" dirty="0"/>
              <a:t>不仅缺乏市场验证，也没有足够的软硬件设计支持工具。</a:t>
            </a:r>
            <a:endParaRPr lang="en-US" altLang="zh-CN" dirty="0"/>
          </a:p>
          <a:p>
            <a:endParaRPr lang="en-US" dirty="0"/>
          </a:p>
          <a:p>
            <a:endParaRPr lang="en-US" dirty="0"/>
          </a:p>
          <a:p>
            <a:r>
              <a:rPr lang="zh-CN" altLang="en-US" dirty="0"/>
              <a:t>生态：</a:t>
            </a:r>
            <a:r>
              <a:rPr lang="en-US" altLang="zh-CN" dirty="0"/>
              <a:t>Arm </a:t>
            </a:r>
            <a:r>
              <a:rPr lang="zh-CN" altLang="en-US" dirty="0"/>
              <a:t>在发展初期同样也苦于生态的不成熟，若以老前辈的身份指责后进者不成熟，其实是有争议的，而且开源社区与各大软硬件公司都相当支持 </a:t>
            </a:r>
            <a:r>
              <a:rPr lang="en-US" altLang="zh-CN" dirty="0"/>
              <a:t>RISC-V </a:t>
            </a:r>
            <a:r>
              <a:rPr lang="zh-CN" altLang="en-US" dirty="0"/>
              <a:t>的发展，若操作系统成熟，那么新进架构快速和现有生态接轨，甚至追上 </a:t>
            </a:r>
            <a:r>
              <a:rPr lang="en-US" altLang="zh-CN" dirty="0"/>
              <a:t>Arm </a:t>
            </a:r>
            <a:r>
              <a:rPr lang="zh-CN" altLang="en-US" dirty="0"/>
              <a:t>生态，也不是不可能的事情。</a:t>
            </a:r>
            <a:endParaRPr lang="en-US" dirty="0"/>
          </a:p>
        </p:txBody>
      </p:sp>
      <p:sp>
        <p:nvSpPr>
          <p:cNvPr id="4" name="灯片编号占位符 3">
            <a:extLst>
              <a:ext uri="{FF2B5EF4-FFF2-40B4-BE49-F238E27FC236}">
                <a16:creationId xmlns:a16="http://schemas.microsoft.com/office/drawing/2014/main" id="{AD7A7860-7783-7F04-4D0F-43873550FE48}"/>
              </a:ext>
            </a:extLst>
          </p:cNvPr>
          <p:cNvSpPr>
            <a:spLocks noGrp="1"/>
          </p:cNvSpPr>
          <p:nvPr>
            <p:ph type="sldNum" sz="quarter" idx="12"/>
          </p:nvPr>
        </p:nvSpPr>
        <p:spPr/>
        <p:txBody>
          <a:bodyPr/>
          <a:lstStyle/>
          <a:p>
            <a:pPr>
              <a:defRPr/>
            </a:pPr>
            <a:fld id="{581DD3E0-5F7C-46B2-AE3F-E81668104769}" type="slidenum">
              <a:rPr lang="en-US" altLang="zh-CN" smtClean="0"/>
              <a:pPr>
                <a:defRPr/>
              </a:pPr>
              <a:t>19</a:t>
            </a:fld>
            <a:endParaRPr lang="en-US" altLang="zh-CN"/>
          </a:p>
        </p:txBody>
      </p:sp>
    </p:spTree>
    <p:extLst>
      <p:ext uri="{BB962C8B-B14F-4D97-AF65-F5344CB8AC3E}">
        <p14:creationId xmlns:p14="http://schemas.microsoft.com/office/powerpoint/2010/main" val="242951824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body" idx="4294967295"/>
          </p:nvPr>
        </p:nvSpPr>
        <p:spPr>
          <a:xfrm>
            <a:off x="897731" y="1530351"/>
            <a:ext cx="8089900" cy="3597275"/>
          </a:xfrm>
          <a:noFill/>
        </p:spPr>
        <p:txBody>
          <a:bodyPr/>
          <a:lstStyle/>
          <a:p>
            <a:pPr eaLnBrk="1" hangingPunct="1">
              <a:lnSpc>
                <a:spcPct val="90000"/>
              </a:lnSpc>
            </a:pPr>
            <a:r>
              <a:rPr lang="en-US" altLang="zh-CN" dirty="0">
                <a:solidFill>
                  <a:srgbClr val="3D5C00"/>
                </a:solidFill>
                <a:ea typeface="宋体" charset="-122"/>
              </a:rPr>
              <a:t>1.</a:t>
            </a:r>
            <a:r>
              <a:rPr lang="zh-CN" altLang="en-US" dirty="0">
                <a:solidFill>
                  <a:srgbClr val="3D5C00"/>
                </a:solidFill>
                <a:ea typeface="宋体" charset="-122"/>
              </a:rPr>
              <a:t> 计算机硬件组成及指令集架构</a:t>
            </a:r>
            <a:endParaRPr lang="en-US" altLang="zh-CN" dirty="0">
              <a:solidFill>
                <a:srgbClr val="3D5C00"/>
              </a:solidFill>
              <a:ea typeface="宋体" charset="-122"/>
            </a:endParaRPr>
          </a:p>
          <a:p>
            <a:pPr eaLnBrk="1" hangingPunct="1">
              <a:lnSpc>
                <a:spcPct val="90000"/>
              </a:lnSpc>
            </a:pPr>
            <a:endParaRPr lang="en-US" altLang="zh-CN" dirty="0">
              <a:solidFill>
                <a:srgbClr val="3D5C00"/>
              </a:solidFill>
              <a:ea typeface="宋体" charset="-122"/>
            </a:endParaRPr>
          </a:p>
          <a:p>
            <a:pPr eaLnBrk="1" hangingPunct="1">
              <a:lnSpc>
                <a:spcPct val="90000"/>
              </a:lnSpc>
            </a:pPr>
            <a:r>
              <a:rPr lang="en-US" altLang="zh-CN" dirty="0">
                <a:solidFill>
                  <a:srgbClr val="3D5C00"/>
                </a:solidFill>
                <a:ea typeface="宋体" charset="-122"/>
              </a:rPr>
              <a:t>2</a:t>
            </a:r>
            <a:r>
              <a:rPr lang="zh-CN" altLang="en-US" dirty="0">
                <a:solidFill>
                  <a:srgbClr val="3D5C00"/>
                </a:solidFill>
                <a:ea typeface="宋体" charset="-122"/>
              </a:rPr>
              <a:t>. </a:t>
            </a:r>
            <a:r>
              <a:rPr lang="en-US" altLang="zh-CN" dirty="0">
                <a:solidFill>
                  <a:srgbClr val="3D5C00"/>
                </a:solidFill>
                <a:ea typeface="宋体" charset="-122"/>
              </a:rPr>
              <a:t>RISC-V</a:t>
            </a:r>
            <a:r>
              <a:rPr lang="zh-CN" altLang="en-US" dirty="0">
                <a:solidFill>
                  <a:srgbClr val="3D5C00"/>
                </a:solidFill>
                <a:ea typeface="宋体" charset="-122"/>
              </a:rPr>
              <a:t>的历史</a:t>
            </a:r>
            <a:endParaRPr lang="en-US" altLang="zh-CN" dirty="0">
              <a:solidFill>
                <a:srgbClr val="3D5C00"/>
              </a:solidFill>
              <a:ea typeface="宋体" charset="-122"/>
            </a:endParaRPr>
          </a:p>
          <a:p>
            <a:pPr marL="0" indent="0" eaLnBrk="1" hangingPunct="1">
              <a:lnSpc>
                <a:spcPct val="90000"/>
              </a:lnSpc>
              <a:buNone/>
            </a:pPr>
            <a:endParaRPr lang="zh-CN" altLang="en-US" dirty="0">
              <a:solidFill>
                <a:srgbClr val="3D5C00"/>
              </a:solidFill>
              <a:ea typeface="宋体" charset="-122"/>
            </a:endParaRPr>
          </a:p>
          <a:p>
            <a:pPr eaLnBrk="1" hangingPunct="1">
              <a:lnSpc>
                <a:spcPct val="90000"/>
              </a:lnSpc>
            </a:pPr>
            <a:r>
              <a:rPr lang="en-US" altLang="zh-CN" dirty="0">
                <a:solidFill>
                  <a:srgbClr val="3D5C00"/>
                </a:solidFill>
                <a:ea typeface="宋体" charset="-122"/>
              </a:rPr>
              <a:t>3</a:t>
            </a:r>
            <a:r>
              <a:rPr lang="zh-CN" altLang="en-US" dirty="0">
                <a:solidFill>
                  <a:srgbClr val="3D5C00"/>
                </a:solidFill>
                <a:ea typeface="宋体" charset="-122"/>
              </a:rPr>
              <a:t>. </a:t>
            </a:r>
            <a:r>
              <a:rPr lang="en-US" altLang="zh-CN" dirty="0">
                <a:solidFill>
                  <a:srgbClr val="3D5C00"/>
                </a:solidFill>
                <a:ea typeface="宋体" charset="-122"/>
              </a:rPr>
              <a:t>RISC-V</a:t>
            </a:r>
            <a:r>
              <a:rPr lang="zh-CN" altLang="en-US" dirty="0">
                <a:solidFill>
                  <a:srgbClr val="3D5C00"/>
                </a:solidFill>
                <a:ea typeface="宋体" charset="-122"/>
              </a:rPr>
              <a:t>当今发展态势</a:t>
            </a:r>
            <a:endParaRPr lang="en-US" altLang="zh-CN" dirty="0">
              <a:solidFill>
                <a:srgbClr val="3D5C00"/>
              </a:solidFill>
              <a:ea typeface="宋体" charset="-122"/>
            </a:endParaRPr>
          </a:p>
          <a:p>
            <a:pPr marL="0" indent="0" eaLnBrk="1" hangingPunct="1">
              <a:lnSpc>
                <a:spcPct val="90000"/>
              </a:lnSpc>
              <a:buNone/>
            </a:pPr>
            <a:endParaRPr lang="en-US" altLang="zh-CN" dirty="0">
              <a:solidFill>
                <a:srgbClr val="3D5C00"/>
              </a:solidFill>
              <a:ea typeface="宋体" charset="-122"/>
            </a:endParaRPr>
          </a:p>
          <a:p>
            <a:pPr marL="0" indent="0" eaLnBrk="1" hangingPunct="1">
              <a:lnSpc>
                <a:spcPct val="90000"/>
              </a:lnSpc>
              <a:buNone/>
            </a:pPr>
            <a:endParaRPr lang="en-US" dirty="0">
              <a:solidFill>
                <a:srgbClr val="3D5C00"/>
              </a:solidFill>
              <a:ea typeface="宋体" charset="-122"/>
            </a:endParaRPr>
          </a:p>
          <a:p>
            <a:pPr lvl="1" eaLnBrk="1" hangingPunct="1">
              <a:lnSpc>
                <a:spcPct val="90000"/>
              </a:lnSpc>
            </a:pPr>
            <a:endParaRPr lang="en-US" sz="1800" dirty="0">
              <a:ea typeface="宋体" charset="-122"/>
            </a:endParaRPr>
          </a:p>
          <a:p>
            <a:pPr eaLnBrk="1" hangingPunct="1">
              <a:lnSpc>
                <a:spcPct val="90000"/>
              </a:lnSpc>
              <a:buFont typeface="Wingdings" pitchFamily="2" charset="2"/>
              <a:buNone/>
            </a:pPr>
            <a:endParaRPr lang="zh-CN" altLang="en-US" sz="1800" dirty="0">
              <a:ea typeface="宋体" charset="-122"/>
            </a:endParaRPr>
          </a:p>
        </p:txBody>
      </p:sp>
      <p:sp>
        <p:nvSpPr>
          <p:cNvPr id="2" name="灯片编号占位符 1">
            <a:extLst>
              <a:ext uri="{FF2B5EF4-FFF2-40B4-BE49-F238E27FC236}">
                <a16:creationId xmlns:a16="http://schemas.microsoft.com/office/drawing/2014/main" id="{D4A3F2F0-AEA2-40CD-8A4C-B59080E3DA0A}"/>
              </a:ext>
            </a:extLst>
          </p:cNvPr>
          <p:cNvSpPr>
            <a:spLocks noGrp="1"/>
          </p:cNvSpPr>
          <p:nvPr>
            <p:ph type="sldNum" sz="quarter" idx="12"/>
          </p:nvPr>
        </p:nvSpPr>
        <p:spPr/>
        <p:txBody>
          <a:bodyPr/>
          <a:lstStyle/>
          <a:p>
            <a:pPr>
              <a:defRPr/>
            </a:pPr>
            <a:fld id="{F3E041F5-C80F-41AD-85A6-1DB15A00DDFA}"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1B798-3C57-1294-319B-972632745AB7}"/>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117EEDB2-F207-606E-11A7-72A5DA0A4E16}"/>
              </a:ext>
            </a:extLst>
          </p:cNvPr>
          <p:cNvSpPr>
            <a:spLocks noGrp="1"/>
          </p:cNvSpPr>
          <p:nvPr>
            <p:ph idx="1"/>
          </p:nvPr>
        </p:nvSpPr>
        <p:spPr/>
        <p:txBody>
          <a:bodyPr/>
          <a:lstStyle/>
          <a:p>
            <a:r>
              <a:rPr lang="zh-CN" altLang="en-US" dirty="0"/>
              <a:t>碎片化：</a:t>
            </a:r>
            <a:r>
              <a:rPr lang="en-US" altLang="zh-CN" dirty="0"/>
              <a:t>RISC-V </a:t>
            </a:r>
            <a:r>
              <a:rPr lang="zh-CN" altLang="en-US" dirty="0"/>
              <a:t>容许设计者增加自有的指令集扩展，这将导致软件可能必须针对不同的扩展进行支持工作，越多开发者支持，就越可能加剧这种状况，而这就是碎片化。</a:t>
            </a:r>
            <a:endParaRPr lang="en-US" altLang="zh-CN" dirty="0"/>
          </a:p>
          <a:p>
            <a:endParaRPr lang="en-US" dirty="0"/>
          </a:p>
          <a:p>
            <a:r>
              <a:rPr lang="zh-CN" altLang="en-US" dirty="0"/>
              <a:t>碎片化：</a:t>
            </a:r>
            <a:r>
              <a:rPr lang="en-US" altLang="zh-CN" dirty="0"/>
              <a:t>RISC-V </a:t>
            </a:r>
            <a:r>
              <a:rPr lang="zh-CN" altLang="en-US" dirty="0"/>
              <a:t>都必须遵守共有的 </a:t>
            </a:r>
            <a:r>
              <a:rPr lang="en-US" altLang="zh-CN" dirty="0"/>
              <a:t>40 </a:t>
            </a:r>
            <a:r>
              <a:rPr lang="zh-CN" altLang="en-US" dirty="0"/>
              <a:t>条基本指令集，确保基本的兼容性，况且 </a:t>
            </a:r>
            <a:r>
              <a:rPr lang="en-US" altLang="zh-CN" dirty="0"/>
              <a:t>Arm </a:t>
            </a:r>
            <a:r>
              <a:rPr lang="zh-CN" altLang="en-US" dirty="0"/>
              <a:t>本身也容许包含 </a:t>
            </a:r>
            <a:r>
              <a:rPr lang="en-US" altLang="zh-CN" dirty="0"/>
              <a:t>NVIDIA</a:t>
            </a:r>
            <a:r>
              <a:rPr lang="zh-CN" altLang="en-US" dirty="0"/>
              <a:t>、苹果、高通等采用架构授权的客户增加自有的指令，而 </a:t>
            </a:r>
            <a:r>
              <a:rPr lang="en-US" altLang="zh-CN" dirty="0"/>
              <a:t>Arm </a:t>
            </a:r>
            <a:r>
              <a:rPr lang="zh-CN" altLang="en-US" dirty="0"/>
              <a:t>过去也针对自己的架构设计了多种 </a:t>
            </a:r>
            <a:r>
              <a:rPr lang="en-US" altLang="zh-CN" dirty="0"/>
              <a:t>ISA</a:t>
            </a:r>
            <a:r>
              <a:rPr lang="zh-CN" altLang="en-US" dirty="0"/>
              <a:t>（</a:t>
            </a:r>
            <a:r>
              <a:rPr lang="en-US" altLang="zh-CN" dirty="0"/>
              <a:t>ARM V6 / 7 / 8</a:t>
            </a:r>
            <a:r>
              <a:rPr lang="zh-CN" altLang="en-US" dirty="0"/>
              <a:t>，</a:t>
            </a:r>
            <a:r>
              <a:rPr lang="en-US" altLang="zh-CN" dirty="0"/>
              <a:t>Thumb1</a:t>
            </a:r>
            <a:r>
              <a:rPr lang="zh-CN" altLang="en-US" dirty="0"/>
              <a:t>，</a:t>
            </a:r>
            <a:r>
              <a:rPr lang="en-US" altLang="zh-CN" dirty="0"/>
              <a:t>Thumb2</a:t>
            </a:r>
            <a:r>
              <a:rPr lang="zh-CN" altLang="en-US" dirty="0"/>
              <a:t>，</a:t>
            </a:r>
            <a:r>
              <a:rPr lang="en-US" altLang="zh-CN" dirty="0" err="1"/>
              <a:t>ThumbEE</a:t>
            </a:r>
            <a:r>
              <a:rPr lang="zh-CN" altLang="en-US" dirty="0"/>
              <a:t>，</a:t>
            </a:r>
            <a:r>
              <a:rPr lang="en-US" altLang="zh-CN" dirty="0" err="1"/>
              <a:t>Jazelle</a:t>
            </a:r>
            <a:r>
              <a:rPr lang="zh-CN" altLang="en-US" dirty="0"/>
              <a:t>，</a:t>
            </a:r>
            <a:r>
              <a:rPr lang="en-US" altLang="zh-CN" dirty="0"/>
              <a:t>ARM V8</a:t>
            </a:r>
            <a:r>
              <a:rPr lang="zh-CN" altLang="en-US" dirty="0"/>
              <a:t>，</a:t>
            </a:r>
            <a:r>
              <a:rPr lang="en-US" altLang="zh-CN" dirty="0"/>
              <a:t>V8-M</a:t>
            </a:r>
            <a:r>
              <a:rPr lang="zh-CN" altLang="en-US" dirty="0"/>
              <a:t>，</a:t>
            </a:r>
            <a:r>
              <a:rPr lang="en-US" altLang="zh-CN" dirty="0"/>
              <a:t>NVIC / VIC / GICv2 / 3/4... </a:t>
            </a:r>
            <a:r>
              <a:rPr lang="zh-CN" altLang="en-US" dirty="0"/>
              <a:t>等，以及包含 </a:t>
            </a:r>
            <a:r>
              <a:rPr lang="en-US" altLang="zh-CN" dirty="0"/>
              <a:t>DSP / NEON / VFP / SVE </a:t>
            </a:r>
            <a:r>
              <a:rPr lang="zh-CN" altLang="en-US" dirty="0"/>
              <a:t>等指令集变体），甚至比开源社区更复杂，因此，</a:t>
            </a:r>
            <a:r>
              <a:rPr lang="en-US" altLang="zh-CN" dirty="0"/>
              <a:t>Arm </a:t>
            </a:r>
            <a:r>
              <a:rPr lang="zh-CN" altLang="en-US" dirty="0"/>
              <a:t>所指责的状况也同样会发生在自己身上。</a:t>
            </a:r>
            <a:endParaRPr lang="en-US" dirty="0"/>
          </a:p>
        </p:txBody>
      </p:sp>
      <p:sp>
        <p:nvSpPr>
          <p:cNvPr id="4" name="灯片编号占位符 3">
            <a:extLst>
              <a:ext uri="{FF2B5EF4-FFF2-40B4-BE49-F238E27FC236}">
                <a16:creationId xmlns:a16="http://schemas.microsoft.com/office/drawing/2014/main" id="{FF35B1EF-4939-FA51-9378-B68FB669A7F6}"/>
              </a:ext>
            </a:extLst>
          </p:cNvPr>
          <p:cNvSpPr>
            <a:spLocks noGrp="1"/>
          </p:cNvSpPr>
          <p:nvPr>
            <p:ph type="sldNum" sz="quarter" idx="12"/>
          </p:nvPr>
        </p:nvSpPr>
        <p:spPr/>
        <p:txBody>
          <a:bodyPr/>
          <a:lstStyle/>
          <a:p>
            <a:pPr>
              <a:defRPr/>
            </a:pPr>
            <a:fld id="{581DD3E0-5F7C-46B2-AE3F-E81668104769}" type="slidenum">
              <a:rPr lang="en-US" altLang="zh-CN" smtClean="0"/>
              <a:pPr>
                <a:defRPr/>
              </a:pPr>
              <a:t>20</a:t>
            </a:fld>
            <a:endParaRPr lang="en-US" altLang="zh-CN"/>
          </a:p>
        </p:txBody>
      </p:sp>
    </p:spTree>
    <p:extLst>
      <p:ext uri="{BB962C8B-B14F-4D97-AF65-F5344CB8AC3E}">
        <p14:creationId xmlns:p14="http://schemas.microsoft.com/office/powerpoint/2010/main" val="321519085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42C23-A8F0-2A7F-718B-3C90C7EB302A}"/>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9314FEEC-0DAB-CDFB-19AE-FD8D88988D63}"/>
              </a:ext>
            </a:extLst>
          </p:cNvPr>
          <p:cNvSpPr>
            <a:spLocks noGrp="1"/>
          </p:cNvSpPr>
          <p:nvPr>
            <p:ph idx="1"/>
          </p:nvPr>
        </p:nvSpPr>
        <p:spPr/>
        <p:txBody>
          <a:bodyPr/>
          <a:lstStyle/>
          <a:p>
            <a:r>
              <a:rPr lang="zh-CN" altLang="en-US" dirty="0"/>
              <a:t>安全性：包含 </a:t>
            </a:r>
            <a:r>
              <a:rPr lang="en-US" altLang="zh-CN" dirty="0"/>
              <a:t>Arm </a:t>
            </a:r>
            <a:r>
              <a:rPr lang="zh-CN" altLang="en-US" dirty="0"/>
              <a:t>在内的主流处理器架构在前些时间都遭遇了设计上的漏洞等安全性问题，而作为新创的架构，</a:t>
            </a:r>
            <a:r>
              <a:rPr lang="en-US" altLang="zh-CN" dirty="0"/>
              <a:t>RISC-V </a:t>
            </a:r>
            <a:r>
              <a:rPr lang="zh-CN" altLang="en-US" dirty="0"/>
              <a:t>在应对这方面的风险时，可能就无法有效处理。</a:t>
            </a:r>
            <a:endParaRPr lang="en-US" altLang="zh-CN" dirty="0"/>
          </a:p>
          <a:p>
            <a:endParaRPr lang="en-US" dirty="0"/>
          </a:p>
          <a:p>
            <a:r>
              <a:rPr lang="zh-CN" altLang="en-US" dirty="0"/>
              <a:t>安全性：</a:t>
            </a:r>
            <a:r>
              <a:rPr lang="en-US" altLang="zh-CN" dirty="0"/>
              <a:t>Arm</a:t>
            </a:r>
            <a:r>
              <a:rPr lang="zh-CN" altLang="en-US" dirty="0"/>
              <a:t>、</a:t>
            </a:r>
            <a:r>
              <a:rPr lang="en-US" altLang="zh-CN" dirty="0"/>
              <a:t>Intel</a:t>
            </a:r>
            <a:r>
              <a:rPr lang="zh-CN" altLang="en-US" dirty="0"/>
              <a:t>、</a:t>
            </a:r>
            <a:r>
              <a:rPr lang="en-US" altLang="zh-CN" dirty="0"/>
              <a:t>AMD </a:t>
            </a:r>
            <a:r>
              <a:rPr lang="zh-CN" altLang="en-US" dirty="0"/>
              <a:t>等传统处理器大厂都未能幸免于处理器安全漏洞问题，要以此议题质疑 </a:t>
            </a:r>
            <a:r>
              <a:rPr lang="en-US" altLang="zh-CN" dirty="0"/>
              <a:t>RISC-V </a:t>
            </a:r>
            <a:r>
              <a:rPr lang="zh-CN" altLang="en-US" dirty="0"/>
              <a:t>同样也站不住脚。而 </a:t>
            </a:r>
            <a:r>
              <a:rPr lang="en-US" altLang="zh-CN" dirty="0"/>
              <a:t>Linux </a:t>
            </a:r>
            <a:r>
              <a:rPr lang="zh-CN" altLang="en-US" dirty="0"/>
              <a:t>设计大神 </a:t>
            </a:r>
            <a:r>
              <a:rPr lang="en-US" altLang="zh-CN" dirty="0"/>
              <a:t>Linus </a:t>
            </a:r>
            <a:r>
              <a:rPr lang="zh-CN" altLang="en-US" dirty="0"/>
              <a:t>则曾表示，安全漏洞基本上只是臭虫，难免都会发生，能修正就好。</a:t>
            </a:r>
            <a:endParaRPr lang="en-US" dirty="0"/>
          </a:p>
        </p:txBody>
      </p:sp>
      <p:sp>
        <p:nvSpPr>
          <p:cNvPr id="4" name="灯片编号占位符 3">
            <a:extLst>
              <a:ext uri="{FF2B5EF4-FFF2-40B4-BE49-F238E27FC236}">
                <a16:creationId xmlns:a16="http://schemas.microsoft.com/office/drawing/2014/main" id="{7439F2D4-60FF-AE31-3119-A178914B131D}"/>
              </a:ext>
            </a:extLst>
          </p:cNvPr>
          <p:cNvSpPr>
            <a:spLocks noGrp="1"/>
          </p:cNvSpPr>
          <p:nvPr>
            <p:ph type="sldNum" sz="quarter" idx="12"/>
          </p:nvPr>
        </p:nvSpPr>
        <p:spPr/>
        <p:txBody>
          <a:bodyPr/>
          <a:lstStyle/>
          <a:p>
            <a:pPr>
              <a:defRPr/>
            </a:pPr>
            <a:fld id="{581DD3E0-5F7C-46B2-AE3F-E81668104769}" type="slidenum">
              <a:rPr lang="en-US" altLang="zh-CN" smtClean="0"/>
              <a:pPr>
                <a:defRPr/>
              </a:pPr>
              <a:t>21</a:t>
            </a:fld>
            <a:endParaRPr lang="en-US" altLang="zh-CN"/>
          </a:p>
        </p:txBody>
      </p:sp>
    </p:spTree>
    <p:extLst>
      <p:ext uri="{BB962C8B-B14F-4D97-AF65-F5344CB8AC3E}">
        <p14:creationId xmlns:p14="http://schemas.microsoft.com/office/powerpoint/2010/main" val="33547400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7EEB0-A3DD-1834-3828-D50837DA2991}"/>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0E92F258-7ABF-51EC-EA63-9D20CFEECF2A}"/>
              </a:ext>
            </a:extLst>
          </p:cNvPr>
          <p:cNvSpPr>
            <a:spLocks noGrp="1"/>
          </p:cNvSpPr>
          <p:nvPr>
            <p:ph idx="1"/>
          </p:nvPr>
        </p:nvSpPr>
        <p:spPr/>
        <p:txBody>
          <a:bodyPr/>
          <a:lstStyle/>
          <a:p>
            <a:r>
              <a:rPr lang="zh-CN" altLang="en-US" dirty="0"/>
              <a:t>设计验证：一般处理器在设计时都必须针对所有指令集进行庞大的验证工作，确保执行不会出错，但作为可以让开发者自行更动指令集的架构，</a:t>
            </a:r>
            <a:r>
              <a:rPr lang="en-US" altLang="zh-CN" dirty="0"/>
              <a:t>RISC-V </a:t>
            </a:r>
            <a:r>
              <a:rPr lang="zh-CN" altLang="en-US" dirty="0"/>
              <a:t>可能带给芯片设计公司伴随着设计弹性而来的更大风险。</a:t>
            </a:r>
            <a:endParaRPr lang="en-US" altLang="zh-CN" dirty="0"/>
          </a:p>
          <a:p>
            <a:endParaRPr lang="en-US" dirty="0"/>
          </a:p>
          <a:p>
            <a:r>
              <a:rPr lang="zh-CN" altLang="en-US" dirty="0"/>
              <a:t>设计验证：开发处理器主要是针对不同应用，因此考量点也有不同，比如说，</a:t>
            </a:r>
            <a:r>
              <a:rPr lang="en-US" altLang="zh-CN" dirty="0"/>
              <a:t>MIPS</a:t>
            </a:r>
            <a:r>
              <a:rPr lang="zh-CN" altLang="en-US" dirty="0"/>
              <a:t>、</a:t>
            </a:r>
            <a:r>
              <a:rPr lang="en-US" altLang="zh-CN" dirty="0"/>
              <a:t>X86 </a:t>
            </a:r>
            <a:r>
              <a:rPr lang="zh-CN" altLang="en-US" dirty="0"/>
              <a:t>很早就推出多线程工作模式，但 </a:t>
            </a:r>
            <a:r>
              <a:rPr lang="en-US" altLang="zh-CN" dirty="0"/>
              <a:t>Arm </a:t>
            </a:r>
            <a:r>
              <a:rPr lang="zh-CN" altLang="en-US" dirty="0"/>
              <a:t>直到今日还不支持这种已经是主流的系统架构，而对于这种功能上的缺失，</a:t>
            </a:r>
            <a:r>
              <a:rPr lang="en-US" altLang="zh-CN" dirty="0"/>
              <a:t>Arm </a:t>
            </a:r>
            <a:r>
              <a:rPr lang="zh-CN" altLang="en-US" dirty="0"/>
              <a:t>并不会因个别客户的要求而有改变，另外，针对架构改变后的验证，其相关的验证工具套件都已经很成熟，也不是 </a:t>
            </a:r>
            <a:r>
              <a:rPr lang="en-US" altLang="zh-CN" dirty="0"/>
              <a:t>X86 </a:t>
            </a:r>
            <a:r>
              <a:rPr lang="zh-CN" altLang="en-US" dirty="0"/>
              <a:t>或 </a:t>
            </a:r>
            <a:r>
              <a:rPr lang="en-US" altLang="zh-CN" dirty="0"/>
              <a:t>Arm </a:t>
            </a:r>
            <a:r>
              <a:rPr lang="zh-CN" altLang="en-US" dirty="0"/>
              <a:t>架构所独有。</a:t>
            </a:r>
            <a:endParaRPr lang="en-US" dirty="0"/>
          </a:p>
        </p:txBody>
      </p:sp>
      <p:sp>
        <p:nvSpPr>
          <p:cNvPr id="4" name="灯片编号占位符 3">
            <a:extLst>
              <a:ext uri="{FF2B5EF4-FFF2-40B4-BE49-F238E27FC236}">
                <a16:creationId xmlns:a16="http://schemas.microsoft.com/office/drawing/2014/main" id="{53F9EF15-0F8F-1719-9541-8DC0F6F7286E}"/>
              </a:ext>
            </a:extLst>
          </p:cNvPr>
          <p:cNvSpPr>
            <a:spLocks noGrp="1"/>
          </p:cNvSpPr>
          <p:nvPr>
            <p:ph type="sldNum" sz="quarter" idx="12"/>
          </p:nvPr>
        </p:nvSpPr>
        <p:spPr/>
        <p:txBody>
          <a:bodyPr/>
          <a:lstStyle/>
          <a:p>
            <a:pPr>
              <a:defRPr/>
            </a:pPr>
            <a:fld id="{581DD3E0-5F7C-46B2-AE3F-E81668104769}" type="slidenum">
              <a:rPr lang="en-US" altLang="zh-CN" smtClean="0"/>
              <a:pPr>
                <a:defRPr/>
              </a:pPr>
              <a:t>22</a:t>
            </a:fld>
            <a:endParaRPr lang="en-US" altLang="zh-CN"/>
          </a:p>
        </p:txBody>
      </p:sp>
    </p:spTree>
    <p:extLst>
      <p:ext uri="{BB962C8B-B14F-4D97-AF65-F5344CB8AC3E}">
        <p14:creationId xmlns:p14="http://schemas.microsoft.com/office/powerpoint/2010/main" val="324232873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CF6AE-3FC2-F3E8-D5A8-DCB2A4101C0C}"/>
              </a:ext>
            </a:extLst>
          </p:cNvPr>
          <p:cNvSpPr>
            <a:spLocks noGrp="1"/>
          </p:cNvSpPr>
          <p:nvPr>
            <p:ph type="title"/>
          </p:nvPr>
        </p:nvSpPr>
        <p:spPr/>
        <p:txBody>
          <a:bodyPr/>
          <a:lstStyle/>
          <a:p>
            <a:endParaRPr lang="en-US"/>
          </a:p>
        </p:txBody>
      </p:sp>
      <p:pic>
        <p:nvPicPr>
          <p:cNvPr id="6" name="内容占位符 5">
            <a:extLst>
              <a:ext uri="{FF2B5EF4-FFF2-40B4-BE49-F238E27FC236}">
                <a16:creationId xmlns:a16="http://schemas.microsoft.com/office/drawing/2014/main" id="{952AE1EF-EDCF-3A7B-CBCB-9DB2F12F9E83}"/>
              </a:ext>
            </a:extLst>
          </p:cNvPr>
          <p:cNvPicPr>
            <a:picLocks noGrp="1" noChangeAspect="1"/>
          </p:cNvPicPr>
          <p:nvPr>
            <p:ph idx="1"/>
          </p:nvPr>
        </p:nvPicPr>
        <p:blipFill>
          <a:blip r:embed="rId2"/>
          <a:stretch>
            <a:fillRect/>
          </a:stretch>
        </p:blipFill>
        <p:spPr>
          <a:xfrm>
            <a:off x="432307" y="1340768"/>
            <a:ext cx="9378443" cy="4719089"/>
          </a:xfrm>
        </p:spPr>
      </p:pic>
      <p:sp>
        <p:nvSpPr>
          <p:cNvPr id="4" name="灯片编号占位符 3">
            <a:extLst>
              <a:ext uri="{FF2B5EF4-FFF2-40B4-BE49-F238E27FC236}">
                <a16:creationId xmlns:a16="http://schemas.microsoft.com/office/drawing/2014/main" id="{8A1F77E1-927E-8A93-3F7E-916DA9EBCDE1}"/>
              </a:ext>
            </a:extLst>
          </p:cNvPr>
          <p:cNvSpPr>
            <a:spLocks noGrp="1"/>
          </p:cNvSpPr>
          <p:nvPr>
            <p:ph type="sldNum" sz="quarter" idx="12"/>
          </p:nvPr>
        </p:nvSpPr>
        <p:spPr/>
        <p:txBody>
          <a:bodyPr/>
          <a:lstStyle/>
          <a:p>
            <a:pPr>
              <a:defRPr/>
            </a:pPr>
            <a:fld id="{581DD3E0-5F7C-46B2-AE3F-E81668104769}" type="slidenum">
              <a:rPr lang="en-US" altLang="zh-CN" smtClean="0"/>
              <a:pPr>
                <a:defRPr/>
              </a:pPr>
              <a:t>23</a:t>
            </a:fld>
            <a:endParaRPr lang="en-US" altLang="zh-CN"/>
          </a:p>
        </p:txBody>
      </p:sp>
    </p:spTree>
    <p:extLst>
      <p:ext uri="{BB962C8B-B14F-4D97-AF65-F5344CB8AC3E}">
        <p14:creationId xmlns:p14="http://schemas.microsoft.com/office/powerpoint/2010/main" val="114038023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9D5543B-DF85-7462-0168-E7EC20AAC846}"/>
              </a:ext>
            </a:extLst>
          </p:cNvPr>
          <p:cNvSpPr>
            <a:spLocks noGrp="1"/>
          </p:cNvSpPr>
          <p:nvPr>
            <p:ph idx="1"/>
          </p:nvPr>
        </p:nvSpPr>
        <p:spPr>
          <a:xfrm>
            <a:off x="344488" y="548680"/>
            <a:ext cx="8928100" cy="4608513"/>
          </a:xfrm>
        </p:spPr>
        <p:txBody>
          <a:bodyPr/>
          <a:lstStyle/>
          <a:p>
            <a:r>
              <a:rPr lang="zh-CN" altLang="en-US" b="0" dirty="0"/>
              <a:t>作为一种指令集架构，</a:t>
            </a:r>
            <a:r>
              <a:rPr lang="en-US" altLang="zh-CN" b="0" dirty="0"/>
              <a:t>RISC-V </a:t>
            </a:r>
            <a:r>
              <a:rPr lang="zh-CN" altLang="en-US" b="0" dirty="0"/>
              <a:t>本身并不像软件一样是“开源”的，因为 </a:t>
            </a:r>
            <a:r>
              <a:rPr lang="en-US" altLang="zh-CN" b="0" dirty="0"/>
              <a:t>ISA </a:t>
            </a:r>
            <a:r>
              <a:rPr lang="zh-CN" altLang="en-US" b="0" dirty="0"/>
              <a:t>不是由源代码构成的。然而，它是一个开放的规范，它是在知识共享许可下发布的。</a:t>
            </a:r>
            <a:endParaRPr lang="en-US" altLang="zh-CN" b="0" dirty="0"/>
          </a:p>
          <a:p>
            <a:endParaRPr lang="en-US" b="0" dirty="0"/>
          </a:p>
          <a:p>
            <a:endParaRPr lang="en-US" b="0" dirty="0"/>
          </a:p>
          <a:p>
            <a:r>
              <a:rPr lang="zh-CN" altLang="en-US" b="0" dirty="0"/>
              <a:t>许多 </a:t>
            </a:r>
            <a:r>
              <a:rPr lang="en-US" altLang="zh-CN" b="0" dirty="0"/>
              <a:t>RISC</a:t>
            </a:r>
            <a:r>
              <a:rPr lang="zh-CN" altLang="en-US" b="0" dirty="0"/>
              <a:t>、</a:t>
            </a:r>
            <a:r>
              <a:rPr lang="en-US" altLang="zh-CN" b="0" dirty="0"/>
              <a:t>MIPS </a:t>
            </a:r>
            <a:r>
              <a:rPr lang="zh-CN" altLang="en-US" b="0" dirty="0"/>
              <a:t>和其他设计已经不同程度地“开放”。 </a:t>
            </a:r>
            <a:r>
              <a:rPr lang="en-US" altLang="zh-CN" b="0" dirty="0"/>
              <a:t>2005 </a:t>
            </a:r>
            <a:r>
              <a:rPr lang="zh-CN" altLang="en-US" b="0" dirty="0"/>
              <a:t>年，</a:t>
            </a:r>
            <a:r>
              <a:rPr lang="en-US" altLang="zh-CN" b="0" dirty="0"/>
              <a:t>Sun Microsystems </a:t>
            </a:r>
            <a:r>
              <a:rPr lang="zh-CN" altLang="en-US" b="0" dirty="0"/>
              <a:t>开放了 </a:t>
            </a:r>
            <a:r>
              <a:rPr lang="en-US" altLang="zh-CN" b="0" dirty="0"/>
              <a:t>SPARC </a:t>
            </a:r>
            <a:r>
              <a:rPr lang="zh-CN" altLang="en-US" b="0" dirty="0"/>
              <a:t>架构，在 </a:t>
            </a:r>
            <a:r>
              <a:rPr lang="en-US" altLang="zh-CN" b="0" dirty="0"/>
              <a:t>GNU </a:t>
            </a:r>
            <a:r>
              <a:rPr lang="zh-CN" altLang="en-US" b="0" dirty="0"/>
              <a:t>许可证 下创建了 </a:t>
            </a:r>
            <a:r>
              <a:rPr lang="en-US" altLang="zh-CN" b="0" dirty="0" err="1"/>
              <a:t>OpenSPARC</a:t>
            </a:r>
            <a:r>
              <a:rPr lang="en-US" altLang="zh-CN" b="0" dirty="0"/>
              <a:t> </a:t>
            </a:r>
            <a:r>
              <a:rPr lang="zh-CN" altLang="en-US" b="0" dirty="0"/>
              <a:t>项目。 </a:t>
            </a:r>
            <a:r>
              <a:rPr lang="en-US" altLang="zh-CN" b="0" dirty="0" err="1"/>
              <a:t>OpenRISC</a:t>
            </a:r>
            <a:r>
              <a:rPr lang="en-US" altLang="zh-CN" b="0" dirty="0"/>
              <a:t> </a:t>
            </a:r>
            <a:r>
              <a:rPr lang="zh-CN" altLang="en-US" b="0" dirty="0"/>
              <a:t>项目在较宽松的 </a:t>
            </a:r>
            <a:r>
              <a:rPr lang="en-US" altLang="zh-CN" b="0" dirty="0"/>
              <a:t>GNU </a:t>
            </a:r>
            <a:r>
              <a:rPr lang="zh-CN" altLang="en-US" b="0" dirty="0"/>
              <a:t>公共许可证下通过 </a:t>
            </a:r>
            <a:r>
              <a:rPr lang="en-US" altLang="zh-CN" b="0" dirty="0" err="1"/>
              <a:t>OpenCores</a:t>
            </a:r>
            <a:r>
              <a:rPr lang="en-US" altLang="zh-CN" b="0" dirty="0"/>
              <a:t> </a:t>
            </a:r>
            <a:r>
              <a:rPr lang="zh-CN" altLang="en-US" b="0" dirty="0"/>
              <a:t>社区提供 </a:t>
            </a:r>
            <a:r>
              <a:rPr lang="en-US" altLang="zh-CN" b="0" dirty="0"/>
              <a:t>32 </a:t>
            </a:r>
            <a:r>
              <a:rPr lang="zh-CN" altLang="en-US" b="0" dirty="0"/>
              <a:t>位和 </a:t>
            </a:r>
            <a:r>
              <a:rPr lang="en-US" altLang="zh-CN" b="0" dirty="0"/>
              <a:t>64 </a:t>
            </a:r>
            <a:r>
              <a:rPr lang="zh-CN" altLang="en-US" b="0" dirty="0"/>
              <a:t>位内核，这比 </a:t>
            </a:r>
            <a:r>
              <a:rPr lang="en-US" altLang="zh-CN" b="0" dirty="0"/>
              <a:t>GPL </a:t>
            </a:r>
            <a:r>
              <a:rPr lang="zh-CN" altLang="en-US" b="0" dirty="0"/>
              <a:t>的限制要少一些。 </a:t>
            </a:r>
            <a:r>
              <a:rPr lang="en-US" altLang="zh-CN" b="0" dirty="0"/>
              <a:t>Wave Computing </a:t>
            </a:r>
            <a:r>
              <a:rPr lang="zh-CN" altLang="en-US" b="0" dirty="0"/>
              <a:t>拥有的 </a:t>
            </a:r>
            <a:r>
              <a:rPr lang="en-US" altLang="zh-CN" b="0" dirty="0"/>
              <a:t>MIPS </a:t>
            </a:r>
            <a:r>
              <a:rPr lang="zh-CN" altLang="en-US" b="0" dirty="0"/>
              <a:t>架构是根据“开放使用”许可提供的。</a:t>
            </a:r>
            <a:endParaRPr lang="en-US" b="0" dirty="0"/>
          </a:p>
        </p:txBody>
      </p:sp>
      <p:sp>
        <p:nvSpPr>
          <p:cNvPr id="4" name="灯片编号占位符 3">
            <a:extLst>
              <a:ext uri="{FF2B5EF4-FFF2-40B4-BE49-F238E27FC236}">
                <a16:creationId xmlns:a16="http://schemas.microsoft.com/office/drawing/2014/main" id="{4D55B4EE-729E-525F-2454-D8701BDDAB2C}"/>
              </a:ext>
            </a:extLst>
          </p:cNvPr>
          <p:cNvSpPr>
            <a:spLocks noGrp="1"/>
          </p:cNvSpPr>
          <p:nvPr>
            <p:ph type="sldNum" sz="quarter" idx="12"/>
          </p:nvPr>
        </p:nvSpPr>
        <p:spPr/>
        <p:txBody>
          <a:bodyPr/>
          <a:lstStyle/>
          <a:p>
            <a:pPr>
              <a:defRPr/>
            </a:pPr>
            <a:fld id="{581DD3E0-5F7C-46B2-AE3F-E81668104769}" type="slidenum">
              <a:rPr lang="en-US" altLang="zh-CN" smtClean="0"/>
              <a:pPr>
                <a:defRPr/>
              </a:pPr>
              <a:t>24</a:t>
            </a:fld>
            <a:endParaRPr lang="en-US" altLang="zh-CN"/>
          </a:p>
        </p:txBody>
      </p:sp>
    </p:spTree>
    <p:extLst>
      <p:ext uri="{BB962C8B-B14F-4D97-AF65-F5344CB8AC3E}">
        <p14:creationId xmlns:p14="http://schemas.microsoft.com/office/powerpoint/2010/main" val="18843773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CB407-F6B9-27BB-03DC-02C2049BC47C}"/>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RISC-V</a:t>
            </a:r>
            <a:r>
              <a:rPr lang="zh-CN" altLang="en-US" dirty="0">
                <a:effectLst>
                  <a:outerShdw blurRad="38100" dist="38100" dir="2700000" algn="tl">
                    <a:srgbClr val="000000">
                      <a:alpha val="43137"/>
                    </a:srgbClr>
                  </a:outerShdw>
                </a:effectLst>
              </a:rPr>
              <a:t>在中国</a:t>
            </a:r>
            <a:endParaRPr lang="en-US" dirty="0">
              <a:effectLst>
                <a:outerShdw blurRad="38100" dist="38100" dir="2700000" algn="tl">
                  <a:srgbClr val="000000">
                    <a:alpha val="43137"/>
                  </a:srgbClr>
                </a:outerShdw>
              </a:effectLst>
            </a:endParaRPr>
          </a:p>
        </p:txBody>
      </p:sp>
      <p:pic>
        <p:nvPicPr>
          <p:cNvPr id="6" name="内容占位符 5" descr="电子设备的屏幕&#10;&#10;描述已自动生成">
            <a:extLst>
              <a:ext uri="{FF2B5EF4-FFF2-40B4-BE49-F238E27FC236}">
                <a16:creationId xmlns:a16="http://schemas.microsoft.com/office/drawing/2014/main" id="{BE2F8C4B-DB6A-0C36-8870-14C5D4168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9104" y="1370407"/>
            <a:ext cx="3447765" cy="4608513"/>
          </a:xfrm>
        </p:spPr>
      </p:pic>
      <p:sp>
        <p:nvSpPr>
          <p:cNvPr id="4" name="灯片编号占位符 3">
            <a:extLst>
              <a:ext uri="{FF2B5EF4-FFF2-40B4-BE49-F238E27FC236}">
                <a16:creationId xmlns:a16="http://schemas.microsoft.com/office/drawing/2014/main" id="{B9B2E493-6822-D58A-E291-9B2A790CB9CD}"/>
              </a:ext>
            </a:extLst>
          </p:cNvPr>
          <p:cNvSpPr>
            <a:spLocks noGrp="1"/>
          </p:cNvSpPr>
          <p:nvPr>
            <p:ph type="sldNum" sz="quarter" idx="12"/>
          </p:nvPr>
        </p:nvSpPr>
        <p:spPr/>
        <p:txBody>
          <a:bodyPr/>
          <a:lstStyle/>
          <a:p>
            <a:pPr>
              <a:defRPr/>
            </a:pPr>
            <a:fld id="{581DD3E0-5F7C-46B2-AE3F-E81668104769}" type="slidenum">
              <a:rPr lang="en-US" altLang="zh-CN" smtClean="0"/>
              <a:pPr>
                <a:defRPr/>
              </a:pPr>
              <a:t>25</a:t>
            </a:fld>
            <a:endParaRPr lang="en-US" altLang="zh-CN"/>
          </a:p>
        </p:txBody>
      </p:sp>
      <p:sp>
        <p:nvSpPr>
          <p:cNvPr id="7" name="文本框 6">
            <a:extLst>
              <a:ext uri="{FF2B5EF4-FFF2-40B4-BE49-F238E27FC236}">
                <a16:creationId xmlns:a16="http://schemas.microsoft.com/office/drawing/2014/main" id="{9C7F9CD6-D33A-C9E2-152D-133EE81B819D}"/>
              </a:ext>
            </a:extLst>
          </p:cNvPr>
          <p:cNvSpPr txBox="1"/>
          <p:nvPr/>
        </p:nvSpPr>
        <p:spPr>
          <a:xfrm>
            <a:off x="577238" y="1431509"/>
            <a:ext cx="4819742" cy="4893647"/>
          </a:xfrm>
          <a:prstGeom prst="rect">
            <a:avLst/>
          </a:prstGeom>
          <a:noFill/>
        </p:spPr>
        <p:txBody>
          <a:bodyPr wrap="square" rtlCol="0">
            <a:spAutoFit/>
          </a:bodyPr>
          <a:lstStyle/>
          <a:p>
            <a:pPr algn="l"/>
            <a:r>
              <a:rPr lang="en-US" altLang="zh-CN" b="0" i="0" dirty="0">
                <a:solidFill>
                  <a:srgbClr val="4D5156"/>
                </a:solidFill>
                <a:effectLst/>
                <a:latin typeface="arial" panose="020B0604020202020204" pitchFamily="34" charset="0"/>
              </a:rPr>
              <a:t>	</a:t>
            </a:r>
            <a:r>
              <a:rPr lang="zh-CN" altLang="en-US" b="0" i="0" dirty="0">
                <a:solidFill>
                  <a:srgbClr val="4D5156"/>
                </a:solidFill>
                <a:effectLst/>
                <a:latin typeface="arial" panose="020B0604020202020204" pitchFamily="34" charset="0"/>
              </a:rPr>
              <a:t>阿里巴巴旗下半导体公司平头哥发布了它的首款 </a:t>
            </a:r>
            <a:r>
              <a:rPr lang="en-US" altLang="zh-CN" b="0" i="0" dirty="0">
                <a:solidFill>
                  <a:srgbClr val="4D5156"/>
                </a:solidFill>
                <a:effectLst/>
                <a:latin typeface="arial" panose="020B0604020202020204" pitchFamily="34" charset="0"/>
              </a:rPr>
              <a:t>RISC-V </a:t>
            </a:r>
            <a:r>
              <a:rPr lang="zh-CN" altLang="en-US" b="0" i="0" dirty="0">
                <a:solidFill>
                  <a:srgbClr val="4D5156"/>
                </a:solidFill>
                <a:effectLst/>
                <a:latin typeface="arial" panose="020B0604020202020204" pitchFamily="34" charset="0"/>
              </a:rPr>
              <a:t>处理器“玄铁 </a:t>
            </a:r>
            <a:r>
              <a:rPr lang="en-US" altLang="zh-CN" b="0" i="0" dirty="0">
                <a:solidFill>
                  <a:srgbClr val="4D5156"/>
                </a:solidFill>
                <a:effectLst/>
                <a:latin typeface="arial" panose="020B0604020202020204" pitchFamily="34" charset="0"/>
              </a:rPr>
              <a:t>910”</a:t>
            </a:r>
            <a:r>
              <a:rPr lang="zh-CN" altLang="en-US" b="0" i="0" dirty="0">
                <a:solidFill>
                  <a:srgbClr val="4D5156"/>
                </a:solidFill>
                <a:effectLst/>
                <a:latin typeface="arial" panose="020B0604020202020204" pitchFamily="34" charset="0"/>
              </a:rPr>
              <a:t>（</a:t>
            </a:r>
            <a:r>
              <a:rPr lang="en-US" altLang="zh-CN" b="0" i="0" dirty="0">
                <a:solidFill>
                  <a:srgbClr val="4D5156"/>
                </a:solidFill>
                <a:effectLst/>
                <a:latin typeface="arial" panose="020B0604020202020204" pitchFamily="34" charset="0"/>
              </a:rPr>
              <a:t>XuanTie910</a:t>
            </a:r>
            <a:r>
              <a:rPr lang="zh-CN" altLang="en-US" b="0" i="0" dirty="0">
                <a:solidFill>
                  <a:srgbClr val="4D5156"/>
                </a:solidFill>
                <a:effectLst/>
                <a:latin typeface="arial" panose="020B0604020202020204" pitchFamily="34" charset="0"/>
              </a:rPr>
              <a:t>）。</a:t>
            </a:r>
            <a:endParaRPr lang="en-US" altLang="zh-CN" b="0" i="0" dirty="0">
              <a:solidFill>
                <a:srgbClr val="4D5156"/>
              </a:solidFill>
              <a:effectLst/>
              <a:latin typeface="arial" panose="020B0604020202020204" pitchFamily="34" charset="0"/>
            </a:endParaRPr>
          </a:p>
          <a:p>
            <a:pPr algn="l"/>
            <a:r>
              <a:rPr lang="en-US" altLang="zh-CN" b="0" i="0" dirty="0">
                <a:solidFill>
                  <a:srgbClr val="4D5156"/>
                </a:solidFill>
                <a:effectLst/>
                <a:latin typeface="arial" panose="020B0604020202020204" pitchFamily="34" charset="0"/>
              </a:rPr>
              <a:t>	</a:t>
            </a:r>
            <a:r>
              <a:rPr lang="zh-CN" altLang="en-US" b="0" i="0" dirty="0">
                <a:solidFill>
                  <a:srgbClr val="4D5156"/>
                </a:solidFill>
                <a:effectLst/>
                <a:latin typeface="arial" panose="020B0604020202020204" pitchFamily="34" charset="0"/>
              </a:rPr>
              <a:t>阿里巴巴称它是目前性能最强的 </a:t>
            </a:r>
            <a:r>
              <a:rPr lang="en-US" altLang="zh-CN" b="0" i="0" dirty="0">
                <a:solidFill>
                  <a:srgbClr val="4D5156"/>
                </a:solidFill>
                <a:effectLst/>
                <a:latin typeface="arial" panose="020B0604020202020204" pitchFamily="34" charset="0"/>
              </a:rPr>
              <a:t>RISC-V </a:t>
            </a:r>
            <a:r>
              <a:rPr lang="zh-CN" altLang="en-US" b="0" i="0" dirty="0">
                <a:solidFill>
                  <a:srgbClr val="4D5156"/>
                </a:solidFill>
                <a:effectLst/>
                <a:latin typeface="arial" panose="020B0604020202020204" pitchFamily="34" charset="0"/>
              </a:rPr>
              <a:t>处理器，支持</a:t>
            </a:r>
            <a:r>
              <a:rPr lang="en-US" altLang="zh-CN" b="0" i="0" dirty="0">
                <a:solidFill>
                  <a:srgbClr val="4D5156"/>
                </a:solidFill>
                <a:effectLst/>
                <a:latin typeface="arial" panose="020B0604020202020204" pitchFamily="34" charset="0"/>
              </a:rPr>
              <a:t>16</a:t>
            </a:r>
            <a:r>
              <a:rPr lang="zh-CN" altLang="en-US" b="0" i="0" dirty="0">
                <a:solidFill>
                  <a:srgbClr val="4D5156"/>
                </a:solidFill>
                <a:effectLst/>
                <a:latin typeface="arial" panose="020B0604020202020204" pitchFamily="34" charset="0"/>
              </a:rPr>
              <a:t>核，主频 </a:t>
            </a:r>
            <a:r>
              <a:rPr lang="en-US" altLang="zh-CN" b="0" i="0" dirty="0">
                <a:solidFill>
                  <a:srgbClr val="4D5156"/>
                </a:solidFill>
                <a:effectLst/>
                <a:latin typeface="arial" panose="020B0604020202020204" pitchFamily="34" charset="0"/>
              </a:rPr>
              <a:t>2.5GHz</a:t>
            </a:r>
            <a:r>
              <a:rPr lang="zh-CN" altLang="en-US" b="0" i="0" dirty="0">
                <a:solidFill>
                  <a:srgbClr val="4D5156"/>
                </a:solidFill>
                <a:effectLst/>
                <a:latin typeface="arial" panose="020B0604020202020204" pitchFamily="34" charset="0"/>
              </a:rPr>
              <a:t>，单核性能达到 </a:t>
            </a:r>
            <a:r>
              <a:rPr lang="en-US" altLang="zh-CN" b="0" i="0" dirty="0">
                <a:solidFill>
                  <a:srgbClr val="4D5156"/>
                </a:solidFill>
                <a:effectLst/>
                <a:latin typeface="arial" panose="020B0604020202020204" pitchFamily="34" charset="0"/>
              </a:rPr>
              <a:t>7.1 Coremark/MHz</a:t>
            </a:r>
          </a:p>
          <a:p>
            <a:pPr algn="l"/>
            <a:r>
              <a:rPr lang="en-US" altLang="zh-CN" b="0" dirty="0">
                <a:solidFill>
                  <a:srgbClr val="4D5156"/>
                </a:solidFill>
                <a:latin typeface="arial" panose="020B0604020202020204" pitchFamily="34" charset="0"/>
              </a:rPr>
              <a:t>	</a:t>
            </a:r>
            <a:r>
              <a:rPr lang="zh-CN" altLang="en-US" b="0" dirty="0">
                <a:solidFill>
                  <a:srgbClr val="4D5156"/>
                </a:solidFill>
                <a:latin typeface="arial" panose="020B0604020202020204" pitchFamily="34" charset="0"/>
              </a:rPr>
              <a:t>是业界首个实现每周期 </a:t>
            </a:r>
            <a:r>
              <a:rPr lang="en-US" altLang="zh-CN" b="0" dirty="0">
                <a:solidFill>
                  <a:srgbClr val="4D5156"/>
                </a:solidFill>
                <a:latin typeface="arial" panose="020B0604020202020204" pitchFamily="34" charset="0"/>
              </a:rPr>
              <a:t>2 </a:t>
            </a:r>
            <a:r>
              <a:rPr lang="zh-CN" altLang="en-US" b="0" dirty="0">
                <a:solidFill>
                  <a:srgbClr val="4D5156"/>
                </a:solidFill>
                <a:latin typeface="arial" panose="020B0604020202020204" pitchFamily="34" charset="0"/>
              </a:rPr>
              <a:t>条内存访问的 </a:t>
            </a:r>
            <a:r>
              <a:rPr lang="en-US" altLang="zh-CN" b="0" dirty="0">
                <a:solidFill>
                  <a:srgbClr val="4D5156"/>
                </a:solidFill>
                <a:latin typeface="arial" panose="020B0604020202020204" pitchFamily="34" charset="0"/>
              </a:rPr>
              <a:t>RISC-V </a:t>
            </a:r>
            <a:r>
              <a:rPr lang="zh-CN" altLang="en-US" b="0" dirty="0">
                <a:solidFill>
                  <a:srgbClr val="4D5156"/>
                </a:solidFill>
                <a:latin typeface="arial" panose="020B0604020202020204" pitchFamily="34" charset="0"/>
              </a:rPr>
              <a:t>处理器；二是它基于 </a:t>
            </a:r>
            <a:r>
              <a:rPr lang="en-US" altLang="zh-CN" b="0" dirty="0">
                <a:solidFill>
                  <a:srgbClr val="4D5156"/>
                </a:solidFill>
                <a:latin typeface="arial" panose="020B0604020202020204" pitchFamily="34" charset="0"/>
              </a:rPr>
              <a:t>RISC-V </a:t>
            </a:r>
            <a:r>
              <a:rPr lang="zh-CN" altLang="en-US" b="0" dirty="0">
                <a:solidFill>
                  <a:srgbClr val="4D5156"/>
                </a:solidFill>
                <a:latin typeface="arial" panose="020B0604020202020204" pitchFamily="34" charset="0"/>
              </a:rPr>
              <a:t>扩展了 </a:t>
            </a:r>
            <a:r>
              <a:rPr lang="en-US" altLang="zh-CN" b="0" dirty="0">
                <a:solidFill>
                  <a:srgbClr val="4D5156"/>
                </a:solidFill>
                <a:latin typeface="arial" panose="020B0604020202020204" pitchFamily="34" charset="0"/>
              </a:rPr>
              <a:t>50 </a:t>
            </a:r>
            <a:r>
              <a:rPr lang="zh-CN" altLang="en-US" b="0" dirty="0">
                <a:solidFill>
                  <a:srgbClr val="4D5156"/>
                </a:solidFill>
                <a:latin typeface="arial" panose="020B0604020202020204" pitchFamily="34" charset="0"/>
              </a:rPr>
              <a:t>余条指令，系统性增强了 </a:t>
            </a:r>
            <a:r>
              <a:rPr lang="en-US" altLang="zh-CN" b="0" dirty="0">
                <a:solidFill>
                  <a:srgbClr val="4D5156"/>
                </a:solidFill>
                <a:latin typeface="arial" panose="020B0604020202020204" pitchFamily="34" charset="0"/>
              </a:rPr>
              <a:t>RISC-V </a:t>
            </a:r>
            <a:r>
              <a:rPr lang="zh-CN" altLang="en-US" b="0" dirty="0">
                <a:solidFill>
                  <a:srgbClr val="4D5156"/>
                </a:solidFill>
                <a:latin typeface="arial" panose="020B0604020202020204" pitchFamily="34" charset="0"/>
              </a:rPr>
              <a:t>的计算、存储和多核等方面能力。</a:t>
            </a:r>
            <a:endParaRPr lang="en-US" b="0" dirty="0">
              <a:solidFill>
                <a:srgbClr val="4D5156"/>
              </a:solidFill>
              <a:latin typeface="arial" panose="020B0604020202020204" pitchFamily="34" charset="0"/>
            </a:endParaRPr>
          </a:p>
          <a:p>
            <a:pPr algn="l"/>
            <a:endParaRPr lang="en-US" dirty="0"/>
          </a:p>
        </p:txBody>
      </p:sp>
    </p:spTree>
    <p:extLst>
      <p:ext uri="{BB962C8B-B14F-4D97-AF65-F5344CB8AC3E}">
        <p14:creationId xmlns:p14="http://schemas.microsoft.com/office/powerpoint/2010/main" val="106562681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CB407-F6B9-27BB-03DC-02C2049BC47C}"/>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RISC-V</a:t>
            </a:r>
            <a:r>
              <a:rPr lang="zh-CN" altLang="en-US" dirty="0">
                <a:effectLst>
                  <a:outerShdw blurRad="38100" dist="38100" dir="2700000" algn="tl">
                    <a:srgbClr val="000000">
                      <a:alpha val="43137"/>
                    </a:srgbClr>
                  </a:outerShdw>
                </a:effectLst>
              </a:rPr>
              <a:t>在中国</a:t>
            </a:r>
            <a:endParaRPr lang="en-US" dirty="0">
              <a:effectLst>
                <a:outerShdw blurRad="38100" dist="38100" dir="2700000" algn="tl">
                  <a:srgbClr val="000000">
                    <a:alpha val="43137"/>
                  </a:srgbClr>
                </a:outerShdw>
              </a:effectLst>
            </a:endParaRPr>
          </a:p>
        </p:txBody>
      </p:sp>
      <p:pic>
        <p:nvPicPr>
          <p:cNvPr id="6" name="内容占位符 5">
            <a:extLst>
              <a:ext uri="{FF2B5EF4-FFF2-40B4-BE49-F238E27FC236}">
                <a16:creationId xmlns:a16="http://schemas.microsoft.com/office/drawing/2014/main" id="{BE2F8C4B-DB6A-0C36-8870-14C5D4168A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89104" y="1376854"/>
            <a:ext cx="3447765" cy="4595618"/>
          </a:xfrm>
        </p:spPr>
      </p:pic>
      <p:sp>
        <p:nvSpPr>
          <p:cNvPr id="4" name="灯片编号占位符 3">
            <a:extLst>
              <a:ext uri="{FF2B5EF4-FFF2-40B4-BE49-F238E27FC236}">
                <a16:creationId xmlns:a16="http://schemas.microsoft.com/office/drawing/2014/main" id="{B9B2E493-6822-D58A-E291-9B2A790CB9CD}"/>
              </a:ext>
            </a:extLst>
          </p:cNvPr>
          <p:cNvSpPr>
            <a:spLocks noGrp="1"/>
          </p:cNvSpPr>
          <p:nvPr>
            <p:ph type="sldNum" sz="quarter" idx="12"/>
          </p:nvPr>
        </p:nvSpPr>
        <p:spPr/>
        <p:txBody>
          <a:bodyPr/>
          <a:lstStyle/>
          <a:p>
            <a:pPr>
              <a:defRPr/>
            </a:pPr>
            <a:fld id="{581DD3E0-5F7C-46B2-AE3F-E81668104769}" type="slidenum">
              <a:rPr lang="en-US" altLang="zh-CN" smtClean="0"/>
              <a:pPr>
                <a:defRPr/>
              </a:pPr>
              <a:t>26</a:t>
            </a:fld>
            <a:endParaRPr lang="en-US" altLang="zh-CN"/>
          </a:p>
        </p:txBody>
      </p:sp>
      <p:sp>
        <p:nvSpPr>
          <p:cNvPr id="3" name="文本框 2">
            <a:extLst>
              <a:ext uri="{FF2B5EF4-FFF2-40B4-BE49-F238E27FC236}">
                <a16:creationId xmlns:a16="http://schemas.microsoft.com/office/drawing/2014/main" id="{E5E9FBF3-1E85-4532-2430-E43B0CCE0323}"/>
              </a:ext>
            </a:extLst>
          </p:cNvPr>
          <p:cNvSpPr txBox="1"/>
          <p:nvPr/>
        </p:nvSpPr>
        <p:spPr>
          <a:xfrm>
            <a:off x="1141370" y="1844824"/>
            <a:ext cx="184731" cy="461665"/>
          </a:xfrm>
          <a:prstGeom prst="rect">
            <a:avLst/>
          </a:prstGeom>
          <a:noFill/>
        </p:spPr>
        <p:txBody>
          <a:bodyPr wrap="none" rtlCol="0">
            <a:spAutoFit/>
          </a:bodyPr>
          <a:lstStyle/>
          <a:p>
            <a:endParaRPr lang="en-US" dirty="0"/>
          </a:p>
        </p:txBody>
      </p:sp>
      <p:sp>
        <p:nvSpPr>
          <p:cNvPr id="8" name="文本框 7">
            <a:extLst>
              <a:ext uri="{FF2B5EF4-FFF2-40B4-BE49-F238E27FC236}">
                <a16:creationId xmlns:a16="http://schemas.microsoft.com/office/drawing/2014/main" id="{E0A574C5-ABA8-EC86-EF85-8F87E3B5FFC0}"/>
              </a:ext>
            </a:extLst>
          </p:cNvPr>
          <p:cNvSpPr txBox="1"/>
          <p:nvPr/>
        </p:nvSpPr>
        <p:spPr>
          <a:xfrm>
            <a:off x="577238" y="1431509"/>
            <a:ext cx="4819742" cy="2677656"/>
          </a:xfrm>
          <a:prstGeom prst="rect">
            <a:avLst/>
          </a:prstGeom>
          <a:noFill/>
        </p:spPr>
        <p:txBody>
          <a:bodyPr wrap="square" rtlCol="0">
            <a:spAutoFit/>
          </a:bodyPr>
          <a:lstStyle/>
          <a:p>
            <a:pPr algn="l"/>
            <a:r>
              <a:rPr lang="en-US" altLang="zh-CN" b="0" i="0" dirty="0">
                <a:solidFill>
                  <a:srgbClr val="4D5156"/>
                </a:solidFill>
                <a:effectLst/>
                <a:latin typeface="arial" panose="020B0604020202020204" pitchFamily="34" charset="0"/>
              </a:rPr>
              <a:t>	</a:t>
            </a:r>
            <a:r>
              <a:rPr lang="zh-CN" altLang="en-US" b="0" i="0" dirty="0">
                <a:solidFill>
                  <a:srgbClr val="4D5156"/>
                </a:solidFill>
                <a:effectLst/>
                <a:latin typeface="arial" panose="020B0604020202020204" pitchFamily="34" charset="0"/>
              </a:rPr>
              <a:t>中国科学院计算所在</a:t>
            </a:r>
            <a:r>
              <a:rPr lang="en-US" altLang="zh-CN" b="0" i="0" dirty="0">
                <a:solidFill>
                  <a:srgbClr val="4D5156"/>
                </a:solidFill>
                <a:effectLst/>
                <a:latin typeface="arial" panose="020B0604020202020204" pitchFamily="34" charset="0"/>
              </a:rPr>
              <a:t>2020</a:t>
            </a:r>
            <a:r>
              <a:rPr lang="zh-CN" altLang="en-US" b="0" i="0" dirty="0">
                <a:solidFill>
                  <a:srgbClr val="4D5156"/>
                </a:solidFill>
                <a:effectLst/>
                <a:latin typeface="arial" panose="020B0604020202020204" pitchFamily="34" charset="0"/>
              </a:rPr>
              <a:t>年发布“香山”高性能</a:t>
            </a:r>
            <a:r>
              <a:rPr lang="en-US" altLang="zh-CN" b="0" i="0" dirty="0">
                <a:solidFill>
                  <a:srgbClr val="4D5156"/>
                </a:solidFill>
                <a:effectLst/>
                <a:latin typeface="arial" panose="020B0604020202020204" pitchFamily="34" charset="0"/>
              </a:rPr>
              <a:t>RISC-V</a:t>
            </a:r>
            <a:r>
              <a:rPr lang="zh-CN" altLang="en-US" b="0" i="0" dirty="0">
                <a:solidFill>
                  <a:srgbClr val="4D5156"/>
                </a:solidFill>
                <a:effectLst/>
                <a:latin typeface="arial" panose="020B0604020202020204" pitchFamily="34" charset="0"/>
              </a:rPr>
              <a:t>处理器开源项目，香山以</a:t>
            </a:r>
            <a:r>
              <a:rPr lang="en-US" altLang="zh-CN" b="0" i="0" dirty="0">
                <a:solidFill>
                  <a:srgbClr val="4D5156"/>
                </a:solidFill>
                <a:effectLst/>
                <a:latin typeface="arial" panose="020B0604020202020204" pitchFamily="34" charset="0"/>
              </a:rPr>
              <a:t>Chisel</a:t>
            </a:r>
            <a:r>
              <a:rPr lang="zh-CN" altLang="en-US" b="0" i="0" dirty="0">
                <a:solidFill>
                  <a:srgbClr val="4D5156"/>
                </a:solidFill>
                <a:effectLst/>
                <a:latin typeface="arial" panose="020B0604020202020204" pitchFamily="34" charset="0"/>
              </a:rPr>
              <a:t>硬件描述语言开发。</a:t>
            </a:r>
            <a:endParaRPr lang="en-US" altLang="zh-CN" b="0" i="0" dirty="0">
              <a:solidFill>
                <a:srgbClr val="4D5156"/>
              </a:solidFill>
              <a:effectLst/>
              <a:latin typeface="arial" panose="020B0604020202020204" pitchFamily="34" charset="0"/>
            </a:endParaRPr>
          </a:p>
          <a:p>
            <a:pPr algn="l"/>
            <a:r>
              <a:rPr lang="en-US" altLang="zh-CN" b="0" dirty="0">
                <a:solidFill>
                  <a:srgbClr val="4D5156"/>
                </a:solidFill>
                <a:latin typeface="arial" panose="020B0604020202020204" pitchFamily="34" charset="0"/>
              </a:rPr>
              <a:t>	</a:t>
            </a:r>
            <a:r>
              <a:rPr lang="zh-CN" altLang="en-US" b="0" i="0" dirty="0">
                <a:solidFill>
                  <a:srgbClr val="4D5156"/>
                </a:solidFill>
                <a:effectLst/>
                <a:latin typeface="arial" panose="020B0604020202020204" pitchFamily="34" charset="0"/>
              </a:rPr>
              <a:t>第一版“雁栖湖架构”使用台积电的</a:t>
            </a:r>
            <a:r>
              <a:rPr lang="en-US" altLang="zh-CN" b="0" i="0" dirty="0">
                <a:solidFill>
                  <a:srgbClr val="4D5156"/>
                </a:solidFill>
                <a:effectLst/>
                <a:latin typeface="arial" panose="020B0604020202020204" pitchFamily="34" charset="0"/>
              </a:rPr>
              <a:t>28nm</a:t>
            </a:r>
            <a:r>
              <a:rPr lang="zh-CN" altLang="en-US" b="0" i="0" dirty="0">
                <a:solidFill>
                  <a:srgbClr val="4D5156"/>
                </a:solidFill>
                <a:effectLst/>
                <a:latin typeface="arial" panose="020B0604020202020204" pitchFamily="34" charset="0"/>
              </a:rPr>
              <a:t>制程，工作频率为</a:t>
            </a:r>
            <a:r>
              <a:rPr lang="en-US" altLang="zh-CN" b="0" i="0" dirty="0">
                <a:solidFill>
                  <a:srgbClr val="4D5156"/>
                </a:solidFill>
                <a:effectLst/>
                <a:latin typeface="arial" panose="020B0604020202020204" pitchFamily="34" charset="0"/>
              </a:rPr>
              <a:t>1.3GHz</a:t>
            </a:r>
            <a:r>
              <a:rPr lang="zh-CN" altLang="en-US" b="0" i="0" dirty="0">
                <a:solidFill>
                  <a:srgbClr val="4D5156"/>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402893913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1580D-6480-A80D-AD26-847470B6683F}"/>
              </a:ext>
            </a:extLst>
          </p:cNvPr>
          <p:cNvSpPr>
            <a:spLocks noGrp="1"/>
          </p:cNvSpPr>
          <p:nvPr>
            <p:ph type="title"/>
          </p:nvPr>
        </p:nvSpPr>
        <p:spPr/>
        <p:txBody>
          <a:bodyPr/>
          <a:lstStyle/>
          <a:p>
            <a:endParaRPr lang="en-US"/>
          </a:p>
        </p:txBody>
      </p:sp>
      <p:sp>
        <p:nvSpPr>
          <p:cNvPr id="4" name="灯片编号占位符 3">
            <a:extLst>
              <a:ext uri="{FF2B5EF4-FFF2-40B4-BE49-F238E27FC236}">
                <a16:creationId xmlns:a16="http://schemas.microsoft.com/office/drawing/2014/main" id="{8B31FEF7-4ADA-D2B3-7828-FC25DCD1AACF}"/>
              </a:ext>
            </a:extLst>
          </p:cNvPr>
          <p:cNvSpPr>
            <a:spLocks noGrp="1"/>
          </p:cNvSpPr>
          <p:nvPr>
            <p:ph type="sldNum" sz="quarter" idx="12"/>
          </p:nvPr>
        </p:nvSpPr>
        <p:spPr/>
        <p:txBody>
          <a:bodyPr/>
          <a:lstStyle/>
          <a:p>
            <a:pPr>
              <a:defRPr/>
            </a:pPr>
            <a:fld id="{581DD3E0-5F7C-46B2-AE3F-E81668104769}" type="slidenum">
              <a:rPr lang="en-US" altLang="zh-CN" smtClean="0"/>
              <a:pPr>
                <a:defRPr/>
              </a:pPr>
              <a:t>27</a:t>
            </a:fld>
            <a:endParaRPr lang="en-US" altLang="zh-CN"/>
          </a:p>
        </p:txBody>
      </p:sp>
      <p:sp>
        <p:nvSpPr>
          <p:cNvPr id="7" name="内容占位符 6">
            <a:extLst>
              <a:ext uri="{FF2B5EF4-FFF2-40B4-BE49-F238E27FC236}">
                <a16:creationId xmlns:a16="http://schemas.microsoft.com/office/drawing/2014/main" id="{391BDF5A-9A47-8D59-4377-D1FDDCCB7642}"/>
              </a:ext>
            </a:extLst>
          </p:cNvPr>
          <p:cNvSpPr>
            <a:spLocks noGrp="1"/>
          </p:cNvSpPr>
          <p:nvPr>
            <p:ph idx="1"/>
          </p:nvPr>
        </p:nvSpPr>
        <p:spPr>
          <a:xfrm>
            <a:off x="3080792" y="2996952"/>
            <a:ext cx="8928100" cy="4608513"/>
          </a:xfrm>
        </p:spPr>
        <p:txBody>
          <a:bodyPr/>
          <a:lstStyle/>
          <a:p>
            <a:pPr marL="0" indent="0">
              <a:buNone/>
            </a:pPr>
            <a:r>
              <a:rPr lang="en-US" sz="6600" dirty="0"/>
              <a:t>T</a:t>
            </a:r>
            <a:r>
              <a:rPr lang="en-US" altLang="zh-CN" sz="6600" dirty="0"/>
              <a:t>hanks</a:t>
            </a:r>
            <a:endParaRPr lang="en-US" sz="6600" dirty="0"/>
          </a:p>
        </p:txBody>
      </p:sp>
    </p:spTree>
    <p:extLst>
      <p:ext uri="{BB962C8B-B14F-4D97-AF65-F5344CB8AC3E}">
        <p14:creationId xmlns:p14="http://schemas.microsoft.com/office/powerpoint/2010/main" val="31339667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4E073CD-092C-1BE4-F028-70AC44D38014}"/>
              </a:ext>
            </a:extLst>
          </p:cNvPr>
          <p:cNvSpPr>
            <a:spLocks noGrp="1"/>
          </p:cNvSpPr>
          <p:nvPr>
            <p:ph idx="1"/>
          </p:nvPr>
        </p:nvSpPr>
        <p:spPr>
          <a:xfrm>
            <a:off x="128464" y="620688"/>
            <a:ext cx="4608066" cy="575965"/>
          </a:xfrm>
        </p:spPr>
        <p:txBody>
          <a:bodyPr/>
          <a:lstStyle/>
          <a:p>
            <a:r>
              <a:rPr lang="zh-CN" altLang="en-US" dirty="0"/>
              <a:t>计算机的硬件组成</a:t>
            </a:r>
            <a:endParaRPr lang="en-US" dirty="0"/>
          </a:p>
        </p:txBody>
      </p:sp>
      <p:sp>
        <p:nvSpPr>
          <p:cNvPr id="4" name="灯片编号占位符 3">
            <a:extLst>
              <a:ext uri="{FF2B5EF4-FFF2-40B4-BE49-F238E27FC236}">
                <a16:creationId xmlns:a16="http://schemas.microsoft.com/office/drawing/2014/main" id="{2BB4C172-7F36-5BDE-A1BA-BEF84E24C5E5}"/>
              </a:ext>
            </a:extLst>
          </p:cNvPr>
          <p:cNvSpPr>
            <a:spLocks noGrp="1"/>
          </p:cNvSpPr>
          <p:nvPr>
            <p:ph type="sldNum" sz="quarter" idx="12"/>
          </p:nvPr>
        </p:nvSpPr>
        <p:spPr/>
        <p:txBody>
          <a:bodyPr/>
          <a:lstStyle/>
          <a:p>
            <a:pPr>
              <a:defRPr/>
            </a:pPr>
            <a:fld id="{581DD3E0-5F7C-46B2-AE3F-E81668104769}" type="slidenum">
              <a:rPr lang="en-US" altLang="zh-CN" smtClean="0"/>
              <a:pPr>
                <a:defRPr/>
              </a:pPr>
              <a:t>3</a:t>
            </a:fld>
            <a:endParaRPr lang="en-US" altLang="zh-CN"/>
          </a:p>
        </p:txBody>
      </p:sp>
      <p:pic>
        <p:nvPicPr>
          <p:cNvPr id="6" name="图片 5">
            <a:extLst>
              <a:ext uri="{FF2B5EF4-FFF2-40B4-BE49-F238E27FC236}">
                <a16:creationId xmlns:a16="http://schemas.microsoft.com/office/drawing/2014/main" id="{B061CF07-6B68-0E20-917E-E7F7841EFDCE}"/>
              </a:ext>
            </a:extLst>
          </p:cNvPr>
          <p:cNvPicPr>
            <a:picLocks noChangeAspect="1"/>
          </p:cNvPicPr>
          <p:nvPr/>
        </p:nvPicPr>
        <p:blipFill>
          <a:blip r:embed="rId3"/>
          <a:stretch>
            <a:fillRect/>
          </a:stretch>
        </p:blipFill>
        <p:spPr>
          <a:xfrm>
            <a:off x="1316150" y="1056453"/>
            <a:ext cx="6840760" cy="5666599"/>
          </a:xfrm>
          <a:prstGeom prst="rect">
            <a:avLst/>
          </a:prstGeom>
        </p:spPr>
      </p:pic>
    </p:spTree>
    <p:extLst>
      <p:ext uri="{BB962C8B-B14F-4D97-AF65-F5344CB8AC3E}">
        <p14:creationId xmlns:p14="http://schemas.microsoft.com/office/powerpoint/2010/main" val="277398307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4E073CD-092C-1BE4-F028-70AC44D38014}"/>
              </a:ext>
            </a:extLst>
          </p:cNvPr>
          <p:cNvSpPr>
            <a:spLocks noGrp="1"/>
          </p:cNvSpPr>
          <p:nvPr>
            <p:ph idx="1"/>
          </p:nvPr>
        </p:nvSpPr>
        <p:spPr>
          <a:xfrm>
            <a:off x="128464" y="620688"/>
            <a:ext cx="4608066" cy="575965"/>
          </a:xfrm>
        </p:spPr>
        <p:txBody>
          <a:bodyPr/>
          <a:lstStyle/>
          <a:p>
            <a:r>
              <a:rPr lang="zh-CN" altLang="en-US" dirty="0"/>
              <a:t>计算机的硬件组成</a:t>
            </a:r>
            <a:endParaRPr lang="en-US" dirty="0"/>
          </a:p>
        </p:txBody>
      </p:sp>
      <p:sp>
        <p:nvSpPr>
          <p:cNvPr id="4" name="灯片编号占位符 3">
            <a:extLst>
              <a:ext uri="{FF2B5EF4-FFF2-40B4-BE49-F238E27FC236}">
                <a16:creationId xmlns:a16="http://schemas.microsoft.com/office/drawing/2014/main" id="{2BB4C172-7F36-5BDE-A1BA-BEF84E24C5E5}"/>
              </a:ext>
            </a:extLst>
          </p:cNvPr>
          <p:cNvSpPr>
            <a:spLocks noGrp="1"/>
          </p:cNvSpPr>
          <p:nvPr>
            <p:ph type="sldNum" sz="quarter" idx="12"/>
          </p:nvPr>
        </p:nvSpPr>
        <p:spPr/>
        <p:txBody>
          <a:bodyPr/>
          <a:lstStyle/>
          <a:p>
            <a:pPr>
              <a:defRPr/>
            </a:pPr>
            <a:fld id="{581DD3E0-5F7C-46B2-AE3F-E81668104769}" type="slidenum">
              <a:rPr lang="en-US" altLang="zh-CN" smtClean="0"/>
              <a:pPr>
                <a:defRPr/>
              </a:pPr>
              <a:t>4</a:t>
            </a:fld>
            <a:endParaRPr lang="en-US" altLang="zh-CN"/>
          </a:p>
        </p:txBody>
      </p:sp>
      <p:pic>
        <p:nvPicPr>
          <p:cNvPr id="5" name="图片 4">
            <a:extLst>
              <a:ext uri="{FF2B5EF4-FFF2-40B4-BE49-F238E27FC236}">
                <a16:creationId xmlns:a16="http://schemas.microsoft.com/office/drawing/2014/main" id="{30904477-0C0B-215D-EA58-B9DC10E27F64}"/>
              </a:ext>
            </a:extLst>
          </p:cNvPr>
          <p:cNvPicPr>
            <a:picLocks noChangeAspect="1"/>
          </p:cNvPicPr>
          <p:nvPr/>
        </p:nvPicPr>
        <p:blipFill>
          <a:blip r:embed="rId3"/>
          <a:stretch>
            <a:fillRect/>
          </a:stretch>
        </p:blipFill>
        <p:spPr>
          <a:xfrm>
            <a:off x="272480" y="1844824"/>
            <a:ext cx="9361040" cy="3691850"/>
          </a:xfrm>
          <a:prstGeom prst="rect">
            <a:avLst/>
          </a:prstGeom>
        </p:spPr>
      </p:pic>
    </p:spTree>
    <p:extLst>
      <p:ext uri="{BB962C8B-B14F-4D97-AF65-F5344CB8AC3E}">
        <p14:creationId xmlns:p14="http://schemas.microsoft.com/office/powerpoint/2010/main" val="19255273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8628" y="555626"/>
            <a:ext cx="9906000" cy="654050"/>
          </a:xfrm>
        </p:spPr>
        <p:txBody>
          <a:bodyPr/>
          <a:lstStyle/>
          <a:p>
            <a:pPr algn="ctr"/>
            <a:r>
              <a:rPr lang="en-US" altLang="zh-CN" dirty="0">
                <a:ea typeface="宋体" charset="-122"/>
              </a:rPr>
              <a:t>RISC-V ISA</a:t>
            </a:r>
            <a:r>
              <a:rPr lang="zh-CN" altLang="en-US" dirty="0">
                <a:ea typeface="宋体" charset="-122"/>
              </a:rPr>
              <a:t>介绍</a:t>
            </a:r>
          </a:p>
        </p:txBody>
      </p:sp>
      <p:sp>
        <p:nvSpPr>
          <p:cNvPr id="2" name="灯片编号占位符 1">
            <a:extLst>
              <a:ext uri="{FF2B5EF4-FFF2-40B4-BE49-F238E27FC236}">
                <a16:creationId xmlns:a16="http://schemas.microsoft.com/office/drawing/2014/main" id="{0206D17E-B765-43B4-A348-07B5F84B3455}"/>
              </a:ext>
            </a:extLst>
          </p:cNvPr>
          <p:cNvSpPr>
            <a:spLocks noGrp="1"/>
          </p:cNvSpPr>
          <p:nvPr>
            <p:ph type="sldNum" sz="quarter" idx="12"/>
          </p:nvPr>
        </p:nvSpPr>
        <p:spPr/>
        <p:txBody>
          <a:bodyPr/>
          <a:lstStyle/>
          <a:p>
            <a:pPr>
              <a:defRPr/>
            </a:pPr>
            <a:fld id="{581DD3E0-5F7C-46B2-AE3F-E81668104769}" type="slidenum">
              <a:rPr lang="en-US" altLang="zh-CN" smtClean="0"/>
              <a:pPr>
                <a:defRPr/>
              </a:pPr>
              <a:t>5</a:t>
            </a:fld>
            <a:endParaRPr lang="en-US" altLang="zh-CN"/>
          </a:p>
        </p:txBody>
      </p:sp>
      <p:sp>
        <p:nvSpPr>
          <p:cNvPr id="4" name="内容占位符 3">
            <a:extLst>
              <a:ext uri="{FF2B5EF4-FFF2-40B4-BE49-F238E27FC236}">
                <a16:creationId xmlns:a16="http://schemas.microsoft.com/office/drawing/2014/main" id="{111D8048-7AC2-D4EE-626C-A6B738177D9A}"/>
              </a:ext>
            </a:extLst>
          </p:cNvPr>
          <p:cNvSpPr>
            <a:spLocks noGrp="1"/>
          </p:cNvSpPr>
          <p:nvPr>
            <p:ph idx="1"/>
          </p:nvPr>
        </p:nvSpPr>
        <p:spPr>
          <a:xfrm>
            <a:off x="488950" y="1412875"/>
            <a:ext cx="5328146" cy="4824413"/>
          </a:xfrm>
        </p:spPr>
        <p:txBody>
          <a:bodyPr/>
          <a:lstStyle/>
          <a:p>
            <a:r>
              <a:rPr lang="ja-JP" altLang="en-US" dirty="0"/>
              <a:t>指令集架构（英语：</a:t>
            </a:r>
            <a:r>
              <a:rPr lang="en-US" dirty="0"/>
              <a:t>Instruction Set Architecture，</a:t>
            </a:r>
            <a:r>
              <a:rPr lang="ja-JP" altLang="en-US" dirty="0"/>
              <a:t>缩写为</a:t>
            </a:r>
            <a:r>
              <a:rPr lang="en-US" dirty="0"/>
              <a:t>ISA），</a:t>
            </a:r>
            <a:r>
              <a:rPr lang="ja-JP" altLang="en-US" dirty="0"/>
              <a:t>又称指令集或指令集体系</a:t>
            </a:r>
            <a:r>
              <a:rPr lang="zh-CN" altLang="en-US" dirty="0"/>
              <a:t>。</a:t>
            </a:r>
            <a:endParaRPr lang="en-US" altLang="zh-CN" dirty="0"/>
          </a:p>
          <a:p>
            <a:endParaRPr lang="en-US" dirty="0"/>
          </a:p>
          <a:p>
            <a:r>
              <a:rPr lang="zh-CN" altLang="en-US" dirty="0"/>
              <a:t>定义了：</a:t>
            </a:r>
            <a:endParaRPr lang="en-US" altLang="zh-CN" dirty="0"/>
          </a:p>
          <a:p>
            <a:r>
              <a:rPr lang="zh-CN" altLang="en-US" dirty="0"/>
              <a:t>基本数据类型</a:t>
            </a:r>
            <a:endParaRPr lang="en-US" altLang="zh-CN" dirty="0"/>
          </a:p>
          <a:p>
            <a:r>
              <a:rPr lang="zh-CN" altLang="en-US" dirty="0"/>
              <a:t>指令集，寄存器</a:t>
            </a:r>
            <a:endParaRPr lang="en-US" altLang="zh-CN" dirty="0"/>
          </a:p>
          <a:p>
            <a:r>
              <a:rPr lang="zh-CN" altLang="en-US" dirty="0"/>
              <a:t>寻址模式，存储体系</a:t>
            </a:r>
            <a:endParaRPr lang="en-US" altLang="zh-CN" dirty="0"/>
          </a:p>
          <a:p>
            <a:r>
              <a:rPr lang="zh-CN" altLang="en-US" dirty="0"/>
              <a:t>中断，异常处理</a:t>
            </a:r>
            <a:endParaRPr lang="en-US" altLang="zh-CN" dirty="0"/>
          </a:p>
          <a:p>
            <a:r>
              <a:rPr lang="zh-CN" altLang="en-US" dirty="0"/>
              <a:t>外部</a:t>
            </a:r>
            <a:r>
              <a:rPr lang="en-US" altLang="zh-CN" dirty="0"/>
              <a:t>I/O</a:t>
            </a:r>
            <a:endParaRPr lang="en-US" dirty="0"/>
          </a:p>
        </p:txBody>
      </p:sp>
      <p:pic>
        <p:nvPicPr>
          <p:cNvPr id="7" name="图片 6">
            <a:extLst>
              <a:ext uri="{FF2B5EF4-FFF2-40B4-BE49-F238E27FC236}">
                <a16:creationId xmlns:a16="http://schemas.microsoft.com/office/drawing/2014/main" id="{6720ED18-C56D-FBFC-91E8-63A73AF1AD35}"/>
              </a:ext>
            </a:extLst>
          </p:cNvPr>
          <p:cNvPicPr>
            <a:picLocks noChangeAspect="1"/>
          </p:cNvPicPr>
          <p:nvPr/>
        </p:nvPicPr>
        <p:blipFill>
          <a:blip r:embed="rId3"/>
          <a:stretch>
            <a:fillRect/>
          </a:stretch>
        </p:blipFill>
        <p:spPr>
          <a:xfrm>
            <a:off x="6064978" y="2276872"/>
            <a:ext cx="3681543" cy="2745010"/>
          </a:xfrm>
          <a:prstGeom prst="rect">
            <a:avLst/>
          </a:prstGeom>
        </p:spPr>
      </p:pic>
    </p:spTree>
    <p:extLst>
      <p:ext uri="{BB962C8B-B14F-4D97-AF65-F5344CB8AC3E}">
        <p14:creationId xmlns:p14="http://schemas.microsoft.com/office/powerpoint/2010/main" val="376584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8628" y="555626"/>
            <a:ext cx="9906000" cy="654050"/>
          </a:xfrm>
        </p:spPr>
        <p:txBody>
          <a:bodyPr/>
          <a:lstStyle/>
          <a:p>
            <a:pPr algn="ctr"/>
            <a:r>
              <a:rPr lang="zh-CN" altLang="en-US" dirty="0">
                <a:ea typeface="宋体" charset="-122"/>
              </a:rPr>
              <a:t>指令集架构的分类</a:t>
            </a:r>
          </a:p>
        </p:txBody>
      </p:sp>
      <p:sp>
        <p:nvSpPr>
          <p:cNvPr id="2" name="灯片编号占位符 1">
            <a:extLst>
              <a:ext uri="{FF2B5EF4-FFF2-40B4-BE49-F238E27FC236}">
                <a16:creationId xmlns:a16="http://schemas.microsoft.com/office/drawing/2014/main" id="{0206D17E-B765-43B4-A348-07B5F84B3455}"/>
              </a:ext>
            </a:extLst>
          </p:cNvPr>
          <p:cNvSpPr>
            <a:spLocks noGrp="1"/>
          </p:cNvSpPr>
          <p:nvPr>
            <p:ph type="sldNum" sz="quarter" idx="12"/>
          </p:nvPr>
        </p:nvSpPr>
        <p:spPr/>
        <p:txBody>
          <a:bodyPr/>
          <a:lstStyle/>
          <a:p>
            <a:pPr>
              <a:defRPr/>
            </a:pPr>
            <a:fld id="{581DD3E0-5F7C-46B2-AE3F-E81668104769}" type="slidenum">
              <a:rPr lang="en-US" altLang="zh-CN" smtClean="0"/>
              <a:pPr>
                <a:defRPr/>
              </a:pPr>
              <a:t>6</a:t>
            </a:fld>
            <a:endParaRPr lang="en-US" altLang="zh-CN"/>
          </a:p>
        </p:txBody>
      </p:sp>
      <p:graphicFrame>
        <p:nvGraphicFramePr>
          <p:cNvPr id="5" name="表格 5">
            <a:extLst>
              <a:ext uri="{FF2B5EF4-FFF2-40B4-BE49-F238E27FC236}">
                <a16:creationId xmlns:a16="http://schemas.microsoft.com/office/drawing/2014/main" id="{77147B02-92F5-DDA9-7569-51B46C5AC4D3}"/>
              </a:ext>
            </a:extLst>
          </p:cNvPr>
          <p:cNvGraphicFramePr>
            <a:graphicFrameLocks noGrp="1"/>
          </p:cNvGraphicFramePr>
          <p:nvPr>
            <p:ph idx="1"/>
            <p:extLst>
              <p:ext uri="{D42A27DB-BD31-4B8C-83A1-F6EECF244321}">
                <p14:modId xmlns:p14="http://schemas.microsoft.com/office/powerpoint/2010/main" val="3788206252"/>
              </p:ext>
            </p:extLst>
          </p:nvPr>
        </p:nvGraphicFramePr>
        <p:xfrm>
          <a:off x="344711" y="2039957"/>
          <a:ext cx="9216578" cy="3204209"/>
        </p:xfrm>
        <a:graphic>
          <a:graphicData uri="http://schemas.openxmlformats.org/drawingml/2006/table">
            <a:tbl>
              <a:tblPr firstRow="1" bandRow="1">
                <a:tableStyleId>{5C22544A-7EE6-4342-B048-85BDC9FD1C3A}</a:tableStyleId>
              </a:tblPr>
              <a:tblGrid>
                <a:gridCol w="4608289">
                  <a:extLst>
                    <a:ext uri="{9D8B030D-6E8A-4147-A177-3AD203B41FA5}">
                      <a16:colId xmlns:a16="http://schemas.microsoft.com/office/drawing/2014/main" val="2351234141"/>
                    </a:ext>
                  </a:extLst>
                </a:gridCol>
                <a:gridCol w="4608289">
                  <a:extLst>
                    <a:ext uri="{9D8B030D-6E8A-4147-A177-3AD203B41FA5}">
                      <a16:colId xmlns:a16="http://schemas.microsoft.com/office/drawing/2014/main" val="1153194865"/>
                    </a:ext>
                  </a:extLst>
                </a:gridCol>
              </a:tblGrid>
              <a:tr h="936006">
                <a:tc>
                  <a:txBody>
                    <a:bodyPr/>
                    <a:lstStyle/>
                    <a:p>
                      <a:r>
                        <a:rPr lang="en-US" dirty="0"/>
                        <a:t>CISC </a:t>
                      </a:r>
                      <a:r>
                        <a:rPr lang="zh-CN" altLang="en-US" dirty="0"/>
                        <a:t>复杂指令集</a:t>
                      </a:r>
                      <a:endParaRPr lang="en-US" altLang="zh-CN" dirty="0"/>
                    </a:p>
                    <a:p>
                      <a:r>
                        <a:rPr lang="en-US" dirty="0"/>
                        <a:t> (Complex instruction set computer)</a:t>
                      </a:r>
                    </a:p>
                  </a:txBody>
                  <a:tcPr/>
                </a:tc>
                <a:tc>
                  <a:txBody>
                    <a:bodyPr/>
                    <a:lstStyle/>
                    <a:p>
                      <a:r>
                        <a:rPr lang="en-US" dirty="0"/>
                        <a:t>RISC </a:t>
                      </a:r>
                      <a:r>
                        <a:rPr lang="zh-CN" altLang="en-US" dirty="0"/>
                        <a:t>精简指令集</a:t>
                      </a:r>
                      <a:endParaRPr lang="en-US" altLang="zh-CN" dirty="0"/>
                    </a:p>
                    <a:p>
                      <a:r>
                        <a:rPr lang="en-US" dirty="0"/>
                        <a:t> (Reduced instruction set computer)</a:t>
                      </a:r>
                    </a:p>
                  </a:txBody>
                  <a:tcPr/>
                </a:tc>
                <a:extLst>
                  <a:ext uri="{0D108BD9-81ED-4DB2-BD59-A6C34878D82A}">
                    <a16:rowId xmlns:a16="http://schemas.microsoft.com/office/drawing/2014/main" val="3601858513"/>
                  </a:ext>
                </a:extLst>
              </a:tr>
              <a:tr h="2268203">
                <a:tc>
                  <a:txBody>
                    <a:bodyPr/>
                    <a:lstStyle/>
                    <a:p>
                      <a:r>
                        <a:rPr lang="zh-CN" altLang="en-US" sz="2400" dirty="0"/>
                        <a:t>针对特定的功能实现特定的指令，导致指令数目多，但生成的程序长度相对较短。</a:t>
                      </a:r>
                      <a:endParaRPr lang="en-US" sz="2400" dirty="0"/>
                    </a:p>
                  </a:txBody>
                  <a:tcPr/>
                </a:tc>
                <a:tc>
                  <a:txBody>
                    <a:bodyPr/>
                    <a:lstStyle/>
                    <a:p>
                      <a:r>
                        <a:rPr lang="zh-CN" altLang="en-US" sz="2400" dirty="0"/>
                        <a:t>只定义常用指令，对复杂的功能采用常用指令组合实现，这导致指令数目比较精简，但生成的程序长度相对较长。</a:t>
                      </a:r>
                      <a:endParaRPr lang="en-US" sz="2400" dirty="0"/>
                    </a:p>
                  </a:txBody>
                  <a:tcPr/>
                </a:tc>
                <a:extLst>
                  <a:ext uri="{0D108BD9-81ED-4DB2-BD59-A6C34878D82A}">
                    <a16:rowId xmlns:a16="http://schemas.microsoft.com/office/drawing/2014/main" val="1100867530"/>
                  </a:ext>
                </a:extLst>
              </a:tr>
            </a:tbl>
          </a:graphicData>
        </a:graphic>
      </p:graphicFrame>
    </p:spTree>
    <p:extLst>
      <p:ext uri="{BB962C8B-B14F-4D97-AF65-F5344CB8AC3E}">
        <p14:creationId xmlns:p14="http://schemas.microsoft.com/office/powerpoint/2010/main" val="405124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8628" y="555626"/>
            <a:ext cx="9906000" cy="654050"/>
          </a:xfrm>
        </p:spPr>
        <p:txBody>
          <a:bodyPr/>
          <a:lstStyle/>
          <a:p>
            <a:pPr algn="ctr"/>
            <a:r>
              <a:rPr lang="zh-CN" altLang="en-US" dirty="0">
                <a:ea typeface="宋体" charset="-122"/>
              </a:rPr>
              <a:t>指令集架构的常见产品</a:t>
            </a:r>
          </a:p>
        </p:txBody>
      </p:sp>
      <p:sp>
        <p:nvSpPr>
          <p:cNvPr id="2" name="灯片编号占位符 1">
            <a:extLst>
              <a:ext uri="{FF2B5EF4-FFF2-40B4-BE49-F238E27FC236}">
                <a16:creationId xmlns:a16="http://schemas.microsoft.com/office/drawing/2014/main" id="{0206D17E-B765-43B4-A348-07B5F84B3455}"/>
              </a:ext>
            </a:extLst>
          </p:cNvPr>
          <p:cNvSpPr>
            <a:spLocks noGrp="1"/>
          </p:cNvSpPr>
          <p:nvPr>
            <p:ph type="sldNum" sz="quarter" idx="12"/>
          </p:nvPr>
        </p:nvSpPr>
        <p:spPr/>
        <p:txBody>
          <a:bodyPr/>
          <a:lstStyle/>
          <a:p>
            <a:pPr>
              <a:defRPr/>
            </a:pPr>
            <a:fld id="{581DD3E0-5F7C-46B2-AE3F-E81668104769}" type="slidenum">
              <a:rPr lang="en-US" altLang="zh-CN" smtClean="0"/>
              <a:pPr>
                <a:defRPr/>
              </a:pPr>
              <a:t>7</a:t>
            </a:fld>
            <a:endParaRPr lang="en-US" altLang="zh-CN"/>
          </a:p>
        </p:txBody>
      </p:sp>
      <p:graphicFrame>
        <p:nvGraphicFramePr>
          <p:cNvPr id="5" name="表格 5">
            <a:extLst>
              <a:ext uri="{FF2B5EF4-FFF2-40B4-BE49-F238E27FC236}">
                <a16:creationId xmlns:a16="http://schemas.microsoft.com/office/drawing/2014/main" id="{77147B02-92F5-DDA9-7569-51B46C5AC4D3}"/>
              </a:ext>
            </a:extLst>
          </p:cNvPr>
          <p:cNvGraphicFramePr>
            <a:graphicFrameLocks noGrp="1"/>
          </p:cNvGraphicFramePr>
          <p:nvPr>
            <p:ph idx="1"/>
            <p:extLst>
              <p:ext uri="{D42A27DB-BD31-4B8C-83A1-F6EECF244321}">
                <p14:modId xmlns:p14="http://schemas.microsoft.com/office/powerpoint/2010/main" val="948524583"/>
              </p:ext>
            </p:extLst>
          </p:nvPr>
        </p:nvGraphicFramePr>
        <p:xfrm>
          <a:off x="326083" y="1772816"/>
          <a:ext cx="9216578" cy="4262417"/>
        </p:xfrm>
        <a:graphic>
          <a:graphicData uri="http://schemas.openxmlformats.org/drawingml/2006/table">
            <a:tbl>
              <a:tblPr firstRow="1" bandRow="1">
                <a:tableStyleId>{5C22544A-7EE6-4342-B048-85BDC9FD1C3A}</a:tableStyleId>
              </a:tblPr>
              <a:tblGrid>
                <a:gridCol w="4608289">
                  <a:extLst>
                    <a:ext uri="{9D8B030D-6E8A-4147-A177-3AD203B41FA5}">
                      <a16:colId xmlns:a16="http://schemas.microsoft.com/office/drawing/2014/main" val="2351234141"/>
                    </a:ext>
                  </a:extLst>
                </a:gridCol>
                <a:gridCol w="4608289">
                  <a:extLst>
                    <a:ext uri="{9D8B030D-6E8A-4147-A177-3AD203B41FA5}">
                      <a16:colId xmlns:a16="http://schemas.microsoft.com/office/drawing/2014/main" val="1153194865"/>
                    </a:ext>
                  </a:extLst>
                </a:gridCol>
              </a:tblGrid>
              <a:tr h="1245127">
                <a:tc>
                  <a:txBody>
                    <a:bodyPr/>
                    <a:lstStyle/>
                    <a:p>
                      <a:r>
                        <a:rPr lang="en-US" dirty="0"/>
                        <a:t>CISC </a:t>
                      </a:r>
                      <a:r>
                        <a:rPr lang="zh-CN" altLang="en-US" dirty="0"/>
                        <a:t>复杂指令集</a:t>
                      </a:r>
                      <a:endParaRPr lang="en-US" altLang="zh-CN" dirty="0"/>
                    </a:p>
                    <a:p>
                      <a:r>
                        <a:rPr lang="en-US" dirty="0"/>
                        <a:t> (Complex instruction set computer)</a:t>
                      </a:r>
                    </a:p>
                  </a:txBody>
                  <a:tcPr/>
                </a:tc>
                <a:tc>
                  <a:txBody>
                    <a:bodyPr/>
                    <a:lstStyle/>
                    <a:p>
                      <a:r>
                        <a:rPr lang="en-US" dirty="0"/>
                        <a:t>RISC </a:t>
                      </a:r>
                      <a:r>
                        <a:rPr lang="zh-CN" altLang="en-US" dirty="0"/>
                        <a:t>精简指令集</a:t>
                      </a:r>
                      <a:endParaRPr lang="en-US" altLang="zh-CN" dirty="0"/>
                    </a:p>
                    <a:p>
                      <a:r>
                        <a:rPr lang="en-US" dirty="0"/>
                        <a:t> (Reduced instruction set computer)</a:t>
                      </a:r>
                    </a:p>
                  </a:txBody>
                  <a:tcPr/>
                </a:tc>
                <a:extLst>
                  <a:ext uri="{0D108BD9-81ED-4DB2-BD59-A6C34878D82A}">
                    <a16:rowId xmlns:a16="http://schemas.microsoft.com/office/drawing/2014/main" val="3601858513"/>
                  </a:ext>
                </a:extLst>
              </a:tr>
              <a:tr h="3017290">
                <a:tc>
                  <a:txBody>
                    <a:bodyPr/>
                    <a:lstStyle/>
                    <a:p>
                      <a:endParaRPr lang="en-US" sz="2400" dirty="0"/>
                    </a:p>
                    <a:p>
                      <a:r>
                        <a:rPr lang="en-US" sz="2400" dirty="0"/>
                        <a:t>I</a:t>
                      </a:r>
                      <a:r>
                        <a:rPr lang="en-US" altLang="zh-CN" sz="2400" dirty="0"/>
                        <a:t>ntel X86</a:t>
                      </a:r>
                    </a:p>
                    <a:p>
                      <a:endParaRPr lang="en-US" altLang="zh-CN" sz="2400" dirty="0"/>
                    </a:p>
                    <a:p>
                      <a:r>
                        <a:rPr lang="en-US" sz="2400" dirty="0"/>
                        <a:t>AMD64</a:t>
                      </a:r>
                    </a:p>
                  </a:txBody>
                  <a:tcPr/>
                </a:tc>
                <a:tc>
                  <a:txBody>
                    <a:bodyPr/>
                    <a:lstStyle/>
                    <a:p>
                      <a:r>
                        <a:rPr lang="en-US" sz="2400" dirty="0"/>
                        <a:t>IBM P</a:t>
                      </a:r>
                      <a:r>
                        <a:rPr lang="en-US" altLang="zh-CN" sz="2400" dirty="0"/>
                        <a:t>ower</a:t>
                      </a:r>
                    </a:p>
                    <a:p>
                      <a:endParaRPr lang="en-US" sz="2400" dirty="0"/>
                    </a:p>
                    <a:p>
                      <a:r>
                        <a:rPr lang="en-US" sz="2400" dirty="0"/>
                        <a:t>ARM</a:t>
                      </a:r>
                    </a:p>
                    <a:p>
                      <a:endParaRPr lang="en-US" sz="2400" dirty="0"/>
                    </a:p>
                    <a:p>
                      <a:r>
                        <a:rPr lang="en-US" sz="2400" dirty="0"/>
                        <a:t>MIPS</a:t>
                      </a:r>
                    </a:p>
                    <a:p>
                      <a:endParaRPr lang="en-US" sz="2400" dirty="0"/>
                    </a:p>
                    <a:p>
                      <a:r>
                        <a:rPr lang="en-US" sz="2400" dirty="0"/>
                        <a:t>RISC-V</a:t>
                      </a:r>
                    </a:p>
                  </a:txBody>
                  <a:tcPr/>
                </a:tc>
                <a:extLst>
                  <a:ext uri="{0D108BD9-81ED-4DB2-BD59-A6C34878D82A}">
                    <a16:rowId xmlns:a16="http://schemas.microsoft.com/office/drawing/2014/main" val="1100867530"/>
                  </a:ext>
                </a:extLst>
              </a:tr>
            </a:tbl>
          </a:graphicData>
        </a:graphic>
      </p:graphicFrame>
    </p:spTree>
    <p:extLst>
      <p:ext uri="{BB962C8B-B14F-4D97-AF65-F5344CB8AC3E}">
        <p14:creationId xmlns:p14="http://schemas.microsoft.com/office/powerpoint/2010/main" val="3372210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8628" y="555626"/>
            <a:ext cx="9906000" cy="654050"/>
          </a:xfrm>
        </p:spPr>
        <p:txBody>
          <a:bodyPr/>
          <a:lstStyle/>
          <a:p>
            <a:pPr algn="ctr"/>
            <a:r>
              <a:rPr lang="en-US" altLang="zh-CN" dirty="0">
                <a:ea typeface="宋体" charset="-122"/>
              </a:rPr>
              <a:t>RISC</a:t>
            </a:r>
            <a:r>
              <a:rPr lang="zh-CN" altLang="en-US" dirty="0">
                <a:ea typeface="宋体" charset="-122"/>
              </a:rPr>
              <a:t>的历史</a:t>
            </a:r>
          </a:p>
        </p:txBody>
      </p:sp>
      <p:sp>
        <p:nvSpPr>
          <p:cNvPr id="2" name="灯片编号占位符 1">
            <a:extLst>
              <a:ext uri="{FF2B5EF4-FFF2-40B4-BE49-F238E27FC236}">
                <a16:creationId xmlns:a16="http://schemas.microsoft.com/office/drawing/2014/main" id="{0206D17E-B765-43B4-A348-07B5F84B3455}"/>
              </a:ext>
            </a:extLst>
          </p:cNvPr>
          <p:cNvSpPr>
            <a:spLocks noGrp="1"/>
          </p:cNvSpPr>
          <p:nvPr>
            <p:ph type="sldNum" sz="quarter" idx="12"/>
          </p:nvPr>
        </p:nvSpPr>
        <p:spPr/>
        <p:txBody>
          <a:bodyPr/>
          <a:lstStyle/>
          <a:p>
            <a:pPr>
              <a:defRPr/>
            </a:pPr>
            <a:fld id="{581DD3E0-5F7C-46B2-AE3F-E81668104769}" type="slidenum">
              <a:rPr lang="en-US" altLang="zh-CN" smtClean="0"/>
              <a:pPr>
                <a:defRPr/>
              </a:pPr>
              <a:t>8</a:t>
            </a:fld>
            <a:endParaRPr lang="en-US" altLang="zh-CN"/>
          </a:p>
        </p:txBody>
      </p:sp>
      <p:sp>
        <p:nvSpPr>
          <p:cNvPr id="3" name="内容占位符 2">
            <a:extLst>
              <a:ext uri="{FF2B5EF4-FFF2-40B4-BE49-F238E27FC236}">
                <a16:creationId xmlns:a16="http://schemas.microsoft.com/office/drawing/2014/main" id="{F481D826-F25A-C2E0-BEB3-7A9F744017D3}"/>
              </a:ext>
            </a:extLst>
          </p:cNvPr>
          <p:cNvSpPr>
            <a:spLocks noGrp="1"/>
          </p:cNvSpPr>
          <p:nvPr>
            <p:ph idx="1"/>
          </p:nvPr>
        </p:nvSpPr>
        <p:spPr>
          <a:xfrm>
            <a:off x="344488" y="2369710"/>
            <a:ext cx="9001000" cy="3507562"/>
          </a:xfrm>
        </p:spPr>
        <p:txBody>
          <a:bodyPr/>
          <a:lstStyle/>
          <a:p>
            <a:pPr marL="0" indent="0">
              <a:buNone/>
            </a:pPr>
            <a:r>
              <a:rPr lang="en-US" altLang="zh-CN" dirty="0"/>
              <a:t>	</a:t>
            </a:r>
            <a:r>
              <a:rPr lang="en-US" altLang="zh-CN" b="0" dirty="0"/>
              <a:t>RISC</a:t>
            </a:r>
            <a:r>
              <a:rPr lang="zh-CN" altLang="en-US" b="0" dirty="0"/>
              <a:t>的历史可追溯到</a:t>
            </a:r>
            <a:r>
              <a:rPr lang="en-US" altLang="zh-CN" b="0" dirty="0"/>
              <a:t>1980</a:t>
            </a:r>
            <a:r>
              <a:rPr lang="zh-CN" altLang="en-US" b="0" dirty="0"/>
              <a:t>年。</a:t>
            </a:r>
            <a:endParaRPr lang="en-US" altLang="zh-CN" b="0" dirty="0"/>
          </a:p>
          <a:p>
            <a:pPr marL="0" indent="0">
              <a:buNone/>
            </a:pPr>
            <a:endParaRPr lang="en-US" altLang="zh-CN" b="0" dirty="0"/>
          </a:p>
          <a:p>
            <a:pPr marL="0" indent="0">
              <a:buNone/>
            </a:pPr>
            <a:r>
              <a:rPr lang="en-US" altLang="zh-CN" b="0" dirty="0"/>
              <a:t>	</a:t>
            </a:r>
            <a:r>
              <a:rPr lang="zh-CN" altLang="en-US" b="0" dirty="0"/>
              <a:t>在此之前，人们觉得简单的计算机可能会有用，但是没有很多人去阐述其设计原则。这种简单而有效的计算机一直都是学术界的兴趣。</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0" y="560388"/>
            <a:ext cx="9906000" cy="654050"/>
          </a:xfrm>
        </p:spPr>
        <p:txBody>
          <a:bodyPr/>
          <a:lstStyle/>
          <a:p>
            <a:pPr algn="ctr"/>
            <a:r>
              <a:rPr lang="en-US" altLang="zh-CN" dirty="0">
                <a:ea typeface="宋体" charset="-122"/>
              </a:rPr>
              <a:t>RISC</a:t>
            </a:r>
            <a:r>
              <a:rPr lang="zh-CN" altLang="en-US" dirty="0">
                <a:ea typeface="宋体" charset="-122"/>
              </a:rPr>
              <a:t>的历史</a:t>
            </a:r>
          </a:p>
        </p:txBody>
      </p:sp>
      <p:sp>
        <p:nvSpPr>
          <p:cNvPr id="2" name="灯片编号占位符 1">
            <a:extLst>
              <a:ext uri="{FF2B5EF4-FFF2-40B4-BE49-F238E27FC236}">
                <a16:creationId xmlns:a16="http://schemas.microsoft.com/office/drawing/2014/main" id="{613B15D8-264E-4616-8656-8DDE63EBBB00}"/>
              </a:ext>
            </a:extLst>
          </p:cNvPr>
          <p:cNvSpPr>
            <a:spLocks noGrp="1"/>
          </p:cNvSpPr>
          <p:nvPr>
            <p:ph type="sldNum" sz="quarter" idx="12"/>
          </p:nvPr>
        </p:nvSpPr>
        <p:spPr/>
        <p:txBody>
          <a:bodyPr/>
          <a:lstStyle/>
          <a:p>
            <a:pPr>
              <a:defRPr/>
            </a:pPr>
            <a:fld id="{581DD3E0-5F7C-46B2-AE3F-E81668104769}" type="slidenum">
              <a:rPr lang="en-US" altLang="zh-CN" smtClean="0"/>
              <a:pPr>
                <a:defRPr/>
              </a:pPr>
              <a:t>9</a:t>
            </a:fld>
            <a:endParaRPr lang="en-US" altLang="zh-CN"/>
          </a:p>
        </p:txBody>
      </p:sp>
      <p:sp>
        <p:nvSpPr>
          <p:cNvPr id="9" name="内容占位符 2">
            <a:extLst>
              <a:ext uri="{FF2B5EF4-FFF2-40B4-BE49-F238E27FC236}">
                <a16:creationId xmlns:a16="http://schemas.microsoft.com/office/drawing/2014/main" id="{B8096F9C-A977-9F06-A1FF-C08FAF4DE852}"/>
              </a:ext>
            </a:extLst>
          </p:cNvPr>
          <p:cNvSpPr txBox="1">
            <a:spLocks/>
          </p:cNvSpPr>
          <p:nvPr/>
        </p:nvSpPr>
        <p:spPr bwMode="auto">
          <a:xfrm>
            <a:off x="236476" y="1844824"/>
            <a:ext cx="4716524" cy="484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0" indent="0">
              <a:buFont typeface="Wingdings" pitchFamily="2" charset="2"/>
              <a:buNone/>
            </a:pPr>
            <a:r>
              <a:rPr lang="en-US" altLang="zh-CN" b="0" kern="0" dirty="0"/>
              <a:t>	</a:t>
            </a:r>
            <a:r>
              <a:rPr lang="en-US" altLang="zh-CN" b="0" kern="0" dirty="0" err="1"/>
              <a:t>OpenRISC</a:t>
            </a:r>
            <a:r>
              <a:rPr lang="zh-CN" altLang="en-US" b="0" kern="0" dirty="0"/>
              <a:t>是一款基于</a:t>
            </a:r>
            <a:r>
              <a:rPr lang="en-US" altLang="zh-CN" b="0" kern="0" dirty="0"/>
              <a:t>DLX</a:t>
            </a:r>
            <a:r>
              <a:rPr lang="zh-CN" altLang="en-US" b="0" kern="0" dirty="0"/>
              <a:t>的开源</a:t>
            </a:r>
            <a:r>
              <a:rPr lang="en-US" altLang="zh-CN" b="0" kern="0" dirty="0"/>
              <a:t>ISA</a:t>
            </a:r>
            <a:r>
              <a:rPr lang="zh-CN" altLang="en-US" b="0" kern="0" dirty="0"/>
              <a:t>，并且具有相关的</a:t>
            </a:r>
            <a:r>
              <a:rPr lang="en-US" altLang="zh-CN" b="0" kern="0" dirty="0"/>
              <a:t>RISC</a:t>
            </a:r>
            <a:r>
              <a:rPr lang="zh-CN" altLang="en-US" b="0" kern="0" dirty="0"/>
              <a:t>设计。它完全支持</a:t>
            </a:r>
            <a:r>
              <a:rPr lang="en-US" altLang="zh-CN" b="0" kern="0" dirty="0"/>
              <a:t>GCC</a:t>
            </a:r>
            <a:r>
              <a:rPr lang="zh-CN" altLang="en-US" b="0" kern="0" dirty="0"/>
              <a:t>并且有实做在</a:t>
            </a:r>
            <a:r>
              <a:rPr lang="en-US" altLang="zh-CN" b="0" kern="0" dirty="0"/>
              <a:t>Linux</a:t>
            </a:r>
            <a:r>
              <a:rPr lang="zh-CN" altLang="en-US" b="0" kern="0" dirty="0"/>
              <a:t>上。但是它很少有商业上的实做。</a:t>
            </a:r>
            <a:endParaRPr lang="en-US" altLang="zh-CN" b="0" kern="0" dirty="0"/>
          </a:p>
          <a:p>
            <a:pPr marL="0" indent="0">
              <a:buFont typeface="Wingdings" pitchFamily="2" charset="2"/>
              <a:buNone/>
            </a:pPr>
            <a:endParaRPr lang="en-US" altLang="zh-CN" b="0" kern="0" dirty="0"/>
          </a:p>
          <a:p>
            <a:pPr marL="0" indent="0">
              <a:buFont typeface="Wingdings" pitchFamily="2" charset="2"/>
              <a:buNone/>
            </a:pPr>
            <a:r>
              <a:rPr lang="en-US" altLang="zh-CN" b="0" kern="0" dirty="0"/>
              <a:t>	</a:t>
            </a:r>
            <a:r>
              <a:rPr lang="zh-CN" altLang="en-US" b="0" kern="0" dirty="0"/>
              <a:t>直到</a:t>
            </a:r>
            <a:r>
              <a:rPr lang="en-US" altLang="zh-CN" b="0" kern="0" dirty="0"/>
              <a:t>2018</a:t>
            </a:r>
            <a:r>
              <a:rPr lang="zh-CN" altLang="en-US" b="0" kern="0" dirty="0"/>
              <a:t>年下半年</a:t>
            </a:r>
            <a:r>
              <a:rPr lang="en-US" altLang="zh-CN" b="0" kern="0" dirty="0" err="1"/>
              <a:t>SiFive</a:t>
            </a:r>
            <a:r>
              <a:rPr lang="zh-CN" altLang="en-US" b="0" kern="0" dirty="0"/>
              <a:t>公司</a:t>
            </a:r>
            <a:r>
              <a:rPr lang="en-US" altLang="zh-CN" b="0" kern="0" dirty="0"/>
              <a:t>10</a:t>
            </a:r>
            <a:r>
              <a:rPr lang="zh-CN" altLang="en-US" b="0" kern="0" dirty="0"/>
              <a:t>月推出正式产品。</a:t>
            </a:r>
          </a:p>
        </p:txBody>
      </p:sp>
      <p:pic>
        <p:nvPicPr>
          <p:cNvPr id="5" name="图片 4" descr="图示, 示意图&#10;&#10;描述已自动生成">
            <a:extLst>
              <a:ext uri="{FF2B5EF4-FFF2-40B4-BE49-F238E27FC236}">
                <a16:creationId xmlns:a16="http://schemas.microsoft.com/office/drawing/2014/main" id="{EBA78122-35FD-C06B-13A8-A80AA3C5E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040" y="2393948"/>
            <a:ext cx="4277371" cy="3249613"/>
          </a:xfrm>
          <a:prstGeom prst="rect">
            <a:avLst/>
          </a:prstGeom>
        </p:spPr>
      </p:pic>
    </p:spTree>
  </p:cSld>
  <p:clrMapOvr>
    <a:masterClrMapping/>
  </p:clrMapOvr>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31024</TotalTime>
  <Words>2145</Words>
  <Application>Microsoft Office PowerPoint</Application>
  <PresentationFormat>A4 纸张(210x297 毫米)</PresentationFormat>
  <Paragraphs>196</Paragraphs>
  <Slides>27</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Monotype Sorts</vt:lpstr>
      <vt:lpstr>PingFang SC</vt:lpstr>
      <vt:lpstr>Arial</vt:lpstr>
      <vt:lpstr>Arial</vt:lpstr>
      <vt:lpstr>Arial Narrow</vt:lpstr>
      <vt:lpstr>Times New Roman</vt:lpstr>
      <vt:lpstr>Wingdings</vt:lpstr>
      <vt:lpstr>通用信息 (标准)</vt:lpstr>
      <vt:lpstr>第一章 第一讲   了解 RISC-V</vt:lpstr>
      <vt:lpstr>PowerPoint 演示文稿</vt:lpstr>
      <vt:lpstr>PowerPoint 演示文稿</vt:lpstr>
      <vt:lpstr>PowerPoint 演示文稿</vt:lpstr>
      <vt:lpstr>RISC-V ISA介绍</vt:lpstr>
      <vt:lpstr>指令集架构的分类</vt:lpstr>
      <vt:lpstr>指令集架构的常见产品</vt:lpstr>
      <vt:lpstr>RISC的历史</vt:lpstr>
      <vt:lpstr>RISC的历史</vt:lpstr>
      <vt:lpstr>RISC-V的历史</vt:lpstr>
      <vt:lpstr>RISC-V的得名</vt:lpstr>
      <vt:lpstr>RISC-V的历史</vt:lpstr>
      <vt:lpstr>RISC-V的历史</vt:lpstr>
      <vt:lpstr>RISC-V的特点</vt:lpstr>
      <vt:lpstr>PowerPoint 演示文稿</vt:lpstr>
      <vt:lpstr>PowerPoint 演示文稿</vt:lpstr>
      <vt:lpstr>RISC-V对比主要竞争对手的特点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RISC-V在中国</vt:lpstr>
      <vt:lpstr>RISC-V在中国</vt:lpstr>
      <vt:lpstr>PowerPoint 演示文稿</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KiritakeKumi</cp:lastModifiedBy>
  <cp:revision>3027</cp:revision>
  <cp:lastPrinted>2011-09-02T04:24:48Z</cp:lastPrinted>
  <dcterms:created xsi:type="dcterms:W3CDTF">2001-03-21T12:57:26Z</dcterms:created>
  <dcterms:modified xsi:type="dcterms:W3CDTF">2022-06-24T02:12:43Z</dcterms:modified>
</cp:coreProperties>
</file>