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1"/>
  </p:notesMasterIdLst>
  <p:handoutMasterIdLst>
    <p:handoutMasterId r:id="rId32"/>
  </p:handoutMasterIdLst>
  <p:sldIdLst>
    <p:sldId id="278" r:id="rId5"/>
    <p:sldId id="279" r:id="rId6"/>
    <p:sldId id="280" r:id="rId7"/>
    <p:sldId id="281" r:id="rId8"/>
    <p:sldId id="303" r:id="rId9"/>
    <p:sldId id="282" r:id="rId10"/>
    <p:sldId id="283" r:id="rId11"/>
    <p:sldId id="284" r:id="rId12"/>
    <p:sldId id="285" r:id="rId13"/>
    <p:sldId id="286" r:id="rId14"/>
    <p:sldId id="289" r:id="rId15"/>
    <p:sldId id="290" r:id="rId16"/>
    <p:sldId id="287" r:id="rId17"/>
    <p:sldId id="288" r:id="rId18"/>
    <p:sldId id="291" r:id="rId19"/>
    <p:sldId id="292" r:id="rId20"/>
    <p:sldId id="293" r:id="rId21"/>
    <p:sldId id="298" r:id="rId22"/>
    <p:sldId id="297" r:id="rId23"/>
    <p:sldId id="296" r:id="rId24"/>
    <p:sldId id="295" r:id="rId25"/>
    <p:sldId id="294" r:id="rId26"/>
    <p:sldId id="299" r:id="rId27"/>
    <p:sldId id="300" r:id="rId28"/>
    <p:sldId id="301" r:id="rId29"/>
    <p:sldId id="302" r:id="rId30"/>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4619" autoAdjust="0"/>
  </p:normalViewPr>
  <p:slideViewPr>
    <p:cSldViewPr snapToGrid="0">
      <p:cViewPr varScale="1">
        <p:scale>
          <a:sx n="86" d="100"/>
          <a:sy n="86" d="100"/>
        </p:scale>
        <p:origin x="240" y="76"/>
      </p:cViewPr>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5D299-22B7-42F5-A369-FD200C73BBC3}" type="datetime1">
              <a:rPr lang="zh-CN" altLang="en-US" smtClean="0">
                <a:latin typeface="Microsoft YaHei UI" panose="020B0503020204020204" pitchFamily="34" charset="-122"/>
                <a:ea typeface="Microsoft YaHei UI" panose="020B0503020204020204" pitchFamily="34" charset="-122"/>
              </a:rPr>
              <a:t>2022/7/7</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F6909D-8EDC-4A00-9425-7CCDD6935CD5}"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94205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871C006B-CAD6-46A9-AE01-1DF9FF39EC39}" type="datetime1">
              <a:rPr lang="zh-CN" altLang="en-US" noProof="0" smtClean="0"/>
              <a:t>2022/7/7</a:t>
            </a:fld>
            <a:endParaRPr lang="zh-CN" altLang="en-US" noProof="0"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2E6DE88F-1F85-4A27-9D34-D74A50E7B0DA}" type="slidenum">
              <a:rPr lang="en-US" altLang="zh-CN" noProof="0" smtClean="0"/>
              <a:pPr/>
              <a:t>‹#›</a:t>
            </a:fld>
            <a:endParaRPr lang="zh-CN" altLang="en-U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pPr rtl="0"/>
            <a:fld id="{2E6DE88F-1F85-4A27-9D34-D74A50E7B0DA}" type="slidenum">
              <a:rPr lang="en-US" altLang="zh-CN" smtClean="0">
                <a:latin typeface="Microsoft YaHei UI" panose="020B0503020204020204" pitchFamily="34" charset="-122"/>
                <a:ea typeface="Microsoft YaHei UI" panose="020B0503020204020204" pitchFamily="34" charset="-122"/>
              </a:rPr>
              <a:t>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6607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altLang="zh-CN" sz="1200" b="0" i="0" u="none" strike="noStrike" kern="1200" cap="none" spc="0" normalizeH="0" baseline="0" smtClean="0">
                <a:ln>
                  <a:noFill/>
                </a:ln>
                <a:solidFill>
                  <a:prstClr val="black"/>
                </a:solidFill>
                <a:effectLst/>
                <a:uLnTx/>
                <a:uFillTx/>
                <a:latin typeface="Microsoft YaHei UI" panose="020B0503020204020204" pitchFamily="34" charset="-122"/>
                <a:ea typeface="Microsoft YaHei UI" panose="020B0503020204020204" pitchFamily="34" charset="-122"/>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dirty="0">
              <a:ln>
                <a:noFill/>
              </a:ln>
              <a:solidFill>
                <a:prstClr val="black"/>
              </a:solidFill>
              <a:effectLst/>
              <a:uLnTx/>
              <a:uFillTx/>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p>
            <a:pPr rtl="0"/>
            <a:fld id="{00E83E4F-657C-4D8E-8FAD-6386EF9B109D}" type="datetime1">
              <a:rPr lang="zh-CN" altLang="en-US" noProof="0" smtClean="0"/>
              <a:t>2022/7/7</a:t>
            </a:fld>
            <a:endParaRPr lang="zh-CN" altLang="en-US" noProof="0"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题注的全景图片">
    <p:spTree>
      <p:nvGrpSpPr>
        <p:cNvPr id="1" name=""/>
        <p:cNvGrpSpPr/>
        <p:nvPr/>
      </p:nvGrpSpPr>
      <p:grpSpPr>
        <a:xfrm>
          <a:off x="0" y="0"/>
          <a:ext cx="0" cy="0"/>
          <a:chOff x="0" y="0"/>
          <a:chExt cx="0" cy="0"/>
        </a:xfrm>
      </p:grpSpPr>
      <p:pic>
        <p:nvPicPr>
          <p:cNvPr id="16" name="图片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标题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zh-CN" altLang="en-US" noProof="0"/>
              <a:t>单击此处编辑母版标题样式</a:t>
            </a:r>
            <a:endParaRPr lang="zh-CN" altLang="en-US" noProof="0" dirty="0"/>
          </a:p>
        </p:txBody>
      </p:sp>
      <p:sp>
        <p:nvSpPr>
          <p:cNvPr id="3" name="图片占位符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8B4F4464-7484-4713-B9FF-83FB9DDEA071}" type="datetime1">
              <a:rPr lang="zh-CN" altLang="en-US" noProof="0" smtClean="0"/>
              <a:t>2022/7/7</a:t>
            </a:fld>
            <a:endParaRPr lang="zh-CN" altLang="en-US" noProof="0"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913795" y="608437"/>
            <a:ext cx="10353762" cy="3534344"/>
          </a:xfrm>
        </p:spPr>
        <p:txBody>
          <a:bodyPr rtlCol="0" anchor="ctr">
            <a:normAutofit/>
          </a:bodyPr>
          <a:lstStyle>
            <a:lvl1pPr>
              <a:defRPr sz="4000"/>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B65233FB-47C5-42F7-A95A-B15B60A34B63}" type="datetime1">
              <a:rPr lang="zh-CN" altLang="en-US" noProof="0" smtClean="0"/>
              <a:t>2022/7/7</a:t>
            </a:fld>
            <a:endParaRPr lang="zh-CN" altLang="en-US" noProof="0"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sp>
        <p:nvSpPr>
          <p:cNvPr id="2" name="标题 1"/>
          <p:cNvSpPr>
            <a:spLocks noGrp="1"/>
          </p:cNvSpPr>
          <p:nvPr>
            <p:ph type="title"/>
          </p:nvPr>
        </p:nvSpPr>
        <p:spPr>
          <a:xfrm>
            <a:off x="1446212" y="609600"/>
            <a:ext cx="9302752" cy="2992904"/>
          </a:xfrm>
        </p:spPr>
        <p:txBody>
          <a:bodyPr rtlCol="0" anchor="ctr">
            <a:normAutofit/>
          </a:bodyPr>
          <a:lstStyle>
            <a:lvl1pPr>
              <a:defRPr sz="36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12" name="文本占位符 3"/>
          <p:cNvSpPr>
            <a:spLocks noGrp="1"/>
          </p:cNvSpPr>
          <p:nvPr>
            <p:ph type="body" sz="half" idx="13"/>
          </p:nvPr>
        </p:nvSpPr>
        <p:spPr>
          <a:xfrm>
            <a:off x="1720644" y="3610032"/>
            <a:ext cx="8752299" cy="532749"/>
          </a:xfrm>
        </p:spPr>
        <p:txBody>
          <a:bodyPr rtlCol="0" anchor="t">
            <a:normAutofit/>
          </a:bodyPr>
          <a:lstStyle>
            <a:lvl1pPr marL="0" indent="0" algn="r">
              <a:buNone/>
              <a:defRPr sz="14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4" name="文本占位符 3"/>
          <p:cNvSpPr>
            <a:spLocks noGrp="1"/>
          </p:cNvSpPr>
          <p:nvPr>
            <p:ph type="body" sz="half" idx="2"/>
          </p:nvPr>
        </p:nvSpPr>
        <p:spPr>
          <a:xfrm>
            <a:off x="913794" y="4304353"/>
            <a:ext cx="10353763" cy="1489496"/>
          </a:xfrm>
        </p:spPr>
        <p:txBody>
          <a:bodyPr rtlCol="0" anchor="ctr">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59FB00C-3196-42EF-A93B-AD2E97DECBF9}" type="datetime1">
              <a:rPr lang="zh-CN" altLang="en-US" noProof="0" smtClean="0"/>
              <a:t>2022/7/7</a:t>
            </a:fld>
            <a:endParaRPr lang="zh-CN" altLang="en-US" noProof="0"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sp>
        <p:nvSpPr>
          <p:cNvPr id="11" name="文本框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altLang="en-US" sz="8000" noProof="0" dirty="0">
                <a:solidFill>
                  <a:schemeClr val="tx1"/>
                </a:solidFill>
                <a:effectLst/>
                <a:latin typeface="Microsoft YaHei UI" panose="020B0503020204020204" pitchFamily="34" charset="-122"/>
                <a:ea typeface="Microsoft YaHei UI" panose="020B0503020204020204" pitchFamily="34" charset="-122"/>
              </a:rPr>
              <a:t>“</a:t>
            </a:r>
          </a:p>
        </p:txBody>
      </p:sp>
      <p:sp>
        <p:nvSpPr>
          <p:cNvPr id="13" name="文本框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dirty="0">
                <a:solidFill>
                  <a:schemeClr val="tx1"/>
                </a:solidFill>
                <a:effectLst/>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913794" y="2126942"/>
            <a:ext cx="10353763" cy="2511835"/>
          </a:xfrm>
        </p:spPr>
        <p:txBody>
          <a:bodyPr rtlCol="0" anchor="b"/>
          <a:lstStyle>
            <a:lvl1pPr>
              <a:defRPr sz="3200"/>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43E52F37-2347-469F-95CF-B07720175159}" type="datetime1">
              <a:rPr lang="zh-CN" altLang="en-US" noProof="0" smtClean="0"/>
              <a:t>2022/7/7</a:t>
            </a:fld>
            <a:endParaRPr lang="zh-CN" altLang="en-US" noProof="0"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标题 1"/>
          <p:cNvSpPr>
            <a:spLocks noGrp="1"/>
          </p:cNvSpPr>
          <p:nvPr>
            <p:ph type="title"/>
          </p:nvPr>
        </p:nvSpPr>
        <p:spPr>
          <a:xfrm>
            <a:off x="913795" y="609600"/>
            <a:ext cx="10353762" cy="970450"/>
          </a:xfrm>
        </p:spPr>
        <p:txBody>
          <a:bodyPr rtlCol="0"/>
          <a:lstStyle/>
          <a:p>
            <a:pPr rtl="0"/>
            <a:r>
              <a:rPr lang="zh-CN" altLang="en-US" noProof="0"/>
              <a:t>单击此处编辑母版标题样式</a:t>
            </a:r>
            <a:endParaRPr lang="zh-CN" altLang="en-US" noProof="0" dirty="0"/>
          </a:p>
        </p:txBody>
      </p:sp>
      <p:sp>
        <p:nvSpPr>
          <p:cNvPr id="7" name="文本占位符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8" name="文本占位符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9" name="文本占位符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0" name="文本占位符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1" name="文本占位符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文本占位符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2DB85421-0A4F-456C-AE8B-9D9FD1C29F96}" type="datetime1">
              <a:rPr lang="zh-CN" altLang="en-US" noProof="0" smtClean="0"/>
              <a:t>2022/7/7</a:t>
            </a:fld>
            <a:endParaRPr lang="zh-CN" altLang="en-US" noProof="0"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pic>
        <p:nvPicPr>
          <p:cNvPr id="2" name="图片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图片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图片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标题 1"/>
          <p:cNvSpPr>
            <a:spLocks noGrp="1"/>
          </p:cNvSpPr>
          <p:nvPr>
            <p:ph type="title"/>
          </p:nvPr>
        </p:nvSpPr>
        <p:spPr>
          <a:xfrm>
            <a:off x="913794" y="609600"/>
            <a:ext cx="10353763" cy="970450"/>
          </a:xfrm>
        </p:spPr>
        <p:txBody>
          <a:bodyPr rtlCol="0"/>
          <a:lstStyle/>
          <a:p>
            <a:pPr rtl="0"/>
            <a:r>
              <a:rPr lang="zh-CN" altLang="en-US" noProof="0"/>
              <a:t>单击此处编辑母版标题样式</a:t>
            </a:r>
            <a:endParaRPr lang="zh-CN" altLang="en-US" noProof="0" dirty="0"/>
          </a:p>
        </p:txBody>
      </p:sp>
      <p:sp>
        <p:nvSpPr>
          <p:cNvPr id="19" name="文本占位符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0" name="图片占位符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单击图标添加图片</a:t>
            </a:r>
            <a:endParaRPr lang="zh-CN" altLang="en-US" noProof="0" dirty="0"/>
          </a:p>
        </p:txBody>
      </p:sp>
      <p:sp>
        <p:nvSpPr>
          <p:cNvPr id="21" name="文本占位符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2" name="文本占位符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3" name="图片占位符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单击图标添加图片</a:t>
            </a:r>
            <a:endParaRPr lang="zh-CN" altLang="en-US" noProof="0" dirty="0"/>
          </a:p>
        </p:txBody>
      </p:sp>
      <p:sp>
        <p:nvSpPr>
          <p:cNvPr id="24" name="文本占位符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5" name="文本占位符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6" name="图片占位符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单击图标添加图片</a:t>
            </a:r>
            <a:endParaRPr lang="zh-CN" altLang="en-US" noProof="0" dirty="0"/>
          </a:p>
        </p:txBody>
      </p:sp>
      <p:sp>
        <p:nvSpPr>
          <p:cNvPr id="27" name="文本占位符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C4597710-2884-4518-8343-5210F0660D76}" type="datetime1">
              <a:rPr lang="zh-CN" altLang="en-US" noProof="0" smtClean="0"/>
              <a:t>2022/7/7</a:t>
            </a:fld>
            <a:endParaRPr lang="zh-CN" altLang="en-US" noProof="0"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p>
            <a:pPr rtl="0"/>
            <a:fld id="{F84CB63E-F307-418A-B628-A6B892AED4C7}" type="datetime1">
              <a:rPr lang="zh-CN" altLang="en-US" noProof="0" smtClean="0"/>
              <a:t>2022/7/7</a:t>
            </a:fld>
            <a:endParaRPr lang="zh-CN" altLang="en-US" noProof="0"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1" y="1761067"/>
            <a:ext cx="9590550" cy="1828813"/>
          </a:xfrm>
        </p:spPr>
        <p:txBody>
          <a:bodyPr rtlCol="0" anchor="b"/>
          <a:lstStyle>
            <a:lvl1pPr algn="ctr">
              <a:defRPr sz="4000" b="0" cap="none"/>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3614A190-44DA-4162-93F1-58A582F1E34D}" type="datetime1">
              <a:rPr lang="zh-CN" altLang="en-US" noProof="0" smtClean="0"/>
              <a:t>2022/7/7</a:t>
            </a:fld>
            <a:endParaRPr lang="zh-CN" altLang="en-US" noProof="0"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10353762" cy="1261872"/>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913795" y="2076450"/>
            <a:ext cx="4856841" cy="3622671"/>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410716" y="2076451"/>
            <a:ext cx="4856841" cy="3622672"/>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日期占位符 4"/>
          <p:cNvSpPr>
            <a:spLocks noGrp="1"/>
          </p:cNvSpPr>
          <p:nvPr>
            <p:ph type="dt" sz="half" idx="10"/>
          </p:nvPr>
        </p:nvSpPr>
        <p:spPr/>
        <p:txBody>
          <a:bodyPr rtlCol="0"/>
          <a:lstStyle/>
          <a:p>
            <a:pPr rtl="0"/>
            <a:fld id="{B8FAA926-9856-4E01-BF32-9864A6B340D7}" type="datetime1">
              <a:rPr lang="zh-CN" altLang="en-US" noProof="0" smtClean="0"/>
              <a:t>2022/7/7</a:t>
            </a:fld>
            <a:endParaRPr lang="zh-CN" altLang="en-US" noProof="0"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图片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图片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标题 1"/>
          <p:cNvSpPr>
            <a:spLocks noGrp="1"/>
          </p:cNvSpPr>
          <p:nvPr>
            <p:ph type="title"/>
          </p:nvPr>
        </p:nvSpPr>
        <p:spPr>
          <a:xfrm>
            <a:off x="913795" y="609600"/>
            <a:ext cx="10353762" cy="970450"/>
          </a:xfrm>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p:cNvSpPr>
            <a:spLocks noGrp="1"/>
          </p:cNvSpPr>
          <p:nvPr>
            <p:ph type="dt" sz="half" idx="10"/>
          </p:nvPr>
        </p:nvSpPr>
        <p:spPr/>
        <p:txBody>
          <a:bodyPr rtlCol="0"/>
          <a:lstStyle/>
          <a:p>
            <a:pPr rtl="0"/>
            <a:fld id="{64A9A6D6-ED6C-4059-8881-246F48921CB9}" type="datetime1">
              <a:rPr lang="zh-CN" altLang="en-US" noProof="0" smtClean="0"/>
              <a:t>2022/7/7</a:t>
            </a:fld>
            <a:endParaRPr lang="zh-CN" altLang="en-US" noProof="0"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p>
            <a:pPr rtl="0"/>
            <a:fld id="{E882D6A9-C393-42BA-899D-980611436B38}" type="datetime1">
              <a:rPr lang="zh-CN" altLang="en-US" noProof="0" smtClean="0"/>
              <a:t>2022/7/7</a:t>
            </a:fld>
            <a:endParaRPr lang="zh-CN" altLang="en-US" noProof="0"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4D4E2F3C-F6FF-4123-83A2-52AD329828E8}" type="datetime1">
              <a:rPr lang="zh-CN" altLang="en-US" noProof="0" smtClean="0"/>
              <a:t>2022/7/7</a:t>
            </a:fld>
            <a:endParaRPr lang="zh-CN" altLang="en-US" noProof="0"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855633" y="609600"/>
            <a:ext cx="6411924" cy="5080001"/>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2B761EBF-EC3D-40AD-A2AF-0B83A9BC8761}" type="datetime1">
              <a:rPr lang="zh-CN" altLang="en-US" noProof="0" smtClean="0"/>
              <a:t>2022/7/7</a:t>
            </a:fld>
            <a:endParaRPr lang="zh-CN" altLang="en-US" noProof="0"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22" name="图片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标题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zh-CN" altLang="en-US" noProof="0"/>
              <a:t>单击此处编辑母版标题样式</a:t>
            </a:r>
            <a:endParaRPr lang="zh-CN" altLang="en-US" noProof="0" dirty="0"/>
          </a:p>
        </p:txBody>
      </p:sp>
      <p:sp>
        <p:nvSpPr>
          <p:cNvPr id="3" name="图片占位符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2490168C-97F9-485C-B61A-FB9CF372C0B8}" type="datetime1">
              <a:rPr lang="zh-CN" altLang="en-US" noProof="0" smtClean="0"/>
              <a:t>2022/7/7</a:t>
            </a:fld>
            <a:endParaRPr lang="zh-CN" altLang="en-US" noProof="0" dirty="0"/>
          </a:p>
        </p:txBody>
      </p:sp>
      <p:sp>
        <p:nvSpPr>
          <p:cNvPr id="6" name="页脚占位符 5"/>
          <p:cNvSpPr>
            <a:spLocks noGrp="1"/>
          </p:cNvSpPr>
          <p:nvPr>
            <p:ph type="ftr" sz="quarter" idx="11"/>
          </p:nvPr>
        </p:nvSpPr>
        <p:spPr/>
        <p:txBody>
          <a:bodyPr rtlCol="0"/>
          <a:lstStyle/>
          <a:p>
            <a:pPr algn="l"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Microsoft YaHei UI" panose="020B0503020204020204" pitchFamily="34" charset="-122"/>
                <a:ea typeface="Microsoft YaHei UI" panose="020B0503020204020204" pitchFamily="34" charset="-122"/>
              </a:defRPr>
            </a:lvl1pPr>
          </a:lstStyle>
          <a:p>
            <a:fld id="{2F66F3B4-29CF-4B27-AAED-5D9EF95DB219}" type="datetime1">
              <a:rPr lang="zh-CN" altLang="en-US" noProof="0" smtClean="0"/>
              <a:t>2022/7/7</a:t>
            </a:fld>
            <a:endParaRPr lang="zh-CN" altLang="en-US" noProof="0" dirty="0"/>
          </a:p>
        </p:txBody>
      </p:sp>
      <p:sp>
        <p:nvSpPr>
          <p:cNvPr id="5" name="页脚占位符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icrosoft YaHei UI" panose="020B0503020204020204" pitchFamily="34" charset="-122"/>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任意多边形(F)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prstClr val="white"/>
              </a:solidFill>
              <a:effectLst/>
              <a:uLnTx/>
              <a:uFillTx/>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en-US" altLang="zh-CN" sz="4000" dirty="0">
                <a:latin typeface="Microsoft YaHei UI" panose="020B0503020204020204" pitchFamily="34" charset="-122"/>
                <a:ea typeface="Microsoft YaHei UI" panose="020B0503020204020204" pitchFamily="34" charset="-122"/>
              </a:rPr>
              <a:t>Linux</a:t>
            </a:r>
            <a:r>
              <a:rPr lang="zh-CN" altLang="en-US" sz="4000" dirty="0">
                <a:latin typeface="Microsoft YaHei UI" panose="020B0503020204020204" pitchFamily="34" charset="-122"/>
                <a:ea typeface="Microsoft YaHei UI" panose="020B0503020204020204" pitchFamily="34" charset="-122"/>
              </a:rPr>
              <a:t>和</a:t>
            </a:r>
            <a:r>
              <a:rPr lang="en-US" altLang="zh-CN" sz="4000" dirty="0" err="1">
                <a:latin typeface="Microsoft YaHei UI" panose="020B0503020204020204" pitchFamily="34" charset="-122"/>
                <a:ea typeface="Microsoft YaHei UI" panose="020B0503020204020204" pitchFamily="34" charset="-122"/>
              </a:rPr>
              <a:t>openEuler</a:t>
            </a:r>
            <a:r>
              <a:rPr lang="zh-CN" altLang="en-US" sz="4000" dirty="0">
                <a:latin typeface="Microsoft YaHei UI" panose="020B0503020204020204" pitchFamily="34" charset="-122"/>
                <a:ea typeface="Microsoft YaHei UI" panose="020B0503020204020204" pitchFamily="34" charset="-122"/>
              </a:rPr>
              <a:t>的发展历史</a:t>
            </a:r>
            <a:endParaRPr lang="en-US" altLang="zh-CN" sz="4000" dirty="0">
              <a:latin typeface="Microsoft YaHei UI" panose="020B0503020204020204" pitchFamily="34" charset="-122"/>
              <a:ea typeface="Microsoft YaHei UI" panose="020B0503020204020204" pitchFamily="34" charset="-122"/>
            </a:endParaRPr>
          </a:p>
        </p:txBody>
      </p:sp>
      <p:sp>
        <p:nvSpPr>
          <p:cNvPr id="3" name="副标题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a:bodyPr>
          <a:lstStyle/>
          <a:p>
            <a:pPr algn="l" rtl="0"/>
            <a:r>
              <a:rPr lang="zh-CN" altLang="en-US" sz="2300" dirty="0">
                <a:latin typeface="Microsoft YaHei UI" panose="020B0503020204020204" pitchFamily="34" charset="-122"/>
                <a:ea typeface="Microsoft YaHei UI" panose="020B0503020204020204" pitchFamily="34" charset="-122"/>
              </a:rPr>
              <a:t>第一章 第四讲 </a:t>
            </a:r>
            <a:endParaRPr lang="en-US" altLang="zh-CN" sz="23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endParaRPr lang="en-US" sz="2800" dirty="0"/>
          </a:p>
        </p:txBody>
      </p:sp>
      <p:pic>
        <p:nvPicPr>
          <p:cNvPr id="5" name="内容占位符 4">
            <a:extLst>
              <a:ext uri="{FF2B5EF4-FFF2-40B4-BE49-F238E27FC236}">
                <a16:creationId xmlns:a16="http://schemas.microsoft.com/office/drawing/2014/main" id="{9B951A27-8048-C0BF-BBFB-8CEF95E6DEF4}"/>
              </a:ext>
            </a:extLst>
          </p:cNvPr>
          <p:cNvPicPr>
            <a:picLocks noGrp="1" noChangeAspect="1"/>
          </p:cNvPicPr>
          <p:nvPr>
            <p:ph idx="1"/>
          </p:nvPr>
        </p:nvPicPr>
        <p:blipFill>
          <a:blip r:embed="rId2"/>
          <a:stretch>
            <a:fillRect/>
          </a:stretch>
        </p:blipFill>
        <p:spPr>
          <a:xfrm>
            <a:off x="1716489" y="121761"/>
            <a:ext cx="8556399" cy="6382909"/>
          </a:xfrm>
        </p:spPr>
      </p:pic>
    </p:spTree>
    <p:extLst>
      <p:ext uri="{BB962C8B-B14F-4D97-AF65-F5344CB8AC3E}">
        <p14:creationId xmlns:p14="http://schemas.microsoft.com/office/powerpoint/2010/main" val="3085603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5" y="609600"/>
            <a:ext cx="10353762" cy="1261872"/>
          </a:xfrm>
        </p:spPr>
        <p:txBody>
          <a:bodyPr anchor="ctr">
            <a:normAutofit/>
          </a:bodyPr>
          <a:lstStyle/>
          <a:p>
            <a:r>
              <a:rPr lang="en-US"/>
              <a:t>Red Hat Enterprise Linux</a:t>
            </a:r>
          </a:p>
        </p:txBody>
      </p:sp>
      <p:pic>
        <p:nvPicPr>
          <p:cNvPr id="6148" name="Picture 4" descr="电脑截图&#10;&#10;描述已自动生成">
            <a:extLst>
              <a:ext uri="{FF2B5EF4-FFF2-40B4-BE49-F238E27FC236}">
                <a16:creationId xmlns:a16="http://schemas.microsoft.com/office/drawing/2014/main" id="{3681601D-C2DB-2BD0-A218-778909A308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3795" y="2374070"/>
            <a:ext cx="4856841" cy="302743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5895709B-2BA3-28B6-89BE-9AB464C331B2}"/>
              </a:ext>
            </a:extLst>
          </p:cNvPr>
          <p:cNvSpPr>
            <a:spLocks noGrp="1"/>
          </p:cNvSpPr>
          <p:nvPr>
            <p:ph sz="half" idx="2"/>
          </p:nvPr>
        </p:nvSpPr>
        <p:spPr>
          <a:xfrm>
            <a:off x="6410716" y="2076451"/>
            <a:ext cx="4856841" cy="3622672"/>
          </a:xfrm>
        </p:spPr>
        <p:txBody>
          <a:bodyPr anchor="t">
            <a:normAutofit/>
          </a:bodyPr>
          <a:lstStyle/>
          <a:p>
            <a:pPr>
              <a:lnSpc>
                <a:spcPct val="100000"/>
              </a:lnSpc>
            </a:pPr>
            <a:r>
              <a:rPr lang="en-US" sz="2100"/>
              <a:t>Red Hat Enterprise </a:t>
            </a:r>
            <a:r>
              <a:rPr lang="en-US" sz="2100" err="1"/>
              <a:t>Linux（RHEL</a:t>
            </a:r>
            <a:r>
              <a:rPr lang="en-US" sz="2100"/>
              <a:t>）</a:t>
            </a:r>
            <a:r>
              <a:rPr lang="ja-JP" altLang="en-US" sz="2100"/>
              <a:t>是一个由</a:t>
            </a:r>
            <a:r>
              <a:rPr lang="en-US" sz="2100"/>
              <a:t>Red Hat</a:t>
            </a:r>
            <a:r>
              <a:rPr lang="ja-JP" altLang="en-US" sz="2100"/>
              <a:t>开发的商业市场导向的</a:t>
            </a:r>
            <a:r>
              <a:rPr lang="en-US" sz="2100"/>
              <a:t>Linux</a:t>
            </a:r>
            <a:r>
              <a:rPr lang="ja-JP" altLang="en-US" sz="2100"/>
              <a:t>发行版。红帽公司从 </a:t>
            </a:r>
            <a:r>
              <a:rPr lang="en-US" sz="2100"/>
              <a:t>Red Hat Enterprise Linux 5 </a:t>
            </a:r>
            <a:r>
              <a:rPr lang="ja-JP" altLang="en-US" sz="2100"/>
              <a:t>开始对企业版 </a:t>
            </a:r>
            <a:r>
              <a:rPr lang="en-US" sz="2100"/>
              <a:t>LINUX </a:t>
            </a:r>
            <a:r>
              <a:rPr lang="ja-JP" altLang="en-US" sz="2100"/>
              <a:t>的每个版本提供 </a:t>
            </a:r>
            <a:r>
              <a:rPr lang="en-US" altLang="ja-JP" sz="2100"/>
              <a:t>10 </a:t>
            </a:r>
            <a:r>
              <a:rPr lang="ja-JP" altLang="en-US" sz="2100"/>
              <a:t>年的支持。</a:t>
            </a:r>
            <a:r>
              <a:rPr lang="en-US" sz="2100"/>
              <a:t>Red Hat Enterprise Linux </a:t>
            </a:r>
            <a:r>
              <a:rPr lang="ja-JP" altLang="en-US" sz="2100"/>
              <a:t>常被简称为 </a:t>
            </a:r>
            <a:r>
              <a:rPr lang="en-US" sz="2100"/>
              <a:t>RHEL，</a:t>
            </a:r>
            <a:r>
              <a:rPr lang="ja-JP" altLang="en-US" sz="2100"/>
              <a:t>但它并非官方名称。</a:t>
            </a:r>
          </a:p>
          <a:p>
            <a:pPr>
              <a:lnSpc>
                <a:spcPct val="100000"/>
              </a:lnSpc>
            </a:pPr>
            <a:endParaRPr lang="ja-JP" altLang="en-US" sz="2100"/>
          </a:p>
          <a:p>
            <a:pPr>
              <a:lnSpc>
                <a:spcPct val="100000"/>
              </a:lnSpc>
            </a:pPr>
            <a:r>
              <a:rPr lang="en-US" sz="2100"/>
              <a:t>Red Hat Enterprise Linux </a:t>
            </a:r>
            <a:r>
              <a:rPr lang="ja-JP" altLang="en-US" sz="2100"/>
              <a:t>大约 </a:t>
            </a:r>
            <a:r>
              <a:rPr lang="en-US" altLang="ja-JP" sz="2100"/>
              <a:t>3 </a:t>
            </a:r>
            <a:r>
              <a:rPr lang="ja-JP" altLang="en-US" sz="2100"/>
              <a:t>年发布一个新版本。</a:t>
            </a:r>
            <a:endParaRPr lang="en-US" sz="2100"/>
          </a:p>
        </p:txBody>
      </p:sp>
    </p:spTree>
    <p:extLst>
      <p:ext uri="{BB962C8B-B14F-4D97-AF65-F5344CB8AC3E}">
        <p14:creationId xmlns:p14="http://schemas.microsoft.com/office/powerpoint/2010/main" val="1245848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endParaRPr lang="en-US" sz="2800" dirty="0"/>
          </a:p>
        </p:txBody>
      </p:sp>
      <p:pic>
        <p:nvPicPr>
          <p:cNvPr id="5" name="内容占位符 4">
            <a:extLst>
              <a:ext uri="{FF2B5EF4-FFF2-40B4-BE49-F238E27FC236}">
                <a16:creationId xmlns:a16="http://schemas.microsoft.com/office/drawing/2014/main" id="{001C780C-53B0-71F8-E454-7A0B68FADC3F}"/>
              </a:ext>
            </a:extLst>
          </p:cNvPr>
          <p:cNvPicPr>
            <a:picLocks noGrp="1" noChangeAspect="1"/>
          </p:cNvPicPr>
          <p:nvPr>
            <p:ph idx="1"/>
          </p:nvPr>
        </p:nvPicPr>
        <p:blipFill>
          <a:blip r:embed="rId2"/>
          <a:stretch>
            <a:fillRect/>
          </a:stretch>
        </p:blipFill>
        <p:spPr>
          <a:xfrm>
            <a:off x="1835830" y="1402723"/>
            <a:ext cx="8759750" cy="4052553"/>
          </a:xfrm>
        </p:spPr>
      </p:pic>
    </p:spTree>
    <p:extLst>
      <p:ext uri="{BB962C8B-B14F-4D97-AF65-F5344CB8AC3E}">
        <p14:creationId xmlns:p14="http://schemas.microsoft.com/office/powerpoint/2010/main" val="3574145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en-US" sz="2800" dirty="0"/>
              <a:t>CentOS</a:t>
            </a:r>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r>
              <a:rPr lang="en-US" dirty="0" err="1"/>
              <a:t>CentOS（Community</a:t>
            </a:r>
            <a:r>
              <a:rPr lang="en-US" dirty="0"/>
              <a:t> Enterprise Operating System）</a:t>
            </a:r>
            <a:r>
              <a:rPr lang="ja-JP" altLang="en-US" dirty="0"/>
              <a:t>是</a:t>
            </a:r>
            <a:r>
              <a:rPr lang="en-US" dirty="0"/>
              <a:t>Linux</a:t>
            </a:r>
            <a:r>
              <a:rPr lang="ja-JP" altLang="en-US" dirty="0"/>
              <a:t>发行版之一，它是来自于</a:t>
            </a:r>
            <a:r>
              <a:rPr lang="en-US" dirty="0"/>
              <a:t>Red Hat Enterprise </a:t>
            </a:r>
            <a:r>
              <a:rPr lang="en-US" dirty="0" err="1"/>
              <a:t>Linux（RHEL</a:t>
            </a:r>
            <a:r>
              <a:rPr lang="en-US" dirty="0"/>
              <a:t>）</a:t>
            </a:r>
            <a:r>
              <a:rPr lang="ja-JP" altLang="en-US" dirty="0"/>
              <a:t>依照开放源代码规定发布的源代码所编译而成。由于出自同样的源代码，因此有些要求高度稳定性的服务器以</a:t>
            </a:r>
            <a:r>
              <a:rPr lang="en-US" dirty="0"/>
              <a:t>CentOS</a:t>
            </a:r>
            <a:r>
              <a:rPr lang="ja-JP" altLang="en-US" dirty="0"/>
              <a:t>替代商业版的</a:t>
            </a:r>
            <a:r>
              <a:rPr lang="en-US" dirty="0"/>
              <a:t>Red Hat Enterprise Linux</a:t>
            </a:r>
            <a:r>
              <a:rPr lang="ja-JP" altLang="en-US" dirty="0"/>
              <a:t>使用。 两者的不同，在于</a:t>
            </a:r>
            <a:r>
              <a:rPr lang="en-US" dirty="0"/>
              <a:t>CentOS</a:t>
            </a:r>
            <a:r>
              <a:rPr lang="ja-JP" altLang="en-US" dirty="0"/>
              <a:t>并不包含封闭源代码软件。</a:t>
            </a:r>
            <a:r>
              <a:rPr lang="en-US" dirty="0"/>
              <a:t>CentOS </a:t>
            </a:r>
            <a:r>
              <a:rPr lang="ja-JP" altLang="en-US" dirty="0"/>
              <a:t>对上游代码的主要修改是为了移除不能自由使用的商标。</a:t>
            </a:r>
            <a:r>
              <a:rPr lang="en-US" altLang="ja-JP" dirty="0"/>
              <a:t>2014</a:t>
            </a:r>
            <a:r>
              <a:rPr lang="ja-JP" altLang="en-US" dirty="0"/>
              <a:t>年，</a:t>
            </a:r>
            <a:r>
              <a:rPr lang="en-US" dirty="0"/>
              <a:t>CentOS</a:t>
            </a:r>
            <a:r>
              <a:rPr lang="ja-JP" altLang="en-US" dirty="0"/>
              <a:t>宣布与</a:t>
            </a:r>
            <a:r>
              <a:rPr lang="en-US" dirty="0"/>
              <a:t>Red Hat</a:t>
            </a:r>
            <a:r>
              <a:rPr lang="ja-JP" altLang="en-US" dirty="0"/>
              <a:t>合作，但</a:t>
            </a:r>
            <a:r>
              <a:rPr lang="en-US" dirty="0"/>
              <a:t>CentOS</a:t>
            </a:r>
            <a:r>
              <a:rPr lang="ja-JP" altLang="en-US" dirty="0"/>
              <a:t>将会在新的委员会下继续运作，并不受</a:t>
            </a:r>
            <a:r>
              <a:rPr lang="en-US" dirty="0"/>
              <a:t>RHEL</a:t>
            </a:r>
            <a:r>
              <a:rPr lang="ja-JP" altLang="en-US" dirty="0"/>
              <a:t>的影响。</a:t>
            </a:r>
            <a:endParaRPr lang="en-US" dirty="0"/>
          </a:p>
        </p:txBody>
      </p:sp>
      <p:pic>
        <p:nvPicPr>
          <p:cNvPr id="4098" name="Picture 2">
            <a:extLst>
              <a:ext uri="{FF2B5EF4-FFF2-40B4-BE49-F238E27FC236}">
                <a16:creationId xmlns:a16="http://schemas.microsoft.com/office/drawing/2014/main" id="{5B59BF9F-8441-5AE5-7D0A-411A8263E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9442" y="5188374"/>
            <a:ext cx="2774991" cy="92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468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en-US" sz="2800" dirty="0"/>
              <a:t>Arch Linux</a:t>
            </a:r>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r>
              <a:rPr lang="en-US" altLang="zh-CN" dirty="0"/>
              <a:t>Arch Linux</a:t>
            </a:r>
            <a:r>
              <a:rPr lang="zh-CN" altLang="en-US" dirty="0"/>
              <a:t>是一个独立开发的 </a:t>
            </a:r>
            <a:r>
              <a:rPr lang="en-US" altLang="zh-CN" dirty="0"/>
              <a:t>x86-64 </a:t>
            </a:r>
            <a:r>
              <a:rPr lang="zh-CN" altLang="en-US" dirty="0"/>
              <a:t>通用 </a:t>
            </a:r>
            <a:r>
              <a:rPr lang="en-US" altLang="zh-CN" dirty="0"/>
              <a:t>GNU/Linux </a:t>
            </a:r>
            <a:r>
              <a:rPr lang="zh-CN" altLang="en-US" dirty="0"/>
              <a:t>发行版，它致力于通过滚动发布来提供大多数软件的最新稳定版本。默认安装是一个最小的基本系统，由用户配置添加有意需要的内容。</a:t>
            </a:r>
            <a:r>
              <a:rPr lang="en-US" altLang="zh-CN" dirty="0"/>
              <a:t>Arch Linux </a:t>
            </a:r>
            <a:r>
              <a:rPr lang="zh-CN" altLang="en-US" dirty="0"/>
              <a:t>使用</a:t>
            </a:r>
            <a:r>
              <a:rPr lang="en-US" altLang="zh-CN" dirty="0" err="1"/>
              <a:t>pacman</a:t>
            </a:r>
            <a:r>
              <a:rPr lang="zh-CN" altLang="en-US" dirty="0"/>
              <a:t>作为包管理器。</a:t>
            </a:r>
          </a:p>
          <a:p>
            <a:endParaRPr lang="zh-CN" altLang="en-US" dirty="0"/>
          </a:p>
          <a:p>
            <a:r>
              <a:rPr lang="en-US" altLang="zh-CN" dirty="0"/>
              <a:t>Arch Linux</a:t>
            </a:r>
            <a:r>
              <a:rPr lang="zh-CN" altLang="en-US" dirty="0"/>
              <a:t>采用滚动更新。</a:t>
            </a:r>
            <a:r>
              <a:rPr lang="en-US" altLang="zh-CN" dirty="0"/>
              <a:t>Arch Linux </a:t>
            </a:r>
            <a:r>
              <a:rPr lang="zh-CN" altLang="en-US" dirty="0"/>
              <a:t>努力维护其软件的最新稳定版本，只要可以合理地避免系统包损坏。</a:t>
            </a:r>
            <a:endParaRPr lang="en-US" dirty="0"/>
          </a:p>
        </p:txBody>
      </p:sp>
      <p:pic>
        <p:nvPicPr>
          <p:cNvPr id="5122" name="Picture 2">
            <a:extLst>
              <a:ext uri="{FF2B5EF4-FFF2-40B4-BE49-F238E27FC236}">
                <a16:creationId xmlns:a16="http://schemas.microsoft.com/office/drawing/2014/main" id="{A70E6C84-ED64-C329-9641-7D5B6832F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7305" y="5286374"/>
            <a:ext cx="2381250" cy="70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478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en-US" sz="2800" dirty="0"/>
              <a:t>openSUSE</a:t>
            </a:r>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r>
              <a:rPr lang="en-US" dirty="0"/>
              <a:t>openSUSE，</a:t>
            </a:r>
            <a:r>
              <a:rPr lang="ja-JP" altLang="en-US" dirty="0"/>
              <a:t>前身为</a:t>
            </a:r>
            <a:r>
              <a:rPr lang="en-US" dirty="0"/>
              <a:t>SUSE Linux</a:t>
            </a:r>
            <a:r>
              <a:rPr lang="ja-JP" altLang="en-US" dirty="0"/>
              <a:t>和</a:t>
            </a:r>
            <a:r>
              <a:rPr lang="en-US" dirty="0" err="1"/>
              <a:t>SuSE</a:t>
            </a:r>
            <a:r>
              <a:rPr lang="en-US" dirty="0"/>
              <a:t> Linux Professional，</a:t>
            </a:r>
            <a:r>
              <a:rPr lang="ja-JP" altLang="en-US" dirty="0"/>
              <a:t>是一个</a:t>
            </a:r>
            <a:r>
              <a:rPr lang="en-US" dirty="0"/>
              <a:t>Linux</a:t>
            </a:r>
            <a:r>
              <a:rPr lang="ja-JP" altLang="en-US" dirty="0"/>
              <a:t>发行版计划，由</a:t>
            </a:r>
            <a:r>
              <a:rPr lang="en-US" dirty="0"/>
              <a:t>SUSE Linux </a:t>
            </a:r>
            <a:r>
              <a:rPr lang="en-US" dirty="0" err="1"/>
              <a:t>GmBH</a:t>
            </a:r>
            <a:r>
              <a:rPr lang="ja-JP" altLang="en-US" dirty="0"/>
              <a:t>与其他公司赞助。</a:t>
            </a:r>
          </a:p>
          <a:p>
            <a:r>
              <a:rPr lang="en-US" dirty="0"/>
              <a:t>openSUSE</a:t>
            </a:r>
            <a:r>
              <a:rPr lang="ja-JP" altLang="en-US" dirty="0"/>
              <a:t>在全世界被广泛使用，尤其是在德国。它的开发重心是为软件开发者和系统管理者创造适用的开放源代码的工具，并提供易于使用的桌面环境和功能丰富的服务器环境。</a:t>
            </a:r>
          </a:p>
          <a:p>
            <a:r>
              <a:rPr lang="en-US" dirty="0"/>
              <a:t>openSUSE</a:t>
            </a:r>
            <a:r>
              <a:rPr lang="ja-JP" altLang="en-US" dirty="0"/>
              <a:t>针对桌面环境进行了一系列的优化，是一个对</a:t>
            </a:r>
            <a:r>
              <a:rPr lang="en-US" dirty="0"/>
              <a:t>Linux</a:t>
            </a:r>
            <a:r>
              <a:rPr lang="ja-JP" altLang="en-US" dirty="0"/>
              <a:t>新手较为友好的</a:t>
            </a:r>
            <a:r>
              <a:rPr lang="en-US" dirty="0"/>
              <a:t>Linux</a:t>
            </a:r>
            <a:r>
              <a:rPr lang="ja-JP" altLang="en-US" dirty="0"/>
              <a:t>发行版。</a:t>
            </a:r>
            <a:endParaRPr lang="en-US" dirty="0"/>
          </a:p>
        </p:txBody>
      </p:sp>
      <p:pic>
        <p:nvPicPr>
          <p:cNvPr id="7170" name="Picture 2">
            <a:extLst>
              <a:ext uri="{FF2B5EF4-FFF2-40B4-BE49-F238E27FC236}">
                <a16:creationId xmlns:a16="http://schemas.microsoft.com/office/drawing/2014/main" id="{8AF0FEF8-0EBD-BD8F-7379-F6F8EAE89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8017" y="5286374"/>
            <a:ext cx="1428750" cy="89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927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ja-JP" altLang="en-US" sz="2800" dirty="0"/>
              <a:t>应用</a:t>
            </a:r>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r>
              <a:rPr lang="en-US" altLang="zh-CN" dirty="0"/>
              <a:t>Linux</a:t>
            </a:r>
            <a:r>
              <a:rPr lang="zh-CN" altLang="en-US" dirty="0"/>
              <a:t>发行版一直被用来作为服务器的操作系统，并且已经在该领域中占据重要地位。根据</a:t>
            </a:r>
            <a:r>
              <a:rPr lang="en-US" altLang="zh-CN" dirty="0"/>
              <a:t>2006</a:t>
            </a:r>
            <a:r>
              <a:rPr lang="zh-CN" altLang="en-US" dirty="0"/>
              <a:t>年</a:t>
            </a:r>
            <a:r>
              <a:rPr lang="en-US" altLang="zh-CN" dirty="0"/>
              <a:t>9</a:t>
            </a:r>
            <a:r>
              <a:rPr lang="zh-CN" altLang="en-US" dirty="0"/>
              <a:t>月</a:t>
            </a:r>
            <a:r>
              <a:rPr lang="en-US" altLang="zh-CN" dirty="0" err="1"/>
              <a:t>Netcraft</a:t>
            </a:r>
            <a:r>
              <a:rPr lang="zh-CN" altLang="en-US" dirty="0"/>
              <a:t>的报告显示，十个最大型的网络托管公司有八个公司在其</a:t>
            </a:r>
            <a:r>
              <a:rPr lang="en-US" altLang="zh-CN" dirty="0"/>
              <a:t>Web</a:t>
            </a:r>
            <a:r>
              <a:rPr lang="zh-CN" altLang="en-US" dirty="0"/>
              <a:t>服务器运行</a:t>
            </a:r>
            <a:r>
              <a:rPr lang="en-US" altLang="zh-CN" dirty="0"/>
              <a:t>Linux</a:t>
            </a:r>
            <a:r>
              <a:rPr lang="zh-CN" altLang="en-US" dirty="0"/>
              <a:t>发行版。</a:t>
            </a:r>
            <a:endParaRPr lang="en-US" dirty="0"/>
          </a:p>
        </p:txBody>
      </p:sp>
    </p:spTree>
    <p:extLst>
      <p:ext uri="{BB962C8B-B14F-4D97-AF65-F5344CB8AC3E}">
        <p14:creationId xmlns:p14="http://schemas.microsoft.com/office/powerpoint/2010/main" val="3112677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zh-CN" altLang="en-US" sz="2800" dirty="0"/>
              <a:t>应用</a:t>
            </a:r>
            <a:endParaRPr lang="en-US" sz="2800" dirty="0"/>
          </a:p>
        </p:txBody>
      </p:sp>
      <p:pic>
        <p:nvPicPr>
          <p:cNvPr id="8194" name="Picture 2">
            <a:extLst>
              <a:ext uri="{FF2B5EF4-FFF2-40B4-BE49-F238E27FC236}">
                <a16:creationId xmlns:a16="http://schemas.microsoft.com/office/drawing/2014/main" id="{428D444C-89F5-57C2-CD09-3A90C62B81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8849" y="1571625"/>
            <a:ext cx="5574302"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607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zh-CN" altLang="en-US" sz="2800" dirty="0"/>
              <a:t>应用</a:t>
            </a:r>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r>
              <a:rPr lang="zh-CN" altLang="en-US" dirty="0"/>
              <a:t>在智能手机、平板电脑等移动设备方面，</a:t>
            </a:r>
            <a:r>
              <a:rPr lang="en-US" altLang="zh-CN" dirty="0"/>
              <a:t>Linux</a:t>
            </a:r>
            <a:r>
              <a:rPr lang="zh-CN" altLang="en-US" dirty="0"/>
              <a:t>也得到重要发展，基于</a:t>
            </a:r>
            <a:r>
              <a:rPr lang="en-US" altLang="zh-CN" dirty="0"/>
              <a:t>Linux</a:t>
            </a:r>
            <a:r>
              <a:rPr lang="zh-CN" altLang="en-US" dirty="0"/>
              <a:t>内核的</a:t>
            </a:r>
            <a:r>
              <a:rPr lang="en-US" altLang="zh-CN" dirty="0"/>
              <a:t>Android</a:t>
            </a:r>
            <a:r>
              <a:rPr lang="zh-CN" altLang="en-US" dirty="0"/>
              <a:t>操作系统已经超越</a:t>
            </a:r>
            <a:r>
              <a:rPr lang="en-US" altLang="zh-CN" dirty="0"/>
              <a:t>Apple</a:t>
            </a:r>
            <a:r>
              <a:rPr lang="zh-CN" altLang="en-US" dirty="0"/>
              <a:t>的</a:t>
            </a:r>
            <a:r>
              <a:rPr lang="en-US" altLang="zh-CN" dirty="0"/>
              <a:t>iOS</a:t>
            </a:r>
            <a:r>
              <a:rPr lang="zh-CN" altLang="en-US" dirty="0"/>
              <a:t>操作系统，成为当今全球最流行的智能手机操作系统。在</a:t>
            </a:r>
            <a:r>
              <a:rPr lang="en-US" altLang="zh-CN" dirty="0"/>
              <a:t>2010</a:t>
            </a:r>
            <a:r>
              <a:rPr lang="zh-CN" altLang="en-US" dirty="0"/>
              <a:t>年第三季度，销售全球的全部智能手机中使用</a:t>
            </a:r>
            <a:r>
              <a:rPr lang="en-US" altLang="zh-CN" dirty="0"/>
              <a:t>Android</a:t>
            </a:r>
            <a:r>
              <a:rPr lang="zh-CN" altLang="en-US" dirty="0"/>
              <a:t>的占据</a:t>
            </a:r>
            <a:r>
              <a:rPr lang="en-US" altLang="zh-CN" dirty="0"/>
              <a:t>25.5%</a:t>
            </a:r>
            <a:r>
              <a:rPr lang="zh-CN" altLang="en-US" dirty="0"/>
              <a:t>（所有的基于</a:t>
            </a:r>
            <a:r>
              <a:rPr lang="en-US" altLang="zh-CN" dirty="0"/>
              <a:t>Linux</a:t>
            </a:r>
            <a:r>
              <a:rPr lang="zh-CN" altLang="en-US" dirty="0"/>
              <a:t>的手机操作系统在这段时间为</a:t>
            </a:r>
            <a:r>
              <a:rPr lang="en-US" altLang="zh-CN" dirty="0"/>
              <a:t>27.6%</a:t>
            </a:r>
            <a:r>
              <a:rPr lang="zh-CN" altLang="en-US" dirty="0"/>
              <a:t>）。</a:t>
            </a:r>
            <a:endParaRPr lang="en-US" dirty="0"/>
          </a:p>
        </p:txBody>
      </p:sp>
    </p:spTree>
    <p:extLst>
      <p:ext uri="{BB962C8B-B14F-4D97-AF65-F5344CB8AC3E}">
        <p14:creationId xmlns:p14="http://schemas.microsoft.com/office/powerpoint/2010/main" val="2432659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en-US" sz="2800" dirty="0" err="1"/>
              <a:t>openEuler</a:t>
            </a:r>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r>
              <a:rPr lang="en-US" altLang="zh-CN" b="0" dirty="0" err="1">
                <a:solidFill>
                  <a:srgbClr val="C5C8C6"/>
                </a:solidFill>
                <a:effectLst/>
                <a:latin typeface="Consolas" panose="020B0609020204030204" pitchFamily="49" charset="0"/>
              </a:rPr>
              <a:t>EulerOS</a:t>
            </a:r>
            <a:r>
              <a:rPr lang="zh-CN" altLang="en-US" b="0" dirty="0">
                <a:solidFill>
                  <a:srgbClr val="C5C8C6"/>
                </a:solidFill>
                <a:effectLst/>
                <a:latin typeface="Consolas" panose="020B0609020204030204" pitchFamily="49" charset="0"/>
              </a:rPr>
              <a:t>是华为基于</a:t>
            </a:r>
            <a:r>
              <a:rPr lang="en-US" altLang="zh-CN" b="0" dirty="0">
                <a:solidFill>
                  <a:srgbClr val="C5C8C6"/>
                </a:solidFill>
                <a:effectLst/>
                <a:latin typeface="Consolas" panose="020B0609020204030204" pitchFamily="49" charset="0"/>
              </a:rPr>
              <a:t>CentOS</a:t>
            </a:r>
            <a:r>
              <a:rPr lang="zh-CN" altLang="en-US" b="0" dirty="0">
                <a:solidFill>
                  <a:srgbClr val="C5C8C6"/>
                </a:solidFill>
                <a:effectLst/>
                <a:latin typeface="Consolas" panose="020B0609020204030204" pitchFamily="49" charset="0"/>
              </a:rPr>
              <a:t>源代码，面向企业应用环境开发的一个商用</a:t>
            </a:r>
            <a:r>
              <a:rPr lang="en-US" altLang="zh-CN" b="0" dirty="0">
                <a:solidFill>
                  <a:srgbClr val="C5C8C6"/>
                </a:solidFill>
                <a:effectLst/>
                <a:latin typeface="Consolas" panose="020B0609020204030204" pitchFamily="49" charset="0"/>
              </a:rPr>
              <a:t>Linux</a:t>
            </a:r>
            <a:r>
              <a:rPr lang="zh-CN" altLang="en-US" b="0" dirty="0">
                <a:solidFill>
                  <a:srgbClr val="C5C8C6"/>
                </a:solidFill>
                <a:effectLst/>
                <a:latin typeface="Consolas" panose="020B0609020204030204" pitchFamily="49" charset="0"/>
              </a:rPr>
              <a:t>发行版。</a:t>
            </a:r>
          </a:p>
          <a:p>
            <a:br>
              <a:rPr lang="zh-CN" altLang="en-US" b="0" dirty="0">
                <a:solidFill>
                  <a:srgbClr val="C5C8C6"/>
                </a:solidFill>
                <a:effectLst/>
                <a:latin typeface="Consolas" panose="020B0609020204030204" pitchFamily="49" charset="0"/>
              </a:rPr>
            </a:br>
            <a:r>
              <a:rPr lang="en-US" altLang="zh-CN" b="0" dirty="0">
                <a:solidFill>
                  <a:srgbClr val="C5C8C6"/>
                </a:solidFill>
                <a:effectLst/>
                <a:latin typeface="Consolas" panose="020B0609020204030204" pitchFamily="49" charset="0"/>
              </a:rPr>
              <a:t>2019</a:t>
            </a:r>
            <a:r>
              <a:rPr lang="zh-CN" altLang="en-US" b="0" dirty="0">
                <a:solidFill>
                  <a:srgbClr val="C5C8C6"/>
                </a:solidFill>
                <a:effectLst/>
                <a:latin typeface="Consolas" panose="020B0609020204030204" pitchFamily="49" charset="0"/>
              </a:rPr>
              <a:t>年</a:t>
            </a:r>
            <a:r>
              <a:rPr lang="en-US" altLang="zh-CN" b="0" dirty="0">
                <a:solidFill>
                  <a:srgbClr val="C5C8C6"/>
                </a:solidFill>
                <a:effectLst/>
                <a:latin typeface="Consolas" panose="020B0609020204030204" pitchFamily="49" charset="0"/>
              </a:rPr>
              <a:t>9</a:t>
            </a:r>
            <a:r>
              <a:rPr lang="zh-CN" altLang="en-US" b="0" dirty="0">
                <a:solidFill>
                  <a:srgbClr val="C5C8C6"/>
                </a:solidFill>
                <a:effectLst/>
                <a:latin typeface="Consolas" panose="020B0609020204030204" pitchFamily="49" charset="0"/>
              </a:rPr>
              <a:t>月，华为宣布</a:t>
            </a:r>
            <a:r>
              <a:rPr lang="en-US" altLang="zh-CN" b="0" dirty="0" err="1">
                <a:solidFill>
                  <a:srgbClr val="C5C8C6"/>
                </a:solidFill>
                <a:effectLst/>
                <a:latin typeface="Consolas" panose="020B0609020204030204" pitchFamily="49" charset="0"/>
              </a:rPr>
              <a:t>EulerOS</a:t>
            </a:r>
            <a:r>
              <a:rPr lang="zh-CN" altLang="en-US" b="0" dirty="0">
                <a:solidFill>
                  <a:srgbClr val="C5C8C6"/>
                </a:solidFill>
                <a:effectLst/>
                <a:latin typeface="Consolas" panose="020B0609020204030204" pitchFamily="49" charset="0"/>
              </a:rPr>
              <a:t>开源，开源名称为</a:t>
            </a:r>
            <a:r>
              <a:rPr lang="en-US" altLang="zh-CN" b="0" dirty="0" err="1">
                <a:solidFill>
                  <a:srgbClr val="C5C8C6"/>
                </a:solidFill>
                <a:effectLst/>
                <a:latin typeface="Consolas" panose="020B0609020204030204" pitchFamily="49" charset="0"/>
              </a:rPr>
              <a:t>openEuler</a:t>
            </a:r>
            <a:r>
              <a:rPr lang="zh-CN" altLang="en-US" b="0" dirty="0">
                <a:solidFill>
                  <a:srgbClr val="C5C8C6"/>
                </a:solidFill>
                <a:effectLst/>
                <a:latin typeface="Consolas" panose="020B0609020204030204" pitchFamily="49" charset="0"/>
              </a:rPr>
              <a:t>（开源欧拉）。华为在</a:t>
            </a:r>
            <a:r>
              <a:rPr lang="en-US" altLang="zh-CN" b="0" dirty="0" err="1">
                <a:solidFill>
                  <a:srgbClr val="C5C8C6"/>
                </a:solidFill>
                <a:effectLst/>
                <a:latin typeface="Consolas" panose="020B0609020204030204" pitchFamily="49" charset="0"/>
              </a:rPr>
              <a:t>Gitee</a:t>
            </a:r>
            <a:r>
              <a:rPr lang="zh-CN" altLang="en-US" b="0" dirty="0">
                <a:solidFill>
                  <a:srgbClr val="C5C8C6"/>
                </a:solidFill>
                <a:effectLst/>
                <a:latin typeface="Consolas" panose="020B0609020204030204" pitchFamily="49" charset="0"/>
              </a:rPr>
              <a:t>上附源代码发布</a:t>
            </a:r>
            <a:r>
              <a:rPr lang="en-US" altLang="zh-CN" b="0" dirty="0" err="1">
                <a:solidFill>
                  <a:srgbClr val="C5C8C6"/>
                </a:solidFill>
                <a:effectLst/>
                <a:latin typeface="Consolas" panose="020B0609020204030204" pitchFamily="49" charset="0"/>
              </a:rPr>
              <a:t>EulerOS</a:t>
            </a:r>
            <a:r>
              <a:rPr lang="zh-CN" altLang="en-US" b="0" dirty="0">
                <a:solidFill>
                  <a:srgbClr val="C5C8C6"/>
                </a:solidFill>
                <a:effectLst/>
                <a:latin typeface="Consolas" panose="020B0609020204030204" pitchFamily="49" charset="0"/>
              </a:rPr>
              <a:t>的社区版本</a:t>
            </a:r>
            <a:r>
              <a:rPr lang="en-US" altLang="zh-CN" b="0" dirty="0" err="1">
                <a:solidFill>
                  <a:srgbClr val="C5C8C6"/>
                </a:solidFill>
                <a:effectLst/>
                <a:latin typeface="Consolas" panose="020B0609020204030204" pitchFamily="49" charset="0"/>
              </a:rPr>
              <a:t>openEuler</a:t>
            </a:r>
            <a:r>
              <a:rPr lang="zh-CN" altLang="en-US" b="0" dirty="0">
                <a:solidFill>
                  <a:srgbClr val="C5C8C6"/>
                </a:solidFill>
                <a:effectLst/>
                <a:latin typeface="Consolas" panose="020B0609020204030204" pitchFamily="49" charset="0"/>
              </a:rPr>
              <a:t>。</a:t>
            </a:r>
          </a:p>
          <a:p>
            <a:br>
              <a:rPr lang="zh-CN" altLang="en-US" b="0" dirty="0">
                <a:solidFill>
                  <a:srgbClr val="C5C8C6"/>
                </a:solidFill>
                <a:effectLst/>
                <a:latin typeface="Consolas" panose="020B0609020204030204" pitchFamily="49" charset="0"/>
              </a:rPr>
            </a:br>
            <a:r>
              <a:rPr lang="en-US" altLang="zh-CN" b="0" dirty="0">
                <a:solidFill>
                  <a:srgbClr val="C5C8C6"/>
                </a:solidFill>
                <a:effectLst/>
                <a:latin typeface="Consolas" panose="020B0609020204030204" pitchFamily="49" charset="0"/>
              </a:rPr>
              <a:t>2021</a:t>
            </a:r>
            <a:r>
              <a:rPr lang="zh-CN" altLang="en-US" b="0" dirty="0">
                <a:solidFill>
                  <a:srgbClr val="C5C8C6"/>
                </a:solidFill>
                <a:effectLst/>
                <a:latin typeface="Consolas" panose="020B0609020204030204" pitchFamily="49" charset="0"/>
              </a:rPr>
              <a:t>年</a:t>
            </a:r>
            <a:r>
              <a:rPr lang="en-US" altLang="zh-CN" b="0" dirty="0">
                <a:solidFill>
                  <a:srgbClr val="C5C8C6"/>
                </a:solidFill>
                <a:effectLst/>
                <a:latin typeface="Consolas" panose="020B0609020204030204" pitchFamily="49" charset="0"/>
              </a:rPr>
              <a:t>11</a:t>
            </a:r>
            <a:r>
              <a:rPr lang="zh-CN" altLang="en-US" b="0" dirty="0">
                <a:solidFill>
                  <a:srgbClr val="C5C8C6"/>
                </a:solidFill>
                <a:effectLst/>
                <a:latin typeface="Consolas" panose="020B0609020204030204" pitchFamily="49" charset="0"/>
              </a:rPr>
              <a:t>月初，华为向开放原子开源基金会（</a:t>
            </a:r>
            <a:r>
              <a:rPr lang="en-US" altLang="zh-CN" b="0" dirty="0" err="1">
                <a:solidFill>
                  <a:srgbClr val="C5C8C6"/>
                </a:solidFill>
                <a:effectLst/>
                <a:latin typeface="Consolas" panose="020B0609020204030204" pitchFamily="49" charset="0"/>
              </a:rPr>
              <a:t>OpenAtom</a:t>
            </a:r>
            <a:r>
              <a:rPr lang="en-US" altLang="zh-CN" b="0" dirty="0">
                <a:solidFill>
                  <a:srgbClr val="C5C8C6"/>
                </a:solidFill>
                <a:effectLst/>
                <a:latin typeface="Consolas" panose="020B0609020204030204" pitchFamily="49" charset="0"/>
              </a:rPr>
              <a:t> Foundation</a:t>
            </a:r>
            <a:r>
              <a:rPr lang="zh-CN" altLang="en-US" b="0" dirty="0">
                <a:solidFill>
                  <a:srgbClr val="C5C8C6"/>
                </a:solidFill>
                <a:effectLst/>
                <a:latin typeface="Consolas" panose="020B0609020204030204" pitchFamily="49" charset="0"/>
              </a:rPr>
              <a:t>）捐赠了</a:t>
            </a:r>
            <a:r>
              <a:rPr lang="en-US" altLang="zh-CN" b="0" dirty="0" err="1">
                <a:solidFill>
                  <a:srgbClr val="C5C8C6"/>
                </a:solidFill>
                <a:effectLst/>
                <a:latin typeface="Consolas" panose="020B0609020204030204" pitchFamily="49" charset="0"/>
              </a:rPr>
              <a:t>EulerOS</a:t>
            </a:r>
            <a:r>
              <a:rPr lang="zh-CN" altLang="en-US" b="0" dirty="0">
                <a:solidFill>
                  <a:srgbClr val="C5C8C6"/>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226277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长方形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prstClr val="white"/>
              </a:solidFill>
              <a:effectLst/>
              <a:uLnTx/>
              <a:uFillTx/>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图片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标题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a:r>
              <a:rPr lang="zh-CN" altLang="en-US" sz="4000" dirty="0"/>
              <a:t>目录</a:t>
            </a:r>
            <a:r>
              <a:rPr lang="en-US" altLang="zh-CN" sz="4000" dirty="0">
                <a:latin typeface="Microsoft YaHei UI" panose="020B0503020204020204" pitchFamily="34" charset="-122"/>
                <a:ea typeface="Microsoft YaHei UI" panose="020B0503020204020204" pitchFamily="34" charset="-122"/>
              </a:rPr>
              <a:t>	</a:t>
            </a:r>
          </a:p>
        </p:txBody>
      </p:sp>
      <p:sp>
        <p:nvSpPr>
          <p:cNvPr id="24" name="内容占位符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marL="36900" lvl="0" indent="0" rtl="0">
              <a:buNone/>
            </a:pPr>
            <a:r>
              <a:rPr lang="zh-CN" altLang="en-US" sz="2400" dirty="0">
                <a:latin typeface="Microsoft YaHei UI" panose="020B0503020204020204" pitchFamily="34" charset="-122"/>
                <a:ea typeface="Microsoft YaHei UI" panose="020B0503020204020204" pitchFamily="34" charset="-122"/>
              </a:rPr>
              <a:t>概述</a:t>
            </a:r>
            <a:endParaRPr lang="en-US" altLang="zh-CN" sz="2400" dirty="0">
              <a:latin typeface="Microsoft YaHei UI" panose="020B0503020204020204" pitchFamily="34" charset="-122"/>
              <a:ea typeface="Microsoft YaHei UI" panose="020B0503020204020204" pitchFamily="34" charset="-122"/>
            </a:endParaRPr>
          </a:p>
          <a:p>
            <a:pPr marL="36900" lvl="0" indent="0" rtl="0">
              <a:buNone/>
            </a:pPr>
            <a:r>
              <a:rPr lang="zh-CN" altLang="en-US" sz="2400" dirty="0"/>
              <a:t>历史</a:t>
            </a:r>
            <a:endParaRPr lang="en-US" altLang="zh-CN" sz="2400" dirty="0"/>
          </a:p>
          <a:p>
            <a:pPr marL="36900" lvl="0" indent="0" rtl="0">
              <a:buNone/>
            </a:pPr>
            <a:r>
              <a:rPr lang="zh-CN" altLang="en-US" sz="2400" dirty="0">
                <a:latin typeface="Microsoft YaHei UI" panose="020B0503020204020204" pitchFamily="34" charset="-122"/>
                <a:ea typeface="Microsoft YaHei UI" panose="020B0503020204020204" pitchFamily="34" charset="-122"/>
              </a:rPr>
              <a:t>常见发行版</a:t>
            </a:r>
            <a:endParaRPr lang="en-US" altLang="zh-CN" sz="2400" dirty="0">
              <a:latin typeface="Microsoft YaHei UI" panose="020B0503020204020204" pitchFamily="34" charset="-122"/>
              <a:ea typeface="Microsoft YaHei UI" panose="020B0503020204020204" pitchFamily="34" charset="-122"/>
            </a:endParaRPr>
          </a:p>
          <a:p>
            <a:pPr marL="36900" lvl="0" indent="0" rtl="0">
              <a:buNone/>
            </a:pPr>
            <a:r>
              <a:rPr lang="zh-CN" altLang="en-US" sz="2400" dirty="0"/>
              <a:t>应用</a:t>
            </a:r>
            <a:endParaRPr lang="en-US" altLang="zh-CN" sz="2400" dirty="0"/>
          </a:p>
          <a:p>
            <a:pPr marL="36900" lvl="0" indent="0" rtl="0">
              <a:buNone/>
            </a:pPr>
            <a:r>
              <a:rPr lang="en-US" altLang="zh-CN" sz="2400" dirty="0" err="1">
                <a:latin typeface="Microsoft YaHei UI" panose="020B0503020204020204" pitchFamily="34" charset="-122"/>
                <a:ea typeface="Microsoft YaHei UI" panose="020B0503020204020204" pitchFamily="34" charset="-122"/>
              </a:rPr>
              <a:t>openEuler</a:t>
            </a:r>
            <a:endParaRPr lang="en-US" altLang="zh-CN" sz="2400" dirty="0">
              <a:latin typeface="Microsoft YaHei UI" panose="020B0503020204020204" pitchFamily="34" charset="-122"/>
              <a:ea typeface="Microsoft YaHei UI" panose="020B0503020204020204" pitchFamily="34" charset="-122"/>
            </a:endParaRPr>
          </a:p>
          <a:p>
            <a:pPr marL="36900" lvl="0" indent="0" rtl="0">
              <a:buNone/>
            </a:pPr>
            <a:r>
              <a:rPr lang="zh-CN" altLang="en-US" sz="2400" dirty="0">
                <a:latin typeface="Microsoft YaHei UI" panose="020B0503020204020204" pitchFamily="34" charset="-122"/>
                <a:ea typeface="Microsoft YaHei UI" panose="020B0503020204020204" pitchFamily="34" charset="-122"/>
              </a:rPr>
              <a:t>黑客文化</a:t>
            </a: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ja-JP" altLang="en-US" sz="2800" dirty="0"/>
              <a:t>黑客文化</a:t>
            </a:r>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normAutofit lnSpcReduction="10000"/>
          </a:bodyPr>
          <a:lstStyle/>
          <a:p>
            <a:r>
              <a:rPr lang="zh-CN" altLang="en-US" b="0" dirty="0">
                <a:solidFill>
                  <a:srgbClr val="C5C8C6"/>
                </a:solidFill>
                <a:effectLst/>
                <a:latin typeface="Consolas" panose="020B0609020204030204" pitchFamily="49" charset="0"/>
              </a:rPr>
              <a:t>本讲向大家介绍了</a:t>
            </a:r>
            <a:r>
              <a:rPr lang="en-US" altLang="zh-CN" b="0" dirty="0">
                <a:solidFill>
                  <a:srgbClr val="C5C8C6"/>
                </a:solidFill>
                <a:effectLst/>
                <a:latin typeface="Consolas" panose="020B0609020204030204" pitchFamily="49" charset="0"/>
              </a:rPr>
              <a:t>Linux</a:t>
            </a:r>
            <a:r>
              <a:rPr lang="zh-CN" altLang="en-US" b="0" dirty="0">
                <a:solidFill>
                  <a:srgbClr val="C5C8C6"/>
                </a:solidFill>
                <a:effectLst/>
                <a:latin typeface="Consolas" panose="020B0609020204030204" pitchFamily="49" charset="0"/>
              </a:rPr>
              <a:t>的历史，其实在创建</a:t>
            </a:r>
            <a:r>
              <a:rPr lang="en-US" altLang="zh-CN" b="0" dirty="0">
                <a:solidFill>
                  <a:srgbClr val="C5C8C6"/>
                </a:solidFill>
                <a:effectLst/>
                <a:latin typeface="Consolas" panose="020B0609020204030204" pitchFamily="49" charset="0"/>
              </a:rPr>
              <a:t>Linux</a:t>
            </a:r>
            <a:r>
              <a:rPr lang="zh-CN" altLang="en-US" b="0" dirty="0">
                <a:solidFill>
                  <a:srgbClr val="C5C8C6"/>
                </a:solidFill>
                <a:effectLst/>
                <a:latin typeface="Consolas" panose="020B0609020204030204" pitchFamily="49" charset="0"/>
              </a:rPr>
              <a:t>历史中做出很大贡献的人大多数是我们心目中的黑客。</a:t>
            </a:r>
          </a:p>
          <a:p>
            <a:br>
              <a:rPr lang="zh-CN" altLang="en-US" b="0" dirty="0">
                <a:solidFill>
                  <a:srgbClr val="C5C8C6"/>
                </a:solidFill>
                <a:effectLst/>
                <a:latin typeface="Consolas" panose="020B0609020204030204" pitchFamily="49" charset="0"/>
              </a:rPr>
            </a:br>
            <a:r>
              <a:rPr lang="zh-CN" altLang="en-US" b="0" dirty="0">
                <a:solidFill>
                  <a:srgbClr val="C5C8C6"/>
                </a:solidFill>
                <a:effectLst/>
                <a:latin typeface="Consolas" panose="020B0609020204030204" pitchFamily="49" charset="0"/>
              </a:rPr>
              <a:t>黑客在美国有两个词</a:t>
            </a:r>
            <a:r>
              <a:rPr lang="en-US" altLang="zh-CN" b="0" dirty="0">
                <a:solidFill>
                  <a:srgbClr val="C5C8C6"/>
                </a:solidFill>
                <a:effectLst/>
                <a:latin typeface="Consolas" panose="020B0609020204030204" pitchFamily="49" charset="0"/>
              </a:rPr>
              <a:t>hacker</a:t>
            </a:r>
            <a:r>
              <a:rPr lang="zh-CN" altLang="en-US" b="0" dirty="0">
                <a:solidFill>
                  <a:srgbClr val="C5C8C6"/>
                </a:solidFill>
                <a:effectLst/>
                <a:latin typeface="Consolas" panose="020B0609020204030204" pitchFamily="49" charset="0"/>
              </a:rPr>
              <a:t>和</a:t>
            </a:r>
            <a:r>
              <a:rPr lang="en-US" altLang="zh-CN" b="0" dirty="0">
                <a:solidFill>
                  <a:srgbClr val="C5C8C6"/>
                </a:solidFill>
                <a:effectLst/>
                <a:latin typeface="Consolas" panose="020B0609020204030204" pitchFamily="49" charset="0"/>
              </a:rPr>
              <a:t>cracker</a:t>
            </a:r>
            <a:r>
              <a:rPr lang="zh-CN" altLang="en-US" b="0" dirty="0">
                <a:solidFill>
                  <a:srgbClr val="C5C8C6"/>
                </a:solidFill>
                <a:effectLst/>
                <a:latin typeface="Consolas" panose="020B0609020204030204" pitchFamily="49" charset="0"/>
              </a:rPr>
              <a:t>，这两个词是有明确的区别。对系统搞破坏的、搞数据偷窃等的人称为</a:t>
            </a:r>
            <a:r>
              <a:rPr lang="en-US" altLang="zh-CN" b="0" dirty="0">
                <a:solidFill>
                  <a:srgbClr val="C5C8C6"/>
                </a:solidFill>
                <a:effectLst/>
                <a:latin typeface="Consolas" panose="020B0609020204030204" pitchFamily="49" charset="0"/>
              </a:rPr>
              <a:t>cracker</a:t>
            </a:r>
            <a:r>
              <a:rPr lang="zh-CN" altLang="en-US" b="0" dirty="0">
                <a:solidFill>
                  <a:srgbClr val="C5C8C6"/>
                </a:solidFill>
                <a:effectLst/>
                <a:latin typeface="Consolas" panose="020B0609020204030204" pitchFamily="49" charset="0"/>
              </a:rPr>
              <a:t>。而</a:t>
            </a:r>
            <a:r>
              <a:rPr lang="en-US" altLang="zh-CN" b="0" dirty="0">
                <a:solidFill>
                  <a:srgbClr val="C5C8C6"/>
                </a:solidFill>
                <a:effectLst/>
                <a:latin typeface="Consolas" panose="020B0609020204030204" pitchFamily="49" charset="0"/>
              </a:rPr>
              <a:t>hacker</a:t>
            </a:r>
            <a:r>
              <a:rPr lang="zh-CN" altLang="en-US" b="0" dirty="0">
                <a:solidFill>
                  <a:srgbClr val="C5C8C6"/>
                </a:solidFill>
                <a:effectLst/>
                <a:latin typeface="Consolas" panose="020B0609020204030204" pitchFamily="49" charset="0"/>
              </a:rPr>
              <a:t>一般指对操作系统有研究、做出创造性贡献的人。</a:t>
            </a:r>
          </a:p>
          <a:p>
            <a:br>
              <a:rPr lang="zh-CN" altLang="en-US" b="0" dirty="0">
                <a:solidFill>
                  <a:srgbClr val="C5C8C6"/>
                </a:solidFill>
                <a:effectLst/>
                <a:latin typeface="Consolas" panose="020B0609020204030204" pitchFamily="49" charset="0"/>
              </a:rPr>
            </a:br>
            <a:r>
              <a:rPr lang="zh-CN" altLang="en-US" b="0" dirty="0">
                <a:solidFill>
                  <a:srgbClr val="C5C8C6"/>
                </a:solidFill>
                <a:effectLst/>
                <a:latin typeface="Consolas" panose="020B0609020204030204" pitchFamily="49" charset="0"/>
              </a:rPr>
              <a:t>在上世纪 </a:t>
            </a:r>
            <a:r>
              <a:rPr lang="en-US" altLang="zh-CN" b="0" dirty="0">
                <a:solidFill>
                  <a:srgbClr val="C5C8C6"/>
                </a:solidFill>
                <a:effectLst/>
                <a:latin typeface="Consolas" panose="020B0609020204030204" pitchFamily="49" charset="0"/>
              </a:rPr>
              <a:t>Dennis Ritchie </a:t>
            </a:r>
            <a:r>
              <a:rPr lang="zh-CN" altLang="en-US" b="0" dirty="0">
                <a:solidFill>
                  <a:srgbClr val="C5C8C6"/>
                </a:solidFill>
                <a:effectLst/>
                <a:latin typeface="Consolas" panose="020B0609020204030204" pitchFamily="49" charset="0"/>
              </a:rPr>
              <a:t>开始就有了黑客文化，这种文化可以概括为对技术和自由的极致追求。</a:t>
            </a:r>
          </a:p>
          <a:p>
            <a:endParaRPr lang="en-US" dirty="0"/>
          </a:p>
        </p:txBody>
      </p:sp>
    </p:spTree>
    <p:extLst>
      <p:ext uri="{BB962C8B-B14F-4D97-AF65-F5344CB8AC3E}">
        <p14:creationId xmlns:p14="http://schemas.microsoft.com/office/powerpoint/2010/main" val="2590334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769588"/>
            <a:ext cx="10353762" cy="3714749"/>
          </a:xfrm>
        </p:spPr>
        <p:txBody>
          <a:bodyPr/>
          <a:lstStyle/>
          <a:p>
            <a:r>
              <a:rPr lang="zh-CN" altLang="en-US" dirty="0"/>
              <a:t> </a:t>
            </a:r>
            <a:r>
              <a:rPr lang="en-US" altLang="zh-CN" dirty="0"/>
              <a:t>1. </a:t>
            </a:r>
            <a:r>
              <a:rPr lang="zh-CN" altLang="en-US" dirty="0"/>
              <a:t>坚持开放，反对封闭  这里举例子来说明，贝尔实验室开发的</a:t>
            </a:r>
            <a:r>
              <a:rPr lang="en-US" altLang="zh-CN" dirty="0"/>
              <a:t>Multics</a:t>
            </a:r>
            <a:r>
              <a:rPr lang="zh-CN" altLang="en-US" dirty="0"/>
              <a:t>限制人们使用，当时</a:t>
            </a:r>
            <a:r>
              <a:rPr lang="en-US" altLang="zh-CN" dirty="0"/>
              <a:t>AT&amp;T</a:t>
            </a:r>
            <a:r>
              <a:rPr lang="zh-CN" altLang="en-US" dirty="0"/>
              <a:t>提出版权制度，微软也是，我们一直看不到</a:t>
            </a:r>
            <a:r>
              <a:rPr lang="en-US" altLang="zh-CN" dirty="0"/>
              <a:t>Windows</a:t>
            </a:r>
            <a:r>
              <a:rPr lang="zh-CN" altLang="en-US" dirty="0"/>
              <a:t>操作系统的源码。对黑客来说，这些就是他的敌人。 </a:t>
            </a:r>
            <a:endParaRPr lang="en-US" dirty="0"/>
          </a:p>
        </p:txBody>
      </p:sp>
    </p:spTree>
    <p:extLst>
      <p:ext uri="{BB962C8B-B14F-4D97-AF65-F5344CB8AC3E}">
        <p14:creationId xmlns:p14="http://schemas.microsoft.com/office/powerpoint/2010/main" val="3073081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r>
              <a:rPr lang="en-US" altLang="ja-JP" dirty="0"/>
              <a:t>2. </a:t>
            </a:r>
            <a:r>
              <a:rPr lang="ja-JP" altLang="en-US" dirty="0"/>
              <a:t>追求自由，反对限制  这就是我们前面提到的</a:t>
            </a:r>
            <a:r>
              <a:rPr lang="en-US" dirty="0" err="1"/>
              <a:t>Copyright，Copyleft</a:t>
            </a:r>
            <a:r>
              <a:rPr lang="en-US" dirty="0"/>
              <a:t>。   </a:t>
            </a:r>
            <a:r>
              <a:rPr lang="ja-JP" altLang="en-US" dirty="0"/>
              <a:t>还有，</a:t>
            </a:r>
            <a:r>
              <a:rPr lang="en-US" dirty="0"/>
              <a:t>Richard Stallman </a:t>
            </a:r>
            <a:r>
              <a:rPr lang="ja-JP" altLang="en-US" dirty="0"/>
              <a:t>提出的</a:t>
            </a:r>
            <a:r>
              <a:rPr lang="en-US" dirty="0"/>
              <a:t>Free as in freedom，</a:t>
            </a:r>
            <a:r>
              <a:rPr lang="ja-JP" altLang="en-US" dirty="0"/>
              <a:t>这是指软件无论是否收费，必须要保证我的自由，总而言之，要的是自由。</a:t>
            </a:r>
            <a:r>
              <a:rPr lang="en-US" dirty="0"/>
              <a:t>free</a:t>
            </a:r>
            <a:r>
              <a:rPr lang="ja-JP" altLang="en-US" dirty="0"/>
              <a:t>在英文里有两种意思，自由或免费。</a:t>
            </a:r>
            <a:r>
              <a:rPr lang="en-US" dirty="0"/>
              <a:t>Richard Stallman</a:t>
            </a:r>
            <a:r>
              <a:rPr lang="ja-JP" altLang="en-US" dirty="0"/>
              <a:t>等人明确提出</a:t>
            </a:r>
            <a:r>
              <a:rPr lang="en-US" dirty="0" err="1"/>
              <a:t>freesoftware</a:t>
            </a:r>
            <a:r>
              <a:rPr lang="ja-JP" altLang="en-US" dirty="0"/>
              <a:t>中的</a:t>
            </a:r>
            <a:r>
              <a:rPr lang="en-US" dirty="0"/>
              <a:t>free</a:t>
            </a:r>
            <a:r>
              <a:rPr lang="ja-JP" altLang="en-US" dirty="0"/>
              <a:t>是自由，不是免费的意思。</a:t>
            </a:r>
            <a:endParaRPr lang="en-US" dirty="0"/>
          </a:p>
        </p:txBody>
      </p:sp>
    </p:spTree>
    <p:extLst>
      <p:ext uri="{BB962C8B-B14F-4D97-AF65-F5344CB8AC3E}">
        <p14:creationId xmlns:p14="http://schemas.microsoft.com/office/powerpoint/2010/main" val="1933461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r>
              <a:rPr lang="zh-CN" altLang="en-US" dirty="0"/>
              <a:t> </a:t>
            </a:r>
            <a:r>
              <a:rPr lang="en-US" altLang="zh-CN" dirty="0"/>
              <a:t>3. </a:t>
            </a:r>
            <a:r>
              <a:rPr lang="zh-CN" altLang="en-US" dirty="0"/>
              <a:t>敢于独立创造，不迷信权威  这里举一个例子，年仅</a:t>
            </a:r>
            <a:r>
              <a:rPr lang="en-US" altLang="zh-CN" dirty="0"/>
              <a:t>22</a:t>
            </a:r>
            <a:r>
              <a:rPr lang="zh-CN" altLang="en-US" dirty="0"/>
              <a:t>岁的</a:t>
            </a:r>
            <a:r>
              <a:rPr lang="en-US" altLang="zh-CN" dirty="0"/>
              <a:t>Linus</a:t>
            </a:r>
            <a:r>
              <a:rPr lang="zh-CN" altLang="en-US" dirty="0"/>
              <a:t>和 学术泰斗</a:t>
            </a:r>
            <a:r>
              <a:rPr lang="en-US" altLang="zh-CN" dirty="0"/>
              <a:t>Andrew S. Tanenbaum</a:t>
            </a:r>
            <a:r>
              <a:rPr lang="zh-CN" altLang="en-US" dirty="0"/>
              <a:t>曾经有一场纯粹的技术论战。</a:t>
            </a:r>
            <a:r>
              <a:rPr lang="en-US" altLang="zh-CN" dirty="0"/>
              <a:t>Linus</a:t>
            </a:r>
            <a:r>
              <a:rPr lang="zh-CN" altLang="en-US" dirty="0"/>
              <a:t>认为</a:t>
            </a:r>
            <a:r>
              <a:rPr lang="en-US" altLang="zh-CN" dirty="0"/>
              <a:t>Linux</a:t>
            </a:r>
            <a:r>
              <a:rPr lang="zh-CN" altLang="en-US" dirty="0"/>
              <a:t>是一个单体内核操作系统即是宏内核操作系统，</a:t>
            </a:r>
            <a:r>
              <a:rPr lang="en-US" altLang="zh-CN" dirty="0"/>
              <a:t>Tanenbaum</a:t>
            </a:r>
            <a:r>
              <a:rPr lang="zh-CN" altLang="en-US" dirty="0"/>
              <a:t>认为微内核操作系统</a:t>
            </a:r>
            <a:r>
              <a:rPr lang="en-US" altLang="zh-CN" dirty="0" err="1"/>
              <a:t>Minix</a:t>
            </a:r>
            <a:r>
              <a:rPr lang="zh-CN" altLang="en-US" dirty="0"/>
              <a:t>比宏内核操作系统</a:t>
            </a:r>
            <a:r>
              <a:rPr lang="en-US" altLang="zh-CN" dirty="0"/>
              <a:t>Linux</a:t>
            </a:r>
            <a:r>
              <a:rPr lang="zh-CN" altLang="en-US" dirty="0"/>
              <a:t>更优越，宏内核操作系统无论从架构还是设计理念上是过时的，而且</a:t>
            </a:r>
            <a:r>
              <a:rPr lang="en-US" altLang="zh-CN" dirty="0"/>
              <a:t>Tanenbaum</a:t>
            </a:r>
            <a:r>
              <a:rPr lang="zh-CN" altLang="en-US" dirty="0"/>
              <a:t>从学术方面做了一个论证，证明</a:t>
            </a:r>
            <a:r>
              <a:rPr lang="en-US" altLang="zh-CN" dirty="0"/>
              <a:t>Linux</a:t>
            </a:r>
            <a:r>
              <a:rPr lang="zh-CN" altLang="en-US" dirty="0"/>
              <a:t>不具有扩展性，不能适应于未来的发展趋势。但是</a:t>
            </a:r>
            <a:r>
              <a:rPr lang="en-US" altLang="zh-CN" dirty="0"/>
              <a:t>Linus</a:t>
            </a:r>
            <a:r>
              <a:rPr lang="zh-CN" altLang="en-US" dirty="0"/>
              <a:t>没有畏惧于</a:t>
            </a:r>
            <a:r>
              <a:rPr lang="en-US" altLang="zh-CN" dirty="0"/>
              <a:t>Tanenbaum</a:t>
            </a:r>
            <a:r>
              <a:rPr lang="zh-CN" altLang="en-US" dirty="0"/>
              <a:t>的学术权威，他认为</a:t>
            </a:r>
            <a:r>
              <a:rPr lang="en-US" altLang="zh-CN" dirty="0" err="1"/>
              <a:t>Minix</a:t>
            </a:r>
            <a:r>
              <a:rPr lang="zh-CN" altLang="en-US" dirty="0"/>
              <a:t>不具有实用性，设计理念虽好，但在硬件平台上无法达到宏内核的性能。最后论战结果是谁都不服谁。后来的</a:t>
            </a:r>
            <a:r>
              <a:rPr lang="en-US" altLang="zh-CN" dirty="0"/>
              <a:t>20</a:t>
            </a:r>
            <a:r>
              <a:rPr lang="zh-CN" altLang="en-US" dirty="0"/>
              <a:t>年中实践证明</a:t>
            </a:r>
            <a:r>
              <a:rPr lang="en-US" altLang="zh-CN" dirty="0"/>
              <a:t>Linux</a:t>
            </a:r>
            <a:r>
              <a:rPr lang="zh-CN" altLang="en-US" dirty="0"/>
              <a:t>比</a:t>
            </a:r>
            <a:r>
              <a:rPr lang="en-US" altLang="zh-CN" dirty="0" err="1"/>
              <a:t>Minix</a:t>
            </a:r>
            <a:r>
              <a:rPr lang="zh-CN" altLang="en-US" dirty="0"/>
              <a:t>实用性上要好很多。</a:t>
            </a:r>
            <a:endParaRPr lang="en-US" dirty="0"/>
          </a:p>
        </p:txBody>
      </p:sp>
    </p:spTree>
    <p:extLst>
      <p:ext uri="{BB962C8B-B14F-4D97-AF65-F5344CB8AC3E}">
        <p14:creationId xmlns:p14="http://schemas.microsoft.com/office/powerpoint/2010/main" val="3575249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normAutofit lnSpcReduction="10000"/>
          </a:bodyPr>
          <a:lstStyle/>
          <a:p>
            <a:r>
              <a:rPr lang="zh-CN" altLang="en-US" dirty="0"/>
              <a:t> </a:t>
            </a:r>
            <a:r>
              <a:rPr lang="en-US" altLang="zh-CN" dirty="0"/>
              <a:t>4. </a:t>
            </a:r>
            <a:r>
              <a:rPr lang="zh-CN" altLang="en-US" dirty="0"/>
              <a:t>视物质财富如粪土  这对真正黑客来说是这样的。他们对财富看得非常单薄，对他们自己的贡献或荣誉看得很重。  我们平时看到的微软是缩写成</a:t>
            </a:r>
            <a:r>
              <a:rPr lang="en-US" altLang="zh-CN" dirty="0"/>
              <a:t>MS</a:t>
            </a:r>
            <a:r>
              <a:rPr lang="zh-CN" altLang="en-US" dirty="0"/>
              <a:t>，但在黑客社区将微软称之为</a:t>
            </a:r>
            <a:r>
              <a:rPr lang="en-US" altLang="zh-CN" dirty="0"/>
              <a:t>M$</a:t>
            </a:r>
            <a:r>
              <a:rPr lang="zh-CN" altLang="en-US" dirty="0"/>
              <a:t>，就是</a:t>
            </a:r>
            <a:r>
              <a:rPr lang="en-US" altLang="zh-CN" dirty="0"/>
              <a:t>many dollar</a:t>
            </a:r>
            <a:r>
              <a:rPr lang="zh-CN" altLang="en-US" dirty="0"/>
              <a:t>，就是很多钱，黑客们觉得这样是很愚昧的。他们只是把在社区的贡献得到的认可看得很重要。  </a:t>
            </a:r>
            <a:r>
              <a:rPr lang="en-US" altLang="zh-CN" dirty="0"/>
              <a:t>Linux</a:t>
            </a:r>
            <a:r>
              <a:rPr lang="zh-CN" altLang="en-US" dirty="0"/>
              <a:t>创始人</a:t>
            </a:r>
            <a:r>
              <a:rPr lang="en-US" altLang="zh-CN" dirty="0"/>
              <a:t>Linus</a:t>
            </a:r>
            <a:r>
              <a:rPr lang="zh-CN" altLang="en-US" dirty="0"/>
              <a:t>本人现在还活跃在</a:t>
            </a:r>
            <a:r>
              <a:rPr lang="en-US" altLang="zh-CN" dirty="0"/>
              <a:t>Linux</a:t>
            </a:r>
            <a:r>
              <a:rPr lang="zh-CN" altLang="en-US" dirty="0"/>
              <a:t>内核社区里，在社区里起辅导作用。社区里有人把发现的一些很隐蔽的</a:t>
            </a:r>
            <a:r>
              <a:rPr lang="en-US" altLang="zh-CN" dirty="0"/>
              <a:t>bug</a:t>
            </a:r>
            <a:r>
              <a:rPr lang="zh-CN" altLang="en-US" dirty="0"/>
              <a:t>发给他，他能够在很短的时间内看出</a:t>
            </a:r>
            <a:r>
              <a:rPr lang="en-US" altLang="zh-CN" dirty="0"/>
              <a:t>bug</a:t>
            </a:r>
            <a:r>
              <a:rPr lang="zh-CN" altLang="en-US" dirty="0"/>
              <a:t>发生在内核哪一行，这是很不容易的。  为什么说不容易了。  大家知道现在</a:t>
            </a:r>
            <a:r>
              <a:rPr lang="en-US" altLang="zh-CN" dirty="0"/>
              <a:t>Linux</a:t>
            </a:r>
            <a:r>
              <a:rPr lang="zh-CN" altLang="en-US" dirty="0"/>
              <a:t>内核有多少行代码？是</a:t>
            </a:r>
            <a:r>
              <a:rPr lang="en-US" altLang="zh-CN" dirty="0"/>
              <a:t>1500</a:t>
            </a:r>
            <a:r>
              <a:rPr lang="zh-CN" altLang="en-US" dirty="0"/>
              <a:t>多万行。可以想象</a:t>
            </a:r>
            <a:r>
              <a:rPr lang="en-US" altLang="zh-CN" dirty="0"/>
              <a:t>Linus</a:t>
            </a:r>
            <a:r>
              <a:rPr lang="zh-CN" altLang="en-US" dirty="0"/>
              <a:t>对这</a:t>
            </a:r>
            <a:r>
              <a:rPr lang="en-US" altLang="zh-CN" dirty="0"/>
              <a:t>1500</a:t>
            </a:r>
            <a:r>
              <a:rPr lang="zh-CN" altLang="en-US" dirty="0"/>
              <a:t>万行了如指掌。</a:t>
            </a:r>
            <a:r>
              <a:rPr lang="en-US" altLang="zh-CN" dirty="0"/>
              <a:t>Linus</a:t>
            </a:r>
            <a:r>
              <a:rPr lang="zh-CN" altLang="en-US" dirty="0"/>
              <a:t>对</a:t>
            </a:r>
            <a:r>
              <a:rPr lang="en-US" altLang="zh-CN" dirty="0"/>
              <a:t>Linux</a:t>
            </a:r>
            <a:r>
              <a:rPr lang="zh-CN" altLang="en-US" dirty="0"/>
              <a:t>贡献很大，但他本人并没有从</a:t>
            </a:r>
            <a:r>
              <a:rPr lang="en-US" altLang="zh-CN" dirty="0"/>
              <a:t>Linux</a:t>
            </a:r>
            <a:r>
              <a:rPr lang="zh-CN" altLang="en-US" dirty="0"/>
              <a:t>得到太多财富，也不像比尔盖茨成为世界首富。这就是黑客文化。</a:t>
            </a:r>
            <a:endParaRPr lang="en-US" dirty="0"/>
          </a:p>
        </p:txBody>
      </p:sp>
    </p:spTree>
    <p:extLst>
      <p:ext uri="{BB962C8B-B14F-4D97-AF65-F5344CB8AC3E}">
        <p14:creationId xmlns:p14="http://schemas.microsoft.com/office/powerpoint/2010/main" val="880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endParaRPr lang="en-US" dirty="0"/>
          </a:p>
        </p:txBody>
      </p:sp>
    </p:spTree>
    <p:extLst>
      <p:ext uri="{BB962C8B-B14F-4D97-AF65-F5344CB8AC3E}">
        <p14:creationId xmlns:p14="http://schemas.microsoft.com/office/powerpoint/2010/main" val="1440976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endParaRPr lang="en-US" dirty="0"/>
          </a:p>
        </p:txBody>
      </p:sp>
    </p:spTree>
    <p:extLst>
      <p:ext uri="{BB962C8B-B14F-4D97-AF65-F5344CB8AC3E}">
        <p14:creationId xmlns:p14="http://schemas.microsoft.com/office/powerpoint/2010/main" val="3686615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en-US" sz="2800" dirty="0"/>
              <a:t>L</a:t>
            </a:r>
            <a:r>
              <a:rPr lang="en-US" altLang="zh-CN" sz="2800" dirty="0"/>
              <a:t>inux</a:t>
            </a:r>
            <a:r>
              <a:rPr lang="zh-CN" altLang="en-US" sz="2800" dirty="0"/>
              <a:t>是什么</a:t>
            </a:r>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r>
              <a:rPr lang="en-US" altLang="zh-CN" dirty="0"/>
              <a:t>Linux</a:t>
            </a:r>
            <a:r>
              <a:rPr lang="zh-CN" altLang="en-US" dirty="0"/>
              <a:t>是一种自由和开放源码的类</a:t>
            </a:r>
            <a:r>
              <a:rPr lang="en-US" altLang="zh-CN" dirty="0"/>
              <a:t>UNIX</a:t>
            </a:r>
            <a:r>
              <a:rPr lang="zh-CN" altLang="en-US" dirty="0"/>
              <a:t>操作系统。该操作系统的内核由林纳斯</a:t>
            </a:r>
            <a:r>
              <a:rPr lang="en-US" altLang="zh-CN" dirty="0"/>
              <a:t>·</a:t>
            </a:r>
            <a:r>
              <a:rPr lang="zh-CN" altLang="en-US" dirty="0"/>
              <a:t>托瓦兹在</a:t>
            </a:r>
            <a:r>
              <a:rPr lang="en-US" altLang="zh-CN" dirty="0"/>
              <a:t>1991</a:t>
            </a:r>
            <a:r>
              <a:rPr lang="zh-CN" altLang="en-US" dirty="0"/>
              <a:t>年</a:t>
            </a:r>
            <a:r>
              <a:rPr lang="en-US" altLang="zh-CN" dirty="0"/>
              <a:t>10</a:t>
            </a:r>
            <a:r>
              <a:rPr lang="zh-CN" altLang="en-US" dirty="0"/>
              <a:t>月</a:t>
            </a:r>
            <a:r>
              <a:rPr lang="en-US" altLang="zh-CN" dirty="0"/>
              <a:t>5</a:t>
            </a:r>
            <a:r>
              <a:rPr lang="zh-CN" altLang="en-US" dirty="0"/>
              <a:t>日首次发布，在加上用户空间的应用程序之后，成为</a:t>
            </a:r>
            <a:r>
              <a:rPr lang="en-US" altLang="zh-CN" dirty="0"/>
              <a:t>Linux</a:t>
            </a:r>
            <a:r>
              <a:rPr lang="zh-CN" altLang="en-US" dirty="0"/>
              <a:t>操作系统。</a:t>
            </a:r>
            <a:endParaRPr lang="en-US" dirty="0"/>
          </a:p>
        </p:txBody>
      </p:sp>
      <p:pic>
        <p:nvPicPr>
          <p:cNvPr id="1026" name="Picture 2" descr="Linux官方的吉祥物，一只叫Tux的企鹅">
            <a:extLst>
              <a:ext uri="{FF2B5EF4-FFF2-40B4-BE49-F238E27FC236}">
                <a16:creationId xmlns:a16="http://schemas.microsoft.com/office/drawing/2014/main" id="{DB105E41-494A-6354-8702-55F6D15A2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699" y="5024094"/>
            <a:ext cx="14287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509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r>
              <a:rPr lang="en-US" altLang="zh-CN" dirty="0"/>
              <a:t>Linux</a:t>
            </a:r>
            <a:r>
              <a:rPr lang="zh-CN" altLang="en-US" dirty="0"/>
              <a:t>严格来说是单指操作系统的内核，因操作系统中包含了许多用户图形接口和其他实用工具。如今</a:t>
            </a:r>
            <a:r>
              <a:rPr lang="en-US" altLang="zh-CN" dirty="0"/>
              <a:t>Linux</a:t>
            </a:r>
            <a:r>
              <a:rPr lang="zh-CN" altLang="en-US" dirty="0"/>
              <a:t>常用来指基于</a:t>
            </a:r>
            <a:r>
              <a:rPr lang="en-US" altLang="zh-CN" dirty="0"/>
              <a:t>Linux</a:t>
            </a:r>
            <a:r>
              <a:rPr lang="zh-CN" altLang="en-US" dirty="0"/>
              <a:t>的完整操作系统，内核则改以</a:t>
            </a:r>
            <a:r>
              <a:rPr lang="en-US" altLang="zh-CN" dirty="0"/>
              <a:t>Linux</a:t>
            </a:r>
            <a:r>
              <a:rPr lang="zh-CN" altLang="en-US" dirty="0"/>
              <a:t>内核称之。由于这些支持用户空间的系统工具和库主要由理查德</a:t>
            </a:r>
            <a:r>
              <a:rPr lang="en-US" altLang="zh-CN" dirty="0"/>
              <a:t>·</a:t>
            </a:r>
            <a:r>
              <a:rPr lang="zh-CN" altLang="en-US" dirty="0"/>
              <a:t>斯托曼于</a:t>
            </a:r>
            <a:r>
              <a:rPr lang="en-US" altLang="zh-CN" dirty="0"/>
              <a:t>1983</a:t>
            </a:r>
            <a:r>
              <a:rPr lang="zh-CN" altLang="en-US" dirty="0"/>
              <a:t>年发起的</a:t>
            </a:r>
            <a:r>
              <a:rPr lang="en-US" altLang="zh-CN" dirty="0"/>
              <a:t>GNU</a:t>
            </a:r>
            <a:r>
              <a:rPr lang="zh-CN" altLang="en-US" dirty="0"/>
              <a:t>计划提供，自由软件基金会提议将其组合系统命名为</a:t>
            </a:r>
            <a:r>
              <a:rPr lang="en-US" altLang="zh-CN" dirty="0"/>
              <a:t>GNU/Linux</a:t>
            </a:r>
            <a:r>
              <a:rPr lang="zh-CN" altLang="en-US" dirty="0"/>
              <a:t>，但</a:t>
            </a:r>
            <a:r>
              <a:rPr lang="en-US" altLang="zh-CN" dirty="0"/>
              <a:t>Linux</a:t>
            </a:r>
            <a:r>
              <a:rPr lang="zh-CN" altLang="en-US" dirty="0"/>
              <a:t>不属于</a:t>
            </a:r>
            <a:r>
              <a:rPr lang="en-US" altLang="zh-CN" dirty="0"/>
              <a:t>GNU</a:t>
            </a:r>
            <a:r>
              <a:rPr lang="zh-CN" altLang="en-US" dirty="0"/>
              <a:t>计划，这个名称并没有得到社群的一致认同。</a:t>
            </a:r>
            <a:endParaRPr lang="en-US" dirty="0"/>
          </a:p>
        </p:txBody>
      </p:sp>
    </p:spTree>
    <p:extLst>
      <p:ext uri="{BB962C8B-B14F-4D97-AF65-F5344CB8AC3E}">
        <p14:creationId xmlns:p14="http://schemas.microsoft.com/office/powerpoint/2010/main" val="247717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99F9C-DEC2-B6CD-DDF5-3689C0B7B8D6}"/>
              </a:ext>
            </a:extLst>
          </p:cNvPr>
          <p:cNvSpPr>
            <a:spLocks noGrp="1"/>
          </p:cNvSpPr>
          <p:nvPr>
            <p:ph type="title"/>
          </p:nvPr>
        </p:nvSpPr>
        <p:spPr/>
        <p:txBody>
          <a:bodyPr/>
          <a:lstStyle/>
          <a:p>
            <a:endParaRPr lang="en-US"/>
          </a:p>
        </p:txBody>
      </p:sp>
      <p:pic>
        <p:nvPicPr>
          <p:cNvPr id="9218" name="Picture 2" descr="img">
            <a:extLst>
              <a:ext uri="{FF2B5EF4-FFF2-40B4-BE49-F238E27FC236}">
                <a16:creationId xmlns:a16="http://schemas.microsoft.com/office/drawing/2014/main" id="{502BA771-EB36-B2DF-2B75-E4CF398CC3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4345" y="1238250"/>
            <a:ext cx="8164217" cy="4592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44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zh-CN" altLang="en-US" sz="2800" dirty="0"/>
              <a:t>林纳斯</a:t>
            </a:r>
            <a:r>
              <a:rPr lang="en-US" altLang="zh-CN" sz="2800" dirty="0"/>
              <a:t>·</a:t>
            </a:r>
            <a:r>
              <a:rPr lang="zh-CN" altLang="en-US" sz="2800" dirty="0"/>
              <a:t>托瓦兹</a:t>
            </a:r>
            <a:endParaRPr lang="en-US" sz="2800" dirty="0"/>
          </a:p>
        </p:txBody>
      </p:sp>
      <p:pic>
        <p:nvPicPr>
          <p:cNvPr id="1026" name="Picture 2" descr="img">
            <a:extLst>
              <a:ext uri="{FF2B5EF4-FFF2-40B4-BE49-F238E27FC236}">
                <a16:creationId xmlns:a16="http://schemas.microsoft.com/office/drawing/2014/main" id="{59B3E6F8-3B29-4517-D627-25F59BEC76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29263" y="1345429"/>
            <a:ext cx="3546540" cy="450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897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endParaRPr lang="en-US" sz="2800" dirty="0"/>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r>
              <a:rPr lang="en-US" altLang="zh-CN" b="0" dirty="0">
                <a:solidFill>
                  <a:srgbClr val="C5C8C6"/>
                </a:solidFill>
                <a:effectLst/>
                <a:latin typeface="Consolas" panose="020B0609020204030204" pitchFamily="49" charset="0"/>
              </a:rPr>
              <a:t>Linux</a:t>
            </a:r>
            <a:r>
              <a:rPr lang="zh-CN" altLang="en-US" b="0" dirty="0">
                <a:solidFill>
                  <a:srgbClr val="C5C8C6"/>
                </a:solidFill>
                <a:effectLst/>
                <a:latin typeface="Consolas" panose="020B0609020204030204" pitchFamily="49" charset="0"/>
              </a:rPr>
              <a:t>的标志和吉祥物是一只名字叫做</a:t>
            </a:r>
            <a:r>
              <a:rPr lang="en-US" altLang="zh-CN" b="0" dirty="0">
                <a:solidFill>
                  <a:srgbClr val="C5C8C6"/>
                </a:solidFill>
                <a:effectLst/>
                <a:latin typeface="Consolas" panose="020B0609020204030204" pitchFamily="49" charset="0"/>
              </a:rPr>
              <a:t>Tux</a:t>
            </a:r>
            <a:r>
              <a:rPr lang="zh-CN" altLang="en-US" b="0" dirty="0">
                <a:solidFill>
                  <a:srgbClr val="C5C8C6"/>
                </a:solidFill>
                <a:effectLst/>
                <a:latin typeface="Consolas" panose="020B0609020204030204" pitchFamily="49" charset="0"/>
              </a:rPr>
              <a:t>的企鹅，标志的由来有一说是因为</a:t>
            </a:r>
            <a:r>
              <a:rPr lang="en-US" altLang="zh-CN" b="0" dirty="0">
                <a:solidFill>
                  <a:srgbClr val="C5C8C6"/>
                </a:solidFill>
                <a:effectLst/>
                <a:latin typeface="Consolas" panose="020B0609020204030204" pitchFamily="49" charset="0"/>
              </a:rPr>
              <a:t>Linus</a:t>
            </a:r>
            <a:r>
              <a:rPr lang="zh-CN" altLang="en-US" b="0" dirty="0">
                <a:solidFill>
                  <a:srgbClr val="C5C8C6"/>
                </a:solidFill>
                <a:effectLst/>
                <a:latin typeface="Consolas" panose="020B0609020204030204" pitchFamily="49" charset="0"/>
              </a:rPr>
              <a:t>在澳洲时曾被一座动物园里的企鹅咬了一口，便选择企鹅作为</a:t>
            </a:r>
            <a:r>
              <a:rPr lang="en-US" altLang="zh-CN" b="0" dirty="0">
                <a:solidFill>
                  <a:srgbClr val="C5C8C6"/>
                </a:solidFill>
                <a:effectLst/>
                <a:latin typeface="Consolas" panose="020B0609020204030204" pitchFamily="49" charset="0"/>
              </a:rPr>
              <a:t>Linux</a:t>
            </a:r>
            <a:r>
              <a:rPr lang="zh-CN" altLang="en-US" b="0" dirty="0">
                <a:solidFill>
                  <a:srgbClr val="C5C8C6"/>
                </a:solidFill>
                <a:effectLst/>
                <a:latin typeface="Consolas" panose="020B0609020204030204" pitchFamily="49" charset="0"/>
              </a:rPr>
              <a:t>的标志，但更容易被接受的说法是：企鹅代表南极，而南极又是全世界所共有的一块陆地。</a:t>
            </a:r>
            <a:endParaRPr lang="en-US" altLang="zh-CN" b="0" dirty="0">
              <a:solidFill>
                <a:srgbClr val="C5C8C6"/>
              </a:solidFill>
              <a:effectLst/>
              <a:latin typeface="Consolas" panose="020B0609020204030204" pitchFamily="49" charset="0"/>
            </a:endParaRPr>
          </a:p>
          <a:p>
            <a:r>
              <a:rPr lang="zh-CN" altLang="en-US" b="0" dirty="0">
                <a:solidFill>
                  <a:srgbClr val="C5C8C6"/>
                </a:solidFill>
                <a:effectLst/>
                <a:latin typeface="Consolas" panose="020B0609020204030204" pitchFamily="49" charset="0"/>
              </a:rPr>
              <a:t>这也就代表</a:t>
            </a:r>
            <a:r>
              <a:rPr lang="en-US" altLang="zh-CN" b="0" dirty="0">
                <a:solidFill>
                  <a:srgbClr val="C5C8C6"/>
                </a:solidFill>
                <a:effectLst/>
                <a:latin typeface="Consolas" panose="020B0609020204030204" pitchFamily="49" charset="0"/>
              </a:rPr>
              <a:t>Linux</a:t>
            </a:r>
            <a:r>
              <a:rPr lang="zh-CN" altLang="en-US" b="0" dirty="0">
                <a:solidFill>
                  <a:srgbClr val="C5C8C6"/>
                </a:solidFill>
                <a:effectLst/>
                <a:latin typeface="Consolas" panose="020B0609020204030204" pitchFamily="49" charset="0"/>
              </a:rPr>
              <a:t>是所有人的</a:t>
            </a:r>
            <a:r>
              <a:rPr lang="en-US" altLang="zh-CN" b="0" dirty="0">
                <a:solidFill>
                  <a:srgbClr val="C5C8C6"/>
                </a:solidFill>
                <a:effectLst/>
                <a:latin typeface="Consolas" panose="020B0609020204030204" pitchFamily="49" charset="0"/>
              </a:rPr>
              <a:t>Linux</a:t>
            </a:r>
            <a:r>
              <a:rPr lang="zh-CN" altLang="en-US" b="0" dirty="0">
                <a:solidFill>
                  <a:srgbClr val="C5C8C6"/>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1285001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en-US" sz="2800" dirty="0"/>
              <a:t>Debian</a:t>
            </a:r>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r>
              <a:rPr lang="en-US" altLang="zh-CN" dirty="0"/>
              <a:t>Debian</a:t>
            </a:r>
            <a:r>
              <a:rPr lang="zh-CN" altLang="en-US" dirty="0"/>
              <a:t>是完全由自由软件组成的类</a:t>
            </a:r>
            <a:r>
              <a:rPr lang="en-US" altLang="zh-CN" dirty="0"/>
              <a:t>UNIX</a:t>
            </a:r>
            <a:r>
              <a:rPr lang="zh-CN" altLang="en-US" dirty="0"/>
              <a:t>操作系统，其包含的多数软件使用</a:t>
            </a:r>
            <a:r>
              <a:rPr lang="en-US" altLang="zh-CN" dirty="0"/>
              <a:t>GNU</a:t>
            </a:r>
            <a:r>
              <a:rPr lang="zh-CN" altLang="en-US" dirty="0"/>
              <a:t>通用公共许可协议授权，并由</a:t>
            </a:r>
            <a:r>
              <a:rPr lang="en-US" altLang="zh-CN" dirty="0"/>
              <a:t>Debian</a:t>
            </a:r>
            <a:r>
              <a:rPr lang="zh-CN" altLang="en-US" dirty="0"/>
              <a:t>计划的参与者组成团队对其进行打包、开发与维护。</a:t>
            </a:r>
          </a:p>
          <a:p>
            <a:endParaRPr lang="zh-CN" altLang="en-US" dirty="0"/>
          </a:p>
          <a:p>
            <a:r>
              <a:rPr lang="en-US" altLang="zh-CN" dirty="0"/>
              <a:t>Debian</a:t>
            </a:r>
            <a:r>
              <a:rPr lang="zh-CN" altLang="en-US" dirty="0"/>
              <a:t>计划最初由伊恩</a:t>
            </a:r>
            <a:r>
              <a:rPr lang="en-US" altLang="zh-CN" dirty="0"/>
              <a:t>·</a:t>
            </a:r>
            <a:r>
              <a:rPr lang="zh-CN" altLang="en-US" dirty="0"/>
              <a:t>默多克于</a:t>
            </a:r>
            <a:r>
              <a:rPr lang="en-US" altLang="zh-CN" dirty="0"/>
              <a:t>1993</a:t>
            </a:r>
            <a:r>
              <a:rPr lang="zh-CN" altLang="en-US" dirty="0"/>
              <a:t>年发起，</a:t>
            </a:r>
            <a:r>
              <a:rPr lang="en-US" altLang="zh-CN" dirty="0"/>
              <a:t>Debian 0.01</a:t>
            </a:r>
            <a:r>
              <a:rPr lang="zh-CN" altLang="en-US" dirty="0"/>
              <a:t>版在</a:t>
            </a:r>
            <a:r>
              <a:rPr lang="en-US" altLang="zh-CN" dirty="0"/>
              <a:t>1993</a:t>
            </a:r>
            <a:r>
              <a:rPr lang="zh-CN" altLang="en-US" dirty="0"/>
              <a:t>年</a:t>
            </a:r>
            <a:r>
              <a:rPr lang="en-US" altLang="zh-CN" dirty="0"/>
              <a:t>9</a:t>
            </a:r>
            <a:r>
              <a:rPr lang="zh-CN" altLang="en-US" dirty="0"/>
              <a:t>月</a:t>
            </a:r>
            <a:r>
              <a:rPr lang="en-US" altLang="zh-CN" dirty="0"/>
              <a:t>15</a:t>
            </a:r>
            <a:r>
              <a:rPr lang="zh-CN" altLang="en-US" dirty="0"/>
              <a:t>日发布，而其第一个稳定版本则在</a:t>
            </a:r>
            <a:r>
              <a:rPr lang="en-US" altLang="zh-CN" dirty="0"/>
              <a:t>1996</a:t>
            </a:r>
            <a:r>
              <a:rPr lang="zh-CN" altLang="en-US" dirty="0"/>
              <a:t>年发布。</a:t>
            </a:r>
            <a:endParaRPr lang="en-US" dirty="0"/>
          </a:p>
        </p:txBody>
      </p:sp>
      <p:pic>
        <p:nvPicPr>
          <p:cNvPr id="2052" name="Picture 4" descr="Debian OpenLogo">
            <a:extLst>
              <a:ext uri="{FF2B5EF4-FFF2-40B4-BE49-F238E27FC236}">
                <a16:creationId xmlns:a16="http://schemas.microsoft.com/office/drawing/2014/main" id="{35D07B14-48BE-BAC9-EA13-DF7DF1609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0" y="4988645"/>
            <a:ext cx="762000"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988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A9A7D-3C44-4D5E-7006-1ACDE2D51DBD}"/>
              </a:ext>
            </a:extLst>
          </p:cNvPr>
          <p:cNvSpPr>
            <a:spLocks noGrp="1"/>
          </p:cNvSpPr>
          <p:nvPr>
            <p:ph type="title"/>
          </p:nvPr>
        </p:nvSpPr>
        <p:spPr>
          <a:xfrm>
            <a:off x="913794" y="609600"/>
            <a:ext cx="10577479" cy="457201"/>
          </a:xfrm>
        </p:spPr>
        <p:txBody>
          <a:bodyPr>
            <a:noAutofit/>
          </a:bodyPr>
          <a:lstStyle/>
          <a:p>
            <a:r>
              <a:rPr lang="en-US" sz="2800" dirty="0"/>
              <a:t>Ubuntu</a:t>
            </a:r>
          </a:p>
        </p:txBody>
      </p:sp>
      <p:sp>
        <p:nvSpPr>
          <p:cNvPr id="3" name="内容占位符 2">
            <a:extLst>
              <a:ext uri="{FF2B5EF4-FFF2-40B4-BE49-F238E27FC236}">
                <a16:creationId xmlns:a16="http://schemas.microsoft.com/office/drawing/2014/main" id="{5895709B-2BA3-28B6-89BE-9AB464C331B2}"/>
              </a:ext>
            </a:extLst>
          </p:cNvPr>
          <p:cNvSpPr>
            <a:spLocks noGrp="1"/>
          </p:cNvSpPr>
          <p:nvPr>
            <p:ph idx="1"/>
          </p:nvPr>
        </p:nvSpPr>
        <p:spPr>
          <a:xfrm>
            <a:off x="919119" y="1571625"/>
            <a:ext cx="10353762" cy="3714749"/>
          </a:xfrm>
        </p:spPr>
        <p:txBody>
          <a:bodyPr/>
          <a:lstStyle/>
          <a:p>
            <a:pPr algn="l"/>
            <a:r>
              <a:rPr lang="en-US" altLang="zh-CN" b="0" i="0" dirty="0">
                <a:solidFill>
                  <a:srgbClr val="C5C8C6"/>
                </a:solidFill>
                <a:effectLst/>
                <a:latin typeface="-apple-system"/>
              </a:rPr>
              <a:t>Ubuntu</a:t>
            </a:r>
            <a:r>
              <a:rPr lang="zh-CN" altLang="en-US" b="0" i="0" dirty="0">
                <a:solidFill>
                  <a:srgbClr val="C5C8C6"/>
                </a:solidFill>
                <a:effectLst/>
                <a:latin typeface="-apple-system"/>
              </a:rPr>
              <a:t>是基于</a:t>
            </a:r>
            <a:r>
              <a:rPr lang="en-US" altLang="zh-CN" b="0" i="0" dirty="0">
                <a:solidFill>
                  <a:srgbClr val="C5C8C6"/>
                </a:solidFill>
                <a:effectLst/>
                <a:latin typeface="-apple-system"/>
              </a:rPr>
              <a:t>Debian</a:t>
            </a:r>
            <a:r>
              <a:rPr lang="zh-CN" altLang="en-US" b="0" i="0" dirty="0">
                <a:solidFill>
                  <a:srgbClr val="C5C8C6"/>
                </a:solidFill>
                <a:effectLst/>
                <a:latin typeface="-apple-system"/>
              </a:rPr>
              <a:t>，以桌面应用为主的</a:t>
            </a:r>
            <a:r>
              <a:rPr lang="en-US" altLang="zh-CN" b="0" i="0" dirty="0">
                <a:solidFill>
                  <a:srgbClr val="C5C8C6"/>
                </a:solidFill>
                <a:effectLst/>
                <a:latin typeface="-apple-system"/>
              </a:rPr>
              <a:t>Linux</a:t>
            </a:r>
            <a:r>
              <a:rPr lang="zh-CN" altLang="en-US" b="0" i="0" dirty="0">
                <a:solidFill>
                  <a:srgbClr val="C5C8C6"/>
                </a:solidFill>
                <a:effectLst/>
                <a:latin typeface="-apple-system"/>
              </a:rPr>
              <a:t>发行版。</a:t>
            </a:r>
            <a:r>
              <a:rPr lang="en-US" altLang="zh-CN" b="0" i="0" dirty="0">
                <a:solidFill>
                  <a:srgbClr val="C5C8C6"/>
                </a:solidFill>
                <a:effectLst/>
                <a:latin typeface="-apple-system"/>
              </a:rPr>
              <a:t>Ubuntu</a:t>
            </a:r>
            <a:r>
              <a:rPr lang="zh-CN" altLang="en-US" b="0" i="0" dirty="0">
                <a:solidFill>
                  <a:srgbClr val="C5C8C6"/>
                </a:solidFill>
                <a:effectLst/>
                <a:latin typeface="-apple-system"/>
              </a:rPr>
              <a:t>有三个正式版本，包括桌面版、服务器版及用于物联网设备和机器人的</a:t>
            </a:r>
            <a:r>
              <a:rPr lang="en-US" altLang="zh-CN" b="0" i="0" dirty="0">
                <a:solidFill>
                  <a:srgbClr val="C5C8C6"/>
                </a:solidFill>
                <a:effectLst/>
                <a:latin typeface="-apple-system"/>
              </a:rPr>
              <a:t>Core</a:t>
            </a:r>
            <a:r>
              <a:rPr lang="zh-CN" altLang="en-US" b="0" i="0" dirty="0">
                <a:solidFill>
                  <a:srgbClr val="C5C8C6"/>
                </a:solidFill>
                <a:effectLst/>
                <a:latin typeface="-apple-system"/>
              </a:rPr>
              <a:t>版。前述三个版本既能安装于实体电脑，也能安装于虚拟电脑。从</a:t>
            </a:r>
            <a:r>
              <a:rPr lang="en-US" altLang="zh-CN" b="0" i="0" dirty="0">
                <a:solidFill>
                  <a:srgbClr val="C5C8C6"/>
                </a:solidFill>
                <a:effectLst/>
                <a:latin typeface="-apple-system"/>
              </a:rPr>
              <a:t>17.10</a:t>
            </a:r>
            <a:r>
              <a:rPr lang="zh-CN" altLang="en-US" b="0" i="0" dirty="0">
                <a:solidFill>
                  <a:srgbClr val="C5C8C6"/>
                </a:solidFill>
                <a:effectLst/>
                <a:latin typeface="-apple-system"/>
              </a:rPr>
              <a:t>版本开始，</a:t>
            </a:r>
            <a:r>
              <a:rPr lang="en-US" altLang="zh-CN" b="0" i="0" dirty="0">
                <a:solidFill>
                  <a:srgbClr val="C5C8C6"/>
                </a:solidFill>
                <a:effectLst/>
                <a:latin typeface="-apple-system"/>
              </a:rPr>
              <a:t>Ubuntu</a:t>
            </a:r>
            <a:r>
              <a:rPr lang="zh-CN" altLang="en-US" b="0" i="0" dirty="0">
                <a:solidFill>
                  <a:srgbClr val="C5C8C6"/>
                </a:solidFill>
                <a:effectLst/>
                <a:latin typeface="-apple-system"/>
              </a:rPr>
              <a:t>以</a:t>
            </a:r>
            <a:r>
              <a:rPr lang="en-US" altLang="zh-CN" b="0" i="0" dirty="0">
                <a:solidFill>
                  <a:srgbClr val="C5C8C6"/>
                </a:solidFill>
                <a:effectLst/>
                <a:latin typeface="-apple-system"/>
              </a:rPr>
              <a:t>GNOME</a:t>
            </a:r>
            <a:r>
              <a:rPr lang="zh-CN" altLang="en-US" b="0" i="0" dirty="0">
                <a:solidFill>
                  <a:srgbClr val="C5C8C6"/>
                </a:solidFill>
                <a:effectLst/>
                <a:latin typeface="-apple-system"/>
              </a:rPr>
              <a:t>为默认桌面环境。</a:t>
            </a:r>
          </a:p>
          <a:p>
            <a:pPr algn="l"/>
            <a:r>
              <a:rPr lang="en-US" altLang="zh-CN" b="0" i="0" dirty="0">
                <a:solidFill>
                  <a:srgbClr val="C5C8C6"/>
                </a:solidFill>
                <a:effectLst/>
                <a:latin typeface="-apple-system"/>
              </a:rPr>
              <a:t>Ubuntu</a:t>
            </a:r>
            <a:r>
              <a:rPr lang="zh-CN" altLang="en-US" b="0" i="0" dirty="0">
                <a:solidFill>
                  <a:srgbClr val="C5C8C6"/>
                </a:solidFill>
                <a:effectLst/>
                <a:latin typeface="-apple-system"/>
              </a:rPr>
              <a:t>是著名的</a:t>
            </a:r>
            <a:r>
              <a:rPr lang="en-US" altLang="zh-CN" b="0" i="0" dirty="0">
                <a:solidFill>
                  <a:srgbClr val="C5C8C6"/>
                </a:solidFill>
                <a:effectLst/>
                <a:latin typeface="-apple-system"/>
              </a:rPr>
              <a:t>Linux</a:t>
            </a:r>
            <a:r>
              <a:rPr lang="zh-CN" altLang="en-US" b="0" i="0" dirty="0">
                <a:solidFill>
                  <a:srgbClr val="C5C8C6"/>
                </a:solidFill>
                <a:effectLst/>
                <a:latin typeface="-apple-system"/>
              </a:rPr>
              <a:t>发行版之一，也是目前最多用户的</a:t>
            </a:r>
            <a:r>
              <a:rPr lang="en-US" altLang="zh-CN" b="0" i="0" dirty="0">
                <a:solidFill>
                  <a:srgbClr val="C5C8C6"/>
                </a:solidFill>
                <a:effectLst/>
                <a:latin typeface="-apple-system"/>
              </a:rPr>
              <a:t>Linux</a:t>
            </a:r>
            <a:r>
              <a:rPr lang="zh-CN" altLang="en-US" b="0" i="0" dirty="0">
                <a:solidFill>
                  <a:srgbClr val="C5C8C6"/>
                </a:solidFill>
                <a:effectLst/>
                <a:latin typeface="-apple-system"/>
              </a:rPr>
              <a:t>版本。</a:t>
            </a:r>
            <a:r>
              <a:rPr lang="en-US" altLang="zh-CN" b="0" i="0" dirty="0">
                <a:solidFill>
                  <a:srgbClr val="C5C8C6"/>
                </a:solidFill>
                <a:effectLst/>
                <a:latin typeface="-apple-system"/>
              </a:rPr>
              <a:t>Ubuntu</a:t>
            </a:r>
            <a:r>
              <a:rPr lang="zh-CN" altLang="en-US" b="0" i="0" dirty="0">
                <a:solidFill>
                  <a:srgbClr val="C5C8C6"/>
                </a:solidFill>
                <a:effectLst/>
                <a:latin typeface="-apple-system"/>
              </a:rPr>
              <a:t>每六个月（即每年的四月与十月）发布一个新版本，长期支持（</a:t>
            </a:r>
            <a:r>
              <a:rPr lang="en-US" altLang="zh-CN" b="0" i="0" dirty="0">
                <a:solidFill>
                  <a:srgbClr val="C5C8C6"/>
                </a:solidFill>
                <a:effectLst/>
                <a:latin typeface="-apple-system"/>
              </a:rPr>
              <a:t>LTS</a:t>
            </a:r>
            <a:r>
              <a:rPr lang="zh-CN" altLang="en-US" b="0" i="0" dirty="0">
                <a:solidFill>
                  <a:srgbClr val="C5C8C6"/>
                </a:solidFill>
                <a:effectLst/>
                <a:latin typeface="-apple-system"/>
              </a:rPr>
              <a:t>）版本每两年发布一次。普通版本一般只支持</a:t>
            </a:r>
            <a:r>
              <a:rPr lang="en-US" altLang="zh-CN" b="0" i="0" dirty="0">
                <a:solidFill>
                  <a:srgbClr val="C5C8C6"/>
                </a:solidFill>
                <a:effectLst/>
                <a:latin typeface="-apple-system"/>
              </a:rPr>
              <a:t>9</a:t>
            </a:r>
            <a:r>
              <a:rPr lang="zh-CN" altLang="en-US" b="0" i="0" dirty="0">
                <a:solidFill>
                  <a:srgbClr val="C5C8C6"/>
                </a:solidFill>
                <a:effectLst/>
                <a:latin typeface="-apple-system"/>
              </a:rPr>
              <a:t>个月，但</a:t>
            </a:r>
            <a:r>
              <a:rPr lang="en-US" altLang="zh-CN" b="0" i="0" dirty="0">
                <a:solidFill>
                  <a:srgbClr val="C5C8C6"/>
                </a:solidFill>
                <a:effectLst/>
                <a:latin typeface="-apple-system"/>
              </a:rPr>
              <a:t>LTS</a:t>
            </a:r>
            <a:r>
              <a:rPr lang="zh-CN" altLang="en-US" b="0" i="0" dirty="0">
                <a:solidFill>
                  <a:srgbClr val="C5C8C6"/>
                </a:solidFill>
                <a:effectLst/>
                <a:latin typeface="-apple-system"/>
              </a:rPr>
              <a:t>版本一般能提供</a:t>
            </a:r>
            <a:r>
              <a:rPr lang="en-US" altLang="zh-CN" b="0" i="0" dirty="0">
                <a:solidFill>
                  <a:srgbClr val="C5C8C6"/>
                </a:solidFill>
                <a:effectLst/>
                <a:latin typeface="-apple-system"/>
              </a:rPr>
              <a:t>5</a:t>
            </a:r>
            <a:r>
              <a:rPr lang="zh-CN" altLang="en-US" b="0" i="0" dirty="0">
                <a:solidFill>
                  <a:srgbClr val="C5C8C6"/>
                </a:solidFill>
                <a:effectLst/>
                <a:latin typeface="-apple-system"/>
              </a:rPr>
              <a:t>年的支持。</a:t>
            </a:r>
          </a:p>
          <a:p>
            <a:endParaRPr lang="en-US" dirty="0"/>
          </a:p>
        </p:txBody>
      </p:sp>
      <p:pic>
        <p:nvPicPr>
          <p:cNvPr id="3074" name="Picture 2">
            <a:extLst>
              <a:ext uri="{FF2B5EF4-FFF2-40B4-BE49-F238E27FC236}">
                <a16:creationId xmlns:a16="http://schemas.microsoft.com/office/drawing/2014/main" id="{0B456278-0F8F-B3F7-777D-1CF43BE69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631" y="5372098"/>
            <a:ext cx="23812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376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5757_TF55705232" id="{2B8A3B67-1754-499D-B089-7E817E09AA8D}" vid="{47D6E851-31DE-434C-BDBA-29774C403FA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{44316C67-9F98-40E9-B5C2-006EC3FBE185}tf55705232_win32</Template>
  <TotalTime>1982</TotalTime>
  <Words>1677</Words>
  <Application>Microsoft Office PowerPoint</Application>
  <PresentationFormat>宽屏</PresentationFormat>
  <Paragraphs>55</Paragraphs>
  <Slides>26</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-apple-system</vt:lpstr>
      <vt:lpstr>Microsoft YaHei UI</vt:lpstr>
      <vt:lpstr>Arial</vt:lpstr>
      <vt:lpstr>Consolas</vt:lpstr>
      <vt:lpstr>Wingdings 2</vt:lpstr>
      <vt:lpstr>SlateVTI</vt:lpstr>
      <vt:lpstr>Linux和openEuler的发展历史</vt:lpstr>
      <vt:lpstr>目录 </vt:lpstr>
      <vt:lpstr>Linux是什么</vt:lpstr>
      <vt:lpstr>PowerPoint 演示文稿</vt:lpstr>
      <vt:lpstr>PowerPoint 演示文稿</vt:lpstr>
      <vt:lpstr>林纳斯·托瓦兹</vt:lpstr>
      <vt:lpstr>PowerPoint 演示文稿</vt:lpstr>
      <vt:lpstr>Debian</vt:lpstr>
      <vt:lpstr>Ubuntu</vt:lpstr>
      <vt:lpstr>PowerPoint 演示文稿</vt:lpstr>
      <vt:lpstr>Red Hat Enterprise Linux</vt:lpstr>
      <vt:lpstr>PowerPoint 演示文稿</vt:lpstr>
      <vt:lpstr>CentOS</vt:lpstr>
      <vt:lpstr>Arch Linux</vt:lpstr>
      <vt:lpstr>openSUSE</vt:lpstr>
      <vt:lpstr>应用</vt:lpstr>
      <vt:lpstr>应用</vt:lpstr>
      <vt:lpstr>应用</vt:lpstr>
      <vt:lpstr>openEuler</vt:lpstr>
      <vt:lpstr>黑客文化</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Linux和openEuler的发展历史</dc:title>
  <dc:creator>KiritakeKumi</dc:creator>
  <cp:lastModifiedBy>KiritakeKumi</cp:lastModifiedBy>
  <cp:revision>2</cp:revision>
  <dcterms:created xsi:type="dcterms:W3CDTF">2022-07-06T07:18:47Z</dcterms:created>
  <dcterms:modified xsi:type="dcterms:W3CDTF">2022-07-08T01:32:40Z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