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 Bold" charset="1" panose="00000800000000000000"/>
      <p:regular r:id="rId9"/>
    </p:embeddedFont>
    <p:embeddedFont>
      <p:font typeface="Poppins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https://kleit.ac.in/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339161">
            <a:off x="-2921756" y="-2940431"/>
            <a:ext cx="5843512" cy="5880861"/>
          </a:xfrm>
          <a:custGeom>
            <a:avLst/>
            <a:gdLst/>
            <a:ahLst/>
            <a:cxnLst/>
            <a:rect r="r" b="b" t="t" l="l"/>
            <a:pathLst>
              <a:path h="5880861" w="5843512">
                <a:moveTo>
                  <a:pt x="0" y="0"/>
                </a:moveTo>
                <a:lnTo>
                  <a:pt x="5843512" y="0"/>
                </a:lnTo>
                <a:lnTo>
                  <a:pt x="5843512" y="5880862"/>
                </a:lnTo>
                <a:lnTo>
                  <a:pt x="0" y="58808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5661" y="329621"/>
            <a:ext cx="1693979" cy="1472137"/>
          </a:xfrm>
          <a:custGeom>
            <a:avLst/>
            <a:gdLst/>
            <a:ahLst/>
            <a:cxnLst/>
            <a:rect r="r" b="b" t="t" l="l"/>
            <a:pathLst>
              <a:path h="1472137" w="1693979">
                <a:moveTo>
                  <a:pt x="0" y="0"/>
                </a:moveTo>
                <a:lnTo>
                  <a:pt x="1693979" y="0"/>
                </a:lnTo>
                <a:lnTo>
                  <a:pt x="1693979" y="1472137"/>
                </a:lnTo>
                <a:lnTo>
                  <a:pt x="0" y="14721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0090965">
            <a:off x="-1783347" y="8087572"/>
            <a:ext cx="4370918" cy="4398856"/>
          </a:xfrm>
          <a:custGeom>
            <a:avLst/>
            <a:gdLst/>
            <a:ahLst/>
            <a:cxnLst/>
            <a:rect r="r" b="b" t="t" l="l"/>
            <a:pathLst>
              <a:path h="4398856" w="4370918">
                <a:moveTo>
                  <a:pt x="0" y="0"/>
                </a:moveTo>
                <a:lnTo>
                  <a:pt x="4370919" y="0"/>
                </a:lnTo>
                <a:lnTo>
                  <a:pt x="4370919" y="4398856"/>
                </a:lnTo>
                <a:lnTo>
                  <a:pt x="0" y="4398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7932697">
            <a:off x="467093" y="8687001"/>
            <a:ext cx="1123215" cy="1953417"/>
          </a:xfrm>
          <a:custGeom>
            <a:avLst/>
            <a:gdLst/>
            <a:ahLst/>
            <a:cxnLst/>
            <a:rect r="r" b="b" t="t" l="l"/>
            <a:pathLst>
              <a:path h="1953417" w="1123215">
                <a:moveTo>
                  <a:pt x="1123214" y="0"/>
                </a:moveTo>
                <a:lnTo>
                  <a:pt x="0" y="0"/>
                </a:lnTo>
                <a:lnTo>
                  <a:pt x="0" y="1953417"/>
                </a:lnTo>
                <a:lnTo>
                  <a:pt x="1123214" y="1953417"/>
                </a:lnTo>
                <a:lnTo>
                  <a:pt x="112321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60838">
            <a:off x="14891406" y="6807481"/>
            <a:ext cx="6392809" cy="6433669"/>
          </a:xfrm>
          <a:custGeom>
            <a:avLst/>
            <a:gdLst/>
            <a:ahLst/>
            <a:cxnLst/>
            <a:rect r="r" b="b" t="t" l="l"/>
            <a:pathLst>
              <a:path h="6433669" w="6392809">
                <a:moveTo>
                  <a:pt x="0" y="0"/>
                </a:moveTo>
                <a:lnTo>
                  <a:pt x="6392808" y="0"/>
                </a:lnTo>
                <a:lnTo>
                  <a:pt x="6392808" y="6433669"/>
                </a:lnTo>
                <a:lnTo>
                  <a:pt x="0" y="64336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94296" y="1065690"/>
            <a:ext cx="1549406" cy="1555782"/>
          </a:xfrm>
          <a:custGeom>
            <a:avLst/>
            <a:gdLst/>
            <a:ahLst/>
            <a:cxnLst/>
            <a:rect r="r" b="b" t="t" l="l"/>
            <a:pathLst>
              <a:path h="1555782" w="1549406">
                <a:moveTo>
                  <a:pt x="0" y="0"/>
                </a:moveTo>
                <a:lnTo>
                  <a:pt x="1549407" y="0"/>
                </a:lnTo>
                <a:lnTo>
                  <a:pt x="1549407" y="1555782"/>
                </a:lnTo>
                <a:lnTo>
                  <a:pt x="0" y="15557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94296" y="4712701"/>
            <a:ext cx="1708031" cy="1722089"/>
          </a:xfrm>
          <a:custGeom>
            <a:avLst/>
            <a:gdLst/>
            <a:ahLst/>
            <a:cxnLst/>
            <a:rect r="r" b="b" t="t" l="l"/>
            <a:pathLst>
              <a:path h="1722089" w="1708031">
                <a:moveTo>
                  <a:pt x="0" y="0"/>
                </a:moveTo>
                <a:lnTo>
                  <a:pt x="1708031" y="0"/>
                </a:lnTo>
                <a:lnTo>
                  <a:pt x="1708031" y="1722089"/>
                </a:lnTo>
                <a:lnTo>
                  <a:pt x="0" y="17220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5379" y="3425637"/>
            <a:ext cx="6507242" cy="422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7"/>
              </a:lnSpc>
              <a:spcBef>
                <a:spcPct val="0"/>
              </a:spcBef>
            </a:pPr>
            <a:r>
              <a:rPr lang="en-US" sz="2391">
                <a:solidFill>
                  <a:srgbClr val="D5FF70"/>
                </a:solidFill>
                <a:latin typeface="Poppins Bold"/>
              </a:rPr>
              <a:t>HACKTOFUTURE-2024</a:t>
            </a:r>
          </a:p>
          <a:p>
            <a:pPr algn="ctr">
              <a:lnSpc>
                <a:spcPts val="3347"/>
              </a:lnSpc>
              <a:spcBef>
                <a:spcPct val="0"/>
              </a:spcBef>
            </a:pPr>
            <a:r>
              <a:rPr lang="en-US" sz="2391">
                <a:solidFill>
                  <a:srgbClr val="D5FF70"/>
                </a:solidFill>
                <a:latin typeface="Poppins Bold"/>
              </a:rPr>
              <a:t>IN ASSOCIATION WITH </a:t>
            </a:r>
          </a:p>
          <a:p>
            <a:pPr algn="ctr">
              <a:lnSpc>
                <a:spcPts val="3347"/>
              </a:lnSpc>
              <a:spcBef>
                <a:spcPct val="0"/>
              </a:spcBef>
            </a:pPr>
          </a:p>
          <a:p>
            <a:pPr algn="ctr">
              <a:lnSpc>
                <a:spcPts val="3347"/>
              </a:lnSpc>
              <a:spcBef>
                <a:spcPct val="0"/>
              </a:spcBef>
            </a:pPr>
          </a:p>
          <a:p>
            <a:pPr algn="ctr">
              <a:lnSpc>
                <a:spcPts val="3347"/>
              </a:lnSpc>
              <a:spcBef>
                <a:spcPct val="0"/>
              </a:spcBef>
            </a:pPr>
          </a:p>
          <a:p>
            <a:pPr algn="ctr">
              <a:lnSpc>
                <a:spcPts val="3347"/>
              </a:lnSpc>
              <a:spcBef>
                <a:spcPct val="0"/>
              </a:spcBef>
            </a:pPr>
          </a:p>
          <a:p>
            <a:pPr algn="ctr">
              <a:lnSpc>
                <a:spcPts val="3347"/>
              </a:lnSpc>
              <a:spcBef>
                <a:spcPct val="0"/>
              </a:spcBef>
            </a:pPr>
          </a:p>
          <a:p>
            <a:pPr algn="ctr">
              <a:lnSpc>
                <a:spcPts val="3347"/>
              </a:lnSpc>
              <a:spcBef>
                <a:spcPct val="0"/>
              </a:spcBef>
            </a:pPr>
          </a:p>
          <a:p>
            <a:pPr algn="ctr">
              <a:lnSpc>
                <a:spcPts val="3347"/>
              </a:lnSpc>
              <a:spcBef>
                <a:spcPct val="0"/>
              </a:spcBef>
            </a:pPr>
            <a:r>
              <a:rPr lang="en-US" sz="2391">
                <a:solidFill>
                  <a:srgbClr val="D5FF70"/>
                </a:solidFill>
                <a:latin typeface="Poppins Bold"/>
              </a:rPr>
              <a:t>         THE INSTITUTION OF ENGINEERS (INDIA)</a:t>
            </a:r>
          </a:p>
          <a:p>
            <a:pPr algn="ctr">
              <a:lnSpc>
                <a:spcPts val="3347"/>
              </a:lnSpc>
              <a:spcBef>
                <a:spcPct val="0"/>
              </a:spcBef>
            </a:pPr>
            <a:r>
              <a:rPr lang="en-US" sz="2391">
                <a:solidFill>
                  <a:srgbClr val="D5FF70"/>
                </a:solidFill>
                <a:latin typeface="Poppins Bold"/>
              </a:rPr>
              <a:t>LOCAL CENTRE, BELAGAVI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43928" y="1072021"/>
            <a:ext cx="10920618" cy="154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7"/>
              </a:lnSpc>
              <a:spcBef>
                <a:spcPct val="0"/>
              </a:spcBef>
            </a:pPr>
            <a:r>
              <a:rPr lang="en-US" sz="4347">
                <a:solidFill>
                  <a:srgbClr val="D5FF70"/>
                </a:solidFill>
                <a:latin typeface="Poppins Bold"/>
              </a:rPr>
              <a:t>BASIC DETAILS OF THE TEAM AND 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8707" y="2825900"/>
            <a:ext cx="8791059" cy="694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218" indent="-252109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DOMAIN :AIML  </a:t>
            </a:r>
          </a:p>
          <a:p>
            <a:pPr algn="l">
              <a:lnSpc>
                <a:spcPts val="3269"/>
              </a:lnSpc>
            </a:pPr>
          </a:p>
          <a:p>
            <a:pPr algn="l" marL="504218" indent="-252109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PS CODE: AM-03</a:t>
            </a:r>
          </a:p>
          <a:p>
            <a:pPr algn="l">
              <a:lnSpc>
                <a:spcPts val="3269"/>
              </a:lnSpc>
            </a:pPr>
          </a:p>
          <a:p>
            <a:pPr algn="l" marL="504218" indent="-252109" lvl="1">
              <a:lnSpc>
                <a:spcPts val="3269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PROBLEM STATEMENT TITLE:ANIMAL TRACKING SYSTEM- PREDICTIVE ANIMAL LOCATION  </a:t>
            </a:r>
          </a:p>
          <a:p>
            <a:pPr algn="l">
              <a:lnSpc>
                <a:spcPts val="3269"/>
              </a:lnSpc>
            </a:pPr>
          </a:p>
          <a:p>
            <a:pPr algn="l" marL="504218" indent="-252109" lvl="1">
              <a:lnSpc>
                <a:spcPts val="5838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TEAM NAME: SYNTAX SAGES </a:t>
            </a:r>
          </a:p>
          <a:p>
            <a:pPr algn="l" marL="504218" indent="-252109" lvl="1">
              <a:lnSpc>
                <a:spcPts val="5838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TEAM LEAD: ANIRUDH S ROTTI </a:t>
            </a:r>
          </a:p>
          <a:p>
            <a:pPr algn="l" marL="504218" indent="-252109" lvl="1">
              <a:lnSpc>
                <a:spcPts val="5838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TABLE CODE ASSIGNED:   1.3</a:t>
            </a:r>
          </a:p>
          <a:p>
            <a:pPr algn="l" marL="504218" indent="-252109" lvl="1">
              <a:lnSpc>
                <a:spcPts val="5838"/>
              </a:lnSpc>
              <a:buFont typeface="Arial"/>
              <a:buChar char="•"/>
            </a:pPr>
            <a:r>
              <a:rPr lang="en-US" sz="2335">
                <a:solidFill>
                  <a:srgbClr val="D5FF70"/>
                </a:solidFill>
                <a:latin typeface="Poppins"/>
              </a:rPr>
              <a:t>INSTITUTE NAME:</a:t>
            </a:r>
            <a:r>
              <a:rPr lang="en-US" sz="2335" u="sng">
                <a:solidFill>
                  <a:srgbClr val="D5FF70"/>
                </a:solidFill>
                <a:latin typeface="Poppins"/>
                <a:hlinkClick r:id="rId11" tooltip="https://kleit.ac.in/"/>
              </a:rPr>
              <a:t>KLE INSTITUTE OF TECHNOLOGY – HUBLI</a:t>
            </a:r>
            <a:r>
              <a:rPr lang="en-US" sz="2335">
                <a:solidFill>
                  <a:srgbClr val="D5FF70"/>
                </a:solidFill>
                <a:latin typeface="Poppins"/>
              </a:rPr>
              <a:t>-580025</a:t>
            </a:r>
          </a:p>
          <a:p>
            <a:pPr algn="l">
              <a:lnSpc>
                <a:spcPts val="326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D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09034">
            <a:off x="14399578" y="-2199651"/>
            <a:ext cx="5843512" cy="5880861"/>
          </a:xfrm>
          <a:custGeom>
            <a:avLst/>
            <a:gdLst/>
            <a:ahLst/>
            <a:cxnLst/>
            <a:rect r="r" b="b" t="t" l="l"/>
            <a:pathLst>
              <a:path h="5880861" w="5843512">
                <a:moveTo>
                  <a:pt x="0" y="0"/>
                </a:moveTo>
                <a:lnTo>
                  <a:pt x="5843511" y="0"/>
                </a:lnTo>
                <a:lnTo>
                  <a:pt x="5843511" y="5880861"/>
                </a:lnTo>
                <a:lnTo>
                  <a:pt x="0" y="5880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2867302">
            <a:off x="14995002" y="-412199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2366010" y="0"/>
                </a:moveTo>
                <a:lnTo>
                  <a:pt x="0" y="0"/>
                </a:lnTo>
                <a:lnTo>
                  <a:pt x="0" y="4114800"/>
                </a:lnTo>
                <a:lnTo>
                  <a:pt x="2366010" y="4114800"/>
                </a:lnTo>
                <a:lnTo>
                  <a:pt x="23660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39161">
            <a:off x="-2921756" y="-2940431"/>
            <a:ext cx="5843512" cy="5880861"/>
          </a:xfrm>
          <a:custGeom>
            <a:avLst/>
            <a:gdLst/>
            <a:ahLst/>
            <a:cxnLst/>
            <a:rect r="r" b="b" t="t" l="l"/>
            <a:pathLst>
              <a:path h="5880861" w="5843512">
                <a:moveTo>
                  <a:pt x="0" y="0"/>
                </a:moveTo>
                <a:lnTo>
                  <a:pt x="5843512" y="0"/>
                </a:lnTo>
                <a:lnTo>
                  <a:pt x="5843512" y="5880862"/>
                </a:lnTo>
                <a:lnTo>
                  <a:pt x="0" y="5880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5661" y="329621"/>
            <a:ext cx="1693979" cy="1472137"/>
          </a:xfrm>
          <a:custGeom>
            <a:avLst/>
            <a:gdLst/>
            <a:ahLst/>
            <a:cxnLst/>
            <a:rect r="r" b="b" t="t" l="l"/>
            <a:pathLst>
              <a:path h="1472137" w="1693979">
                <a:moveTo>
                  <a:pt x="0" y="0"/>
                </a:moveTo>
                <a:lnTo>
                  <a:pt x="1693979" y="0"/>
                </a:lnTo>
                <a:lnTo>
                  <a:pt x="1693979" y="1472137"/>
                </a:lnTo>
                <a:lnTo>
                  <a:pt x="0" y="14721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090965">
            <a:off x="-1783347" y="8087572"/>
            <a:ext cx="4370918" cy="4398856"/>
          </a:xfrm>
          <a:custGeom>
            <a:avLst/>
            <a:gdLst/>
            <a:ahLst/>
            <a:cxnLst/>
            <a:rect r="r" b="b" t="t" l="l"/>
            <a:pathLst>
              <a:path h="4398856" w="4370918">
                <a:moveTo>
                  <a:pt x="0" y="0"/>
                </a:moveTo>
                <a:lnTo>
                  <a:pt x="4370919" y="0"/>
                </a:lnTo>
                <a:lnTo>
                  <a:pt x="4370919" y="4398856"/>
                </a:lnTo>
                <a:lnTo>
                  <a:pt x="0" y="4398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7932697">
            <a:off x="467093" y="8687001"/>
            <a:ext cx="1123215" cy="1953417"/>
          </a:xfrm>
          <a:custGeom>
            <a:avLst/>
            <a:gdLst/>
            <a:ahLst/>
            <a:cxnLst/>
            <a:rect r="r" b="b" t="t" l="l"/>
            <a:pathLst>
              <a:path h="1953417" w="1123215">
                <a:moveTo>
                  <a:pt x="1123214" y="0"/>
                </a:moveTo>
                <a:lnTo>
                  <a:pt x="0" y="0"/>
                </a:lnTo>
                <a:lnTo>
                  <a:pt x="0" y="1953417"/>
                </a:lnTo>
                <a:lnTo>
                  <a:pt x="1123214" y="1953417"/>
                </a:lnTo>
                <a:lnTo>
                  <a:pt x="11232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60838">
            <a:off x="14891406" y="6807481"/>
            <a:ext cx="6392809" cy="6433669"/>
          </a:xfrm>
          <a:custGeom>
            <a:avLst/>
            <a:gdLst/>
            <a:ahLst/>
            <a:cxnLst/>
            <a:rect r="r" b="b" t="t" l="l"/>
            <a:pathLst>
              <a:path h="6433669" w="6392809">
                <a:moveTo>
                  <a:pt x="0" y="0"/>
                </a:moveTo>
                <a:lnTo>
                  <a:pt x="6392808" y="0"/>
                </a:lnTo>
                <a:lnTo>
                  <a:pt x="6392808" y="6433669"/>
                </a:lnTo>
                <a:lnTo>
                  <a:pt x="0" y="6433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5064977" y="7412911"/>
            <a:ext cx="2589979" cy="2250798"/>
          </a:xfrm>
          <a:custGeom>
            <a:avLst/>
            <a:gdLst/>
            <a:ahLst/>
            <a:cxnLst/>
            <a:rect r="r" b="b" t="t" l="l"/>
            <a:pathLst>
              <a:path h="2250798" w="2589979">
                <a:moveTo>
                  <a:pt x="0" y="0"/>
                </a:moveTo>
                <a:lnTo>
                  <a:pt x="2589979" y="0"/>
                </a:lnTo>
                <a:lnTo>
                  <a:pt x="2589979" y="2250798"/>
                </a:lnTo>
                <a:lnTo>
                  <a:pt x="0" y="2250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67951" y="649258"/>
            <a:ext cx="6515102" cy="99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6"/>
              </a:lnSpc>
              <a:spcBef>
                <a:spcPct val="0"/>
              </a:spcBef>
            </a:pPr>
            <a:r>
              <a:rPr lang="en-US" sz="5547">
                <a:solidFill>
                  <a:srgbClr val="FFFFFF"/>
                </a:solidFill>
                <a:latin typeface="Poppins Bold"/>
              </a:rPr>
              <a:t>LSTM MODEL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2651" y="2317524"/>
            <a:ext cx="14139970" cy="5662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7"/>
              </a:lnSpc>
            </a:pPr>
            <a:r>
              <a:rPr lang="en-US" sz="3547">
                <a:solidFill>
                  <a:srgbClr val="FFFFFF"/>
                </a:solidFill>
                <a:latin typeface="Poppins"/>
              </a:rPr>
              <a:t>Using an LTSM model to predict the location,</a:t>
            </a:r>
          </a:p>
          <a:p>
            <a:pPr algn="l" marL="765988" indent="-382994" lvl="1">
              <a:lnSpc>
                <a:spcPts val="4967"/>
              </a:lnSpc>
              <a:buFont typeface="Arial"/>
              <a:buChar char="•"/>
            </a:pPr>
            <a:r>
              <a:rPr lang="en-US" sz="3547">
                <a:solidFill>
                  <a:srgbClr val="FFFFFF"/>
                </a:solidFill>
                <a:latin typeface="Poppins"/>
              </a:rPr>
              <a:t>1 D array input of Latitude , Longitude , Speed and Timestamps is converted into a 3 D array input , by using reshape.</a:t>
            </a:r>
          </a:p>
          <a:p>
            <a:pPr algn="l" marL="765988" indent="-382994" lvl="1">
              <a:lnSpc>
                <a:spcPts val="4967"/>
              </a:lnSpc>
              <a:buFont typeface="Arial"/>
              <a:buChar char="•"/>
            </a:pPr>
            <a:r>
              <a:rPr lang="en-US" sz="3547">
                <a:solidFill>
                  <a:srgbClr val="FFFFFF"/>
                </a:solidFill>
                <a:latin typeface="Poppins"/>
              </a:rPr>
              <a:t>80% of the values from the dataset were used to train the model and 20% of the values were used to test.</a:t>
            </a:r>
          </a:p>
          <a:p>
            <a:pPr algn="l" marL="765988" indent="-382994" lvl="1">
              <a:lnSpc>
                <a:spcPts val="4967"/>
              </a:lnSpc>
              <a:buFont typeface="Arial"/>
              <a:buChar char="•"/>
            </a:pPr>
            <a:r>
              <a:rPr lang="en-US" sz="3547">
                <a:solidFill>
                  <a:srgbClr val="FFFFFF"/>
                </a:solidFill>
                <a:latin typeface="Poppins"/>
              </a:rPr>
              <a:t>The prediction values constantly change in constant time intervals.</a:t>
            </a:r>
          </a:p>
          <a:p>
            <a:pPr algn="l" marL="765988" indent="-382994" lvl="1">
              <a:lnSpc>
                <a:spcPts val="4967"/>
              </a:lnSpc>
              <a:buFont typeface="Arial"/>
              <a:buChar char="•"/>
            </a:pPr>
            <a:r>
              <a:rPr lang="en-US" sz="3547">
                <a:solidFill>
                  <a:srgbClr val="FFFFFF"/>
                </a:solidFill>
                <a:latin typeface="Poppins"/>
              </a:rPr>
              <a:t>The prediction values are then displayed on the map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D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09034">
            <a:off x="15939368" y="-1775030"/>
            <a:ext cx="4101281" cy="4127494"/>
          </a:xfrm>
          <a:custGeom>
            <a:avLst/>
            <a:gdLst/>
            <a:ahLst/>
            <a:cxnLst/>
            <a:rect r="r" b="b" t="t" l="l"/>
            <a:pathLst>
              <a:path h="4127494" w="4101281">
                <a:moveTo>
                  <a:pt x="0" y="0"/>
                </a:moveTo>
                <a:lnTo>
                  <a:pt x="4101281" y="0"/>
                </a:lnTo>
                <a:lnTo>
                  <a:pt x="4101281" y="4127495"/>
                </a:lnTo>
                <a:lnTo>
                  <a:pt x="0" y="4127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2867302">
            <a:off x="16506070" y="-261716"/>
            <a:ext cx="1362984" cy="2370408"/>
          </a:xfrm>
          <a:custGeom>
            <a:avLst/>
            <a:gdLst/>
            <a:ahLst/>
            <a:cxnLst/>
            <a:rect r="r" b="b" t="t" l="l"/>
            <a:pathLst>
              <a:path h="2370408" w="1362984">
                <a:moveTo>
                  <a:pt x="1362984" y="0"/>
                </a:moveTo>
                <a:lnTo>
                  <a:pt x="0" y="0"/>
                </a:lnTo>
                <a:lnTo>
                  <a:pt x="0" y="2370407"/>
                </a:lnTo>
                <a:lnTo>
                  <a:pt x="1362984" y="2370407"/>
                </a:lnTo>
                <a:lnTo>
                  <a:pt x="13629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60838">
            <a:off x="16206000" y="8105968"/>
            <a:ext cx="4164000" cy="4190615"/>
          </a:xfrm>
          <a:custGeom>
            <a:avLst/>
            <a:gdLst/>
            <a:ahLst/>
            <a:cxnLst/>
            <a:rect r="r" b="b" t="t" l="l"/>
            <a:pathLst>
              <a:path h="4190615" w="4164000">
                <a:moveTo>
                  <a:pt x="0" y="0"/>
                </a:moveTo>
                <a:lnTo>
                  <a:pt x="4164000" y="0"/>
                </a:lnTo>
                <a:lnTo>
                  <a:pt x="4164000" y="4190614"/>
                </a:lnTo>
                <a:lnTo>
                  <a:pt x="0" y="4190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319057" y="8500319"/>
            <a:ext cx="1687000" cy="1466073"/>
          </a:xfrm>
          <a:custGeom>
            <a:avLst/>
            <a:gdLst/>
            <a:ahLst/>
            <a:cxnLst/>
            <a:rect r="r" b="b" t="t" l="l"/>
            <a:pathLst>
              <a:path h="1466073" w="1687000">
                <a:moveTo>
                  <a:pt x="0" y="0"/>
                </a:moveTo>
                <a:lnTo>
                  <a:pt x="1687001" y="0"/>
                </a:lnTo>
                <a:lnTo>
                  <a:pt x="1687001" y="1466073"/>
                </a:lnTo>
                <a:lnTo>
                  <a:pt x="0" y="14660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090965">
            <a:off x="-2007843" y="6460378"/>
            <a:ext cx="5843512" cy="5880861"/>
          </a:xfrm>
          <a:custGeom>
            <a:avLst/>
            <a:gdLst/>
            <a:ahLst/>
            <a:cxnLst/>
            <a:rect r="r" b="b" t="t" l="l"/>
            <a:pathLst>
              <a:path h="5880861" w="5843512">
                <a:moveTo>
                  <a:pt x="0" y="0"/>
                </a:moveTo>
                <a:lnTo>
                  <a:pt x="5843512" y="0"/>
                </a:lnTo>
                <a:lnTo>
                  <a:pt x="5843512" y="5880862"/>
                </a:lnTo>
                <a:lnTo>
                  <a:pt x="0" y="5880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7932697">
            <a:off x="874234" y="6438987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2366010" y="0"/>
                </a:moveTo>
                <a:lnTo>
                  <a:pt x="0" y="0"/>
                </a:lnTo>
                <a:lnTo>
                  <a:pt x="0" y="4114800"/>
                </a:lnTo>
                <a:lnTo>
                  <a:pt x="2366010" y="4114800"/>
                </a:lnTo>
                <a:lnTo>
                  <a:pt x="23660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339161">
            <a:off x="-3048968" y="-3099562"/>
            <a:ext cx="6392809" cy="6433669"/>
          </a:xfrm>
          <a:custGeom>
            <a:avLst/>
            <a:gdLst/>
            <a:ahLst/>
            <a:cxnLst/>
            <a:rect r="r" b="b" t="t" l="l"/>
            <a:pathLst>
              <a:path h="6433669" w="6392809">
                <a:moveTo>
                  <a:pt x="0" y="0"/>
                </a:moveTo>
                <a:lnTo>
                  <a:pt x="6392809" y="0"/>
                </a:lnTo>
                <a:lnTo>
                  <a:pt x="6392809" y="6433670"/>
                </a:lnTo>
                <a:lnTo>
                  <a:pt x="0" y="64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0290" y="477879"/>
            <a:ext cx="2589979" cy="2250798"/>
          </a:xfrm>
          <a:custGeom>
            <a:avLst/>
            <a:gdLst/>
            <a:ahLst/>
            <a:cxnLst/>
            <a:rect r="r" b="b" t="t" l="l"/>
            <a:pathLst>
              <a:path h="2250798" w="2589979">
                <a:moveTo>
                  <a:pt x="0" y="0"/>
                </a:moveTo>
                <a:lnTo>
                  <a:pt x="2589979" y="0"/>
                </a:lnTo>
                <a:lnTo>
                  <a:pt x="2589979" y="2250798"/>
                </a:lnTo>
                <a:lnTo>
                  <a:pt x="0" y="2250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40347" y="4590500"/>
            <a:ext cx="10511698" cy="5375892"/>
          </a:xfrm>
          <a:custGeom>
            <a:avLst/>
            <a:gdLst/>
            <a:ahLst/>
            <a:cxnLst/>
            <a:rect r="r" b="b" t="t" l="l"/>
            <a:pathLst>
              <a:path h="5375892" w="10511698">
                <a:moveTo>
                  <a:pt x="0" y="0"/>
                </a:moveTo>
                <a:lnTo>
                  <a:pt x="10511698" y="0"/>
                </a:lnTo>
                <a:lnTo>
                  <a:pt x="10511698" y="5375892"/>
                </a:lnTo>
                <a:lnTo>
                  <a:pt x="0" y="53758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808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98209" y="818364"/>
            <a:ext cx="4091583" cy="784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7"/>
              </a:lnSpc>
              <a:spcBef>
                <a:spcPct val="0"/>
              </a:spcBef>
            </a:pPr>
            <a:r>
              <a:rPr lang="en-US" sz="4347">
                <a:solidFill>
                  <a:srgbClr val="FFFFFF"/>
                </a:solidFill>
                <a:latin typeface="Poppins Bold"/>
              </a:rPr>
              <a:t>User Interface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633427"/>
            <a:ext cx="18288000" cy="259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398" indent="-372199" lvl="1">
              <a:lnSpc>
                <a:spcPts val="4827"/>
              </a:lnSpc>
              <a:buFont typeface="Arial"/>
              <a:buChar char="•"/>
            </a:pPr>
            <a:r>
              <a:rPr lang="en-US" sz="3447">
                <a:solidFill>
                  <a:srgbClr val="FFFFFF"/>
                </a:solidFill>
                <a:latin typeface="Poppins Bold"/>
              </a:rPr>
              <a:t>To begin tracking the animal , user is supposed to a CSV file that has the animal tracking data.</a:t>
            </a:r>
          </a:p>
          <a:p>
            <a:pPr algn="l" marL="744398" indent="-372199" lvl="1">
              <a:lnSpc>
                <a:spcPts val="4827"/>
              </a:lnSpc>
              <a:buFont typeface="Arial"/>
              <a:buChar char="•"/>
            </a:pPr>
            <a:r>
              <a:rPr lang="en-US" sz="3447">
                <a:solidFill>
                  <a:srgbClr val="FFFFFF"/>
                </a:solidFill>
                <a:latin typeface="Poppins Bold"/>
              </a:rPr>
              <a:t>UI features a interactive map , that uses Google’s API.</a:t>
            </a:r>
          </a:p>
          <a:p>
            <a:pPr algn="l">
              <a:lnSpc>
                <a:spcPts val="6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DAGGfuo8Cb4</dc:identifier>
  <dcterms:modified xsi:type="dcterms:W3CDTF">2011-08-01T06:04:30Z</dcterms:modified>
  <cp:revision>1</cp:revision>
  <dc:title>Green Organic Shape Animal Conservation Presentation</dc:title>
</cp:coreProperties>
</file>