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73"/>
  </p:notesMasterIdLst>
  <p:handoutMasterIdLst>
    <p:handoutMasterId r:id="rId74"/>
  </p:handoutMasterIdLst>
  <p:sldIdLst>
    <p:sldId id="3825" r:id="rId5"/>
    <p:sldId id="3831" r:id="rId6"/>
    <p:sldId id="3826" r:id="rId7"/>
    <p:sldId id="3827" r:id="rId8"/>
    <p:sldId id="3840" r:id="rId9"/>
    <p:sldId id="3841" r:id="rId10"/>
    <p:sldId id="3836" r:id="rId11"/>
    <p:sldId id="3837" r:id="rId12"/>
    <p:sldId id="3838" r:id="rId13"/>
    <p:sldId id="3839" r:id="rId14"/>
    <p:sldId id="3843" r:id="rId15"/>
    <p:sldId id="3842" r:id="rId16"/>
    <p:sldId id="3844" r:id="rId17"/>
    <p:sldId id="3845" r:id="rId18"/>
    <p:sldId id="3846" r:id="rId19"/>
    <p:sldId id="3847" r:id="rId20"/>
    <p:sldId id="3848" r:id="rId21"/>
    <p:sldId id="3850" r:id="rId22"/>
    <p:sldId id="3851" r:id="rId23"/>
    <p:sldId id="3835" r:id="rId24"/>
    <p:sldId id="3852" r:id="rId25"/>
    <p:sldId id="3853" r:id="rId26"/>
    <p:sldId id="3854" r:id="rId27"/>
    <p:sldId id="3855" r:id="rId28"/>
    <p:sldId id="3849" r:id="rId29"/>
    <p:sldId id="3895" r:id="rId30"/>
    <p:sldId id="3890" r:id="rId31"/>
    <p:sldId id="3896" r:id="rId32"/>
    <p:sldId id="3897" r:id="rId33"/>
    <p:sldId id="3889" r:id="rId34"/>
    <p:sldId id="3892" r:id="rId35"/>
    <p:sldId id="3894" r:id="rId36"/>
    <p:sldId id="3893" r:id="rId37"/>
    <p:sldId id="3891" r:id="rId38"/>
    <p:sldId id="3859" r:id="rId39"/>
    <p:sldId id="3856" r:id="rId40"/>
    <p:sldId id="3867" r:id="rId41"/>
    <p:sldId id="3860" r:id="rId42"/>
    <p:sldId id="3857" r:id="rId43"/>
    <p:sldId id="3858" r:id="rId44"/>
    <p:sldId id="3861" r:id="rId45"/>
    <p:sldId id="3862" r:id="rId46"/>
    <p:sldId id="3863" r:id="rId47"/>
    <p:sldId id="3872" r:id="rId48"/>
    <p:sldId id="3864" r:id="rId49"/>
    <p:sldId id="3865" r:id="rId50"/>
    <p:sldId id="3873" r:id="rId51"/>
    <p:sldId id="3874" r:id="rId52"/>
    <p:sldId id="3866" r:id="rId53"/>
    <p:sldId id="3875" r:id="rId54"/>
    <p:sldId id="3876" r:id="rId55"/>
    <p:sldId id="3887" r:id="rId56"/>
    <p:sldId id="3888" r:id="rId57"/>
    <p:sldId id="3877" r:id="rId58"/>
    <p:sldId id="3868" r:id="rId59"/>
    <p:sldId id="3878" r:id="rId60"/>
    <p:sldId id="3879" r:id="rId61"/>
    <p:sldId id="3880" r:id="rId62"/>
    <p:sldId id="3869" r:id="rId63"/>
    <p:sldId id="3881" r:id="rId64"/>
    <p:sldId id="3870" r:id="rId65"/>
    <p:sldId id="3882" r:id="rId66"/>
    <p:sldId id="3883" r:id="rId67"/>
    <p:sldId id="3885" r:id="rId68"/>
    <p:sldId id="3886" r:id="rId69"/>
    <p:sldId id="3871" r:id="rId70"/>
    <p:sldId id="3833" r:id="rId71"/>
    <p:sldId id="3834" r:id="rId72"/>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4" d="100"/>
          <a:sy n="64" d="100"/>
        </p:scale>
        <p:origin x="102" y="246"/>
      </p:cViewPr>
      <p:guideLst>
        <p:guide orient="horz" pos="1200"/>
        <p:guide orient="horz" pos="3408"/>
        <p:guide pos="6936"/>
        <p:guide pos="744"/>
      </p:guideLst>
    </p:cSldViewPr>
  </p:slideViewPr>
  <p:notesTextViewPr>
    <p:cViewPr>
      <p:scale>
        <a:sx n="1" d="1"/>
        <a:sy n="1" d="1"/>
      </p:scale>
      <p:origin x="0" y="0"/>
    </p:cViewPr>
  </p:notesTextViewPr>
  <p:sorterViewPr>
    <p:cViewPr>
      <p:scale>
        <a:sx n="100" d="100"/>
        <a:sy n="100" d="100"/>
      </p:scale>
      <p:origin x="0" y="-276"/>
    </p:cViewPr>
  </p:sorterViewPr>
  <p:notesViewPr>
    <p:cSldViewPr snapToGrid="0">
      <p:cViewPr varScale="1">
        <p:scale>
          <a:sx n="83" d="100"/>
          <a:sy n="83" d="100"/>
        </p:scale>
        <p:origin x="391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5B3066-540F-4606-ADEC-65EB1C3E9627}" type="doc">
      <dgm:prSet loTypeId="urn:microsoft.com/office/officeart/2009/3/layout/SubStepProcess" loCatId="process" qsTypeId="urn:microsoft.com/office/officeart/2005/8/quickstyle/simple1" qsCatId="simple" csTypeId="urn:microsoft.com/office/officeart/2005/8/colors/colorful1" csCatId="colorful" phldr="1"/>
      <dgm:spPr/>
      <dgm:t>
        <a:bodyPr rtlCol="0"/>
        <a:lstStyle/>
        <a:p>
          <a:pPr rtl="0"/>
          <a:endParaRPr lang="en-US"/>
        </a:p>
      </dgm:t>
    </dgm:pt>
    <dgm:pt modelId="{198ACE8E-34F4-43E6-BB2E-1809B1CC58DC}">
      <dgm:prSet/>
      <dgm:spPr>
        <a:solidFill>
          <a:schemeClr val="accent1">
            <a:alpha val="90000"/>
          </a:schemeClr>
        </a:solidFill>
        <a:ln>
          <a:noFill/>
        </a:ln>
      </dgm:spPr>
      <dgm:t>
        <a:bodyPr rtlCol="0"/>
        <a:lstStyle/>
        <a:p>
          <a:pPr rtl="0"/>
          <a:r>
            <a:rPr lang="en-US" altLang="zh-CN" noProof="0" dirty="0">
              <a:latin typeface="Microsoft YaHei UI" panose="020B0503020204020204" pitchFamily="34" charset="-122"/>
              <a:ea typeface="Microsoft YaHei UI" panose="020B0503020204020204" pitchFamily="34" charset="-122"/>
            </a:rPr>
            <a:t>Flutter</a:t>
          </a:r>
        </a:p>
        <a:p>
          <a:pPr rtl="0"/>
          <a:r>
            <a:rPr lang="zh-CN" altLang="en-US" noProof="0" dirty="0">
              <a:latin typeface="Microsoft YaHei UI" panose="020B0503020204020204" pitchFamily="34" charset="-122"/>
              <a:ea typeface="Microsoft YaHei UI" panose="020B0503020204020204" pitchFamily="34" charset="-122"/>
            </a:rPr>
            <a:t>定义</a:t>
          </a:r>
        </a:p>
      </dgm:t>
    </dgm:pt>
    <dgm:pt modelId="{49F555B2-B165-4CB6-8578-DF4BCD791ABF}" type="parTrans" cxnId="{8327A44B-5326-4A8B-9B23-A3D3C09A16F3}">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C54063C4-24CD-4834-9424-53756AE38C6B}" type="sibTrans" cxnId="{8327A44B-5326-4A8B-9B23-A3D3C09A16F3}">
      <dgm:prSet phldrT="1" phldr="0"/>
      <dgm:spPr>
        <a:solidFill>
          <a:schemeClr val="accent1"/>
        </a:solidFill>
        <a:ln>
          <a:noFill/>
        </a:ln>
      </dgm:spPr>
    </dgm:pt>
    <dgm:pt modelId="{0F6BA1FB-59E5-4F16-A7B4-1533BB1F09E4}">
      <dgm:prSet/>
      <dgm:spPr>
        <a:solidFill>
          <a:schemeClr val="accent2">
            <a:alpha val="90000"/>
          </a:schemeClr>
        </a:solidFill>
        <a:ln>
          <a:noFill/>
        </a:ln>
      </dgm:spPr>
      <dgm:t>
        <a:bodyPr rtlCol="0"/>
        <a:lstStyle/>
        <a:p>
          <a:pPr rtl="0"/>
          <a:r>
            <a:rPr lang="en-US" altLang="zh-CN" noProof="0" dirty="0">
              <a:latin typeface="Microsoft YaHei UI" panose="020B0503020204020204" pitchFamily="34" charset="-122"/>
              <a:ea typeface="Microsoft YaHei UI" panose="020B0503020204020204" pitchFamily="34" charset="-122"/>
            </a:rPr>
            <a:t>Flutter</a:t>
          </a:r>
        </a:p>
        <a:p>
          <a:pPr rtl="0"/>
          <a:r>
            <a:rPr lang="zh-CN" altLang="en-US" noProof="0" dirty="0">
              <a:latin typeface="Microsoft YaHei UI" panose="020B0503020204020204" pitchFamily="34" charset="-122"/>
              <a:ea typeface="Microsoft YaHei UI" panose="020B0503020204020204" pitchFamily="34" charset="-122"/>
            </a:rPr>
            <a:t>语法（</a:t>
          </a:r>
          <a:r>
            <a:rPr lang="en-US" altLang="zh-CN" noProof="0" dirty="0">
              <a:latin typeface="Microsoft YaHei UI" panose="020B0503020204020204" pitchFamily="34" charset="-122"/>
              <a:ea typeface="Microsoft YaHei UI" panose="020B0503020204020204" pitchFamily="34" charset="-122"/>
            </a:rPr>
            <a:t>Dart</a:t>
          </a:r>
          <a:r>
            <a:rPr lang="zh-CN" altLang="en-US" noProof="0" dirty="0">
              <a:latin typeface="Microsoft YaHei UI" panose="020B0503020204020204" pitchFamily="34" charset="-122"/>
              <a:ea typeface="Microsoft YaHei UI" panose="020B0503020204020204" pitchFamily="34" charset="-122"/>
            </a:rPr>
            <a:t>）</a:t>
          </a:r>
        </a:p>
      </dgm:t>
    </dgm:pt>
    <dgm:pt modelId="{6A557BB1-C0DD-44CB-8745-CE5481476209}" type="parTrans" cxnId="{F0FA65E5-FB81-4E7A-9467-65363565F4A0}">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7DBF5CB5-29DD-4671-A0F3-981D48571500}" type="sibTrans" cxnId="{F0FA65E5-FB81-4E7A-9467-65363565F4A0}">
      <dgm:prSet phldrT="2" phldr="0"/>
      <dgm:spPr>
        <a:solidFill>
          <a:schemeClr val="accent2"/>
        </a:solidFill>
        <a:ln>
          <a:noFill/>
        </a:ln>
      </dgm:spPr>
    </dgm:pt>
    <dgm:pt modelId="{1D096F01-AEA8-401D-8348-98E9A81F3CE0}">
      <dgm:prSet/>
      <dgm:spPr>
        <a:solidFill>
          <a:schemeClr val="accent4">
            <a:alpha val="90000"/>
          </a:schemeClr>
        </a:solidFill>
        <a:ln>
          <a:noFill/>
        </a:ln>
      </dgm:spPr>
      <dgm:t>
        <a:bodyPr rtlCol="0"/>
        <a:lstStyle/>
        <a:p>
          <a:pPr rtl="0"/>
          <a:r>
            <a:rPr lang="en-US" altLang="zh-CN" noProof="0" dirty="0">
              <a:latin typeface="Microsoft YaHei UI" panose="020B0503020204020204" pitchFamily="34" charset="-122"/>
              <a:ea typeface="Microsoft YaHei UI" panose="020B0503020204020204" pitchFamily="34" charset="-122"/>
            </a:rPr>
            <a:t>Flutter</a:t>
          </a:r>
        </a:p>
        <a:p>
          <a:pPr rtl="0"/>
          <a:r>
            <a:rPr lang="zh-CN" altLang="en-US" noProof="0" dirty="0">
              <a:latin typeface="Microsoft YaHei UI" panose="020B0503020204020204" pitchFamily="34" charset="-122"/>
              <a:ea typeface="Microsoft YaHei UI" panose="020B0503020204020204" pitchFamily="34" charset="-122"/>
            </a:rPr>
            <a:t>构建</a:t>
          </a:r>
        </a:p>
      </dgm:t>
    </dgm:pt>
    <dgm:pt modelId="{AB9DA1CE-0370-48BB-8362-3A4CBF7FFB29}" type="parTrans" cxnId="{FD2381C0-DA6F-4859-90D6-313730044E7C}">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6088456C-4B73-4948-985C-DD954DEF44EF}" type="sibTrans" cxnId="{FD2381C0-DA6F-4859-90D6-313730044E7C}">
      <dgm:prSet phldrT="3" phldr="0"/>
      <dgm:spPr>
        <a:solidFill>
          <a:schemeClr val="accent4"/>
        </a:solidFill>
        <a:ln>
          <a:noFill/>
        </a:ln>
      </dgm:spPr>
    </dgm:pt>
    <dgm:pt modelId="{06FD62B8-3551-4C19-BE95-66DE3AE93D77}" type="pres">
      <dgm:prSet presAssocID="{0F5B3066-540F-4606-ADEC-65EB1C3E9627}" presName="Name0" presStyleCnt="0">
        <dgm:presLayoutVars>
          <dgm:chMax val="7"/>
          <dgm:dir/>
          <dgm:animOne val="branch"/>
        </dgm:presLayoutVars>
      </dgm:prSet>
      <dgm:spPr/>
    </dgm:pt>
    <dgm:pt modelId="{D9C212A7-3673-46FB-A91A-2EFF93C8D9E8}" type="pres">
      <dgm:prSet presAssocID="{198ACE8E-34F4-43E6-BB2E-1809B1CC58DC}" presName="parTx1" presStyleLbl="node1" presStyleIdx="0" presStyleCnt="3"/>
      <dgm:spPr/>
    </dgm:pt>
    <dgm:pt modelId="{29C7BAE3-40A0-47FD-97F8-47ED3780EFCB}" type="pres">
      <dgm:prSet presAssocID="{0F6BA1FB-59E5-4F16-A7B4-1533BB1F09E4}" presName="parTx2" presStyleLbl="node1" presStyleIdx="1" presStyleCnt="3"/>
      <dgm:spPr/>
    </dgm:pt>
    <dgm:pt modelId="{2D31F4A1-2D90-4372-A349-F06BF269F66A}" type="pres">
      <dgm:prSet presAssocID="{1D096F01-AEA8-401D-8348-98E9A81F3CE0}" presName="parTx3" presStyleLbl="node1" presStyleIdx="2" presStyleCnt="3"/>
      <dgm:spPr/>
    </dgm:pt>
  </dgm:ptLst>
  <dgm:cxnLst>
    <dgm:cxn modelId="{CA15AA12-F9D1-48FE-865A-842598EF4572}" type="presOf" srcId="{1D096F01-AEA8-401D-8348-98E9A81F3CE0}" destId="{2D31F4A1-2D90-4372-A349-F06BF269F66A}" srcOrd="0" destOrd="0" presId="urn:microsoft.com/office/officeart/2009/3/layout/SubStepProcess"/>
    <dgm:cxn modelId="{8327A44B-5326-4A8B-9B23-A3D3C09A16F3}" srcId="{0F5B3066-540F-4606-ADEC-65EB1C3E9627}" destId="{198ACE8E-34F4-43E6-BB2E-1809B1CC58DC}" srcOrd="0" destOrd="0" parTransId="{49F555B2-B165-4CB6-8578-DF4BCD791ABF}" sibTransId="{C54063C4-24CD-4834-9424-53756AE38C6B}"/>
    <dgm:cxn modelId="{283BDC82-6B4E-4824-8666-8A0D962AE390}" type="presOf" srcId="{0F6BA1FB-59E5-4F16-A7B4-1533BB1F09E4}" destId="{29C7BAE3-40A0-47FD-97F8-47ED3780EFCB}" srcOrd="0" destOrd="0" presId="urn:microsoft.com/office/officeart/2009/3/layout/SubStepProcess"/>
    <dgm:cxn modelId="{3201ED92-DEB7-4D5A-9DF9-4E22EF9E8469}" type="presOf" srcId="{0F5B3066-540F-4606-ADEC-65EB1C3E9627}" destId="{06FD62B8-3551-4C19-BE95-66DE3AE93D77}" srcOrd="0" destOrd="0" presId="urn:microsoft.com/office/officeart/2009/3/layout/SubStepProcess"/>
    <dgm:cxn modelId="{FD2381C0-DA6F-4859-90D6-313730044E7C}" srcId="{0F5B3066-540F-4606-ADEC-65EB1C3E9627}" destId="{1D096F01-AEA8-401D-8348-98E9A81F3CE0}" srcOrd="2" destOrd="0" parTransId="{AB9DA1CE-0370-48BB-8362-3A4CBF7FFB29}" sibTransId="{6088456C-4B73-4948-985C-DD954DEF44EF}"/>
    <dgm:cxn modelId="{1B9040E2-D0A9-4E41-81DE-FB4F7C005803}" type="presOf" srcId="{198ACE8E-34F4-43E6-BB2E-1809B1CC58DC}" destId="{D9C212A7-3673-46FB-A91A-2EFF93C8D9E8}" srcOrd="0" destOrd="0" presId="urn:microsoft.com/office/officeart/2009/3/layout/SubStepProcess"/>
    <dgm:cxn modelId="{F0FA65E5-FB81-4E7A-9467-65363565F4A0}" srcId="{0F5B3066-540F-4606-ADEC-65EB1C3E9627}" destId="{0F6BA1FB-59E5-4F16-A7B4-1533BB1F09E4}" srcOrd="1" destOrd="0" parTransId="{6A557BB1-C0DD-44CB-8745-CE5481476209}" sibTransId="{7DBF5CB5-29DD-4671-A0F3-981D48571500}"/>
    <dgm:cxn modelId="{4DEEFC58-3799-49FE-8841-D9A1FA72BC80}" type="presParOf" srcId="{06FD62B8-3551-4C19-BE95-66DE3AE93D77}" destId="{D9C212A7-3673-46FB-A91A-2EFF93C8D9E8}" srcOrd="0" destOrd="0" presId="urn:microsoft.com/office/officeart/2009/3/layout/SubStepProcess"/>
    <dgm:cxn modelId="{6FA9E7D2-6466-4E88-AAC5-4D6ECC6B8C67}" type="presParOf" srcId="{06FD62B8-3551-4C19-BE95-66DE3AE93D77}" destId="{29C7BAE3-40A0-47FD-97F8-47ED3780EFCB}" srcOrd="1" destOrd="0" presId="urn:microsoft.com/office/officeart/2009/3/layout/SubStepProcess"/>
    <dgm:cxn modelId="{83BAAE04-D35F-44BA-9CD4-0D40291F0992}" type="presParOf" srcId="{06FD62B8-3551-4C19-BE95-66DE3AE93D77}" destId="{2D31F4A1-2D90-4372-A349-F06BF269F66A}" srcOrd="2"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5B3066-540F-4606-ADEC-65EB1C3E9627}" type="doc">
      <dgm:prSet loTypeId="urn:microsoft.com/office/officeart/2005/8/layout/process3" loCatId="process" qsTypeId="urn:microsoft.com/office/officeart/2005/8/quickstyle/simple1" qsCatId="simple" csTypeId="urn:microsoft.com/office/officeart/2005/8/colors/colorful1" csCatId="colorful" phldr="1"/>
      <dgm:spPr/>
      <dgm:t>
        <a:bodyPr rtlCol="0"/>
        <a:lstStyle/>
        <a:p>
          <a:pPr rtl="0"/>
          <a:endParaRPr lang="en-US"/>
        </a:p>
      </dgm:t>
    </dgm:pt>
    <dgm:pt modelId="{198ACE8E-34F4-43E6-BB2E-1809B1CC58DC}">
      <dgm:prSet/>
      <dgm:spPr/>
      <dgm:t>
        <a:bodyPr/>
        <a:lstStyle/>
        <a:p>
          <a:pPr rtl="0"/>
          <a:r>
            <a:rPr lang="en-US" dirty="0"/>
            <a:t>Web </a:t>
          </a:r>
          <a:r>
            <a:rPr lang="zh-CN" altLang="en-US" dirty="0"/>
            <a:t>容器时代</a:t>
          </a:r>
          <a:endParaRPr lang="zh-CN" altLang="en-US" noProof="0" dirty="0"/>
        </a:p>
      </dgm:t>
    </dgm:pt>
    <dgm:pt modelId="{49F555B2-B165-4CB6-8578-DF4BCD791ABF}" type="parTrans" cxnId="{8327A44B-5326-4A8B-9B23-A3D3C09A16F3}">
      <dgm:prSet/>
      <dgm:spPr/>
      <dgm:t>
        <a:bodyPr/>
        <a:lstStyle/>
        <a:p>
          <a:pPr rtl="0"/>
          <a:endParaRPr lang="zh-CN" altLang="en-US" noProof="0" dirty="0"/>
        </a:p>
      </dgm:t>
    </dgm:pt>
    <dgm:pt modelId="{C54063C4-24CD-4834-9424-53756AE38C6B}" type="sibTrans" cxnId="{8327A44B-5326-4A8B-9B23-A3D3C09A16F3}">
      <dgm:prSet phldrT="1" phldr="0"/>
      <dgm:spPr/>
      <dgm:t>
        <a:bodyPr/>
        <a:lstStyle/>
        <a:p>
          <a:pPr rtl="0"/>
          <a:r>
            <a:rPr lang="en-US" altLang="zh-CN" noProof="0"/>
            <a:t>1</a:t>
          </a:r>
          <a:endParaRPr lang="zh-CN" altLang="en-US" noProof="0" dirty="0"/>
        </a:p>
      </dgm:t>
    </dgm:pt>
    <dgm:pt modelId="{0F6BA1FB-59E5-4F16-A7B4-1533BB1F09E4}">
      <dgm:prSet/>
      <dgm:spPr/>
      <dgm:t>
        <a:bodyPr/>
        <a:lstStyle/>
        <a:p>
          <a:pPr rtl="0"/>
          <a:r>
            <a:rPr lang="zh-CN" altLang="en-US" dirty="0"/>
            <a:t>泛 </a:t>
          </a:r>
          <a:r>
            <a:rPr lang="en-US" dirty="0"/>
            <a:t>Web </a:t>
          </a:r>
          <a:r>
            <a:rPr lang="zh-CN" altLang="en-US" dirty="0"/>
            <a:t>容器时代</a:t>
          </a:r>
          <a:endParaRPr lang="zh-CN" altLang="en-US" noProof="0" dirty="0"/>
        </a:p>
      </dgm:t>
    </dgm:pt>
    <dgm:pt modelId="{6A557BB1-C0DD-44CB-8745-CE5481476209}" type="parTrans" cxnId="{F0FA65E5-FB81-4E7A-9467-65363565F4A0}">
      <dgm:prSet/>
      <dgm:spPr/>
      <dgm:t>
        <a:bodyPr/>
        <a:lstStyle/>
        <a:p>
          <a:pPr rtl="0"/>
          <a:endParaRPr lang="zh-CN" altLang="en-US" noProof="0" dirty="0"/>
        </a:p>
      </dgm:t>
    </dgm:pt>
    <dgm:pt modelId="{7DBF5CB5-29DD-4671-A0F3-981D48571500}" type="sibTrans" cxnId="{F0FA65E5-FB81-4E7A-9467-65363565F4A0}">
      <dgm:prSet phldrT="2" phldr="0"/>
      <dgm:spPr/>
      <dgm:t>
        <a:bodyPr/>
        <a:lstStyle/>
        <a:p>
          <a:pPr rtl="0"/>
          <a:r>
            <a:rPr lang="en-US" altLang="zh-CN" noProof="0"/>
            <a:t>2</a:t>
          </a:r>
          <a:endParaRPr lang="zh-CN" altLang="en-US" noProof="0" dirty="0"/>
        </a:p>
      </dgm:t>
    </dgm:pt>
    <dgm:pt modelId="{1D096F01-AEA8-401D-8348-98E9A81F3CE0}">
      <dgm:prSet/>
      <dgm:spPr/>
      <dgm:t>
        <a:bodyPr/>
        <a:lstStyle/>
        <a:p>
          <a:pPr rtl="0"/>
          <a:r>
            <a:rPr lang="zh-CN" altLang="en-US" dirty="0"/>
            <a:t>自绘引擎时代</a:t>
          </a:r>
          <a:endParaRPr lang="zh-CN" altLang="en-US" noProof="0" dirty="0"/>
        </a:p>
      </dgm:t>
    </dgm:pt>
    <dgm:pt modelId="{AB9DA1CE-0370-48BB-8362-3A4CBF7FFB29}" type="parTrans" cxnId="{FD2381C0-DA6F-4859-90D6-313730044E7C}">
      <dgm:prSet/>
      <dgm:spPr/>
      <dgm:t>
        <a:bodyPr/>
        <a:lstStyle/>
        <a:p>
          <a:pPr rtl="0"/>
          <a:endParaRPr lang="zh-CN" altLang="en-US" noProof="0" dirty="0"/>
        </a:p>
      </dgm:t>
    </dgm:pt>
    <dgm:pt modelId="{6088456C-4B73-4948-985C-DD954DEF44EF}" type="sibTrans" cxnId="{FD2381C0-DA6F-4859-90D6-313730044E7C}">
      <dgm:prSet phldrT="3" phldr="0"/>
      <dgm:spPr/>
      <dgm:t>
        <a:bodyPr/>
        <a:lstStyle/>
        <a:p>
          <a:endParaRPr lang="zh-CN" altLang="en-US"/>
        </a:p>
      </dgm:t>
    </dgm:pt>
    <dgm:pt modelId="{D6676208-F0A7-42BE-9BD9-44C30DFE2FA0}">
      <dgm:prSet/>
      <dgm:spPr/>
      <dgm:t>
        <a:bodyPr/>
        <a:lstStyle/>
        <a:p>
          <a:r>
            <a:rPr lang="zh-CN" altLang="en-US" b="0" i="0" dirty="0"/>
            <a:t>采用的是原生应用内嵌浏览器控件 </a:t>
          </a:r>
          <a:r>
            <a:rPr lang="en-US" altLang="zh-CN" b="0" i="0" dirty="0"/>
            <a:t>WebView </a:t>
          </a:r>
          <a:r>
            <a:rPr lang="zh-CN" altLang="en-US" b="0" i="0" dirty="0"/>
            <a:t>的方式进行 </a:t>
          </a:r>
          <a:r>
            <a:rPr lang="en-US" altLang="zh-CN" b="0" i="0" dirty="0"/>
            <a:t>HTML5 </a:t>
          </a:r>
          <a:r>
            <a:rPr lang="zh-CN" altLang="en-US" b="0" i="0" dirty="0"/>
            <a:t>页面渲染。</a:t>
          </a:r>
          <a:endParaRPr lang="zh-CN" altLang="en-US" dirty="0"/>
        </a:p>
      </dgm:t>
    </dgm:pt>
    <dgm:pt modelId="{837AAE2D-7B7C-4BDC-8A60-D207DE3B7DAF}" type="parTrans" cxnId="{FBB017D1-8949-4BB8-B450-AED83F49B1AC}">
      <dgm:prSet/>
      <dgm:spPr/>
      <dgm:t>
        <a:bodyPr/>
        <a:lstStyle/>
        <a:p>
          <a:endParaRPr lang="zh-CN" altLang="en-US"/>
        </a:p>
      </dgm:t>
    </dgm:pt>
    <dgm:pt modelId="{61EA728F-460F-4058-B06F-2C62EC4E7CB2}" type="sibTrans" cxnId="{FBB017D1-8949-4BB8-B450-AED83F49B1AC}">
      <dgm:prSet/>
      <dgm:spPr/>
      <dgm:t>
        <a:bodyPr/>
        <a:lstStyle/>
        <a:p>
          <a:endParaRPr lang="zh-CN" altLang="en-US"/>
        </a:p>
      </dgm:t>
    </dgm:pt>
    <dgm:pt modelId="{3D5550E2-142C-4C66-B2B6-C21D4E4323AB}">
      <dgm:prSet/>
      <dgm:spPr/>
      <dgm:t>
        <a:bodyPr/>
        <a:lstStyle/>
        <a:p>
          <a:r>
            <a:rPr lang="en-US" altLang="zh-CN" b="0" i="0" dirty="0"/>
            <a:t>Cordova(PhoneGap)</a:t>
          </a:r>
          <a:r>
            <a:rPr lang="zh-CN" altLang="en-US" b="0" i="0" dirty="0"/>
            <a:t>、</a:t>
          </a:r>
          <a:r>
            <a:rPr lang="en-US" altLang="zh-CN" b="0" i="0" dirty="0"/>
            <a:t>Ionic</a:t>
          </a:r>
          <a:r>
            <a:rPr lang="zh-CN" altLang="en-US" b="0" i="0" dirty="0"/>
            <a:t>。</a:t>
          </a:r>
          <a:endParaRPr lang="zh-CN" altLang="en-US" dirty="0"/>
        </a:p>
      </dgm:t>
    </dgm:pt>
    <dgm:pt modelId="{21972AB5-8887-439E-93C7-3F703AF5AC43}" type="parTrans" cxnId="{79CE4F1A-4466-46FD-AB91-0A719861157F}">
      <dgm:prSet/>
      <dgm:spPr/>
      <dgm:t>
        <a:bodyPr/>
        <a:lstStyle/>
        <a:p>
          <a:endParaRPr lang="zh-CN" altLang="en-US"/>
        </a:p>
      </dgm:t>
    </dgm:pt>
    <dgm:pt modelId="{F9D266E4-CC53-479F-9870-57FC2AF8259F}" type="sibTrans" cxnId="{79CE4F1A-4466-46FD-AB91-0A719861157F}">
      <dgm:prSet/>
      <dgm:spPr/>
      <dgm:t>
        <a:bodyPr/>
        <a:lstStyle/>
        <a:p>
          <a:endParaRPr lang="zh-CN" altLang="en-US"/>
        </a:p>
      </dgm:t>
    </dgm:pt>
    <dgm:pt modelId="{84F175BF-E572-49FA-81AC-B440CAFE584D}">
      <dgm:prSet/>
      <dgm:spPr/>
      <dgm:t>
        <a:bodyPr/>
        <a:lstStyle/>
        <a:p>
          <a:r>
            <a:rPr lang="zh-CN" altLang="en-US" b="0" i="0" dirty="0"/>
            <a:t>把浏览器控件的三大过程进行裁剪，采用原生自带的</a:t>
          </a:r>
          <a:r>
            <a:rPr lang="en-US" altLang="zh-CN" b="0" i="0" dirty="0"/>
            <a:t>UI</a:t>
          </a:r>
          <a:r>
            <a:rPr lang="zh-CN" altLang="en-US" b="0" i="0" dirty="0"/>
            <a:t>实现代替核心的渲染引擎。</a:t>
          </a:r>
          <a:endParaRPr lang="zh-CN" altLang="en-US" dirty="0"/>
        </a:p>
      </dgm:t>
    </dgm:pt>
    <dgm:pt modelId="{55C0F2BA-4A58-4ABD-8F17-98C6D9AFA13A}" type="parTrans" cxnId="{FB778E10-1FFE-4D66-BB4B-0C5C1C92D77E}">
      <dgm:prSet/>
      <dgm:spPr/>
      <dgm:t>
        <a:bodyPr/>
        <a:lstStyle/>
        <a:p>
          <a:endParaRPr lang="zh-CN" altLang="en-US"/>
        </a:p>
      </dgm:t>
    </dgm:pt>
    <dgm:pt modelId="{0F08FA82-9E3B-46F4-9308-6B3F2A71A2D6}" type="sibTrans" cxnId="{FB778E10-1FFE-4D66-BB4B-0C5C1C92D77E}">
      <dgm:prSet/>
      <dgm:spPr/>
      <dgm:t>
        <a:bodyPr/>
        <a:lstStyle/>
        <a:p>
          <a:endParaRPr lang="zh-CN" altLang="en-US"/>
        </a:p>
      </dgm:t>
    </dgm:pt>
    <dgm:pt modelId="{BD094E40-A207-4D96-B3C0-C2472885D36D}">
      <dgm:prSet/>
      <dgm:spPr/>
      <dgm:t>
        <a:bodyPr/>
        <a:lstStyle/>
        <a:p>
          <a:r>
            <a:rPr lang="en-US" b="0" i="0" dirty="0" err="1"/>
            <a:t>ReactNative</a:t>
          </a:r>
          <a:r>
            <a:rPr lang="en-US" b="0" i="0" dirty="0"/>
            <a:t> </a:t>
          </a:r>
          <a:r>
            <a:rPr lang="zh-CN" altLang="en-US" b="0" i="0" dirty="0"/>
            <a:t>， </a:t>
          </a:r>
          <a:r>
            <a:rPr lang="en-US" b="0" i="0" dirty="0" err="1"/>
            <a:t>Weex</a:t>
          </a:r>
          <a:endParaRPr lang="zh-CN" altLang="en-US" dirty="0"/>
        </a:p>
      </dgm:t>
    </dgm:pt>
    <dgm:pt modelId="{159B5C97-E36D-4434-89CD-8B915F9BCB10}" type="parTrans" cxnId="{3B34FB4A-2B60-4D20-A47E-A48AAD87891D}">
      <dgm:prSet/>
      <dgm:spPr/>
      <dgm:t>
        <a:bodyPr/>
        <a:lstStyle/>
        <a:p>
          <a:endParaRPr lang="zh-CN" altLang="en-US"/>
        </a:p>
      </dgm:t>
    </dgm:pt>
    <dgm:pt modelId="{C59ED6BD-1653-4511-91EF-226FF9004C56}" type="sibTrans" cxnId="{3B34FB4A-2B60-4D20-A47E-A48AAD87891D}">
      <dgm:prSet/>
      <dgm:spPr/>
      <dgm:t>
        <a:bodyPr/>
        <a:lstStyle/>
        <a:p>
          <a:endParaRPr lang="zh-CN" altLang="en-US"/>
        </a:p>
      </dgm:t>
    </dgm:pt>
    <dgm:pt modelId="{6618E6BD-5132-418E-8A33-0667ED34C8C1}">
      <dgm:prSet/>
      <dgm:spPr/>
      <dgm:t>
        <a:bodyPr/>
        <a:lstStyle/>
        <a:p>
          <a:r>
            <a:rPr lang="zh-CN" altLang="en-US" b="0" i="0" dirty="0"/>
            <a:t>自带渲染引擎，客户端仅提供一块画布即可获得从业务逻辑到功能呈现的多端高度一致的渲染体验。</a:t>
          </a:r>
          <a:endParaRPr lang="zh-CN" altLang="en-US" dirty="0"/>
        </a:p>
      </dgm:t>
    </dgm:pt>
    <dgm:pt modelId="{E0EDCD4A-B860-494E-A0EC-20E886C696E0}" type="parTrans" cxnId="{3291EE9F-54F3-4F0B-B8B6-7FD80A428888}">
      <dgm:prSet/>
      <dgm:spPr/>
      <dgm:t>
        <a:bodyPr/>
        <a:lstStyle/>
        <a:p>
          <a:endParaRPr lang="zh-CN" altLang="en-US"/>
        </a:p>
      </dgm:t>
    </dgm:pt>
    <dgm:pt modelId="{CF2FE5D5-294D-48EF-BB3D-D8485D298038}" type="sibTrans" cxnId="{3291EE9F-54F3-4F0B-B8B6-7FD80A428888}">
      <dgm:prSet/>
      <dgm:spPr/>
      <dgm:t>
        <a:bodyPr/>
        <a:lstStyle/>
        <a:p>
          <a:endParaRPr lang="zh-CN" altLang="en-US"/>
        </a:p>
      </dgm:t>
    </dgm:pt>
    <dgm:pt modelId="{05791EAF-8232-41A5-9C7D-B89C73321FD9}">
      <dgm:prSet/>
      <dgm:spPr/>
      <dgm:t>
        <a:bodyPr/>
        <a:lstStyle/>
        <a:p>
          <a:r>
            <a:rPr lang="en-US" altLang="zh-CN" dirty="0"/>
            <a:t>Flutter</a:t>
          </a:r>
          <a:endParaRPr lang="zh-CN" altLang="en-US" dirty="0"/>
        </a:p>
      </dgm:t>
    </dgm:pt>
    <dgm:pt modelId="{0E05E76C-E2DD-4C9B-9793-954E8F0A8154}" type="parTrans" cxnId="{62FAC247-F8A1-46B3-A5F4-FD89C95CACFF}">
      <dgm:prSet/>
      <dgm:spPr/>
      <dgm:t>
        <a:bodyPr/>
        <a:lstStyle/>
        <a:p>
          <a:endParaRPr lang="zh-CN" altLang="en-US"/>
        </a:p>
      </dgm:t>
    </dgm:pt>
    <dgm:pt modelId="{1DB36A95-0777-4B01-86C3-020DEE65EE2B}" type="sibTrans" cxnId="{62FAC247-F8A1-46B3-A5F4-FD89C95CACFF}">
      <dgm:prSet/>
      <dgm:spPr/>
      <dgm:t>
        <a:bodyPr/>
        <a:lstStyle/>
        <a:p>
          <a:endParaRPr lang="zh-CN" altLang="en-US"/>
        </a:p>
      </dgm:t>
    </dgm:pt>
    <dgm:pt modelId="{831A01D2-B50D-405A-97EA-EDE747ED3FE8}" type="pres">
      <dgm:prSet presAssocID="{0F5B3066-540F-4606-ADEC-65EB1C3E9627}" presName="linearFlow" presStyleCnt="0">
        <dgm:presLayoutVars>
          <dgm:dir/>
          <dgm:animLvl val="lvl"/>
          <dgm:resizeHandles val="exact"/>
        </dgm:presLayoutVars>
      </dgm:prSet>
      <dgm:spPr/>
    </dgm:pt>
    <dgm:pt modelId="{F4313C2E-6A0A-49E8-8CC3-4549F027C185}" type="pres">
      <dgm:prSet presAssocID="{198ACE8E-34F4-43E6-BB2E-1809B1CC58DC}" presName="composite" presStyleCnt="0"/>
      <dgm:spPr/>
    </dgm:pt>
    <dgm:pt modelId="{A60B0346-3B6D-4C61-9D93-51B8B5CDAF60}" type="pres">
      <dgm:prSet presAssocID="{198ACE8E-34F4-43E6-BB2E-1809B1CC58DC}" presName="parTx" presStyleLbl="node1" presStyleIdx="0" presStyleCnt="3">
        <dgm:presLayoutVars>
          <dgm:chMax val="0"/>
          <dgm:chPref val="0"/>
          <dgm:bulletEnabled val="1"/>
        </dgm:presLayoutVars>
      </dgm:prSet>
      <dgm:spPr/>
    </dgm:pt>
    <dgm:pt modelId="{B2405F44-CD17-4C0B-A07F-9431000BA021}" type="pres">
      <dgm:prSet presAssocID="{198ACE8E-34F4-43E6-BB2E-1809B1CC58DC}" presName="parSh" presStyleLbl="node1" presStyleIdx="0" presStyleCnt="3"/>
      <dgm:spPr/>
    </dgm:pt>
    <dgm:pt modelId="{675D8D41-AE28-46E9-B12F-81240CF1EA30}" type="pres">
      <dgm:prSet presAssocID="{198ACE8E-34F4-43E6-BB2E-1809B1CC58DC}" presName="desTx" presStyleLbl="fgAcc1" presStyleIdx="0" presStyleCnt="3">
        <dgm:presLayoutVars>
          <dgm:bulletEnabled val="1"/>
        </dgm:presLayoutVars>
      </dgm:prSet>
      <dgm:spPr/>
    </dgm:pt>
    <dgm:pt modelId="{CB50A078-69CA-4E07-ACF5-FEA060AB1FFA}" type="pres">
      <dgm:prSet presAssocID="{C54063C4-24CD-4834-9424-53756AE38C6B}" presName="sibTrans" presStyleLbl="sibTrans2D1" presStyleIdx="0" presStyleCnt="2"/>
      <dgm:spPr/>
    </dgm:pt>
    <dgm:pt modelId="{9507C255-2DCF-4885-9574-E3C18063342F}" type="pres">
      <dgm:prSet presAssocID="{C54063C4-24CD-4834-9424-53756AE38C6B}" presName="connTx" presStyleLbl="sibTrans2D1" presStyleIdx="0" presStyleCnt="2"/>
      <dgm:spPr/>
    </dgm:pt>
    <dgm:pt modelId="{309BC8F9-D582-4C9A-B044-F31ACBA6EDBF}" type="pres">
      <dgm:prSet presAssocID="{0F6BA1FB-59E5-4F16-A7B4-1533BB1F09E4}" presName="composite" presStyleCnt="0"/>
      <dgm:spPr/>
    </dgm:pt>
    <dgm:pt modelId="{4A939D93-6F1D-4134-B669-92CCAB5EFD86}" type="pres">
      <dgm:prSet presAssocID="{0F6BA1FB-59E5-4F16-A7B4-1533BB1F09E4}" presName="parTx" presStyleLbl="node1" presStyleIdx="0" presStyleCnt="3">
        <dgm:presLayoutVars>
          <dgm:chMax val="0"/>
          <dgm:chPref val="0"/>
          <dgm:bulletEnabled val="1"/>
        </dgm:presLayoutVars>
      </dgm:prSet>
      <dgm:spPr/>
    </dgm:pt>
    <dgm:pt modelId="{80781CC3-DEEF-47D8-9FD3-D0344BC4E8D1}" type="pres">
      <dgm:prSet presAssocID="{0F6BA1FB-59E5-4F16-A7B4-1533BB1F09E4}" presName="parSh" presStyleLbl="node1" presStyleIdx="1" presStyleCnt="3"/>
      <dgm:spPr/>
    </dgm:pt>
    <dgm:pt modelId="{AA2DF034-31A5-427B-B635-5A5CE18D7A54}" type="pres">
      <dgm:prSet presAssocID="{0F6BA1FB-59E5-4F16-A7B4-1533BB1F09E4}" presName="desTx" presStyleLbl="fgAcc1" presStyleIdx="1" presStyleCnt="3">
        <dgm:presLayoutVars>
          <dgm:bulletEnabled val="1"/>
        </dgm:presLayoutVars>
      </dgm:prSet>
      <dgm:spPr/>
    </dgm:pt>
    <dgm:pt modelId="{A8B47EA1-C73F-41B1-9FDC-28E7D1EE96DE}" type="pres">
      <dgm:prSet presAssocID="{7DBF5CB5-29DD-4671-A0F3-981D48571500}" presName="sibTrans" presStyleLbl="sibTrans2D1" presStyleIdx="1" presStyleCnt="2"/>
      <dgm:spPr/>
    </dgm:pt>
    <dgm:pt modelId="{058DD343-CC7B-472C-A424-C7433B7D4FA5}" type="pres">
      <dgm:prSet presAssocID="{7DBF5CB5-29DD-4671-A0F3-981D48571500}" presName="connTx" presStyleLbl="sibTrans2D1" presStyleIdx="1" presStyleCnt="2"/>
      <dgm:spPr/>
    </dgm:pt>
    <dgm:pt modelId="{1D607FAB-A5BC-4CD5-8513-D9B0E82EFF71}" type="pres">
      <dgm:prSet presAssocID="{1D096F01-AEA8-401D-8348-98E9A81F3CE0}" presName="composite" presStyleCnt="0"/>
      <dgm:spPr/>
    </dgm:pt>
    <dgm:pt modelId="{A8AFE81E-06B9-4D38-BED9-921BF040125D}" type="pres">
      <dgm:prSet presAssocID="{1D096F01-AEA8-401D-8348-98E9A81F3CE0}" presName="parTx" presStyleLbl="node1" presStyleIdx="1" presStyleCnt="3">
        <dgm:presLayoutVars>
          <dgm:chMax val="0"/>
          <dgm:chPref val="0"/>
          <dgm:bulletEnabled val="1"/>
        </dgm:presLayoutVars>
      </dgm:prSet>
      <dgm:spPr/>
    </dgm:pt>
    <dgm:pt modelId="{5D2D2CF4-A54E-48AA-89A6-A8B05C481655}" type="pres">
      <dgm:prSet presAssocID="{1D096F01-AEA8-401D-8348-98E9A81F3CE0}" presName="parSh" presStyleLbl="node1" presStyleIdx="2" presStyleCnt="3"/>
      <dgm:spPr/>
    </dgm:pt>
    <dgm:pt modelId="{68F244D8-4249-4F85-BFFA-F65EFE767F29}" type="pres">
      <dgm:prSet presAssocID="{1D096F01-AEA8-401D-8348-98E9A81F3CE0}" presName="desTx" presStyleLbl="fgAcc1" presStyleIdx="2" presStyleCnt="3">
        <dgm:presLayoutVars>
          <dgm:bulletEnabled val="1"/>
        </dgm:presLayoutVars>
      </dgm:prSet>
      <dgm:spPr/>
    </dgm:pt>
  </dgm:ptLst>
  <dgm:cxnLst>
    <dgm:cxn modelId="{3147AB00-6A38-45EA-A7B4-D3FEC2864F16}" type="presOf" srcId="{6618E6BD-5132-418E-8A33-0667ED34C8C1}" destId="{68F244D8-4249-4F85-BFFA-F65EFE767F29}" srcOrd="0" destOrd="0" presId="urn:microsoft.com/office/officeart/2005/8/layout/process3"/>
    <dgm:cxn modelId="{FB778E10-1FFE-4D66-BB4B-0C5C1C92D77E}" srcId="{0F6BA1FB-59E5-4F16-A7B4-1533BB1F09E4}" destId="{84F175BF-E572-49FA-81AC-B440CAFE584D}" srcOrd="0" destOrd="0" parTransId="{55C0F2BA-4A58-4ABD-8F17-98C6D9AFA13A}" sibTransId="{0F08FA82-9E3B-46F4-9308-6B3F2A71A2D6}"/>
    <dgm:cxn modelId="{79CE4F1A-4466-46FD-AB91-0A719861157F}" srcId="{198ACE8E-34F4-43E6-BB2E-1809B1CC58DC}" destId="{3D5550E2-142C-4C66-B2B6-C21D4E4323AB}" srcOrd="1" destOrd="0" parTransId="{21972AB5-8887-439E-93C7-3F703AF5AC43}" sibTransId="{F9D266E4-CC53-479F-9870-57FC2AF8259F}"/>
    <dgm:cxn modelId="{F5C59A28-961E-4D30-893B-C1C1923B5C26}" type="presOf" srcId="{C54063C4-24CD-4834-9424-53756AE38C6B}" destId="{9507C255-2DCF-4885-9574-E3C18063342F}" srcOrd="1" destOrd="0" presId="urn:microsoft.com/office/officeart/2005/8/layout/process3"/>
    <dgm:cxn modelId="{6D0A2139-582D-470F-900C-65D20C7B3AE9}" type="presOf" srcId="{C54063C4-24CD-4834-9424-53756AE38C6B}" destId="{CB50A078-69CA-4E07-ACF5-FEA060AB1FFA}" srcOrd="0" destOrd="0" presId="urn:microsoft.com/office/officeart/2005/8/layout/process3"/>
    <dgm:cxn modelId="{408EDE3A-C322-4186-AB2E-944A92AE9D5E}" type="presOf" srcId="{0F6BA1FB-59E5-4F16-A7B4-1533BB1F09E4}" destId="{4A939D93-6F1D-4134-B669-92CCAB5EFD86}" srcOrd="0" destOrd="0" presId="urn:microsoft.com/office/officeart/2005/8/layout/process3"/>
    <dgm:cxn modelId="{889D8E5C-7E9A-40C6-93AD-C3487D9174EC}" type="presOf" srcId="{7DBF5CB5-29DD-4671-A0F3-981D48571500}" destId="{A8B47EA1-C73F-41B1-9FDC-28E7D1EE96DE}" srcOrd="0" destOrd="0" presId="urn:microsoft.com/office/officeart/2005/8/layout/process3"/>
    <dgm:cxn modelId="{8C465A5F-B7E5-40B8-9376-9201BD9A366B}" type="presOf" srcId="{198ACE8E-34F4-43E6-BB2E-1809B1CC58DC}" destId="{B2405F44-CD17-4C0B-A07F-9431000BA021}" srcOrd="1" destOrd="0" presId="urn:microsoft.com/office/officeart/2005/8/layout/process3"/>
    <dgm:cxn modelId="{62FAC247-F8A1-46B3-A5F4-FD89C95CACFF}" srcId="{1D096F01-AEA8-401D-8348-98E9A81F3CE0}" destId="{05791EAF-8232-41A5-9C7D-B89C73321FD9}" srcOrd="1" destOrd="0" parTransId="{0E05E76C-E2DD-4C9B-9793-954E8F0A8154}" sibTransId="{1DB36A95-0777-4B01-86C3-020DEE65EE2B}"/>
    <dgm:cxn modelId="{17094749-8E6A-489E-A831-2E9E72E936FE}" type="presOf" srcId="{1D096F01-AEA8-401D-8348-98E9A81F3CE0}" destId="{5D2D2CF4-A54E-48AA-89A6-A8B05C481655}" srcOrd="1" destOrd="0" presId="urn:microsoft.com/office/officeart/2005/8/layout/process3"/>
    <dgm:cxn modelId="{8A483B6A-1577-46C1-B91F-50C07311896E}" type="presOf" srcId="{198ACE8E-34F4-43E6-BB2E-1809B1CC58DC}" destId="{A60B0346-3B6D-4C61-9D93-51B8B5CDAF60}" srcOrd="0" destOrd="0" presId="urn:microsoft.com/office/officeart/2005/8/layout/process3"/>
    <dgm:cxn modelId="{3B34FB4A-2B60-4D20-A47E-A48AAD87891D}" srcId="{0F6BA1FB-59E5-4F16-A7B4-1533BB1F09E4}" destId="{BD094E40-A207-4D96-B3C0-C2472885D36D}" srcOrd="1" destOrd="0" parTransId="{159B5C97-E36D-4434-89CD-8B915F9BCB10}" sibTransId="{C59ED6BD-1653-4511-91EF-226FF9004C56}"/>
    <dgm:cxn modelId="{8327A44B-5326-4A8B-9B23-A3D3C09A16F3}" srcId="{0F5B3066-540F-4606-ADEC-65EB1C3E9627}" destId="{198ACE8E-34F4-43E6-BB2E-1809B1CC58DC}" srcOrd="0" destOrd="0" parTransId="{49F555B2-B165-4CB6-8578-DF4BCD791ABF}" sibTransId="{C54063C4-24CD-4834-9424-53756AE38C6B}"/>
    <dgm:cxn modelId="{A644EE5A-CFA0-4715-A567-859B0A02E72A}" type="presOf" srcId="{1D096F01-AEA8-401D-8348-98E9A81F3CE0}" destId="{A8AFE81E-06B9-4D38-BED9-921BF040125D}" srcOrd="0" destOrd="0" presId="urn:microsoft.com/office/officeart/2005/8/layout/process3"/>
    <dgm:cxn modelId="{58E4FB81-8FE0-4E8C-A4EF-37501E3BB06C}" type="presOf" srcId="{BD094E40-A207-4D96-B3C0-C2472885D36D}" destId="{AA2DF034-31A5-427B-B635-5A5CE18D7A54}" srcOrd="0" destOrd="1" presId="urn:microsoft.com/office/officeart/2005/8/layout/process3"/>
    <dgm:cxn modelId="{439D608D-4879-431B-91DF-FB2FF49A5639}" type="presOf" srcId="{3D5550E2-142C-4C66-B2B6-C21D4E4323AB}" destId="{675D8D41-AE28-46E9-B12F-81240CF1EA30}" srcOrd="0" destOrd="1" presId="urn:microsoft.com/office/officeart/2005/8/layout/process3"/>
    <dgm:cxn modelId="{8530B298-49BC-4783-9333-DE79AB7E5895}" type="presOf" srcId="{05791EAF-8232-41A5-9C7D-B89C73321FD9}" destId="{68F244D8-4249-4F85-BFFA-F65EFE767F29}" srcOrd="0" destOrd="1" presId="urn:microsoft.com/office/officeart/2005/8/layout/process3"/>
    <dgm:cxn modelId="{B8F8CE9B-8C2D-423F-9D23-FBBEC2A427D6}" type="presOf" srcId="{7DBF5CB5-29DD-4671-A0F3-981D48571500}" destId="{058DD343-CC7B-472C-A424-C7433B7D4FA5}" srcOrd="1" destOrd="0" presId="urn:microsoft.com/office/officeart/2005/8/layout/process3"/>
    <dgm:cxn modelId="{3291EE9F-54F3-4F0B-B8B6-7FD80A428888}" srcId="{1D096F01-AEA8-401D-8348-98E9A81F3CE0}" destId="{6618E6BD-5132-418E-8A33-0667ED34C8C1}" srcOrd="0" destOrd="0" parTransId="{E0EDCD4A-B860-494E-A0EC-20E886C696E0}" sibTransId="{CF2FE5D5-294D-48EF-BB3D-D8485D298038}"/>
    <dgm:cxn modelId="{7CAB9DA0-689F-4F67-BD4E-ED80207F9232}" type="presOf" srcId="{0F5B3066-540F-4606-ADEC-65EB1C3E9627}" destId="{831A01D2-B50D-405A-97EA-EDE747ED3FE8}" srcOrd="0" destOrd="0" presId="urn:microsoft.com/office/officeart/2005/8/layout/process3"/>
    <dgm:cxn modelId="{B24238A2-037E-46D5-9FA2-2E7EEBF41297}" type="presOf" srcId="{0F6BA1FB-59E5-4F16-A7B4-1533BB1F09E4}" destId="{80781CC3-DEEF-47D8-9FD3-D0344BC4E8D1}" srcOrd="1" destOrd="0" presId="urn:microsoft.com/office/officeart/2005/8/layout/process3"/>
    <dgm:cxn modelId="{47F8EBA3-3783-4876-B564-E3A9689504E2}" type="presOf" srcId="{D6676208-F0A7-42BE-9BD9-44C30DFE2FA0}" destId="{675D8D41-AE28-46E9-B12F-81240CF1EA30}" srcOrd="0" destOrd="0" presId="urn:microsoft.com/office/officeart/2005/8/layout/process3"/>
    <dgm:cxn modelId="{3E0078A4-1B53-45C3-9B7A-DDF556B3BB51}" type="presOf" srcId="{84F175BF-E572-49FA-81AC-B440CAFE584D}" destId="{AA2DF034-31A5-427B-B635-5A5CE18D7A54}" srcOrd="0" destOrd="0" presId="urn:microsoft.com/office/officeart/2005/8/layout/process3"/>
    <dgm:cxn modelId="{FD2381C0-DA6F-4859-90D6-313730044E7C}" srcId="{0F5B3066-540F-4606-ADEC-65EB1C3E9627}" destId="{1D096F01-AEA8-401D-8348-98E9A81F3CE0}" srcOrd="2" destOrd="0" parTransId="{AB9DA1CE-0370-48BB-8362-3A4CBF7FFB29}" sibTransId="{6088456C-4B73-4948-985C-DD954DEF44EF}"/>
    <dgm:cxn modelId="{FBB017D1-8949-4BB8-B450-AED83F49B1AC}" srcId="{198ACE8E-34F4-43E6-BB2E-1809B1CC58DC}" destId="{D6676208-F0A7-42BE-9BD9-44C30DFE2FA0}" srcOrd="0" destOrd="0" parTransId="{837AAE2D-7B7C-4BDC-8A60-D207DE3B7DAF}" sibTransId="{61EA728F-460F-4058-B06F-2C62EC4E7CB2}"/>
    <dgm:cxn modelId="{F0FA65E5-FB81-4E7A-9467-65363565F4A0}" srcId="{0F5B3066-540F-4606-ADEC-65EB1C3E9627}" destId="{0F6BA1FB-59E5-4F16-A7B4-1533BB1F09E4}" srcOrd="1" destOrd="0" parTransId="{6A557BB1-C0DD-44CB-8745-CE5481476209}" sibTransId="{7DBF5CB5-29DD-4671-A0F3-981D48571500}"/>
    <dgm:cxn modelId="{2AC490CD-AFAC-4B0A-A27B-111A3B8DBF2C}" type="presParOf" srcId="{831A01D2-B50D-405A-97EA-EDE747ED3FE8}" destId="{F4313C2E-6A0A-49E8-8CC3-4549F027C185}" srcOrd="0" destOrd="0" presId="urn:microsoft.com/office/officeart/2005/8/layout/process3"/>
    <dgm:cxn modelId="{9259BD4D-A22A-459D-8FAE-ACE93542A168}" type="presParOf" srcId="{F4313C2E-6A0A-49E8-8CC3-4549F027C185}" destId="{A60B0346-3B6D-4C61-9D93-51B8B5CDAF60}" srcOrd="0" destOrd="0" presId="urn:microsoft.com/office/officeart/2005/8/layout/process3"/>
    <dgm:cxn modelId="{C0CBA6EE-5D5E-462D-82F5-9AE2BF5A7EE6}" type="presParOf" srcId="{F4313C2E-6A0A-49E8-8CC3-4549F027C185}" destId="{B2405F44-CD17-4C0B-A07F-9431000BA021}" srcOrd="1" destOrd="0" presId="urn:microsoft.com/office/officeart/2005/8/layout/process3"/>
    <dgm:cxn modelId="{1C89050C-B529-4031-A97C-85FE3E1A1156}" type="presParOf" srcId="{F4313C2E-6A0A-49E8-8CC3-4549F027C185}" destId="{675D8D41-AE28-46E9-B12F-81240CF1EA30}" srcOrd="2" destOrd="0" presId="urn:microsoft.com/office/officeart/2005/8/layout/process3"/>
    <dgm:cxn modelId="{AD66F567-5B1E-42F7-BC7E-A73B83B6F33B}" type="presParOf" srcId="{831A01D2-B50D-405A-97EA-EDE747ED3FE8}" destId="{CB50A078-69CA-4E07-ACF5-FEA060AB1FFA}" srcOrd="1" destOrd="0" presId="urn:microsoft.com/office/officeart/2005/8/layout/process3"/>
    <dgm:cxn modelId="{A04F6B4E-B188-4B71-B76B-FBE234B7EE48}" type="presParOf" srcId="{CB50A078-69CA-4E07-ACF5-FEA060AB1FFA}" destId="{9507C255-2DCF-4885-9574-E3C18063342F}" srcOrd="0" destOrd="0" presId="urn:microsoft.com/office/officeart/2005/8/layout/process3"/>
    <dgm:cxn modelId="{36520F30-2051-4E0E-B0BB-E165699A0CAF}" type="presParOf" srcId="{831A01D2-B50D-405A-97EA-EDE747ED3FE8}" destId="{309BC8F9-D582-4C9A-B044-F31ACBA6EDBF}" srcOrd="2" destOrd="0" presId="urn:microsoft.com/office/officeart/2005/8/layout/process3"/>
    <dgm:cxn modelId="{46FABDE9-04D5-4BD2-85E3-237BD9F0BA97}" type="presParOf" srcId="{309BC8F9-D582-4C9A-B044-F31ACBA6EDBF}" destId="{4A939D93-6F1D-4134-B669-92CCAB5EFD86}" srcOrd="0" destOrd="0" presId="urn:microsoft.com/office/officeart/2005/8/layout/process3"/>
    <dgm:cxn modelId="{1DE5DD98-52F9-47D8-AE95-6B77FC1FD9EE}" type="presParOf" srcId="{309BC8F9-D582-4C9A-B044-F31ACBA6EDBF}" destId="{80781CC3-DEEF-47D8-9FD3-D0344BC4E8D1}" srcOrd="1" destOrd="0" presId="urn:microsoft.com/office/officeart/2005/8/layout/process3"/>
    <dgm:cxn modelId="{8D023923-FEA0-409B-8576-DCE50B92DEF1}" type="presParOf" srcId="{309BC8F9-D582-4C9A-B044-F31ACBA6EDBF}" destId="{AA2DF034-31A5-427B-B635-5A5CE18D7A54}" srcOrd="2" destOrd="0" presId="urn:microsoft.com/office/officeart/2005/8/layout/process3"/>
    <dgm:cxn modelId="{98B82E02-E827-47DD-8D17-3545F2F5D2A7}" type="presParOf" srcId="{831A01D2-B50D-405A-97EA-EDE747ED3FE8}" destId="{A8B47EA1-C73F-41B1-9FDC-28E7D1EE96DE}" srcOrd="3" destOrd="0" presId="urn:microsoft.com/office/officeart/2005/8/layout/process3"/>
    <dgm:cxn modelId="{0D86978B-B233-4E47-9782-6B369BB96087}" type="presParOf" srcId="{A8B47EA1-C73F-41B1-9FDC-28E7D1EE96DE}" destId="{058DD343-CC7B-472C-A424-C7433B7D4FA5}" srcOrd="0" destOrd="0" presId="urn:microsoft.com/office/officeart/2005/8/layout/process3"/>
    <dgm:cxn modelId="{BC7F7379-0A1B-45E7-8E34-F23156609429}" type="presParOf" srcId="{831A01D2-B50D-405A-97EA-EDE747ED3FE8}" destId="{1D607FAB-A5BC-4CD5-8513-D9B0E82EFF71}" srcOrd="4" destOrd="0" presId="urn:microsoft.com/office/officeart/2005/8/layout/process3"/>
    <dgm:cxn modelId="{61671DAE-4ECC-45C5-80FB-3E730267FEE0}" type="presParOf" srcId="{1D607FAB-A5BC-4CD5-8513-D9B0E82EFF71}" destId="{A8AFE81E-06B9-4D38-BED9-921BF040125D}" srcOrd="0" destOrd="0" presId="urn:microsoft.com/office/officeart/2005/8/layout/process3"/>
    <dgm:cxn modelId="{A304B24B-B2F5-4D0B-98C9-1C61E7E191A8}" type="presParOf" srcId="{1D607FAB-A5BC-4CD5-8513-D9B0E82EFF71}" destId="{5D2D2CF4-A54E-48AA-89A6-A8B05C481655}" srcOrd="1" destOrd="0" presId="urn:microsoft.com/office/officeart/2005/8/layout/process3"/>
    <dgm:cxn modelId="{9291C9AA-44C5-48BC-883A-4EDF17D2E8A7}" type="presParOf" srcId="{1D607FAB-A5BC-4CD5-8513-D9B0E82EFF71}" destId="{68F244D8-4249-4F85-BFFA-F65EFE767F29}"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5B3066-540F-4606-ADEC-65EB1C3E9627}" type="doc">
      <dgm:prSet loTypeId="urn:microsoft.com/office/officeart/2009/3/layout/SubStepProcess" loCatId="process" qsTypeId="urn:microsoft.com/office/officeart/2005/8/quickstyle/simple1" qsCatId="simple" csTypeId="urn:microsoft.com/office/officeart/2005/8/colors/colorful1" csCatId="colorful" phldr="1"/>
      <dgm:spPr/>
      <dgm:t>
        <a:bodyPr rtlCol="0"/>
        <a:lstStyle/>
        <a:p>
          <a:pPr rtl="0"/>
          <a:endParaRPr lang="en-US"/>
        </a:p>
      </dgm:t>
    </dgm:pt>
    <dgm:pt modelId="{198ACE8E-34F4-43E6-BB2E-1809B1CC58DC}">
      <dgm:prSet/>
      <dgm:spPr>
        <a:solidFill>
          <a:schemeClr val="accent1">
            <a:lumMod val="40000"/>
            <a:lumOff val="60000"/>
            <a:alpha val="90000"/>
          </a:schemeClr>
        </a:solidFill>
        <a:ln>
          <a:noFill/>
        </a:ln>
      </dgm:spPr>
      <dgm:t>
        <a:bodyPr rtlCol="0"/>
        <a:lstStyle/>
        <a:p>
          <a:pPr rtl="0"/>
          <a:r>
            <a:rPr lang="en-US" altLang="zh-CN" noProof="0" dirty="0">
              <a:latin typeface="Microsoft YaHei UI" panose="020B0503020204020204" pitchFamily="34" charset="-122"/>
              <a:ea typeface="Microsoft YaHei UI" panose="020B0503020204020204" pitchFamily="34" charset="-122"/>
            </a:rPr>
            <a:t>Flutter</a:t>
          </a:r>
        </a:p>
        <a:p>
          <a:pPr rtl="0"/>
          <a:r>
            <a:rPr lang="zh-CN" altLang="en-US" noProof="0" dirty="0">
              <a:latin typeface="Microsoft YaHei UI" panose="020B0503020204020204" pitchFamily="34" charset="-122"/>
              <a:ea typeface="Microsoft YaHei UI" panose="020B0503020204020204" pitchFamily="34" charset="-122"/>
            </a:rPr>
            <a:t>定义</a:t>
          </a:r>
        </a:p>
      </dgm:t>
    </dgm:pt>
    <dgm:pt modelId="{49F555B2-B165-4CB6-8578-DF4BCD791ABF}" type="parTrans" cxnId="{8327A44B-5326-4A8B-9B23-A3D3C09A16F3}">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C54063C4-24CD-4834-9424-53756AE38C6B}" type="sibTrans" cxnId="{8327A44B-5326-4A8B-9B23-A3D3C09A16F3}">
      <dgm:prSet phldrT="1" phldr="0"/>
      <dgm:spPr>
        <a:solidFill>
          <a:schemeClr val="accent1"/>
        </a:solidFill>
        <a:ln>
          <a:noFill/>
        </a:ln>
      </dgm:spPr>
      <dgm:t>
        <a:bodyPr/>
        <a:lstStyle/>
        <a:p>
          <a:endParaRPr lang="zh-CN" altLang="en-US"/>
        </a:p>
      </dgm:t>
    </dgm:pt>
    <dgm:pt modelId="{0F6BA1FB-59E5-4F16-A7B4-1533BB1F09E4}">
      <dgm:prSet/>
      <dgm:spPr>
        <a:solidFill>
          <a:schemeClr val="accent2">
            <a:lumMod val="40000"/>
            <a:lumOff val="60000"/>
            <a:alpha val="90000"/>
          </a:schemeClr>
        </a:solidFill>
        <a:ln>
          <a:noFill/>
        </a:ln>
      </dgm:spPr>
      <dgm:t>
        <a:bodyPr rtlCol="0"/>
        <a:lstStyle/>
        <a:p>
          <a:pPr rtl="0"/>
          <a:r>
            <a:rPr lang="en-US" altLang="zh-CN" noProof="0" dirty="0">
              <a:latin typeface="Microsoft YaHei UI" panose="020B0503020204020204" pitchFamily="34" charset="-122"/>
              <a:ea typeface="Microsoft YaHei UI" panose="020B0503020204020204" pitchFamily="34" charset="-122"/>
            </a:rPr>
            <a:t>Flutter</a:t>
          </a:r>
        </a:p>
        <a:p>
          <a:pPr rtl="0"/>
          <a:r>
            <a:rPr lang="zh-CN" altLang="en-US" noProof="0" dirty="0">
              <a:latin typeface="Microsoft YaHei UI" panose="020B0503020204020204" pitchFamily="34" charset="-122"/>
              <a:ea typeface="Microsoft YaHei UI" panose="020B0503020204020204" pitchFamily="34" charset="-122"/>
            </a:rPr>
            <a:t>语法（</a:t>
          </a:r>
          <a:r>
            <a:rPr lang="en-US" altLang="zh-CN" noProof="0" dirty="0">
              <a:latin typeface="Microsoft YaHei UI" panose="020B0503020204020204" pitchFamily="34" charset="-122"/>
              <a:ea typeface="Microsoft YaHei UI" panose="020B0503020204020204" pitchFamily="34" charset="-122"/>
            </a:rPr>
            <a:t>Dart</a:t>
          </a:r>
          <a:r>
            <a:rPr lang="zh-CN" altLang="en-US" noProof="0" dirty="0">
              <a:latin typeface="Microsoft YaHei UI" panose="020B0503020204020204" pitchFamily="34" charset="-122"/>
              <a:ea typeface="Microsoft YaHei UI" panose="020B0503020204020204" pitchFamily="34" charset="-122"/>
            </a:rPr>
            <a:t>）</a:t>
          </a:r>
        </a:p>
      </dgm:t>
    </dgm:pt>
    <dgm:pt modelId="{6A557BB1-C0DD-44CB-8745-CE5481476209}" type="parTrans" cxnId="{F0FA65E5-FB81-4E7A-9467-65363565F4A0}">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7DBF5CB5-29DD-4671-A0F3-981D48571500}" type="sibTrans" cxnId="{F0FA65E5-FB81-4E7A-9467-65363565F4A0}">
      <dgm:prSet phldrT="2" phldr="0"/>
      <dgm:spPr>
        <a:solidFill>
          <a:schemeClr val="accent2"/>
        </a:solidFill>
        <a:ln>
          <a:noFill/>
        </a:ln>
      </dgm:spPr>
      <dgm:t>
        <a:bodyPr/>
        <a:lstStyle/>
        <a:p>
          <a:endParaRPr lang="zh-CN" altLang="en-US"/>
        </a:p>
      </dgm:t>
    </dgm:pt>
    <dgm:pt modelId="{1D096F01-AEA8-401D-8348-98E9A81F3CE0}">
      <dgm:prSet/>
      <dgm:spPr>
        <a:solidFill>
          <a:schemeClr val="accent4">
            <a:alpha val="90000"/>
          </a:schemeClr>
        </a:solidFill>
        <a:ln>
          <a:noFill/>
        </a:ln>
      </dgm:spPr>
      <dgm:t>
        <a:bodyPr rtlCol="0"/>
        <a:lstStyle/>
        <a:p>
          <a:pPr rtl="0"/>
          <a:r>
            <a:rPr lang="en-US" altLang="zh-CN" noProof="0" dirty="0">
              <a:latin typeface="Microsoft YaHei UI" panose="020B0503020204020204" pitchFamily="34" charset="-122"/>
              <a:ea typeface="Microsoft YaHei UI" panose="020B0503020204020204" pitchFamily="34" charset="-122"/>
            </a:rPr>
            <a:t>Flutter</a:t>
          </a:r>
        </a:p>
        <a:p>
          <a:pPr rtl="0"/>
          <a:r>
            <a:rPr lang="zh-CN" altLang="en-US" noProof="0" dirty="0">
              <a:latin typeface="Microsoft YaHei UI" panose="020B0503020204020204" pitchFamily="34" charset="-122"/>
              <a:ea typeface="Microsoft YaHei UI" panose="020B0503020204020204" pitchFamily="34" charset="-122"/>
            </a:rPr>
            <a:t>构建</a:t>
          </a:r>
        </a:p>
      </dgm:t>
    </dgm:pt>
    <dgm:pt modelId="{AB9DA1CE-0370-48BB-8362-3A4CBF7FFB29}" type="parTrans" cxnId="{FD2381C0-DA6F-4859-90D6-313730044E7C}">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6088456C-4B73-4948-985C-DD954DEF44EF}" type="sibTrans" cxnId="{FD2381C0-DA6F-4859-90D6-313730044E7C}">
      <dgm:prSet phldrT="3" phldr="0"/>
      <dgm:spPr>
        <a:solidFill>
          <a:schemeClr val="accent4"/>
        </a:solidFill>
        <a:ln>
          <a:noFill/>
        </a:ln>
      </dgm:spPr>
      <dgm:t>
        <a:bodyPr/>
        <a:lstStyle/>
        <a:p>
          <a:endParaRPr lang="zh-CN" altLang="en-US"/>
        </a:p>
      </dgm:t>
    </dgm:pt>
    <dgm:pt modelId="{06FD62B8-3551-4C19-BE95-66DE3AE93D77}" type="pres">
      <dgm:prSet presAssocID="{0F5B3066-540F-4606-ADEC-65EB1C3E9627}" presName="Name0" presStyleCnt="0">
        <dgm:presLayoutVars>
          <dgm:chMax val="7"/>
          <dgm:dir/>
          <dgm:animOne val="branch"/>
        </dgm:presLayoutVars>
      </dgm:prSet>
      <dgm:spPr/>
    </dgm:pt>
    <dgm:pt modelId="{D9C212A7-3673-46FB-A91A-2EFF93C8D9E8}" type="pres">
      <dgm:prSet presAssocID="{198ACE8E-34F4-43E6-BB2E-1809B1CC58DC}" presName="parTx1" presStyleLbl="node1" presStyleIdx="0" presStyleCnt="3"/>
      <dgm:spPr/>
    </dgm:pt>
    <dgm:pt modelId="{29C7BAE3-40A0-47FD-97F8-47ED3780EFCB}" type="pres">
      <dgm:prSet presAssocID="{0F6BA1FB-59E5-4F16-A7B4-1533BB1F09E4}" presName="parTx2" presStyleLbl="node1" presStyleIdx="1" presStyleCnt="3"/>
      <dgm:spPr/>
    </dgm:pt>
    <dgm:pt modelId="{2D31F4A1-2D90-4372-A349-F06BF269F66A}" type="pres">
      <dgm:prSet presAssocID="{1D096F01-AEA8-401D-8348-98E9A81F3CE0}" presName="parTx3" presStyleLbl="node1" presStyleIdx="2" presStyleCnt="3"/>
      <dgm:spPr/>
    </dgm:pt>
  </dgm:ptLst>
  <dgm:cxnLst>
    <dgm:cxn modelId="{CA15AA12-F9D1-48FE-865A-842598EF4572}" type="presOf" srcId="{1D096F01-AEA8-401D-8348-98E9A81F3CE0}" destId="{2D31F4A1-2D90-4372-A349-F06BF269F66A}" srcOrd="0" destOrd="0" presId="urn:microsoft.com/office/officeart/2009/3/layout/SubStepProcess"/>
    <dgm:cxn modelId="{8327A44B-5326-4A8B-9B23-A3D3C09A16F3}" srcId="{0F5B3066-540F-4606-ADEC-65EB1C3E9627}" destId="{198ACE8E-34F4-43E6-BB2E-1809B1CC58DC}" srcOrd="0" destOrd="0" parTransId="{49F555B2-B165-4CB6-8578-DF4BCD791ABF}" sibTransId="{C54063C4-24CD-4834-9424-53756AE38C6B}"/>
    <dgm:cxn modelId="{283BDC82-6B4E-4824-8666-8A0D962AE390}" type="presOf" srcId="{0F6BA1FB-59E5-4F16-A7B4-1533BB1F09E4}" destId="{29C7BAE3-40A0-47FD-97F8-47ED3780EFCB}" srcOrd="0" destOrd="0" presId="urn:microsoft.com/office/officeart/2009/3/layout/SubStepProcess"/>
    <dgm:cxn modelId="{3201ED92-DEB7-4D5A-9DF9-4E22EF9E8469}" type="presOf" srcId="{0F5B3066-540F-4606-ADEC-65EB1C3E9627}" destId="{06FD62B8-3551-4C19-BE95-66DE3AE93D77}" srcOrd="0" destOrd="0" presId="urn:microsoft.com/office/officeart/2009/3/layout/SubStepProcess"/>
    <dgm:cxn modelId="{FD2381C0-DA6F-4859-90D6-313730044E7C}" srcId="{0F5B3066-540F-4606-ADEC-65EB1C3E9627}" destId="{1D096F01-AEA8-401D-8348-98E9A81F3CE0}" srcOrd="2" destOrd="0" parTransId="{AB9DA1CE-0370-48BB-8362-3A4CBF7FFB29}" sibTransId="{6088456C-4B73-4948-985C-DD954DEF44EF}"/>
    <dgm:cxn modelId="{1B9040E2-D0A9-4E41-81DE-FB4F7C005803}" type="presOf" srcId="{198ACE8E-34F4-43E6-BB2E-1809B1CC58DC}" destId="{D9C212A7-3673-46FB-A91A-2EFF93C8D9E8}" srcOrd="0" destOrd="0" presId="urn:microsoft.com/office/officeart/2009/3/layout/SubStepProcess"/>
    <dgm:cxn modelId="{F0FA65E5-FB81-4E7A-9467-65363565F4A0}" srcId="{0F5B3066-540F-4606-ADEC-65EB1C3E9627}" destId="{0F6BA1FB-59E5-4F16-A7B4-1533BB1F09E4}" srcOrd="1" destOrd="0" parTransId="{6A557BB1-C0DD-44CB-8745-CE5481476209}" sibTransId="{7DBF5CB5-29DD-4671-A0F3-981D48571500}"/>
    <dgm:cxn modelId="{4DEEFC58-3799-49FE-8841-D9A1FA72BC80}" type="presParOf" srcId="{06FD62B8-3551-4C19-BE95-66DE3AE93D77}" destId="{D9C212A7-3673-46FB-A91A-2EFF93C8D9E8}" srcOrd="0" destOrd="0" presId="urn:microsoft.com/office/officeart/2009/3/layout/SubStepProcess"/>
    <dgm:cxn modelId="{6FA9E7D2-6466-4E88-AAC5-4D6ECC6B8C67}" type="presParOf" srcId="{06FD62B8-3551-4C19-BE95-66DE3AE93D77}" destId="{29C7BAE3-40A0-47FD-97F8-47ED3780EFCB}" srcOrd="1" destOrd="0" presId="urn:microsoft.com/office/officeart/2009/3/layout/SubStepProcess"/>
    <dgm:cxn modelId="{83BAAE04-D35F-44BA-9CD4-0D40291F0992}" type="presParOf" srcId="{06FD62B8-3551-4C19-BE95-66DE3AE93D77}" destId="{2D31F4A1-2D90-4372-A349-F06BF269F66A}" srcOrd="2"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C84EF5-0F7B-4442-8242-F619D048578D}" type="doc">
      <dgm:prSet loTypeId="urn:microsoft.com/office/officeart/2005/8/layout/process1" loCatId="process" qsTypeId="urn:microsoft.com/office/officeart/2005/8/quickstyle/simple1" qsCatId="simple" csTypeId="urn:microsoft.com/office/officeart/2005/8/colors/colorful4" csCatId="colorful" phldr="1"/>
      <dgm:spPr/>
    </dgm:pt>
    <dgm:pt modelId="{1394931D-CAF9-4ACD-BF13-D0893E43426D}">
      <dgm:prSet phldrT="[文本]"/>
      <dgm:spPr/>
      <dgm:t>
        <a:bodyPr/>
        <a:lstStyle/>
        <a:p>
          <a:r>
            <a:rPr lang="zh-CN" altLang="en-US" dirty="0"/>
            <a:t>后端返回</a:t>
          </a:r>
          <a:r>
            <a:rPr lang="en-US" altLang="zh-CN" dirty="0"/>
            <a:t>Json</a:t>
          </a:r>
          <a:r>
            <a:rPr lang="zh-CN" altLang="en-US" dirty="0"/>
            <a:t>数据</a:t>
          </a:r>
        </a:p>
      </dgm:t>
    </dgm:pt>
    <dgm:pt modelId="{A5223506-DC6E-46A2-80A1-5CDEC1185DF8}" type="parTrans" cxnId="{C68AFE48-4454-4282-A958-B271396DD572}">
      <dgm:prSet/>
      <dgm:spPr/>
      <dgm:t>
        <a:bodyPr/>
        <a:lstStyle/>
        <a:p>
          <a:endParaRPr lang="zh-CN" altLang="en-US"/>
        </a:p>
      </dgm:t>
    </dgm:pt>
    <dgm:pt modelId="{65A02C11-E2B6-47E6-99C5-C06016D7AC72}" type="sibTrans" cxnId="{C68AFE48-4454-4282-A958-B271396DD572}">
      <dgm:prSet/>
      <dgm:spPr/>
      <dgm:t>
        <a:bodyPr/>
        <a:lstStyle/>
        <a:p>
          <a:endParaRPr lang="zh-CN" altLang="en-US"/>
        </a:p>
      </dgm:t>
    </dgm:pt>
    <dgm:pt modelId="{FD9B6D7B-ED17-426C-B09A-2AD557A362AD}">
      <dgm:prSet phldrT="[文本]"/>
      <dgm:spPr/>
      <dgm:t>
        <a:bodyPr/>
        <a:lstStyle/>
        <a:p>
          <a:r>
            <a:rPr lang="zh-CN" altLang="en-US" dirty="0"/>
            <a:t>利用</a:t>
          </a:r>
          <a:r>
            <a:rPr lang="en-US" altLang="zh-CN" dirty="0"/>
            <a:t>convert</a:t>
          </a:r>
          <a:r>
            <a:rPr lang="zh-CN" altLang="en-US" dirty="0"/>
            <a:t>转为列表</a:t>
          </a:r>
          <a:r>
            <a:rPr lang="en-US" altLang="zh-CN" dirty="0"/>
            <a:t>(</a:t>
          </a:r>
          <a:r>
            <a:rPr lang="zh-CN" altLang="en-US" dirty="0"/>
            <a:t>数组</a:t>
          </a:r>
          <a:r>
            <a:rPr lang="en-US" altLang="zh-CN" dirty="0"/>
            <a:t>)</a:t>
          </a:r>
          <a:r>
            <a:rPr lang="zh-CN" altLang="en-US" dirty="0"/>
            <a:t>或者对象</a:t>
          </a:r>
        </a:p>
      </dgm:t>
    </dgm:pt>
    <dgm:pt modelId="{B35D0250-B979-4DA9-B159-64963D6D3A08}" type="parTrans" cxnId="{16A740F0-19F7-4FE7-98AD-F06C5AF15E6F}">
      <dgm:prSet/>
      <dgm:spPr/>
      <dgm:t>
        <a:bodyPr/>
        <a:lstStyle/>
        <a:p>
          <a:endParaRPr lang="zh-CN" altLang="en-US"/>
        </a:p>
      </dgm:t>
    </dgm:pt>
    <dgm:pt modelId="{C1B2F149-841F-489F-810F-900A10ECDA91}" type="sibTrans" cxnId="{16A740F0-19F7-4FE7-98AD-F06C5AF15E6F}">
      <dgm:prSet/>
      <dgm:spPr/>
      <dgm:t>
        <a:bodyPr/>
        <a:lstStyle/>
        <a:p>
          <a:endParaRPr lang="zh-CN" altLang="en-US"/>
        </a:p>
      </dgm:t>
    </dgm:pt>
    <dgm:pt modelId="{1322DCFF-3368-42C3-A22A-2A5D784C762C}">
      <dgm:prSet phldrT="[文本]"/>
      <dgm:spPr/>
      <dgm:t>
        <a:bodyPr/>
        <a:lstStyle/>
        <a:p>
          <a:r>
            <a:rPr lang="zh-CN" altLang="en-US" dirty="0"/>
            <a:t>对数据进行操作</a:t>
          </a:r>
        </a:p>
      </dgm:t>
    </dgm:pt>
    <dgm:pt modelId="{A1B517B4-6DFB-4778-96C2-81A56F97F100}" type="parTrans" cxnId="{4A4E096D-57C1-43AC-B5DD-EF4AE0FB4BC6}">
      <dgm:prSet/>
      <dgm:spPr/>
      <dgm:t>
        <a:bodyPr/>
        <a:lstStyle/>
        <a:p>
          <a:endParaRPr lang="zh-CN" altLang="en-US"/>
        </a:p>
      </dgm:t>
    </dgm:pt>
    <dgm:pt modelId="{8D260F74-C234-45CC-AF77-76355C05A225}" type="sibTrans" cxnId="{4A4E096D-57C1-43AC-B5DD-EF4AE0FB4BC6}">
      <dgm:prSet/>
      <dgm:spPr/>
      <dgm:t>
        <a:bodyPr/>
        <a:lstStyle/>
        <a:p>
          <a:endParaRPr lang="zh-CN" altLang="en-US"/>
        </a:p>
      </dgm:t>
    </dgm:pt>
    <dgm:pt modelId="{02CC7818-7CE7-4934-A85D-8025DC23EEE4}" type="pres">
      <dgm:prSet presAssocID="{A6C84EF5-0F7B-4442-8242-F619D048578D}" presName="Name0" presStyleCnt="0">
        <dgm:presLayoutVars>
          <dgm:dir/>
          <dgm:resizeHandles val="exact"/>
        </dgm:presLayoutVars>
      </dgm:prSet>
      <dgm:spPr/>
    </dgm:pt>
    <dgm:pt modelId="{2A8F06F1-4517-4F3C-B81D-F1213F4FEBBE}" type="pres">
      <dgm:prSet presAssocID="{1394931D-CAF9-4ACD-BF13-D0893E43426D}" presName="node" presStyleLbl="node1" presStyleIdx="0" presStyleCnt="3">
        <dgm:presLayoutVars>
          <dgm:bulletEnabled val="1"/>
        </dgm:presLayoutVars>
      </dgm:prSet>
      <dgm:spPr/>
    </dgm:pt>
    <dgm:pt modelId="{9DFD3230-BE4B-429B-B6F1-9ED3F7D43073}" type="pres">
      <dgm:prSet presAssocID="{65A02C11-E2B6-47E6-99C5-C06016D7AC72}" presName="sibTrans" presStyleLbl="sibTrans2D1" presStyleIdx="0" presStyleCnt="2"/>
      <dgm:spPr/>
    </dgm:pt>
    <dgm:pt modelId="{5FE66495-A741-499B-B326-BA17C75F20EF}" type="pres">
      <dgm:prSet presAssocID="{65A02C11-E2B6-47E6-99C5-C06016D7AC72}" presName="connectorText" presStyleLbl="sibTrans2D1" presStyleIdx="0" presStyleCnt="2"/>
      <dgm:spPr/>
    </dgm:pt>
    <dgm:pt modelId="{7A00A105-AF58-4AA5-9B1D-09826B59FAA0}" type="pres">
      <dgm:prSet presAssocID="{FD9B6D7B-ED17-426C-B09A-2AD557A362AD}" presName="node" presStyleLbl="node1" presStyleIdx="1" presStyleCnt="3">
        <dgm:presLayoutVars>
          <dgm:bulletEnabled val="1"/>
        </dgm:presLayoutVars>
      </dgm:prSet>
      <dgm:spPr/>
    </dgm:pt>
    <dgm:pt modelId="{FCE21143-FFD8-4C05-B504-BFC281AB9AA8}" type="pres">
      <dgm:prSet presAssocID="{C1B2F149-841F-489F-810F-900A10ECDA91}" presName="sibTrans" presStyleLbl="sibTrans2D1" presStyleIdx="1" presStyleCnt="2"/>
      <dgm:spPr/>
    </dgm:pt>
    <dgm:pt modelId="{1D7C5999-CEF1-4AC2-8AD5-60B8F15F767E}" type="pres">
      <dgm:prSet presAssocID="{C1B2F149-841F-489F-810F-900A10ECDA91}" presName="connectorText" presStyleLbl="sibTrans2D1" presStyleIdx="1" presStyleCnt="2"/>
      <dgm:spPr/>
    </dgm:pt>
    <dgm:pt modelId="{3957DC2B-F256-4141-B090-4841DE85B97F}" type="pres">
      <dgm:prSet presAssocID="{1322DCFF-3368-42C3-A22A-2A5D784C762C}" presName="node" presStyleLbl="node1" presStyleIdx="2" presStyleCnt="3">
        <dgm:presLayoutVars>
          <dgm:bulletEnabled val="1"/>
        </dgm:presLayoutVars>
      </dgm:prSet>
      <dgm:spPr/>
    </dgm:pt>
  </dgm:ptLst>
  <dgm:cxnLst>
    <dgm:cxn modelId="{B2C54C5B-1EB7-4027-9A3C-ED82C3B6ED61}" type="presOf" srcId="{1322DCFF-3368-42C3-A22A-2A5D784C762C}" destId="{3957DC2B-F256-4141-B090-4841DE85B97F}" srcOrd="0" destOrd="0" presId="urn:microsoft.com/office/officeart/2005/8/layout/process1"/>
    <dgm:cxn modelId="{70488D43-A0EF-49C8-BC72-0A1B227546EC}" type="presOf" srcId="{65A02C11-E2B6-47E6-99C5-C06016D7AC72}" destId="{5FE66495-A741-499B-B326-BA17C75F20EF}" srcOrd="1" destOrd="0" presId="urn:microsoft.com/office/officeart/2005/8/layout/process1"/>
    <dgm:cxn modelId="{C68AFE48-4454-4282-A958-B271396DD572}" srcId="{A6C84EF5-0F7B-4442-8242-F619D048578D}" destId="{1394931D-CAF9-4ACD-BF13-D0893E43426D}" srcOrd="0" destOrd="0" parTransId="{A5223506-DC6E-46A2-80A1-5CDEC1185DF8}" sibTransId="{65A02C11-E2B6-47E6-99C5-C06016D7AC72}"/>
    <dgm:cxn modelId="{4A4E096D-57C1-43AC-B5DD-EF4AE0FB4BC6}" srcId="{A6C84EF5-0F7B-4442-8242-F619D048578D}" destId="{1322DCFF-3368-42C3-A22A-2A5D784C762C}" srcOrd="2" destOrd="0" parTransId="{A1B517B4-6DFB-4778-96C2-81A56F97F100}" sibTransId="{8D260F74-C234-45CC-AF77-76355C05A225}"/>
    <dgm:cxn modelId="{276C387C-4274-4CBB-B86B-E221644A7F56}" type="presOf" srcId="{A6C84EF5-0F7B-4442-8242-F619D048578D}" destId="{02CC7818-7CE7-4934-A85D-8025DC23EEE4}" srcOrd="0" destOrd="0" presId="urn:microsoft.com/office/officeart/2005/8/layout/process1"/>
    <dgm:cxn modelId="{D0EC36A1-36BD-4A8C-AD70-0A776DE290AD}" type="presOf" srcId="{C1B2F149-841F-489F-810F-900A10ECDA91}" destId="{1D7C5999-CEF1-4AC2-8AD5-60B8F15F767E}" srcOrd="1" destOrd="0" presId="urn:microsoft.com/office/officeart/2005/8/layout/process1"/>
    <dgm:cxn modelId="{591A15A5-9838-44E0-8861-56E23E8D9C36}" type="presOf" srcId="{65A02C11-E2B6-47E6-99C5-C06016D7AC72}" destId="{9DFD3230-BE4B-429B-B6F1-9ED3F7D43073}" srcOrd="0" destOrd="0" presId="urn:microsoft.com/office/officeart/2005/8/layout/process1"/>
    <dgm:cxn modelId="{0AFA06C7-24F8-4D51-BA57-059F0338CEE5}" type="presOf" srcId="{1394931D-CAF9-4ACD-BF13-D0893E43426D}" destId="{2A8F06F1-4517-4F3C-B81D-F1213F4FEBBE}" srcOrd="0" destOrd="0" presId="urn:microsoft.com/office/officeart/2005/8/layout/process1"/>
    <dgm:cxn modelId="{972DBECF-98B5-42F5-ADEE-9357EFE23E8E}" type="presOf" srcId="{C1B2F149-841F-489F-810F-900A10ECDA91}" destId="{FCE21143-FFD8-4C05-B504-BFC281AB9AA8}" srcOrd="0" destOrd="0" presId="urn:microsoft.com/office/officeart/2005/8/layout/process1"/>
    <dgm:cxn modelId="{F024C7E5-251C-40B3-ABF6-30B212D9997B}" type="presOf" srcId="{FD9B6D7B-ED17-426C-B09A-2AD557A362AD}" destId="{7A00A105-AF58-4AA5-9B1D-09826B59FAA0}" srcOrd="0" destOrd="0" presId="urn:microsoft.com/office/officeart/2005/8/layout/process1"/>
    <dgm:cxn modelId="{16A740F0-19F7-4FE7-98AD-F06C5AF15E6F}" srcId="{A6C84EF5-0F7B-4442-8242-F619D048578D}" destId="{FD9B6D7B-ED17-426C-B09A-2AD557A362AD}" srcOrd="1" destOrd="0" parTransId="{B35D0250-B979-4DA9-B159-64963D6D3A08}" sibTransId="{C1B2F149-841F-489F-810F-900A10ECDA91}"/>
    <dgm:cxn modelId="{0938CA79-F5C2-4486-BA2E-97AC84D3B87E}" type="presParOf" srcId="{02CC7818-7CE7-4934-A85D-8025DC23EEE4}" destId="{2A8F06F1-4517-4F3C-B81D-F1213F4FEBBE}" srcOrd="0" destOrd="0" presId="urn:microsoft.com/office/officeart/2005/8/layout/process1"/>
    <dgm:cxn modelId="{BDC75A0A-1957-4268-ACDE-E15A14EA2185}" type="presParOf" srcId="{02CC7818-7CE7-4934-A85D-8025DC23EEE4}" destId="{9DFD3230-BE4B-429B-B6F1-9ED3F7D43073}" srcOrd="1" destOrd="0" presId="urn:microsoft.com/office/officeart/2005/8/layout/process1"/>
    <dgm:cxn modelId="{700BFAF5-8794-42AA-AB70-F62B5AB2D2D3}" type="presParOf" srcId="{9DFD3230-BE4B-429B-B6F1-9ED3F7D43073}" destId="{5FE66495-A741-499B-B326-BA17C75F20EF}" srcOrd="0" destOrd="0" presId="urn:microsoft.com/office/officeart/2005/8/layout/process1"/>
    <dgm:cxn modelId="{BEA51DFD-0519-4882-95F9-F27D71457348}" type="presParOf" srcId="{02CC7818-7CE7-4934-A85D-8025DC23EEE4}" destId="{7A00A105-AF58-4AA5-9B1D-09826B59FAA0}" srcOrd="2" destOrd="0" presId="urn:microsoft.com/office/officeart/2005/8/layout/process1"/>
    <dgm:cxn modelId="{BC4AC3D5-79F8-4AA6-B58A-D66064B2404F}" type="presParOf" srcId="{02CC7818-7CE7-4934-A85D-8025DC23EEE4}" destId="{FCE21143-FFD8-4C05-B504-BFC281AB9AA8}" srcOrd="3" destOrd="0" presId="urn:microsoft.com/office/officeart/2005/8/layout/process1"/>
    <dgm:cxn modelId="{7374F674-36DC-49B5-862F-217C33A6C382}" type="presParOf" srcId="{FCE21143-FFD8-4C05-B504-BFC281AB9AA8}" destId="{1D7C5999-CEF1-4AC2-8AD5-60B8F15F767E}" srcOrd="0" destOrd="0" presId="urn:microsoft.com/office/officeart/2005/8/layout/process1"/>
    <dgm:cxn modelId="{F2F2F172-0550-487D-8892-A1A26107920B}" type="presParOf" srcId="{02CC7818-7CE7-4934-A85D-8025DC23EEE4}" destId="{3957DC2B-F256-4141-B090-4841DE85B97F}"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C212A7-3673-46FB-A91A-2EFF93C8D9E8}">
      <dsp:nvSpPr>
        <dsp:cNvPr id="0" name=""/>
        <dsp:cNvSpPr/>
      </dsp:nvSpPr>
      <dsp:spPr>
        <a:xfrm>
          <a:off x="4978" y="140343"/>
          <a:ext cx="3395201" cy="3395201"/>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rtlCol="0" anchor="ctr" anchorCtr="0">
          <a:noAutofit/>
        </a:bodyPr>
        <a:lstStyle/>
        <a:p>
          <a:pPr marL="0" lvl="0" indent="0" algn="ctr" defTabSz="1644650" rtl="0">
            <a:lnSpc>
              <a:spcPct val="90000"/>
            </a:lnSpc>
            <a:spcBef>
              <a:spcPct val="0"/>
            </a:spcBef>
            <a:spcAft>
              <a:spcPct val="35000"/>
            </a:spcAft>
            <a:buNone/>
          </a:pPr>
          <a:r>
            <a:rPr lang="en-US" altLang="zh-CN" sz="3700" kern="1200" noProof="0" dirty="0">
              <a:latin typeface="Microsoft YaHei UI" panose="020B0503020204020204" pitchFamily="34" charset="-122"/>
              <a:ea typeface="Microsoft YaHei UI" panose="020B0503020204020204" pitchFamily="34" charset="-122"/>
            </a:rPr>
            <a:t>Flutter</a:t>
          </a:r>
        </a:p>
        <a:p>
          <a:pPr marL="0" lvl="0" indent="0" algn="ctr" defTabSz="1644650" rtl="0">
            <a:lnSpc>
              <a:spcPct val="90000"/>
            </a:lnSpc>
            <a:spcBef>
              <a:spcPct val="0"/>
            </a:spcBef>
            <a:spcAft>
              <a:spcPct val="35000"/>
            </a:spcAft>
            <a:buNone/>
          </a:pPr>
          <a:r>
            <a:rPr lang="zh-CN" altLang="en-US" sz="3700" kern="1200" noProof="0" dirty="0">
              <a:latin typeface="Microsoft YaHei UI" panose="020B0503020204020204" pitchFamily="34" charset="-122"/>
              <a:ea typeface="Microsoft YaHei UI" panose="020B0503020204020204" pitchFamily="34" charset="-122"/>
            </a:rPr>
            <a:t>定义</a:t>
          </a:r>
        </a:p>
      </dsp:txBody>
      <dsp:txXfrm>
        <a:off x="502194" y="637559"/>
        <a:ext cx="2400769" cy="2400769"/>
      </dsp:txXfrm>
    </dsp:sp>
    <dsp:sp modelId="{29C7BAE3-40A0-47FD-97F8-47ED3780EFCB}">
      <dsp:nvSpPr>
        <dsp:cNvPr id="0" name=""/>
        <dsp:cNvSpPr/>
      </dsp:nvSpPr>
      <dsp:spPr>
        <a:xfrm>
          <a:off x="3400179" y="140343"/>
          <a:ext cx="3395201" cy="3395201"/>
        </a:xfrm>
        <a:prstGeom prst="ellipse">
          <a:avLst/>
        </a:prstGeom>
        <a:solidFill>
          <a:schemeClr val="accent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rtlCol="0" anchor="ctr" anchorCtr="0">
          <a:noAutofit/>
        </a:bodyPr>
        <a:lstStyle/>
        <a:p>
          <a:pPr marL="0" lvl="0" indent="0" algn="ctr" defTabSz="1644650" rtl="0">
            <a:lnSpc>
              <a:spcPct val="90000"/>
            </a:lnSpc>
            <a:spcBef>
              <a:spcPct val="0"/>
            </a:spcBef>
            <a:spcAft>
              <a:spcPct val="35000"/>
            </a:spcAft>
            <a:buNone/>
          </a:pPr>
          <a:r>
            <a:rPr lang="en-US" altLang="zh-CN" sz="3700" kern="1200" noProof="0" dirty="0">
              <a:latin typeface="Microsoft YaHei UI" panose="020B0503020204020204" pitchFamily="34" charset="-122"/>
              <a:ea typeface="Microsoft YaHei UI" panose="020B0503020204020204" pitchFamily="34" charset="-122"/>
            </a:rPr>
            <a:t>Flutter</a:t>
          </a:r>
        </a:p>
        <a:p>
          <a:pPr marL="0" lvl="0" indent="0" algn="ctr" defTabSz="1644650" rtl="0">
            <a:lnSpc>
              <a:spcPct val="90000"/>
            </a:lnSpc>
            <a:spcBef>
              <a:spcPct val="0"/>
            </a:spcBef>
            <a:spcAft>
              <a:spcPct val="35000"/>
            </a:spcAft>
            <a:buNone/>
          </a:pPr>
          <a:r>
            <a:rPr lang="zh-CN" altLang="en-US" sz="3700" kern="1200" noProof="0" dirty="0">
              <a:latin typeface="Microsoft YaHei UI" panose="020B0503020204020204" pitchFamily="34" charset="-122"/>
              <a:ea typeface="Microsoft YaHei UI" panose="020B0503020204020204" pitchFamily="34" charset="-122"/>
            </a:rPr>
            <a:t>语法（</a:t>
          </a:r>
          <a:r>
            <a:rPr lang="en-US" altLang="zh-CN" sz="3700" kern="1200" noProof="0" dirty="0">
              <a:latin typeface="Microsoft YaHei UI" panose="020B0503020204020204" pitchFamily="34" charset="-122"/>
              <a:ea typeface="Microsoft YaHei UI" panose="020B0503020204020204" pitchFamily="34" charset="-122"/>
            </a:rPr>
            <a:t>Dart</a:t>
          </a:r>
          <a:r>
            <a:rPr lang="zh-CN" altLang="en-US" sz="3700" kern="1200" noProof="0" dirty="0">
              <a:latin typeface="Microsoft YaHei UI" panose="020B0503020204020204" pitchFamily="34" charset="-122"/>
              <a:ea typeface="Microsoft YaHei UI" panose="020B0503020204020204" pitchFamily="34" charset="-122"/>
            </a:rPr>
            <a:t>）</a:t>
          </a:r>
        </a:p>
      </dsp:txBody>
      <dsp:txXfrm>
        <a:off x="3897395" y="637559"/>
        <a:ext cx="2400769" cy="2400769"/>
      </dsp:txXfrm>
    </dsp:sp>
    <dsp:sp modelId="{2D31F4A1-2D90-4372-A349-F06BF269F66A}">
      <dsp:nvSpPr>
        <dsp:cNvPr id="0" name=""/>
        <dsp:cNvSpPr/>
      </dsp:nvSpPr>
      <dsp:spPr>
        <a:xfrm>
          <a:off x="6795380" y="140343"/>
          <a:ext cx="3395201" cy="3395201"/>
        </a:xfrm>
        <a:prstGeom prst="ellipse">
          <a:avLst/>
        </a:prstGeom>
        <a:solidFill>
          <a:schemeClr val="accent4">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rtlCol="0" anchor="ctr" anchorCtr="0">
          <a:noAutofit/>
        </a:bodyPr>
        <a:lstStyle/>
        <a:p>
          <a:pPr marL="0" lvl="0" indent="0" algn="ctr" defTabSz="1644650" rtl="0">
            <a:lnSpc>
              <a:spcPct val="90000"/>
            </a:lnSpc>
            <a:spcBef>
              <a:spcPct val="0"/>
            </a:spcBef>
            <a:spcAft>
              <a:spcPct val="35000"/>
            </a:spcAft>
            <a:buNone/>
          </a:pPr>
          <a:r>
            <a:rPr lang="en-US" altLang="zh-CN" sz="3700" kern="1200" noProof="0" dirty="0">
              <a:latin typeface="Microsoft YaHei UI" panose="020B0503020204020204" pitchFamily="34" charset="-122"/>
              <a:ea typeface="Microsoft YaHei UI" panose="020B0503020204020204" pitchFamily="34" charset="-122"/>
            </a:rPr>
            <a:t>Flutter</a:t>
          </a:r>
        </a:p>
        <a:p>
          <a:pPr marL="0" lvl="0" indent="0" algn="ctr" defTabSz="1644650" rtl="0">
            <a:lnSpc>
              <a:spcPct val="90000"/>
            </a:lnSpc>
            <a:spcBef>
              <a:spcPct val="0"/>
            </a:spcBef>
            <a:spcAft>
              <a:spcPct val="35000"/>
            </a:spcAft>
            <a:buNone/>
          </a:pPr>
          <a:r>
            <a:rPr lang="zh-CN" altLang="en-US" sz="3700" kern="1200" noProof="0" dirty="0">
              <a:latin typeface="Microsoft YaHei UI" panose="020B0503020204020204" pitchFamily="34" charset="-122"/>
              <a:ea typeface="Microsoft YaHei UI" panose="020B0503020204020204" pitchFamily="34" charset="-122"/>
            </a:rPr>
            <a:t>构建</a:t>
          </a:r>
        </a:p>
      </dsp:txBody>
      <dsp:txXfrm>
        <a:off x="7292596" y="637559"/>
        <a:ext cx="2400769" cy="24007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405F44-CD17-4C0B-A07F-9431000BA021}">
      <dsp:nvSpPr>
        <dsp:cNvPr id="0" name=""/>
        <dsp:cNvSpPr/>
      </dsp:nvSpPr>
      <dsp:spPr>
        <a:xfrm>
          <a:off x="5486" y="687324"/>
          <a:ext cx="2494398" cy="76670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rtl="0">
            <a:lnSpc>
              <a:spcPct val="90000"/>
            </a:lnSpc>
            <a:spcBef>
              <a:spcPct val="0"/>
            </a:spcBef>
            <a:spcAft>
              <a:spcPct val="35000"/>
            </a:spcAft>
            <a:buNone/>
          </a:pPr>
          <a:r>
            <a:rPr lang="en-US" sz="1600" kern="1200" dirty="0"/>
            <a:t>Web </a:t>
          </a:r>
          <a:r>
            <a:rPr lang="zh-CN" altLang="en-US" sz="1600" kern="1200" dirty="0"/>
            <a:t>容器时代</a:t>
          </a:r>
          <a:endParaRPr lang="zh-CN" altLang="en-US" sz="1600" kern="1200" noProof="0" dirty="0"/>
        </a:p>
      </dsp:txBody>
      <dsp:txXfrm>
        <a:off x="5486" y="687324"/>
        <a:ext cx="2494398" cy="511139"/>
      </dsp:txXfrm>
    </dsp:sp>
    <dsp:sp modelId="{675D8D41-AE28-46E9-B12F-81240CF1EA30}">
      <dsp:nvSpPr>
        <dsp:cNvPr id="0" name=""/>
        <dsp:cNvSpPr/>
      </dsp:nvSpPr>
      <dsp:spPr>
        <a:xfrm>
          <a:off x="516386" y="1198463"/>
          <a:ext cx="2494398" cy="236160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b="0" i="0" kern="1200" dirty="0"/>
            <a:t>采用的是原生应用内嵌浏览器控件 </a:t>
          </a:r>
          <a:r>
            <a:rPr lang="en-US" altLang="zh-CN" sz="1600" b="0" i="0" kern="1200" dirty="0"/>
            <a:t>WebView </a:t>
          </a:r>
          <a:r>
            <a:rPr lang="zh-CN" altLang="en-US" sz="1600" b="0" i="0" kern="1200" dirty="0"/>
            <a:t>的方式进行 </a:t>
          </a:r>
          <a:r>
            <a:rPr lang="en-US" altLang="zh-CN" sz="1600" b="0" i="0" kern="1200" dirty="0"/>
            <a:t>HTML5 </a:t>
          </a:r>
          <a:r>
            <a:rPr lang="zh-CN" altLang="en-US" sz="1600" b="0" i="0" kern="1200" dirty="0"/>
            <a:t>页面渲染。</a:t>
          </a:r>
          <a:endParaRPr lang="zh-CN" altLang="en-US" sz="1600" kern="1200" dirty="0"/>
        </a:p>
        <a:p>
          <a:pPr marL="171450" lvl="1" indent="-171450" algn="l" defTabSz="711200">
            <a:lnSpc>
              <a:spcPct val="90000"/>
            </a:lnSpc>
            <a:spcBef>
              <a:spcPct val="0"/>
            </a:spcBef>
            <a:spcAft>
              <a:spcPct val="15000"/>
            </a:spcAft>
            <a:buChar char="•"/>
          </a:pPr>
          <a:r>
            <a:rPr lang="en-US" altLang="zh-CN" sz="1600" b="0" i="0" kern="1200" dirty="0"/>
            <a:t>Cordova(PhoneGap)</a:t>
          </a:r>
          <a:r>
            <a:rPr lang="zh-CN" altLang="en-US" sz="1600" b="0" i="0" kern="1200" dirty="0"/>
            <a:t>、</a:t>
          </a:r>
          <a:r>
            <a:rPr lang="en-US" altLang="zh-CN" sz="1600" b="0" i="0" kern="1200" dirty="0"/>
            <a:t>Ionic</a:t>
          </a:r>
          <a:r>
            <a:rPr lang="zh-CN" altLang="en-US" sz="1600" b="0" i="0" kern="1200" dirty="0"/>
            <a:t>。</a:t>
          </a:r>
          <a:endParaRPr lang="zh-CN" altLang="en-US" sz="1600" kern="1200" dirty="0"/>
        </a:p>
      </dsp:txBody>
      <dsp:txXfrm>
        <a:off x="585555" y="1267632"/>
        <a:ext cx="2356060" cy="2223262"/>
      </dsp:txXfrm>
    </dsp:sp>
    <dsp:sp modelId="{CB50A078-69CA-4E07-ACF5-FEA060AB1FFA}">
      <dsp:nvSpPr>
        <dsp:cNvPr id="0" name=""/>
        <dsp:cNvSpPr/>
      </dsp:nvSpPr>
      <dsp:spPr>
        <a:xfrm>
          <a:off x="2878026" y="632377"/>
          <a:ext cx="801660" cy="621033"/>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rtl="0">
            <a:lnSpc>
              <a:spcPct val="90000"/>
            </a:lnSpc>
            <a:spcBef>
              <a:spcPct val="0"/>
            </a:spcBef>
            <a:spcAft>
              <a:spcPct val="35000"/>
            </a:spcAft>
            <a:buNone/>
          </a:pPr>
          <a:r>
            <a:rPr lang="en-US" altLang="zh-CN" sz="1300" kern="1200" noProof="0"/>
            <a:t>1</a:t>
          </a:r>
          <a:endParaRPr lang="zh-CN" altLang="en-US" sz="1300" kern="1200" noProof="0" dirty="0"/>
        </a:p>
      </dsp:txBody>
      <dsp:txXfrm>
        <a:off x="2878026" y="756584"/>
        <a:ext cx="615350" cy="372619"/>
      </dsp:txXfrm>
    </dsp:sp>
    <dsp:sp modelId="{80781CC3-DEEF-47D8-9FD3-D0344BC4E8D1}">
      <dsp:nvSpPr>
        <dsp:cNvPr id="0" name=""/>
        <dsp:cNvSpPr/>
      </dsp:nvSpPr>
      <dsp:spPr>
        <a:xfrm>
          <a:off x="4012452" y="687324"/>
          <a:ext cx="2494398" cy="76670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rtl="0">
            <a:lnSpc>
              <a:spcPct val="90000"/>
            </a:lnSpc>
            <a:spcBef>
              <a:spcPct val="0"/>
            </a:spcBef>
            <a:spcAft>
              <a:spcPct val="35000"/>
            </a:spcAft>
            <a:buNone/>
          </a:pPr>
          <a:r>
            <a:rPr lang="zh-CN" altLang="en-US" sz="1600" kern="1200" dirty="0"/>
            <a:t>泛 </a:t>
          </a:r>
          <a:r>
            <a:rPr lang="en-US" sz="1600" kern="1200" dirty="0"/>
            <a:t>Web </a:t>
          </a:r>
          <a:r>
            <a:rPr lang="zh-CN" altLang="en-US" sz="1600" kern="1200" dirty="0"/>
            <a:t>容器时代</a:t>
          </a:r>
          <a:endParaRPr lang="zh-CN" altLang="en-US" sz="1600" kern="1200" noProof="0" dirty="0"/>
        </a:p>
      </dsp:txBody>
      <dsp:txXfrm>
        <a:off x="4012452" y="687324"/>
        <a:ext cx="2494398" cy="511139"/>
      </dsp:txXfrm>
    </dsp:sp>
    <dsp:sp modelId="{AA2DF034-31A5-427B-B635-5A5CE18D7A54}">
      <dsp:nvSpPr>
        <dsp:cNvPr id="0" name=""/>
        <dsp:cNvSpPr/>
      </dsp:nvSpPr>
      <dsp:spPr>
        <a:xfrm>
          <a:off x="4523353" y="1198463"/>
          <a:ext cx="2494398" cy="236160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b="0" i="0" kern="1200" dirty="0"/>
            <a:t>把浏览器控件的三大过程进行裁剪，采用原生自带的</a:t>
          </a:r>
          <a:r>
            <a:rPr lang="en-US" altLang="zh-CN" sz="1600" b="0" i="0" kern="1200" dirty="0"/>
            <a:t>UI</a:t>
          </a:r>
          <a:r>
            <a:rPr lang="zh-CN" altLang="en-US" sz="1600" b="0" i="0" kern="1200" dirty="0"/>
            <a:t>实现代替核心的渲染引擎。</a:t>
          </a:r>
          <a:endParaRPr lang="zh-CN" altLang="en-US" sz="1600" kern="1200" dirty="0"/>
        </a:p>
        <a:p>
          <a:pPr marL="171450" lvl="1" indent="-171450" algn="l" defTabSz="711200">
            <a:lnSpc>
              <a:spcPct val="90000"/>
            </a:lnSpc>
            <a:spcBef>
              <a:spcPct val="0"/>
            </a:spcBef>
            <a:spcAft>
              <a:spcPct val="15000"/>
            </a:spcAft>
            <a:buChar char="•"/>
          </a:pPr>
          <a:r>
            <a:rPr lang="en-US" sz="1600" b="0" i="0" kern="1200" dirty="0" err="1"/>
            <a:t>ReactNative</a:t>
          </a:r>
          <a:r>
            <a:rPr lang="en-US" sz="1600" b="0" i="0" kern="1200" dirty="0"/>
            <a:t> </a:t>
          </a:r>
          <a:r>
            <a:rPr lang="zh-CN" altLang="en-US" sz="1600" b="0" i="0" kern="1200" dirty="0"/>
            <a:t>， </a:t>
          </a:r>
          <a:r>
            <a:rPr lang="en-US" sz="1600" b="0" i="0" kern="1200" dirty="0" err="1"/>
            <a:t>Weex</a:t>
          </a:r>
          <a:endParaRPr lang="zh-CN" altLang="en-US" sz="1600" kern="1200" dirty="0"/>
        </a:p>
      </dsp:txBody>
      <dsp:txXfrm>
        <a:off x="4592522" y="1267632"/>
        <a:ext cx="2356060" cy="2223262"/>
      </dsp:txXfrm>
    </dsp:sp>
    <dsp:sp modelId="{A8B47EA1-C73F-41B1-9FDC-28E7D1EE96DE}">
      <dsp:nvSpPr>
        <dsp:cNvPr id="0" name=""/>
        <dsp:cNvSpPr/>
      </dsp:nvSpPr>
      <dsp:spPr>
        <a:xfrm>
          <a:off x="6884992" y="632377"/>
          <a:ext cx="801660" cy="62103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rtl="0">
            <a:lnSpc>
              <a:spcPct val="90000"/>
            </a:lnSpc>
            <a:spcBef>
              <a:spcPct val="0"/>
            </a:spcBef>
            <a:spcAft>
              <a:spcPct val="35000"/>
            </a:spcAft>
            <a:buNone/>
          </a:pPr>
          <a:r>
            <a:rPr lang="en-US" altLang="zh-CN" sz="1300" kern="1200" noProof="0"/>
            <a:t>2</a:t>
          </a:r>
          <a:endParaRPr lang="zh-CN" altLang="en-US" sz="1300" kern="1200" noProof="0" dirty="0"/>
        </a:p>
      </dsp:txBody>
      <dsp:txXfrm>
        <a:off x="6884992" y="756584"/>
        <a:ext cx="615350" cy="372619"/>
      </dsp:txXfrm>
    </dsp:sp>
    <dsp:sp modelId="{5D2D2CF4-A54E-48AA-89A6-A8B05C481655}">
      <dsp:nvSpPr>
        <dsp:cNvPr id="0" name=""/>
        <dsp:cNvSpPr/>
      </dsp:nvSpPr>
      <dsp:spPr>
        <a:xfrm>
          <a:off x="8019418" y="687324"/>
          <a:ext cx="2494398" cy="76670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rtl="0">
            <a:lnSpc>
              <a:spcPct val="90000"/>
            </a:lnSpc>
            <a:spcBef>
              <a:spcPct val="0"/>
            </a:spcBef>
            <a:spcAft>
              <a:spcPct val="35000"/>
            </a:spcAft>
            <a:buNone/>
          </a:pPr>
          <a:r>
            <a:rPr lang="zh-CN" altLang="en-US" sz="1600" kern="1200" dirty="0"/>
            <a:t>自绘引擎时代</a:t>
          </a:r>
          <a:endParaRPr lang="zh-CN" altLang="en-US" sz="1600" kern="1200" noProof="0" dirty="0"/>
        </a:p>
      </dsp:txBody>
      <dsp:txXfrm>
        <a:off x="8019418" y="687324"/>
        <a:ext cx="2494398" cy="511139"/>
      </dsp:txXfrm>
    </dsp:sp>
    <dsp:sp modelId="{68F244D8-4249-4F85-BFFA-F65EFE767F29}">
      <dsp:nvSpPr>
        <dsp:cNvPr id="0" name=""/>
        <dsp:cNvSpPr/>
      </dsp:nvSpPr>
      <dsp:spPr>
        <a:xfrm>
          <a:off x="8530319" y="1198463"/>
          <a:ext cx="2494398" cy="236160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b="0" i="0" kern="1200" dirty="0"/>
            <a:t>自带渲染引擎，客户端仅提供一块画布即可获得从业务逻辑到功能呈现的多端高度一致的渲染体验。</a:t>
          </a:r>
          <a:endParaRPr lang="zh-CN" altLang="en-US" sz="1600" kern="1200" dirty="0"/>
        </a:p>
        <a:p>
          <a:pPr marL="171450" lvl="1" indent="-171450" algn="l" defTabSz="711200">
            <a:lnSpc>
              <a:spcPct val="90000"/>
            </a:lnSpc>
            <a:spcBef>
              <a:spcPct val="0"/>
            </a:spcBef>
            <a:spcAft>
              <a:spcPct val="15000"/>
            </a:spcAft>
            <a:buChar char="•"/>
          </a:pPr>
          <a:r>
            <a:rPr lang="en-US" altLang="zh-CN" sz="1600" kern="1200" dirty="0"/>
            <a:t>Flutter</a:t>
          </a:r>
          <a:endParaRPr lang="zh-CN" altLang="en-US" sz="1600" kern="1200" dirty="0"/>
        </a:p>
      </dsp:txBody>
      <dsp:txXfrm>
        <a:off x="8599488" y="1267632"/>
        <a:ext cx="2356060" cy="22232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C212A7-3673-46FB-A91A-2EFF93C8D9E8}">
      <dsp:nvSpPr>
        <dsp:cNvPr id="0" name=""/>
        <dsp:cNvSpPr/>
      </dsp:nvSpPr>
      <dsp:spPr>
        <a:xfrm>
          <a:off x="4978" y="140343"/>
          <a:ext cx="3395201" cy="3395201"/>
        </a:xfrm>
        <a:prstGeom prst="ellipse">
          <a:avLst/>
        </a:prstGeom>
        <a:solidFill>
          <a:schemeClr val="accent1">
            <a:lumMod val="40000"/>
            <a:lumOff val="6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rtlCol="0" anchor="ctr" anchorCtr="0">
          <a:noAutofit/>
        </a:bodyPr>
        <a:lstStyle/>
        <a:p>
          <a:pPr marL="0" lvl="0" indent="0" algn="ctr" defTabSz="1644650" rtl="0">
            <a:lnSpc>
              <a:spcPct val="90000"/>
            </a:lnSpc>
            <a:spcBef>
              <a:spcPct val="0"/>
            </a:spcBef>
            <a:spcAft>
              <a:spcPct val="35000"/>
            </a:spcAft>
            <a:buNone/>
          </a:pPr>
          <a:r>
            <a:rPr lang="en-US" altLang="zh-CN" sz="3700" kern="1200" noProof="0" dirty="0">
              <a:latin typeface="Microsoft YaHei UI" panose="020B0503020204020204" pitchFamily="34" charset="-122"/>
              <a:ea typeface="Microsoft YaHei UI" panose="020B0503020204020204" pitchFamily="34" charset="-122"/>
            </a:rPr>
            <a:t>Flutter</a:t>
          </a:r>
        </a:p>
        <a:p>
          <a:pPr marL="0" lvl="0" indent="0" algn="ctr" defTabSz="1644650" rtl="0">
            <a:lnSpc>
              <a:spcPct val="90000"/>
            </a:lnSpc>
            <a:spcBef>
              <a:spcPct val="0"/>
            </a:spcBef>
            <a:spcAft>
              <a:spcPct val="35000"/>
            </a:spcAft>
            <a:buNone/>
          </a:pPr>
          <a:r>
            <a:rPr lang="zh-CN" altLang="en-US" sz="3700" kern="1200" noProof="0" dirty="0">
              <a:latin typeface="Microsoft YaHei UI" panose="020B0503020204020204" pitchFamily="34" charset="-122"/>
              <a:ea typeface="Microsoft YaHei UI" panose="020B0503020204020204" pitchFamily="34" charset="-122"/>
            </a:rPr>
            <a:t>定义</a:t>
          </a:r>
        </a:p>
      </dsp:txBody>
      <dsp:txXfrm>
        <a:off x="502194" y="637559"/>
        <a:ext cx="2400769" cy="2400769"/>
      </dsp:txXfrm>
    </dsp:sp>
    <dsp:sp modelId="{29C7BAE3-40A0-47FD-97F8-47ED3780EFCB}">
      <dsp:nvSpPr>
        <dsp:cNvPr id="0" name=""/>
        <dsp:cNvSpPr/>
      </dsp:nvSpPr>
      <dsp:spPr>
        <a:xfrm>
          <a:off x="3400179" y="140343"/>
          <a:ext cx="3395201" cy="3395201"/>
        </a:xfrm>
        <a:prstGeom prst="ellipse">
          <a:avLst/>
        </a:prstGeom>
        <a:solidFill>
          <a:schemeClr val="accent2">
            <a:lumMod val="40000"/>
            <a:lumOff val="6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rtlCol="0" anchor="ctr" anchorCtr="0">
          <a:noAutofit/>
        </a:bodyPr>
        <a:lstStyle/>
        <a:p>
          <a:pPr marL="0" lvl="0" indent="0" algn="ctr" defTabSz="1644650" rtl="0">
            <a:lnSpc>
              <a:spcPct val="90000"/>
            </a:lnSpc>
            <a:spcBef>
              <a:spcPct val="0"/>
            </a:spcBef>
            <a:spcAft>
              <a:spcPct val="35000"/>
            </a:spcAft>
            <a:buNone/>
          </a:pPr>
          <a:r>
            <a:rPr lang="en-US" altLang="zh-CN" sz="3700" kern="1200" noProof="0" dirty="0">
              <a:latin typeface="Microsoft YaHei UI" panose="020B0503020204020204" pitchFamily="34" charset="-122"/>
              <a:ea typeface="Microsoft YaHei UI" panose="020B0503020204020204" pitchFamily="34" charset="-122"/>
            </a:rPr>
            <a:t>Flutter</a:t>
          </a:r>
        </a:p>
        <a:p>
          <a:pPr marL="0" lvl="0" indent="0" algn="ctr" defTabSz="1644650" rtl="0">
            <a:lnSpc>
              <a:spcPct val="90000"/>
            </a:lnSpc>
            <a:spcBef>
              <a:spcPct val="0"/>
            </a:spcBef>
            <a:spcAft>
              <a:spcPct val="35000"/>
            </a:spcAft>
            <a:buNone/>
          </a:pPr>
          <a:r>
            <a:rPr lang="zh-CN" altLang="en-US" sz="3700" kern="1200" noProof="0" dirty="0">
              <a:latin typeface="Microsoft YaHei UI" panose="020B0503020204020204" pitchFamily="34" charset="-122"/>
              <a:ea typeface="Microsoft YaHei UI" panose="020B0503020204020204" pitchFamily="34" charset="-122"/>
            </a:rPr>
            <a:t>语法（</a:t>
          </a:r>
          <a:r>
            <a:rPr lang="en-US" altLang="zh-CN" sz="3700" kern="1200" noProof="0" dirty="0">
              <a:latin typeface="Microsoft YaHei UI" panose="020B0503020204020204" pitchFamily="34" charset="-122"/>
              <a:ea typeface="Microsoft YaHei UI" panose="020B0503020204020204" pitchFamily="34" charset="-122"/>
            </a:rPr>
            <a:t>Dart</a:t>
          </a:r>
          <a:r>
            <a:rPr lang="zh-CN" altLang="en-US" sz="3700" kern="1200" noProof="0" dirty="0">
              <a:latin typeface="Microsoft YaHei UI" panose="020B0503020204020204" pitchFamily="34" charset="-122"/>
              <a:ea typeface="Microsoft YaHei UI" panose="020B0503020204020204" pitchFamily="34" charset="-122"/>
            </a:rPr>
            <a:t>）</a:t>
          </a:r>
        </a:p>
      </dsp:txBody>
      <dsp:txXfrm>
        <a:off x="3897395" y="637559"/>
        <a:ext cx="2400769" cy="2400769"/>
      </dsp:txXfrm>
    </dsp:sp>
    <dsp:sp modelId="{2D31F4A1-2D90-4372-A349-F06BF269F66A}">
      <dsp:nvSpPr>
        <dsp:cNvPr id="0" name=""/>
        <dsp:cNvSpPr/>
      </dsp:nvSpPr>
      <dsp:spPr>
        <a:xfrm>
          <a:off x="6795380" y="140343"/>
          <a:ext cx="3395201" cy="3395201"/>
        </a:xfrm>
        <a:prstGeom prst="ellipse">
          <a:avLst/>
        </a:prstGeom>
        <a:solidFill>
          <a:schemeClr val="accent4">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rtlCol="0" anchor="ctr" anchorCtr="0">
          <a:noAutofit/>
        </a:bodyPr>
        <a:lstStyle/>
        <a:p>
          <a:pPr marL="0" lvl="0" indent="0" algn="ctr" defTabSz="1644650" rtl="0">
            <a:lnSpc>
              <a:spcPct val="90000"/>
            </a:lnSpc>
            <a:spcBef>
              <a:spcPct val="0"/>
            </a:spcBef>
            <a:spcAft>
              <a:spcPct val="35000"/>
            </a:spcAft>
            <a:buNone/>
          </a:pPr>
          <a:r>
            <a:rPr lang="en-US" altLang="zh-CN" sz="3700" kern="1200" noProof="0" dirty="0">
              <a:latin typeface="Microsoft YaHei UI" panose="020B0503020204020204" pitchFamily="34" charset="-122"/>
              <a:ea typeface="Microsoft YaHei UI" panose="020B0503020204020204" pitchFamily="34" charset="-122"/>
            </a:rPr>
            <a:t>Flutter</a:t>
          </a:r>
        </a:p>
        <a:p>
          <a:pPr marL="0" lvl="0" indent="0" algn="ctr" defTabSz="1644650" rtl="0">
            <a:lnSpc>
              <a:spcPct val="90000"/>
            </a:lnSpc>
            <a:spcBef>
              <a:spcPct val="0"/>
            </a:spcBef>
            <a:spcAft>
              <a:spcPct val="35000"/>
            </a:spcAft>
            <a:buNone/>
          </a:pPr>
          <a:r>
            <a:rPr lang="zh-CN" altLang="en-US" sz="3700" kern="1200" noProof="0" dirty="0">
              <a:latin typeface="Microsoft YaHei UI" panose="020B0503020204020204" pitchFamily="34" charset="-122"/>
              <a:ea typeface="Microsoft YaHei UI" panose="020B0503020204020204" pitchFamily="34" charset="-122"/>
            </a:rPr>
            <a:t>构建</a:t>
          </a:r>
        </a:p>
      </dsp:txBody>
      <dsp:txXfrm>
        <a:off x="7292596" y="637559"/>
        <a:ext cx="2400769" cy="24007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8F06F1-4517-4F3C-B81D-F1213F4FEBBE}">
      <dsp:nvSpPr>
        <dsp:cNvPr id="0" name=""/>
        <dsp:cNvSpPr/>
      </dsp:nvSpPr>
      <dsp:spPr>
        <a:xfrm>
          <a:off x="7333" y="0"/>
          <a:ext cx="2191903" cy="129163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后端返回</a:t>
          </a:r>
          <a:r>
            <a:rPr lang="en-US" altLang="zh-CN" sz="1800" kern="1200" dirty="0"/>
            <a:t>Json</a:t>
          </a:r>
          <a:r>
            <a:rPr lang="zh-CN" altLang="en-US" sz="1800" kern="1200" dirty="0"/>
            <a:t>数据</a:t>
          </a:r>
        </a:p>
      </dsp:txBody>
      <dsp:txXfrm>
        <a:off x="45164" y="37831"/>
        <a:ext cx="2116241" cy="1215974"/>
      </dsp:txXfrm>
    </dsp:sp>
    <dsp:sp modelId="{9DFD3230-BE4B-429B-B6F1-9ED3F7D43073}">
      <dsp:nvSpPr>
        <dsp:cNvPr id="0" name=""/>
        <dsp:cNvSpPr/>
      </dsp:nvSpPr>
      <dsp:spPr>
        <a:xfrm>
          <a:off x="2418427" y="374021"/>
          <a:ext cx="464683" cy="54359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2418427" y="482739"/>
        <a:ext cx="325278" cy="326156"/>
      </dsp:txXfrm>
    </dsp:sp>
    <dsp:sp modelId="{7A00A105-AF58-4AA5-9B1D-09826B59FAA0}">
      <dsp:nvSpPr>
        <dsp:cNvPr id="0" name=""/>
        <dsp:cNvSpPr/>
      </dsp:nvSpPr>
      <dsp:spPr>
        <a:xfrm>
          <a:off x="3075998" y="0"/>
          <a:ext cx="2191903" cy="1291636"/>
        </a:xfrm>
        <a:prstGeom prst="roundRect">
          <a:avLst>
            <a:gd name="adj" fmla="val 10000"/>
          </a:avLst>
        </a:prstGeom>
        <a:solidFill>
          <a:schemeClr val="accent4">
            <a:hueOff val="2739640"/>
            <a:satOff val="12105"/>
            <a:lumOff val="156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利用</a:t>
          </a:r>
          <a:r>
            <a:rPr lang="en-US" altLang="zh-CN" sz="1800" kern="1200" dirty="0"/>
            <a:t>convert</a:t>
          </a:r>
          <a:r>
            <a:rPr lang="zh-CN" altLang="en-US" sz="1800" kern="1200" dirty="0"/>
            <a:t>转为列表</a:t>
          </a:r>
          <a:r>
            <a:rPr lang="en-US" altLang="zh-CN" sz="1800" kern="1200" dirty="0"/>
            <a:t>(</a:t>
          </a:r>
          <a:r>
            <a:rPr lang="zh-CN" altLang="en-US" sz="1800" kern="1200" dirty="0"/>
            <a:t>数组</a:t>
          </a:r>
          <a:r>
            <a:rPr lang="en-US" altLang="zh-CN" sz="1800" kern="1200" dirty="0"/>
            <a:t>)</a:t>
          </a:r>
          <a:r>
            <a:rPr lang="zh-CN" altLang="en-US" sz="1800" kern="1200" dirty="0"/>
            <a:t>或者对象</a:t>
          </a:r>
        </a:p>
      </dsp:txBody>
      <dsp:txXfrm>
        <a:off x="3113829" y="37831"/>
        <a:ext cx="2116241" cy="1215974"/>
      </dsp:txXfrm>
    </dsp:sp>
    <dsp:sp modelId="{FCE21143-FFD8-4C05-B504-BFC281AB9AA8}">
      <dsp:nvSpPr>
        <dsp:cNvPr id="0" name=""/>
        <dsp:cNvSpPr/>
      </dsp:nvSpPr>
      <dsp:spPr>
        <a:xfrm>
          <a:off x="5487092" y="374021"/>
          <a:ext cx="464683" cy="543592"/>
        </a:xfrm>
        <a:prstGeom prst="rightArrow">
          <a:avLst>
            <a:gd name="adj1" fmla="val 60000"/>
            <a:gd name="adj2" fmla="val 50000"/>
          </a:avLst>
        </a:prstGeom>
        <a:solidFill>
          <a:schemeClr val="accent4">
            <a:hueOff val="5479279"/>
            <a:satOff val="24210"/>
            <a:lumOff val="3137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5487092" y="482739"/>
        <a:ext cx="325278" cy="326156"/>
      </dsp:txXfrm>
    </dsp:sp>
    <dsp:sp modelId="{3957DC2B-F256-4141-B090-4841DE85B97F}">
      <dsp:nvSpPr>
        <dsp:cNvPr id="0" name=""/>
        <dsp:cNvSpPr/>
      </dsp:nvSpPr>
      <dsp:spPr>
        <a:xfrm>
          <a:off x="6144663" y="0"/>
          <a:ext cx="2191903" cy="1291636"/>
        </a:xfrm>
        <a:prstGeom prst="roundRect">
          <a:avLst>
            <a:gd name="adj" fmla="val 10000"/>
          </a:avLst>
        </a:prstGeom>
        <a:solidFill>
          <a:schemeClr val="accent4">
            <a:hueOff val="5479279"/>
            <a:satOff val="24210"/>
            <a:lumOff val="313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对数据进行操作</a:t>
          </a:r>
        </a:p>
      </dsp:txBody>
      <dsp:txXfrm>
        <a:off x="6182494" y="37831"/>
        <a:ext cx="2116241" cy="1215974"/>
      </dsp:txXfrm>
    </dsp:sp>
  </dsp:spTree>
</dsp:drawing>
</file>

<file path=ppt/diagrams/layout1.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4EC18BC-8EC5-4BB0-9D97-EFDA9AAE84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681DA268-72B3-403F-9112-474F656641B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235D43-B27B-466F-B9D6-D943B2BAF900}" type="datetime1">
              <a:rPr lang="zh-CN" altLang="en-US" smtClean="0">
                <a:latin typeface="Microsoft YaHei UI" panose="020B0503020204020204" pitchFamily="34" charset="-122"/>
                <a:ea typeface="Microsoft YaHei UI" panose="020B0503020204020204" pitchFamily="34" charset="-122"/>
              </a:rPr>
              <a:t>2022/9/30</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8C5E6B4A-C2D7-4EF8-AC43-FFDF12051E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A26CAF20-3253-4179-BF3F-058B352733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5B2E2B-B9C6-4764-8408-7AA372C2A1E2}"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944300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AB4A619A-2DB5-4594-A8DA-8CD7ACB1C875}" type="datetime1">
              <a:rPr lang="zh-CN" altLang="en-US" noProof="0" smtClean="0"/>
              <a:t>2022/9/30</a:t>
            </a:fld>
            <a:endParaRPr lang="zh-CN" altLang="en-US" noProof="0">
              <a:latin typeface="Microsoft YaHei UI" panose="020B0503020204020204" pitchFamily="34" charset="-122"/>
              <a:ea typeface="Microsoft YaHei UI" panose="020B0503020204020204" pitchFamily="34" charset="-122"/>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40C6A29-4676-420C-BBE3-ACC2B80F64D4}"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40798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10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909040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11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158956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12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116206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13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21142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14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015412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15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67937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16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52914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17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200090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18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90188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19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440643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374314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20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488582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21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9450812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22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2991032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23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44283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24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5006022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25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594626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26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9562161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27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239433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28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611614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29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18645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016206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30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33811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31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918571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32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920526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33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789587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34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761908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35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135679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36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249895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37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678679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38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089039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39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581225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265701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40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0643222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41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873903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42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510020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43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406822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44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308598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45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910008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46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2245027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47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990590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48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1627565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49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176284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5521378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50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553606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51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350569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52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2223641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53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299700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54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127400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55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431309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56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5112504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57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301315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58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4213625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59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77436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3225501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60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791036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61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99484984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62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1815099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63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225402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64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09649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65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148115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66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19884892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67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3441528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灯片编号占位符 3"/>
          <p:cNvSpPr>
            <a:spLocks noGrp="1"/>
          </p:cNvSpPr>
          <p:nvPr>
            <p:ph type="sldNum" sz="quarter" idx="5"/>
          </p:nvPr>
        </p:nvSpPr>
        <p:spPr/>
        <p:txBody>
          <a:bodyPr rtlCol="0"/>
          <a:lstStyle/>
          <a:p>
            <a:pPr rtl="0"/>
            <a:fld id="{D40C6A29-4676-420C-BBE3-ACC2B80F64D4}" type="slidenum">
              <a:rPr lang="en-US" altLang="zh-CN" smtClean="0"/>
              <a:t>68</a:t>
            </a:fld>
            <a:endParaRPr lang="zh-CN" altLang="en-US"/>
          </a:p>
        </p:txBody>
      </p:sp>
    </p:spTree>
    <p:extLst>
      <p:ext uri="{BB962C8B-B14F-4D97-AF65-F5344CB8AC3E}">
        <p14:creationId xmlns:p14="http://schemas.microsoft.com/office/powerpoint/2010/main" val="1670162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444562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53361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9314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 name="任意多边形(F)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cxnSp>
        <p:nvCxnSpPr>
          <p:cNvPr id="12" name="直接连接符​​(S)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任意多边形：形状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16" name="任意多边形：形状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18" name="椭圆形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sp>
        <p:nvSpPr>
          <p:cNvPr id="20" name="任意多边形：形状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22" name="弧形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2" name="标题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rtlCol="0" anchor="b"/>
          <a:lstStyle>
            <a:lvl1pPr algn="r">
              <a:defRPr sz="60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副标题 2">
            <a:extLst>
              <a:ext uri="{FF2B5EF4-FFF2-40B4-BE49-F238E27FC236}">
                <a16:creationId xmlns:a16="http://schemas.microsoft.com/office/drawing/2014/main" id="{3527F020-BBC3-49BB-91C2-5B2CBD64B3C5}"/>
              </a:ext>
            </a:extLst>
          </p:cNvPr>
          <p:cNvSpPr>
            <a:spLocks noGrp="1"/>
          </p:cNvSpPr>
          <p:nvPr>
            <p:ph type="subTitle" idx="1" hasCustomPrompt="1"/>
          </p:nvPr>
        </p:nvSpPr>
        <p:spPr>
          <a:xfrm>
            <a:off x="5093208" y="5221224"/>
            <a:ext cx="6592824" cy="996696"/>
          </a:xfrm>
        </p:spPr>
        <p:txBody>
          <a:bodyPr rtlCol="0"/>
          <a:lstStyle>
            <a:lvl1pPr marL="0" indent="0" algn="r">
              <a:buNone/>
              <a:defRPr sz="2400">
                <a:solidFill>
                  <a:schemeClr val="bg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3 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8" name="页脚占位符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9" name="幻灯片编号占位符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任意多边形：形状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12" name="文本占位符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3" name="内容占位符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包含 2 张中等大小图片的内容">
    <p:spTree>
      <p:nvGrpSpPr>
        <p:cNvPr id="1" name=""/>
        <p:cNvGrpSpPr/>
        <p:nvPr/>
      </p:nvGrpSpPr>
      <p:grpSpPr>
        <a:xfrm>
          <a:off x="0" y="0"/>
          <a:ext cx="0" cy="0"/>
          <a:chOff x="0" y="0"/>
          <a:chExt cx="0" cy="0"/>
        </a:xfrm>
      </p:grpSpPr>
      <p:sp>
        <p:nvSpPr>
          <p:cNvPr id="20" name="图片占位符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21" name="图片占位符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10" name="椭圆形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sp>
        <p:nvSpPr>
          <p:cNvPr id="12" name="弧形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2" name="标题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日期占位符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endParaRPr>
          </a:p>
        </p:txBody>
      </p:sp>
      <p:sp>
        <p:nvSpPr>
          <p:cNvPr id="4" name="页脚占位符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p>
        </p:txBody>
      </p:sp>
      <p:sp>
        <p:nvSpPr>
          <p:cNvPr id="5" name="灯片编号占位符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endParaRPr>
          </a:p>
        </p:txBody>
      </p:sp>
      <p:sp>
        <p:nvSpPr>
          <p:cNvPr id="8" name="内容占位符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rtlCol="0"/>
          <a:lstStyle>
            <a:lvl1pPr marL="0" indent="0">
              <a:buNone/>
              <a:defRPr sz="2400">
                <a:latin typeface="Microsoft YaHei UI" panose="020B0503020204020204" pitchFamily="34" charset="-122"/>
                <a:ea typeface="Microsoft YaHei UI" panose="020B0503020204020204" pitchFamily="34" charset="-122"/>
              </a:defRPr>
            </a:lvl1pPr>
            <a:lvl2pPr marL="228600">
              <a:defRPr>
                <a:latin typeface="Microsoft YaHei UI" panose="020B0503020204020204" pitchFamily="34" charset="-122"/>
                <a:ea typeface="Microsoft YaHei UI" panose="020B0503020204020204" pitchFamily="34" charset="-122"/>
              </a:defRPr>
            </a:lvl2pPr>
            <a:lvl3pPr marL="457200">
              <a:defRPr>
                <a:latin typeface="Microsoft YaHei UI" panose="020B0503020204020204" pitchFamily="34" charset="-122"/>
                <a:ea typeface="Microsoft YaHei UI" panose="020B0503020204020204" pitchFamily="34" charset="-122"/>
              </a:defRPr>
            </a:lvl3pPr>
            <a:lvl4pPr marL="685800">
              <a:defRPr>
                <a:latin typeface="Microsoft YaHei UI" panose="020B0503020204020204" pitchFamily="34" charset="-122"/>
                <a:ea typeface="Microsoft YaHei UI" panose="020B0503020204020204" pitchFamily="34" charset="-122"/>
              </a:defRPr>
            </a:lvl4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关闭">
    <p:spTree>
      <p:nvGrpSpPr>
        <p:cNvPr id="1" name=""/>
        <p:cNvGrpSpPr/>
        <p:nvPr/>
      </p:nvGrpSpPr>
      <p:grpSpPr>
        <a:xfrm>
          <a:off x="0" y="0"/>
          <a:ext cx="0" cy="0"/>
          <a:chOff x="0" y="0"/>
          <a:chExt cx="0" cy="0"/>
        </a:xfrm>
      </p:grpSpPr>
      <p:sp>
        <p:nvSpPr>
          <p:cNvPr id="10" name="椭圆形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12" name="任意多边形：形状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14" name="任意多边形：形状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16" name="任意多边形：形状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18" name="任意多边形：形状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20" name="任意多边形：形状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22" name="任意多边形：形状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2" name="标题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日期占位符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4" name="页脚占位符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5" name="灯片编号占位符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8" name="内容占位符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atin typeface="Microsoft YaHei UI" panose="020B0503020204020204" pitchFamily="34" charset="-122"/>
                <a:ea typeface="Microsoft YaHei UI" panose="020B0503020204020204" pitchFamily="34" charset="-122"/>
              </a:defRPr>
            </a:lvl1pPr>
            <a:lvl2pPr marL="228600">
              <a:defRPr sz="1800">
                <a:latin typeface="Microsoft YaHei UI" panose="020B0503020204020204" pitchFamily="34" charset="-122"/>
                <a:ea typeface="Microsoft YaHei UI" panose="020B0503020204020204" pitchFamily="34" charset="-122"/>
              </a:defRPr>
            </a:lvl2pPr>
            <a:lvl3pPr marL="457200">
              <a:defRPr sz="1800">
                <a:latin typeface="Microsoft YaHei UI" panose="020B0503020204020204" pitchFamily="34" charset="-122"/>
                <a:ea typeface="Microsoft YaHei UI" panose="020B0503020204020204" pitchFamily="34" charset="-122"/>
              </a:defRPr>
            </a:lvl3pPr>
          </a:lstStyle>
          <a:p>
            <a:pPr lvl="0" rtl="0"/>
            <a:r>
              <a:rPr lang="zh-CN" altLang="en-US" noProof="0"/>
              <a:t>单击此处编辑母版文本样式</a:t>
            </a:r>
          </a:p>
          <a:p>
            <a:pPr lvl="1" rtl="0"/>
            <a:r>
              <a:rPr lang="zh-CN" altLang="en-US" noProof="0"/>
              <a:t>二级</a:t>
            </a:r>
          </a:p>
          <a:p>
            <a:pPr lvl="2" rtl="0"/>
            <a:r>
              <a:rPr lang="zh-CN" altLang="en-US" noProof="0"/>
              <a:t>三级</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3" name="页脚占位符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4" name="灯片编号占位符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5" name="任意多边形：形状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6" name="任意多边形：形状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3" name="页脚占位符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4" name="灯片编号占位符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5" name="任意多边形：形状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6" name="任意多边形：形状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7" name="标题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rtlCol="0" anchor="b"/>
          <a:lstStyle>
            <a:lvl1pPr>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rtlCol="0"/>
          <a:lstStyle>
            <a:lvl1pPr>
              <a:defRPr sz="3200">
                <a:latin typeface="Microsoft YaHei UI" panose="020B0503020204020204" pitchFamily="34" charset="-122"/>
                <a:ea typeface="Microsoft YaHei UI" panose="020B0503020204020204" pitchFamily="34" charset="-122"/>
              </a:defRPr>
            </a:lvl1pPr>
            <a:lvl2pPr>
              <a:defRPr sz="2800">
                <a:latin typeface="Microsoft YaHei UI" panose="020B0503020204020204" pitchFamily="34" charset="-122"/>
                <a:ea typeface="Microsoft YaHei UI" panose="020B0503020204020204" pitchFamily="34" charset="-122"/>
              </a:defRPr>
            </a:lvl2pPr>
            <a:lvl3pPr>
              <a:defRPr sz="2400">
                <a:latin typeface="Microsoft YaHei UI" panose="020B0503020204020204" pitchFamily="34" charset="-122"/>
                <a:ea typeface="Microsoft YaHei UI" panose="020B0503020204020204" pitchFamily="34" charset="-122"/>
              </a:defRPr>
            </a:lvl3pPr>
            <a:lvl4pPr>
              <a:defRPr sz="2000">
                <a:latin typeface="Microsoft YaHei UI" panose="020B0503020204020204" pitchFamily="34" charset="-122"/>
                <a:ea typeface="Microsoft YaHei UI" panose="020B0503020204020204" pitchFamily="34" charset="-122"/>
              </a:defRPr>
            </a:lvl4pPr>
            <a:lvl5pPr>
              <a:defRPr sz="2000">
                <a:latin typeface="Microsoft YaHei UI" panose="020B0503020204020204" pitchFamily="34" charset="-122"/>
                <a:ea typeface="Microsoft YaHei UI" panose="020B0503020204020204" pitchFamily="34" charset="-122"/>
              </a:defRPr>
            </a:lvl5pPr>
            <a:lvl6pPr>
              <a:defRPr sz="2000"/>
            </a:lvl6pPr>
            <a:lvl7pPr>
              <a:defRPr sz="2000"/>
            </a:lvl7pPr>
            <a:lvl8pPr>
              <a:defRPr sz="2000"/>
            </a:lvl8pPr>
            <a:lvl9pPr>
              <a:defRPr sz="20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文本占位符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rtlCol="0"/>
          <a:lstStyle>
            <a:lvl1pPr marL="0" indent="0">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a:extLst>
              <a:ext uri="{FF2B5EF4-FFF2-40B4-BE49-F238E27FC236}">
                <a16:creationId xmlns:a16="http://schemas.microsoft.com/office/drawing/2014/main" id="{81A70783-FF31-4C4E-9196-EB169B209747}"/>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6" name="页脚占位符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7" name="灯片编号占位符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9" name="任意多边形：形状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图片占位符 2">
            <a:extLst>
              <a:ext uri="{FF2B5EF4-FFF2-40B4-BE49-F238E27FC236}">
                <a16:creationId xmlns:a16="http://schemas.microsoft.com/office/drawing/2014/main" id="{A2472CF2-2653-4B98-A416-D7A0A860ECE0}"/>
              </a:ext>
            </a:extLst>
          </p:cNvPr>
          <p:cNvSpPr>
            <a:spLocks noGrp="1"/>
          </p:cNvSpPr>
          <p:nvPr>
            <p:ph type="pic" idx="1" hasCustomPrompt="1"/>
          </p:nvPr>
        </p:nvSpPr>
        <p:spPr>
          <a:xfrm>
            <a:off x="5183188" y="987425"/>
            <a:ext cx="6172200" cy="4873625"/>
          </a:xfrm>
        </p:spPr>
        <p:txBody>
          <a:bodyPr rtlCol="0"/>
          <a:lstStyle>
            <a:lvl1pPr marL="0" indent="0">
              <a:buNone/>
              <a:defRPr sz="32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p>
        </p:txBody>
      </p:sp>
      <p:sp>
        <p:nvSpPr>
          <p:cNvPr id="4" name="文本占位符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rtlCol="0"/>
          <a:lstStyle>
            <a:lvl1pPr marL="0" indent="0">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a:extLst>
              <a:ext uri="{FF2B5EF4-FFF2-40B4-BE49-F238E27FC236}">
                <a16:creationId xmlns:a16="http://schemas.microsoft.com/office/drawing/2014/main" id="{62A07CB7-0520-4D64-B76C-C31AC557832D}"/>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6" name="页脚占位符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7" name="灯片编号占位符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9" name="任意多边形：形状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议程">
    <p:spTree>
      <p:nvGrpSpPr>
        <p:cNvPr id="1" name=""/>
        <p:cNvGrpSpPr/>
        <p:nvPr/>
      </p:nvGrpSpPr>
      <p:grpSpPr>
        <a:xfrm>
          <a:off x="0" y="0"/>
          <a:ext cx="0" cy="0"/>
          <a:chOff x="0" y="0"/>
          <a:chExt cx="0" cy="0"/>
        </a:xfrm>
      </p:grpSpPr>
      <p:sp>
        <p:nvSpPr>
          <p:cNvPr id="10" name="椭圆形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12" name="弧形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Microsoft YaHei UI" panose="020B0503020204020204" pitchFamily="34" charset="-122"/>
              <a:ea typeface="Microsoft YaHei UI" panose="020B0503020204020204" pitchFamily="34" charset="-122"/>
              <a:cs typeface="+mn-cs"/>
            </a:endParaRPr>
          </a:p>
        </p:txBody>
      </p:sp>
      <p:sp>
        <p:nvSpPr>
          <p:cNvPr id="14" name="椭圆形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sp>
        <p:nvSpPr>
          <p:cNvPr id="2" name="标题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rtlCol="0"/>
          <a:lstStyle>
            <a:lvl1pPr algn="ctr">
              <a:defRPr>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rtlCol="0" anchor="ctr"/>
          <a:lstStyle>
            <a:lvl1pPr marL="0" indent="0">
              <a:buNone/>
              <a:defRPr>
                <a:latin typeface="Microsoft YaHei UI" panose="020B0503020204020204" pitchFamily="34" charset="-122"/>
                <a:ea typeface="Microsoft YaHei UI" panose="020B0503020204020204" pitchFamily="34" charset="-122"/>
              </a:defRPr>
            </a:lvl1pPr>
            <a:lvl2pPr marL="228600">
              <a:defRPr>
                <a:latin typeface="Microsoft YaHei UI" panose="020B0503020204020204" pitchFamily="34" charset="-122"/>
                <a:ea typeface="Microsoft YaHei UI" panose="020B0503020204020204" pitchFamily="34" charset="-122"/>
              </a:defRPr>
            </a:lvl2pPr>
            <a:lvl3pPr marL="457200">
              <a:defRPr>
                <a:latin typeface="Microsoft YaHei UI" panose="020B0503020204020204" pitchFamily="34" charset="-122"/>
                <a:ea typeface="Microsoft YaHei UI" panose="020B0503020204020204" pitchFamily="34" charset="-122"/>
              </a:defRPr>
            </a:lvl3pPr>
            <a:lvl4pPr>
              <a:buNone/>
              <a:defRPr/>
            </a:lvl4pPr>
          </a:lstStyle>
          <a:p>
            <a:pPr lvl="0" rtl="0"/>
            <a:r>
              <a:rPr lang="zh-CN" altLang="en-US" noProof="0"/>
              <a:t>单击此处编辑母版文本样式</a:t>
            </a:r>
          </a:p>
          <a:p>
            <a:pPr lvl="1" rtl="0"/>
            <a:r>
              <a:rPr lang="zh-CN" altLang="en-US" noProof="0"/>
              <a:t>二级</a:t>
            </a:r>
          </a:p>
          <a:p>
            <a:pPr lvl="2" rtl="0"/>
            <a:r>
              <a:rPr lang="zh-CN" altLang="en-US" noProof="0"/>
              <a:t>三级</a:t>
            </a:r>
          </a:p>
        </p:txBody>
      </p:sp>
      <p:sp>
        <p:nvSpPr>
          <p:cNvPr id="4" name="日期占位符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endParaRPr>
          </a:p>
        </p:txBody>
      </p:sp>
      <p:sp>
        <p:nvSpPr>
          <p:cNvPr id="5" name="页脚占位符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p>
        </p:txBody>
      </p:sp>
      <p:sp>
        <p:nvSpPr>
          <p:cNvPr id="6" name="幻灯片编号占位符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2 小图片">
    <p:spTree>
      <p:nvGrpSpPr>
        <p:cNvPr id="1" name=""/>
        <p:cNvGrpSpPr/>
        <p:nvPr/>
      </p:nvGrpSpPr>
      <p:grpSpPr>
        <a:xfrm>
          <a:off x="0" y="0"/>
          <a:ext cx="0" cy="0"/>
          <a:chOff x="0" y="0"/>
          <a:chExt cx="0" cy="0"/>
        </a:xfrm>
      </p:grpSpPr>
      <p:sp>
        <p:nvSpPr>
          <p:cNvPr id="22" name="图片占位符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21" name="图片占位符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2" name="标题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atin typeface="Microsoft YaHei UI" panose="020B0503020204020204" pitchFamily="34" charset="-122"/>
                <a:ea typeface="Microsoft YaHei UI" panose="020B0503020204020204" pitchFamily="34" charset="-122"/>
              </a:defRPr>
            </a:lvl1pPr>
            <a:lvl2pPr marL="228600">
              <a:lnSpc>
                <a:spcPct val="110000"/>
              </a:lnSpc>
              <a:defRPr sz="2000">
                <a:latin typeface="Microsoft YaHei UI" panose="020B0503020204020204" pitchFamily="34" charset="-122"/>
                <a:ea typeface="Microsoft YaHei UI" panose="020B0503020204020204" pitchFamily="34" charset="-122"/>
              </a:defRPr>
            </a:lvl2pPr>
            <a:lvl3pPr marL="457200">
              <a:lnSpc>
                <a:spcPct val="110000"/>
              </a:lnSpc>
              <a:defRPr sz="1800">
                <a:latin typeface="Microsoft YaHei UI" panose="020B0503020204020204" pitchFamily="34" charset="-122"/>
                <a:ea typeface="Microsoft YaHei UI" panose="020B0503020204020204" pitchFamily="34" charset="-122"/>
              </a:defRPr>
            </a:lvl3pPr>
            <a:lvl4pPr marL="685800">
              <a:lnSpc>
                <a:spcPct val="110000"/>
              </a:lnSpc>
              <a:defRPr sz="1600">
                <a:latin typeface="Microsoft YaHei UI" panose="020B0503020204020204" pitchFamily="34" charset="-122"/>
                <a:ea typeface="Microsoft YaHei UI" panose="020B0503020204020204" pitchFamily="34" charset="-122"/>
              </a:defRPr>
            </a:lvl4pPr>
            <a:lvl5pPr>
              <a:lnSpc>
                <a:spcPct val="110000"/>
              </a:lnSpc>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p:txBody>
      </p:sp>
      <p:sp>
        <p:nvSpPr>
          <p:cNvPr id="4" name="日期占位符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endParaRPr>
          </a:p>
        </p:txBody>
      </p:sp>
      <p:sp>
        <p:nvSpPr>
          <p:cNvPr id="5" name="页脚占位符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p>
        </p:txBody>
      </p:sp>
      <p:sp>
        <p:nvSpPr>
          <p:cNvPr id="6" name="幻灯片编号占位符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endParaRPr>
          </a:p>
        </p:txBody>
      </p:sp>
      <p:sp>
        <p:nvSpPr>
          <p:cNvPr id="10" name="椭圆形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sp>
        <p:nvSpPr>
          <p:cNvPr id="12" name="长方形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形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8" name="弧形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14" name="椭圆形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2" name="标题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rtlCol="0" anchor="b"/>
          <a:lstStyle>
            <a:lvl1pPr algn="ctr">
              <a:defRPr sz="60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rtlCol="0"/>
          <a:lstStyle>
            <a:lvl1pPr marL="0" indent="0" algn="ctr">
              <a:buNone/>
              <a:defRPr sz="2400">
                <a:solidFill>
                  <a:schemeClr val="bg1"/>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5" name="页脚占位符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6" name="幻灯片编号占位符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7" name="任意多边形：形状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8" name="任意多边形：形状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日期占位符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4" name="页脚占位符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5" name="灯片编号占位符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6" name="任意多边形：形状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7" name="任意多边形：形状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8" name="内容占位符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包含图片的引用幻灯片">
    <p:bg>
      <p:bgPr>
        <a:solidFill>
          <a:schemeClr val="tx1"/>
        </a:solidFill>
        <a:effectLst/>
      </p:bgPr>
    </p:bg>
    <p:spTree>
      <p:nvGrpSpPr>
        <p:cNvPr id="1" name=""/>
        <p:cNvGrpSpPr/>
        <p:nvPr/>
      </p:nvGrpSpPr>
      <p:grpSpPr>
        <a:xfrm>
          <a:off x="0" y="0"/>
          <a:ext cx="0" cy="0"/>
          <a:chOff x="0" y="0"/>
          <a:chExt cx="0" cy="0"/>
        </a:xfrm>
      </p:grpSpPr>
      <p:sp>
        <p:nvSpPr>
          <p:cNvPr id="6" name="图片占位符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r>
              <a:rPr lang="zh-CN" altLang="en-US" noProof="0"/>
              <a:t>单击图标添加图片</a:t>
            </a:r>
          </a:p>
        </p:txBody>
      </p:sp>
      <p:sp>
        <p:nvSpPr>
          <p:cNvPr id="10" name="标题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sp>
        <p:nvSpPr>
          <p:cNvPr id="11" name="日期占位符 10">
            <a:extLst>
              <a:ext uri="{FF2B5EF4-FFF2-40B4-BE49-F238E27FC236}">
                <a16:creationId xmlns:a16="http://schemas.microsoft.com/office/drawing/2014/main" id="{6B76FE53-FB67-4871-8485-71BAAFD7D1BF}"/>
              </a:ext>
            </a:extLst>
          </p:cNvPr>
          <p:cNvSpPr>
            <a:spLocks noGrp="1"/>
          </p:cNvSpPr>
          <p:nvPr>
            <p:ph type="dt" sz="half" idx="11"/>
          </p:nvPr>
        </p:nvSpPr>
        <p:spPr/>
        <p:txBody>
          <a:bodyPr rtlCol="0"/>
          <a:lstStyle>
            <a:lvl1pPr>
              <a:defRPr>
                <a:solidFill>
                  <a:schemeClr val="bg1"/>
                </a:solidFill>
                <a:latin typeface="+mn-lt"/>
              </a:defRPr>
            </a:lvl1pPr>
          </a:lstStyle>
          <a:p>
            <a:pPr rtl="0">
              <a:defRPr/>
            </a:pPr>
            <a:r>
              <a:rPr lang="en-US" altLang="zh-CN" noProof="0"/>
              <a:t>20XX/9/3</a:t>
            </a:r>
            <a:endParaRPr lang="zh-CN" altLang="en-US" noProof="0"/>
          </a:p>
        </p:txBody>
      </p:sp>
      <p:sp>
        <p:nvSpPr>
          <p:cNvPr id="12" name="页脚占位符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pPr rtl="0">
              <a:defRPr/>
            </a:pPr>
            <a:r>
              <a:rPr lang="zh-CN" altLang="en-US" noProof="0"/>
              <a:t>演示文稿标题</a:t>
            </a:r>
          </a:p>
        </p:txBody>
      </p:sp>
      <p:sp>
        <p:nvSpPr>
          <p:cNvPr id="13" name="灯片编号占位符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pPr rtl="0">
              <a:defRPr/>
            </a:pPr>
            <a:fld id="{D76B855D-E9CC-4FF8-AD85-6CDC7B89A0DE}" type="slidenum">
              <a:rPr lang="en-US" altLang="zh-CN" noProof="0" smtClean="0"/>
              <a:pPr>
                <a:defRPr/>
              </a:pPr>
              <a:t>‹#›</a:t>
            </a:fld>
            <a:endParaRPr lang="zh-CN" altLang="en-US" noProof="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ABFD05-2CB2-4A7E-89E7-57615BA82B4F}"/>
              </a:ext>
            </a:extLst>
          </p:cNvPr>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内容占位符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日期占位符 4">
            <a:extLst>
              <a:ext uri="{FF2B5EF4-FFF2-40B4-BE49-F238E27FC236}">
                <a16:creationId xmlns:a16="http://schemas.microsoft.com/office/drawing/2014/main" id="{63D8B65F-F709-469F-9961-4D01896CAA12}"/>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6" name="页脚占位符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7" name="灯片编号占位符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9" name="任意多边形：形状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8" name="页脚占位符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9" name="幻灯片编号占位符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任意多边形：形状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a typeface="Microsoft YaHei UI" panose="020B0503020204020204" pitchFamily="34" charset="-122"/>
            </a:endParaRPr>
          </a:p>
        </p:txBody>
      </p:sp>
      <p:sp>
        <p:nvSpPr>
          <p:cNvPr id="5" name="页脚占位符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a typeface="Microsoft YaHei UI" panose="020B0503020204020204" pitchFamily="34" charset="-122"/>
            </a:endParaRPr>
          </a:p>
        </p:txBody>
      </p:sp>
      <p:sp>
        <p:nvSpPr>
          <p:cNvPr id="6" name="幻灯片编号占位符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9.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KiritoCheng/flutter_note" TargetMode="External"/><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9.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9.xml"/><Relationship Id="rId4" Type="http://schemas.openxmlformats.org/officeDocument/2006/relationships/hyperlink" Target="https://material.io/design"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9.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9.xml"/><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8.xml"/><Relationship Id="rId1" Type="http://schemas.openxmlformats.org/officeDocument/2006/relationships/slideLayout" Target="../slideLayouts/slideLayout9.xml"/><Relationship Id="rId4" Type="http://schemas.openxmlformats.org/officeDocument/2006/relationships/image" Target="../media/image47.png"/></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9.xml"/><Relationship Id="rId1" Type="http://schemas.openxmlformats.org/officeDocument/2006/relationships/slideLayout" Target="../slideLayouts/slideLayout9.xml"/><Relationship Id="rId5" Type="http://schemas.openxmlformats.org/officeDocument/2006/relationships/image" Target="../media/image50.png"/><Relationship Id="rId4" Type="http://schemas.openxmlformats.org/officeDocument/2006/relationships/image" Target="../media/image49.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5.xml"/><Relationship Id="rId1" Type="http://schemas.openxmlformats.org/officeDocument/2006/relationships/slideLayout" Target="../slideLayouts/slideLayout9.xml"/><Relationship Id="rId4" Type="http://schemas.openxmlformats.org/officeDocument/2006/relationships/image" Target="../media/image54.png"/></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6.xml"/><Relationship Id="rId1" Type="http://schemas.openxmlformats.org/officeDocument/2006/relationships/slideLayout" Target="../slideLayouts/slideLayout9.xml"/><Relationship Id="rId4" Type="http://schemas.openxmlformats.org/officeDocument/2006/relationships/image" Target="../media/image5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58.xml"/><Relationship Id="rId1" Type="http://schemas.openxmlformats.org/officeDocument/2006/relationships/slideLayout" Target="../slideLayouts/slideLayout9.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5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9.xml"/><Relationship Id="rId1" Type="http://schemas.openxmlformats.org/officeDocument/2006/relationships/slideLayout" Target="../slideLayouts/slideLayout9.xml"/><Relationship Id="rId4" Type="http://schemas.openxmlformats.org/officeDocument/2006/relationships/image" Target="../media/image6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2.xml"/><Relationship Id="rId1" Type="http://schemas.openxmlformats.org/officeDocument/2006/relationships/slideLayout" Target="../slideLayouts/slideLayout9.xml"/><Relationship Id="rId4" Type="http://schemas.openxmlformats.org/officeDocument/2006/relationships/image" Target="../media/image67.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5.xml"/><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8" Type="http://schemas.openxmlformats.org/officeDocument/2006/relationships/hyperlink" Target="https://www.dartcn.com/" TargetMode="External"/><Relationship Id="rId3" Type="http://schemas.openxmlformats.org/officeDocument/2006/relationships/hyperlink" Target="https://docs.google.com/presentation/d/1cw7A4HbvM_Abv320rVgPVGiUP2msVs7tfGbkgdrTy0I/edit#slide=id.g70d668005_2_22" TargetMode="External"/><Relationship Id="rId7" Type="http://schemas.openxmlformats.org/officeDocument/2006/relationships/hyperlink" Target="https://dart.dev/" TargetMode="External"/><Relationship Id="rId2" Type="http://schemas.openxmlformats.org/officeDocument/2006/relationships/notesSlide" Target="../notesSlides/notesSlide67.xml"/><Relationship Id="rId1" Type="http://schemas.openxmlformats.org/officeDocument/2006/relationships/slideLayout" Target="../slideLayouts/slideLayout11.xml"/><Relationship Id="rId6" Type="http://schemas.openxmlformats.org/officeDocument/2006/relationships/hyperlink" Target="https://book.flutterchina.club/#%E7%BC%98%E8%B5%B7" TargetMode="External"/><Relationship Id="rId5" Type="http://schemas.openxmlformats.org/officeDocument/2006/relationships/hyperlink" Target="https://flutter.dev/docs" TargetMode="External"/><Relationship Id="rId10" Type="http://schemas.openxmlformats.org/officeDocument/2006/relationships/hyperlink" Target="https://suragch.medium.com/how-to-make-http-requests-in-flutter-d12e98ee1cef" TargetMode="External"/><Relationship Id="rId4" Type="http://schemas.openxmlformats.org/officeDocument/2006/relationships/hyperlink" Target="https://medium.com/@chhimpa.shubh04/flutter-mvvm-providers-9a0fd66b7607#id_token=eyJhbGciOiJSUzI1NiIsImtpZCI6IjBmY2MwMTRmMjI5MzRlNDc0ODBkYWYxMDdhMzQwYzIyYmQyNjJiNmMiLCJ0eXAiOiJKV1QifQ.eyJpc3MiOiJodHRwczovL2FjY291bnRzLmdvb2dsZS5jb20iLCJuYmYiOjE2Mjc4OTE5NTUsImF1ZCI6IjIxNjI5NjAzNTgzNC1rMWs2cWUwNjBzMnRwMmEyamFtNGxqZGNtczAwc3R0Zy5hcHBzLmdvb2dsZXVzZXJjb250ZW50LmNvbSIsInN1YiI6IjExMDc0MTYyNDA5OTQxOTA0ODcxNiIsImVtYWlsIjoiejEzNDUwMzY4ODVAZ21haWwuY29tIiwiZW1haWxfdmVyaWZpZWQiOnRydWUsImF6cCI6IjIxNjI5NjAzNTgzNC1rMWs2cWUwNjBzMnRwMmEyamFtNGxqZGNtczAwc3R0Zy5hcHBzLmdvb2dsZXVzZXJjb250ZW50LmNvbSIsIm5hbWUiOiJLaXJpdG8gSyIsInBpY3R1cmUiOiJodHRwczovL2xoMy5nb29nbGV1c2VyY29udGVudC5jb20vYS0vQU9oMTRHZ1hueUQzWlBWanZSOHJPLUprRkxOVFZtRXVpcUR5UUI2a2dVOEg9czk2LWMiLCJnaXZlbl9uYW1lIjoiS2lyaXRvIiwiZmFtaWx5X25hbWUiOiJLIiwiaWF0IjoxNjI3ODkyMjU1LCJleHAiOjE2Mjc4OTU4NTUsImp0aSI6ImQyYTdmMDQzM2Q1ZWNjMTJjNmQxNzg2Mjg3OTBlMjE1NjQ2ZmEyNGMifQ.tPKzezXFS_MjVP-FExP1X2XANW69CsphSKVC0kyLRQZ06avOKbS3QjVZi1SWO-Nf6BvNFL7dIKNgJt_YbyNGS4equSnaYThe0CWaoijJwurBrJQUHYh-a-mNQlEu459xIJAi7yfujcq6Wyu6TPEXehz2RqnPuCoXeXsjoH5L3BPeilrd2O-e8qeqpOnT2dE8qAlAlf7uJoGmNlVG0uvrSFQXSSqMpBVWiz1_GGur3iCoiuTjp4zH03xrZQJcR1-7s1rqb2BljwnxhmCfPrfsEzJr5rqf9MJaq8DyB6gVMYgsCxvPAqLrzGJhWi0VsEyVl2ZdoHq6_A28mg3ip-_NqQ" TargetMode="External"/><Relationship Id="rId9" Type="http://schemas.openxmlformats.org/officeDocument/2006/relationships/hyperlink" Target="https://pub.dev/" TargetMode="Externa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08836-40C5-46C2-81BA-21AA27176925}"/>
              </a:ext>
            </a:extLst>
          </p:cNvPr>
          <p:cNvSpPr>
            <a:spLocks noGrp="1"/>
          </p:cNvSpPr>
          <p:nvPr>
            <p:ph type="ctrTitle"/>
          </p:nvPr>
        </p:nvSpPr>
        <p:spPr>
          <a:xfrm>
            <a:off x="4330700" y="2857500"/>
            <a:ext cx="7355332" cy="2272284"/>
          </a:xfrm>
        </p:spPr>
        <p:txBody>
          <a:bodyPr rtlCol="0"/>
          <a:lstStyle/>
          <a:p>
            <a:pPr rtl="0"/>
            <a:r>
              <a:rPr lang="zh-CN" altLang="en-US" dirty="0">
                <a:solidFill>
                  <a:srgbClr val="FFFFFF"/>
                </a:solidFill>
              </a:rPr>
              <a:t>浅谈</a:t>
            </a:r>
            <a:r>
              <a:rPr lang="en-US" altLang="zh-CN" dirty="0">
                <a:solidFill>
                  <a:srgbClr val="FFFFFF"/>
                </a:solidFill>
              </a:rPr>
              <a:t>Flutter</a:t>
            </a:r>
            <a:r>
              <a:rPr lang="zh-CN" altLang="en-US" dirty="0">
                <a:solidFill>
                  <a:srgbClr val="FFFFFF"/>
                </a:solidFill>
              </a:rPr>
              <a:t>架构设计</a:t>
            </a:r>
            <a:endParaRPr lang="zh-CN" altLang="en-US" dirty="0"/>
          </a:p>
        </p:txBody>
      </p:sp>
      <p:sp>
        <p:nvSpPr>
          <p:cNvPr id="3" name="副标题 2">
            <a:extLst>
              <a:ext uri="{FF2B5EF4-FFF2-40B4-BE49-F238E27FC236}">
                <a16:creationId xmlns:a16="http://schemas.microsoft.com/office/drawing/2014/main" id="{72CC4EC4-809C-4FD2-AA20-009F08590DA6}"/>
              </a:ext>
            </a:extLst>
          </p:cNvPr>
          <p:cNvSpPr>
            <a:spLocks noGrp="1"/>
          </p:cNvSpPr>
          <p:nvPr>
            <p:ph type="subTitle" idx="1"/>
          </p:nvPr>
        </p:nvSpPr>
        <p:spPr/>
        <p:txBody>
          <a:bodyPr rtlCol="0"/>
          <a:lstStyle/>
          <a:p>
            <a:pPr rtl="0"/>
            <a:r>
              <a:rPr lang="en-US" altLang="zh-CN"/>
              <a:t>KiritoCheng</a:t>
            </a:r>
            <a:endParaRPr lang="zh-CN" alt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2859689D-4A61-4431-90C8-EF134F4E38EB}"/>
              </a:ext>
            </a:extLst>
          </p:cNvPr>
          <p:cNvPicPr>
            <a:picLocks noGrp="1" noChangeAspect="1"/>
          </p:cNvPicPr>
          <p:nvPr>
            <p:ph idx="1"/>
          </p:nvPr>
        </p:nvPicPr>
        <p:blipFill>
          <a:blip r:embed="rId3"/>
          <a:stretch>
            <a:fillRect/>
          </a:stretch>
        </p:blipFill>
        <p:spPr>
          <a:xfrm>
            <a:off x="0" y="-110780"/>
            <a:ext cx="13189204" cy="7358398"/>
          </a:xfrm>
          <a:prstGeom prst="rect">
            <a:avLst/>
          </a:prstGeom>
        </p:spPr>
      </p:pic>
      <p:sp>
        <p:nvSpPr>
          <p:cNvPr id="2" name="标题 1">
            <a:extLst>
              <a:ext uri="{FF2B5EF4-FFF2-40B4-BE49-F238E27FC236}">
                <a16:creationId xmlns:a16="http://schemas.microsoft.com/office/drawing/2014/main" id="{5F916DAA-1ACF-4343-A637-D55C4A5DE05B}"/>
              </a:ext>
            </a:extLst>
          </p:cNvPr>
          <p:cNvSpPr>
            <a:spLocks noGrp="1"/>
          </p:cNvSpPr>
          <p:nvPr>
            <p:ph type="title"/>
          </p:nvPr>
        </p:nvSpPr>
        <p:spPr>
          <a:xfrm>
            <a:off x="399796" y="146050"/>
            <a:ext cx="4832604" cy="634522"/>
          </a:xfrm>
        </p:spPr>
        <p:txBody>
          <a:bodyPr rtlCol="0">
            <a:normAutofit fontScale="90000"/>
          </a:bodyPr>
          <a:lstStyle/>
          <a:p>
            <a:r>
              <a:rPr lang="zh-CN" altLang="en-US" dirty="0"/>
              <a:t>自绘引擎（</a:t>
            </a:r>
            <a:r>
              <a:rPr lang="en-US" altLang="zh-CN" dirty="0"/>
              <a:t> Flutter</a:t>
            </a:r>
            <a:r>
              <a:rPr lang="zh-CN" altLang="en-US" dirty="0"/>
              <a:t>）</a:t>
            </a:r>
          </a:p>
        </p:txBody>
      </p:sp>
      <p:sp>
        <p:nvSpPr>
          <p:cNvPr id="10" name="文本框 9">
            <a:extLst>
              <a:ext uri="{FF2B5EF4-FFF2-40B4-BE49-F238E27FC236}">
                <a16:creationId xmlns:a16="http://schemas.microsoft.com/office/drawing/2014/main" id="{26D2CEA2-D0A2-4398-9F22-B62054635528}"/>
              </a:ext>
            </a:extLst>
          </p:cNvPr>
          <p:cNvSpPr txBox="1"/>
          <p:nvPr/>
        </p:nvSpPr>
        <p:spPr>
          <a:xfrm>
            <a:off x="742950" y="5696428"/>
            <a:ext cx="10706099" cy="923330"/>
          </a:xfrm>
          <a:prstGeom prst="rect">
            <a:avLst/>
          </a:prstGeom>
          <a:noFill/>
        </p:spPr>
        <p:txBody>
          <a:bodyPr wrap="square">
            <a:spAutoFit/>
          </a:bodyPr>
          <a:lstStyle/>
          <a:p>
            <a:pPr lvl="0"/>
            <a:r>
              <a:rPr lang="zh-CN" altLang="en-US" b="0" i="0" dirty="0"/>
              <a:t>渲染引擎依靠跨平台的 </a:t>
            </a:r>
            <a:r>
              <a:rPr lang="en-US" altLang="zh-CN" b="0" i="0" dirty="0" err="1"/>
              <a:t>Skia</a:t>
            </a:r>
            <a:r>
              <a:rPr lang="en-US" altLang="zh-CN" b="0" i="0" dirty="0"/>
              <a:t> </a:t>
            </a:r>
            <a:r>
              <a:rPr lang="zh-CN" altLang="en-US" b="0" i="0" dirty="0"/>
              <a:t>图形库来实现，</a:t>
            </a:r>
            <a:r>
              <a:rPr lang="en-US" altLang="zh-CN" b="0" i="0" dirty="0" err="1"/>
              <a:t>Skia</a:t>
            </a:r>
            <a:r>
              <a:rPr lang="en-US" altLang="zh-CN" b="0" i="0" dirty="0"/>
              <a:t> </a:t>
            </a:r>
            <a:r>
              <a:rPr lang="zh-CN" altLang="en-US" b="0" i="0" dirty="0"/>
              <a:t>引擎会将使用 </a:t>
            </a:r>
            <a:r>
              <a:rPr lang="en-US" altLang="zh-CN" b="0" i="0" dirty="0"/>
              <a:t>Dart </a:t>
            </a:r>
            <a:r>
              <a:rPr lang="zh-CN" altLang="en-US" b="0" i="0" dirty="0"/>
              <a:t>构建的抽象的视图结构数据加工成 </a:t>
            </a:r>
            <a:r>
              <a:rPr lang="en-US" altLang="zh-CN" b="0" i="0" dirty="0"/>
              <a:t>GPU </a:t>
            </a:r>
            <a:r>
              <a:rPr lang="zh-CN" altLang="en-US" b="0" i="0" dirty="0"/>
              <a:t>数据，交由 </a:t>
            </a:r>
            <a:r>
              <a:rPr lang="en-US" altLang="zh-CN" b="0" i="0" dirty="0"/>
              <a:t>OpenGL </a:t>
            </a:r>
            <a:r>
              <a:rPr lang="zh-CN" altLang="en-US" b="0" i="0" dirty="0"/>
              <a:t>最终提供给 </a:t>
            </a:r>
            <a:r>
              <a:rPr lang="en-US" altLang="zh-CN" b="0" i="0" dirty="0"/>
              <a:t>GPU </a:t>
            </a:r>
            <a:r>
              <a:rPr lang="zh-CN" altLang="en-US" b="0" i="0" dirty="0"/>
              <a:t>渲染，至此完成渲染闭环，因此可以在最大程度上保证一款应用在不同平台、不同设备上的体验一致性</a:t>
            </a:r>
            <a:endParaRPr lang="zh-CN" altLang="en-US" dirty="0"/>
          </a:p>
        </p:txBody>
      </p:sp>
    </p:spTree>
    <p:extLst>
      <p:ext uri="{BB962C8B-B14F-4D97-AF65-F5344CB8AC3E}">
        <p14:creationId xmlns:p14="http://schemas.microsoft.com/office/powerpoint/2010/main" val="557523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3159567-E7C8-4009-BD65-5997D93E3A82}"/>
              </a:ext>
            </a:extLst>
          </p:cNvPr>
          <p:cNvSpPr txBox="1"/>
          <p:nvPr/>
        </p:nvSpPr>
        <p:spPr>
          <a:xfrm>
            <a:off x="838200" y="1691004"/>
            <a:ext cx="6311900" cy="369332"/>
          </a:xfrm>
          <a:prstGeom prst="rect">
            <a:avLst/>
          </a:prstGeom>
          <a:noFill/>
        </p:spPr>
        <p:txBody>
          <a:bodyPr wrap="square">
            <a:spAutoFit/>
          </a:bodyPr>
          <a:lstStyle/>
          <a:p>
            <a:pPr algn="l"/>
            <a:r>
              <a:rPr lang="en-US" altLang="zh-CN" b="1" i="0" dirty="0">
                <a:solidFill>
                  <a:srgbClr val="121212"/>
                </a:solidFill>
                <a:effectLst/>
                <a:latin typeface="-apple-system"/>
              </a:rPr>
              <a:t>1. UI</a:t>
            </a:r>
            <a:r>
              <a:rPr lang="zh-CN" altLang="en-US" b="1" i="0" dirty="0">
                <a:solidFill>
                  <a:srgbClr val="121212"/>
                </a:solidFill>
                <a:effectLst/>
                <a:latin typeface="-apple-system"/>
              </a:rPr>
              <a:t>渲染方面</a:t>
            </a:r>
          </a:p>
        </p:txBody>
      </p:sp>
      <p:pic>
        <p:nvPicPr>
          <p:cNvPr id="6146" name="Picture 2">
            <a:extLst>
              <a:ext uri="{FF2B5EF4-FFF2-40B4-BE49-F238E27FC236}">
                <a16:creationId xmlns:a16="http://schemas.microsoft.com/office/drawing/2014/main" id="{69A02424-52D4-45E5-A481-8920D8FD4B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1001" y="136525"/>
            <a:ext cx="8515605" cy="404491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5323BD30-E329-458A-AEFC-9458CDB58F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95" y="4181438"/>
            <a:ext cx="8498627" cy="2724430"/>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2">
            <a:extLst>
              <a:ext uri="{FF2B5EF4-FFF2-40B4-BE49-F238E27FC236}">
                <a16:creationId xmlns:a16="http://schemas.microsoft.com/office/drawing/2014/main" id="{5693740A-6E96-41A9-A14F-0AE5D5147D9C}"/>
              </a:ext>
            </a:extLst>
          </p:cNvPr>
          <p:cNvSpPr>
            <a:spLocks noGrp="1"/>
          </p:cNvSpPr>
          <p:nvPr>
            <p:ph type="title"/>
          </p:nvPr>
        </p:nvSpPr>
        <p:spPr/>
        <p:txBody>
          <a:bodyPr/>
          <a:lstStyle/>
          <a:p>
            <a:r>
              <a:rPr lang="zh-CN" altLang="en-US" dirty="0"/>
              <a:t>渲染与</a:t>
            </a:r>
            <a:r>
              <a:rPr lang="en-US" altLang="zh-CN" dirty="0" err="1"/>
              <a:t>rn</a:t>
            </a:r>
            <a:r>
              <a:rPr lang="zh-CN" altLang="en-US" dirty="0"/>
              <a:t>对比图</a:t>
            </a:r>
          </a:p>
        </p:txBody>
      </p:sp>
    </p:spTree>
    <p:extLst>
      <p:ext uri="{BB962C8B-B14F-4D97-AF65-F5344CB8AC3E}">
        <p14:creationId xmlns:p14="http://schemas.microsoft.com/office/powerpoint/2010/main" val="3585693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693740A-6E96-41A9-A14F-0AE5D5147D9C}"/>
              </a:ext>
            </a:extLst>
          </p:cNvPr>
          <p:cNvSpPr>
            <a:spLocks noGrp="1"/>
          </p:cNvSpPr>
          <p:nvPr>
            <p:ph type="title"/>
          </p:nvPr>
        </p:nvSpPr>
        <p:spPr/>
        <p:txBody>
          <a:bodyPr/>
          <a:lstStyle/>
          <a:p>
            <a:r>
              <a:rPr lang="en-US" altLang="zh-CN" dirty="0"/>
              <a:t>Why use Flutter?</a:t>
            </a:r>
            <a:endParaRPr lang="zh-CN" altLang="en-US" dirty="0"/>
          </a:p>
        </p:txBody>
      </p:sp>
      <p:sp>
        <p:nvSpPr>
          <p:cNvPr id="8" name="文本框 7">
            <a:extLst>
              <a:ext uri="{FF2B5EF4-FFF2-40B4-BE49-F238E27FC236}">
                <a16:creationId xmlns:a16="http://schemas.microsoft.com/office/drawing/2014/main" id="{93159567-E7C8-4009-BD65-5997D93E3A82}"/>
              </a:ext>
            </a:extLst>
          </p:cNvPr>
          <p:cNvSpPr txBox="1"/>
          <p:nvPr/>
        </p:nvSpPr>
        <p:spPr>
          <a:xfrm>
            <a:off x="838200" y="1691004"/>
            <a:ext cx="6311900" cy="369332"/>
          </a:xfrm>
          <a:prstGeom prst="rect">
            <a:avLst/>
          </a:prstGeom>
          <a:noFill/>
        </p:spPr>
        <p:txBody>
          <a:bodyPr wrap="square">
            <a:spAutoFit/>
          </a:bodyPr>
          <a:lstStyle/>
          <a:p>
            <a:pPr algn="l"/>
            <a:r>
              <a:rPr lang="en-US" altLang="zh-CN" b="1" i="0" dirty="0">
                <a:solidFill>
                  <a:srgbClr val="121212"/>
                </a:solidFill>
                <a:effectLst/>
                <a:latin typeface="-apple-system"/>
              </a:rPr>
              <a:t>1. </a:t>
            </a:r>
            <a:r>
              <a:rPr lang="zh-CN" altLang="en-US" b="1" dirty="0">
                <a:solidFill>
                  <a:srgbClr val="121212"/>
                </a:solidFill>
                <a:latin typeface="-apple-system"/>
              </a:rPr>
              <a:t>当前时代下，跨平台开发最好的选择。</a:t>
            </a:r>
            <a:endParaRPr lang="zh-CN" altLang="en-US" b="1" i="0" dirty="0">
              <a:solidFill>
                <a:srgbClr val="121212"/>
              </a:solidFill>
              <a:effectLst/>
              <a:latin typeface="-apple-system"/>
            </a:endParaRPr>
          </a:p>
        </p:txBody>
      </p:sp>
      <p:sp>
        <p:nvSpPr>
          <p:cNvPr id="9" name="文本框 8">
            <a:extLst>
              <a:ext uri="{FF2B5EF4-FFF2-40B4-BE49-F238E27FC236}">
                <a16:creationId xmlns:a16="http://schemas.microsoft.com/office/drawing/2014/main" id="{1DEAABE9-A578-4674-B91C-5E964B32D70D}"/>
              </a:ext>
            </a:extLst>
          </p:cNvPr>
          <p:cNvSpPr txBox="1"/>
          <p:nvPr/>
        </p:nvSpPr>
        <p:spPr>
          <a:xfrm>
            <a:off x="1390650" y="2327769"/>
            <a:ext cx="6096000" cy="369332"/>
          </a:xfrm>
          <a:prstGeom prst="rect">
            <a:avLst/>
          </a:prstGeom>
          <a:noFill/>
        </p:spPr>
        <p:txBody>
          <a:bodyPr wrap="square">
            <a:spAutoFit/>
          </a:bodyPr>
          <a:lstStyle>
            <a:defPPr rtl="0">
              <a:defRPr lang="zh-cn"/>
            </a:defPPr>
            <a:lvl1pPr>
              <a:defRPr>
                <a:latin typeface="PingFang SC"/>
              </a:defRPr>
            </a:lvl1pPr>
          </a:lstStyle>
          <a:p>
            <a:r>
              <a:rPr lang="zh-CN" altLang="en-US" dirty="0"/>
              <a:t>跨平台使用相同的</a:t>
            </a:r>
            <a:r>
              <a:rPr lang="en-US" altLang="zh-CN" dirty="0"/>
              <a:t>UI</a:t>
            </a:r>
            <a:r>
              <a:rPr lang="zh-CN" altLang="en-US" dirty="0"/>
              <a:t>和业务逻辑</a:t>
            </a:r>
          </a:p>
        </p:txBody>
      </p:sp>
      <p:sp>
        <p:nvSpPr>
          <p:cNvPr id="11" name="文本框 10">
            <a:extLst>
              <a:ext uri="{FF2B5EF4-FFF2-40B4-BE49-F238E27FC236}">
                <a16:creationId xmlns:a16="http://schemas.microsoft.com/office/drawing/2014/main" id="{40B3DFC6-8723-4BD1-8376-5E502DAF307E}"/>
              </a:ext>
            </a:extLst>
          </p:cNvPr>
          <p:cNvSpPr txBox="1"/>
          <p:nvPr/>
        </p:nvSpPr>
        <p:spPr>
          <a:xfrm>
            <a:off x="1385316" y="2876830"/>
            <a:ext cx="6096000" cy="369332"/>
          </a:xfrm>
          <a:prstGeom prst="rect">
            <a:avLst/>
          </a:prstGeom>
          <a:noFill/>
        </p:spPr>
        <p:txBody>
          <a:bodyPr wrap="square">
            <a:spAutoFit/>
          </a:bodyPr>
          <a:lstStyle/>
          <a:p>
            <a:pPr algn="l"/>
            <a:r>
              <a:rPr lang="zh-CN" altLang="en-US" i="0" dirty="0">
                <a:solidFill>
                  <a:srgbClr val="121212"/>
                </a:solidFill>
                <a:effectLst/>
                <a:latin typeface="-apple-system"/>
              </a:rPr>
              <a:t>减少开发所需的时间</a:t>
            </a:r>
          </a:p>
        </p:txBody>
      </p:sp>
      <p:sp>
        <p:nvSpPr>
          <p:cNvPr id="14" name="文本框 13">
            <a:extLst>
              <a:ext uri="{FF2B5EF4-FFF2-40B4-BE49-F238E27FC236}">
                <a16:creationId xmlns:a16="http://schemas.microsoft.com/office/drawing/2014/main" id="{C16EFB3A-16F4-47DF-B8F9-F3F824BC41A1}"/>
              </a:ext>
            </a:extLst>
          </p:cNvPr>
          <p:cNvSpPr txBox="1"/>
          <p:nvPr/>
        </p:nvSpPr>
        <p:spPr>
          <a:xfrm>
            <a:off x="1385316" y="3471785"/>
            <a:ext cx="6096000" cy="369332"/>
          </a:xfrm>
          <a:prstGeom prst="rect">
            <a:avLst/>
          </a:prstGeom>
          <a:noFill/>
        </p:spPr>
        <p:txBody>
          <a:bodyPr wrap="square">
            <a:spAutoFit/>
          </a:bodyPr>
          <a:lstStyle/>
          <a:p>
            <a:pPr algn="l"/>
            <a:r>
              <a:rPr lang="zh-CN" altLang="en-US" i="0" dirty="0">
                <a:solidFill>
                  <a:srgbClr val="121212"/>
                </a:solidFill>
                <a:effectLst/>
                <a:latin typeface="-apple-system"/>
              </a:rPr>
              <a:t>快速迭代上线</a:t>
            </a:r>
          </a:p>
        </p:txBody>
      </p:sp>
      <p:sp>
        <p:nvSpPr>
          <p:cNvPr id="17" name="文本框 16">
            <a:extLst>
              <a:ext uri="{FF2B5EF4-FFF2-40B4-BE49-F238E27FC236}">
                <a16:creationId xmlns:a16="http://schemas.microsoft.com/office/drawing/2014/main" id="{89CF5619-CD07-43C0-95A6-F775DDFD8390}"/>
              </a:ext>
            </a:extLst>
          </p:cNvPr>
          <p:cNvSpPr txBox="1"/>
          <p:nvPr/>
        </p:nvSpPr>
        <p:spPr>
          <a:xfrm>
            <a:off x="1385316" y="4147908"/>
            <a:ext cx="6096000" cy="369332"/>
          </a:xfrm>
          <a:prstGeom prst="rect">
            <a:avLst/>
          </a:prstGeom>
          <a:noFill/>
        </p:spPr>
        <p:txBody>
          <a:bodyPr wrap="square">
            <a:spAutoFit/>
          </a:bodyPr>
          <a:lstStyle/>
          <a:p>
            <a:pPr algn="l"/>
            <a:r>
              <a:rPr lang="zh-CN" altLang="en-US" i="0" dirty="0">
                <a:solidFill>
                  <a:srgbClr val="121212"/>
                </a:solidFill>
                <a:effectLst/>
                <a:latin typeface="-apple-system"/>
              </a:rPr>
              <a:t>更接近</a:t>
            </a:r>
            <a:r>
              <a:rPr lang="zh-CN" altLang="en-US" dirty="0">
                <a:solidFill>
                  <a:srgbClr val="121212"/>
                </a:solidFill>
                <a:latin typeface="-apple-system"/>
              </a:rPr>
              <a:t>原生</a:t>
            </a:r>
            <a:r>
              <a:rPr lang="zh-CN" altLang="en-US" i="0" dirty="0">
                <a:solidFill>
                  <a:srgbClr val="121212"/>
                </a:solidFill>
                <a:effectLst/>
                <a:latin typeface="-apple-system"/>
              </a:rPr>
              <a:t>的性能表现</a:t>
            </a:r>
          </a:p>
        </p:txBody>
      </p:sp>
      <p:sp>
        <p:nvSpPr>
          <p:cNvPr id="18" name="文本框 17">
            <a:extLst>
              <a:ext uri="{FF2B5EF4-FFF2-40B4-BE49-F238E27FC236}">
                <a16:creationId xmlns:a16="http://schemas.microsoft.com/office/drawing/2014/main" id="{1B4B414C-6E0F-4D73-A1B9-381305E84B1D}"/>
              </a:ext>
            </a:extLst>
          </p:cNvPr>
          <p:cNvSpPr txBox="1"/>
          <p:nvPr/>
        </p:nvSpPr>
        <p:spPr>
          <a:xfrm>
            <a:off x="1385316" y="4789239"/>
            <a:ext cx="6096000" cy="369332"/>
          </a:xfrm>
          <a:prstGeom prst="rect">
            <a:avLst/>
          </a:prstGeom>
          <a:noFill/>
        </p:spPr>
        <p:txBody>
          <a:bodyPr wrap="square">
            <a:spAutoFit/>
          </a:bodyPr>
          <a:lstStyle/>
          <a:p>
            <a:pPr algn="l"/>
            <a:r>
              <a:rPr lang="zh-CN" altLang="en-US" i="0" dirty="0">
                <a:solidFill>
                  <a:srgbClr val="121212"/>
                </a:solidFill>
                <a:effectLst/>
                <a:latin typeface="-apple-system"/>
              </a:rPr>
              <a:t>自定义复杂动画</a:t>
            </a:r>
          </a:p>
        </p:txBody>
      </p:sp>
      <p:sp>
        <p:nvSpPr>
          <p:cNvPr id="19" name="文本框 18">
            <a:extLst>
              <a:ext uri="{FF2B5EF4-FFF2-40B4-BE49-F238E27FC236}">
                <a16:creationId xmlns:a16="http://schemas.microsoft.com/office/drawing/2014/main" id="{C5D460DF-73EA-4E46-9F3B-2A632CA17F69}"/>
              </a:ext>
            </a:extLst>
          </p:cNvPr>
          <p:cNvSpPr txBox="1"/>
          <p:nvPr/>
        </p:nvSpPr>
        <p:spPr>
          <a:xfrm>
            <a:off x="1385316" y="5430570"/>
            <a:ext cx="6096000" cy="369332"/>
          </a:xfrm>
          <a:prstGeom prst="rect">
            <a:avLst/>
          </a:prstGeom>
          <a:noFill/>
        </p:spPr>
        <p:txBody>
          <a:bodyPr wrap="square">
            <a:spAutoFit/>
          </a:bodyPr>
          <a:lstStyle/>
          <a:p>
            <a:pPr algn="l"/>
            <a:r>
              <a:rPr lang="zh-CN" altLang="en-US" i="0" dirty="0">
                <a:solidFill>
                  <a:srgbClr val="121212"/>
                </a:solidFill>
                <a:effectLst/>
                <a:latin typeface="-apple-system"/>
              </a:rPr>
              <a:t>更方便调用</a:t>
            </a:r>
            <a:r>
              <a:rPr lang="zh-CN" altLang="en-US" dirty="0">
                <a:solidFill>
                  <a:srgbClr val="121212"/>
                </a:solidFill>
                <a:latin typeface="-apple-system"/>
              </a:rPr>
              <a:t>原生</a:t>
            </a:r>
            <a:r>
              <a:rPr lang="en-US" altLang="zh-CN" dirty="0" err="1">
                <a:solidFill>
                  <a:srgbClr val="121212"/>
                </a:solidFill>
                <a:latin typeface="-apple-system"/>
              </a:rPr>
              <a:t>api</a:t>
            </a:r>
            <a:endParaRPr lang="en-US" altLang="zh-CN" i="0" dirty="0">
              <a:solidFill>
                <a:srgbClr val="121212"/>
              </a:solidFill>
              <a:effectLst/>
              <a:latin typeface="-apple-system"/>
            </a:endParaRPr>
          </a:p>
        </p:txBody>
      </p:sp>
      <p:sp>
        <p:nvSpPr>
          <p:cNvPr id="20" name="文本框 19">
            <a:extLst>
              <a:ext uri="{FF2B5EF4-FFF2-40B4-BE49-F238E27FC236}">
                <a16:creationId xmlns:a16="http://schemas.microsoft.com/office/drawing/2014/main" id="{5F91C4DC-FFDB-4788-916E-1BAA0E17B5A4}"/>
              </a:ext>
            </a:extLst>
          </p:cNvPr>
          <p:cNvSpPr txBox="1"/>
          <p:nvPr/>
        </p:nvSpPr>
        <p:spPr>
          <a:xfrm>
            <a:off x="1385316" y="5987018"/>
            <a:ext cx="6096000" cy="369332"/>
          </a:xfrm>
          <a:prstGeom prst="rect">
            <a:avLst/>
          </a:prstGeom>
          <a:noFill/>
        </p:spPr>
        <p:txBody>
          <a:bodyPr wrap="square">
            <a:spAutoFit/>
          </a:bodyPr>
          <a:lstStyle/>
          <a:p>
            <a:pPr algn="l"/>
            <a:r>
              <a:rPr lang="zh-CN" altLang="en-US" dirty="0">
                <a:solidFill>
                  <a:srgbClr val="121212"/>
                </a:solidFill>
                <a:latin typeface="-apple-system"/>
              </a:rPr>
              <a:t>未来的可拓展性，维护性</a:t>
            </a:r>
            <a:endParaRPr lang="en-US" altLang="zh-CN" i="0" dirty="0">
              <a:solidFill>
                <a:srgbClr val="121212"/>
              </a:solidFill>
              <a:effectLst/>
              <a:latin typeface="-apple-system"/>
            </a:endParaRPr>
          </a:p>
        </p:txBody>
      </p:sp>
      <p:sp>
        <p:nvSpPr>
          <p:cNvPr id="21" name="乘号 20">
            <a:extLst>
              <a:ext uri="{FF2B5EF4-FFF2-40B4-BE49-F238E27FC236}">
                <a16:creationId xmlns:a16="http://schemas.microsoft.com/office/drawing/2014/main" id="{0B846C5D-234B-4067-88DB-F9C81954ECE1}"/>
              </a:ext>
            </a:extLst>
          </p:cNvPr>
          <p:cNvSpPr/>
          <p:nvPr/>
        </p:nvSpPr>
        <p:spPr>
          <a:xfrm>
            <a:off x="2921000" y="3523101"/>
            <a:ext cx="292100" cy="2667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6263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693740A-6E96-41A9-A14F-0AE5D5147D9C}"/>
              </a:ext>
            </a:extLst>
          </p:cNvPr>
          <p:cNvSpPr>
            <a:spLocks noGrp="1"/>
          </p:cNvSpPr>
          <p:nvPr>
            <p:ph type="title"/>
          </p:nvPr>
        </p:nvSpPr>
        <p:spPr/>
        <p:txBody>
          <a:bodyPr/>
          <a:lstStyle/>
          <a:p>
            <a:r>
              <a:rPr lang="zh-CN" altLang="en-US" dirty="0"/>
              <a:t>补充图</a:t>
            </a:r>
          </a:p>
        </p:txBody>
      </p:sp>
      <p:sp>
        <p:nvSpPr>
          <p:cNvPr id="8" name="文本框 7">
            <a:extLst>
              <a:ext uri="{FF2B5EF4-FFF2-40B4-BE49-F238E27FC236}">
                <a16:creationId xmlns:a16="http://schemas.microsoft.com/office/drawing/2014/main" id="{93159567-E7C8-4009-BD65-5997D93E3A82}"/>
              </a:ext>
            </a:extLst>
          </p:cNvPr>
          <p:cNvSpPr txBox="1"/>
          <p:nvPr/>
        </p:nvSpPr>
        <p:spPr>
          <a:xfrm>
            <a:off x="838200" y="1691004"/>
            <a:ext cx="6311900" cy="369332"/>
          </a:xfrm>
          <a:prstGeom prst="rect">
            <a:avLst/>
          </a:prstGeom>
          <a:noFill/>
        </p:spPr>
        <p:txBody>
          <a:bodyPr wrap="square">
            <a:spAutoFit/>
          </a:bodyPr>
          <a:lstStyle/>
          <a:p>
            <a:pPr algn="l"/>
            <a:r>
              <a:rPr lang="en-US" altLang="zh-CN" b="1" dirty="0">
                <a:solidFill>
                  <a:srgbClr val="121212"/>
                </a:solidFill>
                <a:latin typeface="-apple-system"/>
              </a:rPr>
              <a:t>2</a:t>
            </a:r>
            <a:r>
              <a:rPr lang="en-US" altLang="zh-CN" b="1" i="0" dirty="0">
                <a:solidFill>
                  <a:srgbClr val="121212"/>
                </a:solidFill>
                <a:effectLst/>
                <a:latin typeface="-apple-system"/>
              </a:rPr>
              <a:t>. </a:t>
            </a:r>
            <a:r>
              <a:rPr lang="zh-CN" altLang="en-US" b="1" i="0" dirty="0">
                <a:solidFill>
                  <a:srgbClr val="121212"/>
                </a:solidFill>
                <a:effectLst/>
                <a:latin typeface="-apple-system"/>
              </a:rPr>
              <a:t>性能方面</a:t>
            </a:r>
          </a:p>
        </p:txBody>
      </p:sp>
      <p:pic>
        <p:nvPicPr>
          <p:cNvPr id="7172" name="Picture 4">
            <a:extLst>
              <a:ext uri="{FF2B5EF4-FFF2-40B4-BE49-F238E27FC236}">
                <a16:creationId xmlns:a16="http://schemas.microsoft.com/office/drawing/2014/main" id="{3C5B50C2-BE7D-4C97-9F2F-881A96605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66108"/>
            <a:ext cx="6234811" cy="4063114"/>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9DD5571D-57A2-46F1-996A-4A1728EAF3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7189" y="0"/>
            <a:ext cx="6234811" cy="4063114"/>
          </a:xfrm>
          <a:prstGeom prst="rect">
            <a:avLst/>
          </a:prstGeom>
          <a:noFill/>
          <a:extLst>
            <a:ext uri="{909E8E84-426E-40DD-AFC4-6F175D3DCCD1}">
              <a14:hiddenFill xmlns:a14="http://schemas.microsoft.com/office/drawing/2010/main">
                <a:solidFill>
                  <a:srgbClr val="FFFFFF"/>
                </a:solidFill>
              </a14:hiddenFill>
            </a:ext>
          </a:extLst>
        </p:spPr>
      </p:pic>
      <p:pic>
        <p:nvPicPr>
          <p:cNvPr id="7" name="Google Shape;60;p2">
            <a:extLst>
              <a:ext uri="{FF2B5EF4-FFF2-40B4-BE49-F238E27FC236}">
                <a16:creationId xmlns:a16="http://schemas.microsoft.com/office/drawing/2014/main" id="{5DDEBFA3-36AC-4656-95DA-1045C8FC6B87}"/>
              </a:ext>
            </a:extLst>
          </p:cNvPr>
          <p:cNvPicPr preferRelativeResize="0"/>
          <p:nvPr/>
        </p:nvPicPr>
        <p:blipFill rotWithShape="1">
          <a:blip r:embed="rId5">
            <a:alphaModFix/>
          </a:blip>
          <a:srcRect/>
          <a:stretch/>
        </p:blipFill>
        <p:spPr>
          <a:xfrm>
            <a:off x="11288534" y="6584232"/>
            <a:ext cx="903466" cy="274486"/>
          </a:xfrm>
          <a:prstGeom prst="rect">
            <a:avLst/>
          </a:prstGeom>
          <a:noFill/>
          <a:ln>
            <a:noFill/>
          </a:ln>
        </p:spPr>
      </p:pic>
    </p:spTree>
    <p:extLst>
      <p:ext uri="{BB962C8B-B14F-4D97-AF65-F5344CB8AC3E}">
        <p14:creationId xmlns:p14="http://schemas.microsoft.com/office/powerpoint/2010/main" val="2157460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693740A-6E96-41A9-A14F-0AE5D5147D9C}"/>
              </a:ext>
            </a:extLst>
          </p:cNvPr>
          <p:cNvSpPr>
            <a:spLocks noGrp="1"/>
          </p:cNvSpPr>
          <p:nvPr>
            <p:ph type="title"/>
          </p:nvPr>
        </p:nvSpPr>
        <p:spPr/>
        <p:txBody>
          <a:bodyPr/>
          <a:lstStyle/>
          <a:p>
            <a:r>
              <a:rPr lang="zh-CN" altLang="en-US" dirty="0"/>
              <a:t>缺点</a:t>
            </a:r>
          </a:p>
        </p:txBody>
      </p:sp>
      <p:sp>
        <p:nvSpPr>
          <p:cNvPr id="8" name="文本框 7">
            <a:extLst>
              <a:ext uri="{FF2B5EF4-FFF2-40B4-BE49-F238E27FC236}">
                <a16:creationId xmlns:a16="http://schemas.microsoft.com/office/drawing/2014/main" id="{93159567-E7C8-4009-BD65-5997D93E3A82}"/>
              </a:ext>
            </a:extLst>
          </p:cNvPr>
          <p:cNvSpPr txBox="1"/>
          <p:nvPr/>
        </p:nvSpPr>
        <p:spPr>
          <a:xfrm>
            <a:off x="838200" y="1691004"/>
            <a:ext cx="6311900" cy="369332"/>
          </a:xfrm>
          <a:prstGeom prst="rect">
            <a:avLst/>
          </a:prstGeom>
          <a:noFill/>
        </p:spPr>
        <p:txBody>
          <a:bodyPr wrap="square">
            <a:spAutoFit/>
          </a:bodyPr>
          <a:lstStyle/>
          <a:p>
            <a:pPr algn="l"/>
            <a:r>
              <a:rPr lang="en-US" altLang="zh-CN" b="1" i="0" dirty="0">
                <a:solidFill>
                  <a:srgbClr val="121212"/>
                </a:solidFill>
                <a:effectLst/>
                <a:latin typeface="-apple-system"/>
              </a:rPr>
              <a:t>1. </a:t>
            </a:r>
            <a:r>
              <a:rPr lang="zh-CN" altLang="en-US" b="1" i="0" dirty="0">
                <a:solidFill>
                  <a:srgbClr val="121212"/>
                </a:solidFill>
                <a:effectLst/>
                <a:latin typeface="-apple-system"/>
              </a:rPr>
              <a:t>“假”跨平台，脱离不开原生，需要一定原生开发能力。</a:t>
            </a:r>
          </a:p>
        </p:txBody>
      </p:sp>
      <p:sp>
        <p:nvSpPr>
          <p:cNvPr id="7" name="文本框 6">
            <a:extLst>
              <a:ext uri="{FF2B5EF4-FFF2-40B4-BE49-F238E27FC236}">
                <a16:creationId xmlns:a16="http://schemas.microsoft.com/office/drawing/2014/main" id="{61B8484E-5915-422B-827E-8EABC02E55E5}"/>
              </a:ext>
            </a:extLst>
          </p:cNvPr>
          <p:cNvSpPr txBox="1"/>
          <p:nvPr/>
        </p:nvSpPr>
        <p:spPr>
          <a:xfrm>
            <a:off x="838200" y="2267137"/>
            <a:ext cx="6311900" cy="646331"/>
          </a:xfrm>
          <a:prstGeom prst="rect">
            <a:avLst/>
          </a:prstGeom>
          <a:noFill/>
        </p:spPr>
        <p:txBody>
          <a:bodyPr wrap="square">
            <a:spAutoFit/>
          </a:bodyPr>
          <a:lstStyle/>
          <a:p>
            <a:pPr algn="l"/>
            <a:r>
              <a:rPr lang="en-US" altLang="zh-CN" b="1" i="0" dirty="0">
                <a:solidFill>
                  <a:srgbClr val="121212"/>
                </a:solidFill>
                <a:effectLst/>
                <a:latin typeface="-apple-system"/>
              </a:rPr>
              <a:t>2. </a:t>
            </a:r>
            <a:r>
              <a:rPr lang="zh-CN" altLang="en-US" b="1" i="0" dirty="0">
                <a:solidFill>
                  <a:srgbClr val="121212"/>
                </a:solidFill>
                <a:effectLst/>
                <a:latin typeface="-apple-system"/>
              </a:rPr>
              <a:t>版本向下兼容性问题兼容性问题问题😰，改造量大，</a:t>
            </a:r>
            <a:r>
              <a:rPr lang="en-US" altLang="zh-CN" b="1" i="0" dirty="0" err="1">
                <a:solidFill>
                  <a:srgbClr val="121212"/>
                </a:solidFill>
                <a:effectLst/>
                <a:latin typeface="-apple-system"/>
              </a:rPr>
              <a:t>sdk</a:t>
            </a:r>
            <a:r>
              <a:rPr lang="zh-CN" altLang="en-US" b="1" i="0" dirty="0">
                <a:solidFill>
                  <a:srgbClr val="121212"/>
                </a:solidFill>
                <a:effectLst/>
                <a:latin typeface="-apple-system"/>
              </a:rPr>
              <a:t>版本不一带来的混乱。</a:t>
            </a:r>
          </a:p>
        </p:txBody>
      </p:sp>
      <p:sp>
        <p:nvSpPr>
          <p:cNvPr id="9" name="文本框 8">
            <a:extLst>
              <a:ext uri="{FF2B5EF4-FFF2-40B4-BE49-F238E27FC236}">
                <a16:creationId xmlns:a16="http://schemas.microsoft.com/office/drawing/2014/main" id="{E0B1FCE3-B2E8-4D30-BFA3-82D27BA6CB8F}"/>
              </a:ext>
            </a:extLst>
          </p:cNvPr>
          <p:cNvSpPr txBox="1"/>
          <p:nvPr/>
        </p:nvSpPr>
        <p:spPr>
          <a:xfrm>
            <a:off x="838200" y="2963221"/>
            <a:ext cx="6096000" cy="369332"/>
          </a:xfrm>
          <a:prstGeom prst="rect">
            <a:avLst/>
          </a:prstGeom>
          <a:noFill/>
        </p:spPr>
        <p:txBody>
          <a:bodyPr wrap="square">
            <a:spAutoFit/>
          </a:bodyPr>
          <a:lstStyle/>
          <a:p>
            <a:pPr algn="l"/>
            <a:r>
              <a:rPr lang="en-US" altLang="zh-CN" b="1" i="0" dirty="0">
                <a:solidFill>
                  <a:srgbClr val="121212"/>
                </a:solidFill>
                <a:effectLst/>
                <a:latin typeface="-apple-system"/>
              </a:rPr>
              <a:t>3. </a:t>
            </a:r>
            <a:r>
              <a:rPr lang="zh-CN" altLang="en-US" b="1" i="0" dirty="0">
                <a:solidFill>
                  <a:srgbClr val="121212"/>
                </a:solidFill>
                <a:effectLst/>
                <a:latin typeface="-apple-system"/>
              </a:rPr>
              <a:t>适配问题</a:t>
            </a:r>
          </a:p>
        </p:txBody>
      </p:sp>
      <p:sp>
        <p:nvSpPr>
          <p:cNvPr id="10" name="文本框 9">
            <a:extLst>
              <a:ext uri="{FF2B5EF4-FFF2-40B4-BE49-F238E27FC236}">
                <a16:creationId xmlns:a16="http://schemas.microsoft.com/office/drawing/2014/main" id="{F34C186C-AB03-47FE-8103-7EF4FAA82E2B}"/>
              </a:ext>
            </a:extLst>
          </p:cNvPr>
          <p:cNvSpPr txBox="1"/>
          <p:nvPr/>
        </p:nvSpPr>
        <p:spPr>
          <a:xfrm>
            <a:off x="838200" y="3583882"/>
            <a:ext cx="6096000" cy="369332"/>
          </a:xfrm>
          <a:prstGeom prst="rect">
            <a:avLst/>
          </a:prstGeom>
          <a:noFill/>
        </p:spPr>
        <p:txBody>
          <a:bodyPr wrap="square">
            <a:spAutoFit/>
          </a:bodyPr>
          <a:lstStyle/>
          <a:p>
            <a:pPr algn="l"/>
            <a:r>
              <a:rPr lang="en-US" altLang="zh-CN" b="1" dirty="0">
                <a:solidFill>
                  <a:srgbClr val="121212"/>
                </a:solidFill>
                <a:latin typeface="-apple-system"/>
              </a:rPr>
              <a:t>4</a:t>
            </a:r>
            <a:r>
              <a:rPr lang="en-US" altLang="zh-CN" b="1" i="0" dirty="0">
                <a:solidFill>
                  <a:srgbClr val="121212"/>
                </a:solidFill>
                <a:effectLst/>
                <a:latin typeface="-apple-system"/>
              </a:rPr>
              <a:t>. </a:t>
            </a:r>
            <a:r>
              <a:rPr lang="en-US" altLang="zh-CN" b="1" dirty="0">
                <a:solidFill>
                  <a:srgbClr val="121212"/>
                </a:solidFill>
                <a:latin typeface="-apple-system"/>
              </a:rPr>
              <a:t>Dart</a:t>
            </a:r>
            <a:r>
              <a:rPr lang="zh-CN" altLang="en-US" b="1" dirty="0">
                <a:solidFill>
                  <a:srgbClr val="121212"/>
                </a:solidFill>
                <a:latin typeface="-apple-system"/>
              </a:rPr>
              <a:t>含有学习成本。</a:t>
            </a:r>
            <a:endParaRPr lang="zh-CN" altLang="en-US" b="1" i="0" dirty="0">
              <a:solidFill>
                <a:srgbClr val="121212"/>
              </a:solidFill>
              <a:effectLst/>
              <a:latin typeface="-apple-system"/>
            </a:endParaRPr>
          </a:p>
        </p:txBody>
      </p:sp>
      <p:sp>
        <p:nvSpPr>
          <p:cNvPr id="13" name="文本框 12">
            <a:extLst>
              <a:ext uri="{FF2B5EF4-FFF2-40B4-BE49-F238E27FC236}">
                <a16:creationId xmlns:a16="http://schemas.microsoft.com/office/drawing/2014/main" id="{7C0D6A60-6F68-4BC3-BB04-88DA7710BAA8}"/>
              </a:ext>
            </a:extLst>
          </p:cNvPr>
          <p:cNvSpPr txBox="1"/>
          <p:nvPr/>
        </p:nvSpPr>
        <p:spPr>
          <a:xfrm>
            <a:off x="838200" y="4231852"/>
            <a:ext cx="6578600" cy="369332"/>
          </a:xfrm>
          <a:prstGeom prst="rect">
            <a:avLst/>
          </a:prstGeom>
          <a:noFill/>
        </p:spPr>
        <p:txBody>
          <a:bodyPr wrap="square">
            <a:spAutoFit/>
          </a:bodyPr>
          <a:lstStyle/>
          <a:p>
            <a:pPr algn="l"/>
            <a:r>
              <a:rPr lang="en-US" altLang="zh-CN" b="1" i="0" dirty="0">
                <a:solidFill>
                  <a:srgbClr val="121212"/>
                </a:solidFill>
                <a:effectLst/>
                <a:latin typeface="-apple-system"/>
              </a:rPr>
              <a:t>5. </a:t>
            </a:r>
            <a:r>
              <a:rPr lang="en-US" altLang="zh-CN" b="1" dirty="0">
                <a:solidFill>
                  <a:srgbClr val="121212"/>
                </a:solidFill>
                <a:latin typeface="-apple-system"/>
              </a:rPr>
              <a:t>Dart</a:t>
            </a:r>
            <a:r>
              <a:rPr lang="zh-CN" altLang="en-US" b="1" dirty="0">
                <a:solidFill>
                  <a:srgbClr val="121212"/>
                </a:solidFill>
                <a:latin typeface="-apple-system"/>
              </a:rPr>
              <a:t>语言可读性差，对代码质量和管理要求较高。</a:t>
            </a:r>
            <a:endParaRPr lang="zh-CN" altLang="en-US" b="1" i="0" dirty="0">
              <a:solidFill>
                <a:srgbClr val="121212"/>
              </a:solidFill>
              <a:effectLst/>
              <a:latin typeface="-apple-system"/>
            </a:endParaRPr>
          </a:p>
        </p:txBody>
      </p:sp>
      <p:sp>
        <p:nvSpPr>
          <p:cNvPr id="14" name="文本框 13">
            <a:extLst>
              <a:ext uri="{FF2B5EF4-FFF2-40B4-BE49-F238E27FC236}">
                <a16:creationId xmlns:a16="http://schemas.microsoft.com/office/drawing/2014/main" id="{7F2DCA76-B3F0-4E01-B576-C0427EA5B129}"/>
              </a:ext>
            </a:extLst>
          </p:cNvPr>
          <p:cNvSpPr txBox="1"/>
          <p:nvPr/>
        </p:nvSpPr>
        <p:spPr>
          <a:xfrm>
            <a:off x="838200" y="4919484"/>
            <a:ext cx="6578600" cy="369332"/>
          </a:xfrm>
          <a:prstGeom prst="rect">
            <a:avLst/>
          </a:prstGeom>
          <a:noFill/>
        </p:spPr>
        <p:txBody>
          <a:bodyPr wrap="square">
            <a:spAutoFit/>
          </a:bodyPr>
          <a:lstStyle/>
          <a:p>
            <a:pPr algn="l"/>
            <a:r>
              <a:rPr lang="en-US" altLang="zh-CN" b="1" i="0" dirty="0">
                <a:solidFill>
                  <a:srgbClr val="121212"/>
                </a:solidFill>
                <a:effectLst/>
                <a:latin typeface="-apple-system"/>
              </a:rPr>
              <a:t>6. </a:t>
            </a:r>
            <a:r>
              <a:rPr lang="en-US" altLang="zh-CN" b="1" dirty="0" err="1">
                <a:solidFill>
                  <a:srgbClr val="121212"/>
                </a:solidFill>
                <a:latin typeface="-apple-system"/>
              </a:rPr>
              <a:t>Widge</a:t>
            </a:r>
            <a:r>
              <a:rPr lang="zh-CN" altLang="en-US" b="1" dirty="0">
                <a:solidFill>
                  <a:srgbClr val="121212"/>
                </a:solidFill>
                <a:latin typeface="-apple-system"/>
              </a:rPr>
              <a:t>选择性太多，虽然丰富，但是混乱，类型难以推断。</a:t>
            </a:r>
            <a:endParaRPr lang="zh-CN" altLang="en-US" b="1" i="0" dirty="0">
              <a:solidFill>
                <a:srgbClr val="121212"/>
              </a:solidFill>
              <a:effectLst/>
              <a:latin typeface="-apple-system"/>
            </a:endParaRPr>
          </a:p>
        </p:txBody>
      </p:sp>
    </p:spTree>
    <p:extLst>
      <p:ext uri="{BB962C8B-B14F-4D97-AF65-F5344CB8AC3E}">
        <p14:creationId xmlns:p14="http://schemas.microsoft.com/office/powerpoint/2010/main" val="3680119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altLang="zh-CN" sz="1200" b="0" i="0" u="none" strike="noStrike" kern="1200" cap="none" spc="0" normalizeH="0" baseline="0" smtClean="0">
                <a:ln>
                  <a:noFill/>
                </a:ln>
                <a:solidFill>
                  <a:prstClr val="black">
                    <a:tint val="75000"/>
                  </a:prstClr>
                </a:solidFill>
                <a:effectLst/>
                <a:uLnTx/>
                <a:uFillTx/>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a:ln>
                <a:noFill/>
              </a:ln>
              <a:solidFill>
                <a:prstClr val="black">
                  <a:tint val="75000"/>
                </a:prstClr>
              </a:solidFill>
              <a:effectLst/>
              <a:uLnTx/>
              <a:uFillTx/>
            </a:endParaRPr>
          </a:p>
        </p:txBody>
      </p:sp>
      <p:pic>
        <p:nvPicPr>
          <p:cNvPr id="4" name="图片 3">
            <a:extLst>
              <a:ext uri="{FF2B5EF4-FFF2-40B4-BE49-F238E27FC236}">
                <a16:creationId xmlns:a16="http://schemas.microsoft.com/office/drawing/2014/main" id="{63FB7891-DB6A-4541-AF41-15D2DD07A04C}"/>
              </a:ext>
            </a:extLst>
          </p:cNvPr>
          <p:cNvPicPr>
            <a:picLocks noChangeAspect="1"/>
          </p:cNvPicPr>
          <p:nvPr/>
        </p:nvPicPr>
        <p:blipFill>
          <a:blip r:embed="rId3"/>
          <a:stretch>
            <a:fillRect/>
          </a:stretch>
        </p:blipFill>
        <p:spPr>
          <a:xfrm>
            <a:off x="0" y="-67469"/>
            <a:ext cx="12192000" cy="4210286"/>
          </a:xfrm>
          <a:prstGeom prst="rect">
            <a:avLst/>
          </a:prstGeom>
        </p:spPr>
      </p:pic>
      <p:pic>
        <p:nvPicPr>
          <p:cNvPr id="23" name="图片 22">
            <a:extLst>
              <a:ext uri="{FF2B5EF4-FFF2-40B4-BE49-F238E27FC236}">
                <a16:creationId xmlns:a16="http://schemas.microsoft.com/office/drawing/2014/main" id="{CAE34FFC-7BA7-4123-8B99-67A54F28A434}"/>
              </a:ext>
            </a:extLst>
          </p:cNvPr>
          <p:cNvPicPr>
            <a:picLocks noChangeAspect="1"/>
          </p:cNvPicPr>
          <p:nvPr/>
        </p:nvPicPr>
        <p:blipFill>
          <a:blip r:embed="rId4"/>
          <a:stretch>
            <a:fillRect/>
          </a:stretch>
        </p:blipFill>
        <p:spPr>
          <a:xfrm>
            <a:off x="8770684" y="3170237"/>
            <a:ext cx="2771775" cy="3590925"/>
          </a:xfrm>
          <a:prstGeom prst="rect">
            <a:avLst/>
          </a:prstGeom>
        </p:spPr>
      </p:pic>
      <p:pic>
        <p:nvPicPr>
          <p:cNvPr id="27" name="图片 26">
            <a:extLst>
              <a:ext uri="{FF2B5EF4-FFF2-40B4-BE49-F238E27FC236}">
                <a16:creationId xmlns:a16="http://schemas.microsoft.com/office/drawing/2014/main" id="{31F5416E-418B-4193-B200-4286BE986795}"/>
              </a:ext>
            </a:extLst>
          </p:cNvPr>
          <p:cNvPicPr>
            <a:picLocks noChangeAspect="1"/>
          </p:cNvPicPr>
          <p:nvPr/>
        </p:nvPicPr>
        <p:blipFill>
          <a:blip r:embed="rId5"/>
          <a:stretch>
            <a:fillRect/>
          </a:stretch>
        </p:blipFill>
        <p:spPr>
          <a:xfrm>
            <a:off x="230154" y="3189286"/>
            <a:ext cx="2867025" cy="3724275"/>
          </a:xfrm>
          <a:prstGeom prst="rect">
            <a:avLst/>
          </a:prstGeom>
        </p:spPr>
      </p:pic>
      <p:pic>
        <p:nvPicPr>
          <p:cNvPr id="29" name="图片 28">
            <a:extLst>
              <a:ext uri="{FF2B5EF4-FFF2-40B4-BE49-F238E27FC236}">
                <a16:creationId xmlns:a16="http://schemas.microsoft.com/office/drawing/2014/main" id="{69CFEFCA-A83A-49FF-B23A-D6CC94E1AF0E}"/>
              </a:ext>
            </a:extLst>
          </p:cNvPr>
          <p:cNvPicPr>
            <a:picLocks noChangeAspect="1"/>
          </p:cNvPicPr>
          <p:nvPr/>
        </p:nvPicPr>
        <p:blipFill>
          <a:blip r:embed="rId6"/>
          <a:stretch>
            <a:fillRect/>
          </a:stretch>
        </p:blipFill>
        <p:spPr>
          <a:xfrm>
            <a:off x="3097179" y="3170237"/>
            <a:ext cx="2705100" cy="3638550"/>
          </a:xfrm>
          <a:prstGeom prst="rect">
            <a:avLst/>
          </a:prstGeom>
        </p:spPr>
      </p:pic>
      <p:pic>
        <p:nvPicPr>
          <p:cNvPr id="31" name="图片 30">
            <a:extLst>
              <a:ext uri="{FF2B5EF4-FFF2-40B4-BE49-F238E27FC236}">
                <a16:creationId xmlns:a16="http://schemas.microsoft.com/office/drawing/2014/main" id="{6F3F70E1-3E34-4D37-84F2-D1FD9D9F66D6}"/>
              </a:ext>
            </a:extLst>
          </p:cNvPr>
          <p:cNvPicPr>
            <a:picLocks noChangeAspect="1"/>
          </p:cNvPicPr>
          <p:nvPr/>
        </p:nvPicPr>
        <p:blipFill>
          <a:blip r:embed="rId7"/>
          <a:stretch>
            <a:fillRect/>
          </a:stretch>
        </p:blipFill>
        <p:spPr>
          <a:xfrm>
            <a:off x="6019513" y="3189286"/>
            <a:ext cx="2714625" cy="3467100"/>
          </a:xfrm>
          <a:prstGeom prst="rect">
            <a:avLst/>
          </a:prstGeom>
        </p:spPr>
      </p:pic>
    </p:spTree>
    <p:extLst>
      <p:ext uri="{BB962C8B-B14F-4D97-AF65-F5344CB8AC3E}">
        <p14:creationId xmlns:p14="http://schemas.microsoft.com/office/powerpoint/2010/main" val="3908568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693740A-6E96-41A9-A14F-0AE5D5147D9C}"/>
              </a:ext>
            </a:extLst>
          </p:cNvPr>
          <p:cNvSpPr>
            <a:spLocks noGrp="1"/>
          </p:cNvSpPr>
          <p:nvPr>
            <p:ph type="title"/>
          </p:nvPr>
        </p:nvSpPr>
        <p:spPr>
          <a:xfrm>
            <a:off x="539496" y="365124"/>
            <a:ext cx="6331204" cy="1325880"/>
          </a:xfrm>
        </p:spPr>
        <p:txBody>
          <a:bodyPr/>
          <a:lstStyle/>
          <a:p>
            <a:r>
              <a:rPr lang="en-US" altLang="zh-CN" dirty="0"/>
              <a:t>Flutter</a:t>
            </a:r>
            <a:r>
              <a:rPr lang="zh-CN" altLang="en-US" dirty="0"/>
              <a:t>为什么火？</a:t>
            </a:r>
          </a:p>
        </p:txBody>
      </p:sp>
      <p:sp>
        <p:nvSpPr>
          <p:cNvPr id="11" name="内容占位符 3">
            <a:extLst>
              <a:ext uri="{FF2B5EF4-FFF2-40B4-BE49-F238E27FC236}">
                <a16:creationId xmlns:a16="http://schemas.microsoft.com/office/drawing/2014/main" id="{6CF76EF1-BD56-4A77-B78B-23A3B6782C8D}"/>
              </a:ext>
            </a:extLst>
          </p:cNvPr>
          <p:cNvSpPr txBox="1">
            <a:spLocks/>
          </p:cNvSpPr>
          <p:nvPr/>
        </p:nvSpPr>
        <p:spPr>
          <a:xfrm>
            <a:off x="1017588" y="1691004"/>
            <a:ext cx="7707311" cy="721996"/>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400" dirty="0"/>
              <a:t>思考：</a:t>
            </a:r>
            <a:r>
              <a:rPr lang="en-US" altLang="zh-CN" sz="2400" dirty="0"/>
              <a:t>JS</a:t>
            </a:r>
            <a:r>
              <a:rPr lang="zh-CN" altLang="en-US" sz="2400" dirty="0"/>
              <a:t>为什么火？你认为</a:t>
            </a:r>
            <a:r>
              <a:rPr lang="en-US" altLang="zh-CN" sz="2400" dirty="0"/>
              <a:t>JS</a:t>
            </a:r>
            <a:r>
              <a:rPr lang="zh-CN" altLang="en-US" sz="2400" dirty="0"/>
              <a:t>最重要的东西是什么？</a:t>
            </a:r>
          </a:p>
        </p:txBody>
      </p:sp>
      <p:sp>
        <p:nvSpPr>
          <p:cNvPr id="12" name="内容占位符 3">
            <a:extLst>
              <a:ext uri="{FF2B5EF4-FFF2-40B4-BE49-F238E27FC236}">
                <a16:creationId xmlns:a16="http://schemas.microsoft.com/office/drawing/2014/main" id="{E24CE307-8384-489A-A089-EB073C45759D}"/>
              </a:ext>
            </a:extLst>
          </p:cNvPr>
          <p:cNvSpPr txBox="1">
            <a:spLocks/>
          </p:cNvSpPr>
          <p:nvPr/>
        </p:nvSpPr>
        <p:spPr>
          <a:xfrm>
            <a:off x="1555591" y="2349500"/>
            <a:ext cx="3232309" cy="27496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sz="1800" dirty="0"/>
              <a:t>DOM</a:t>
            </a:r>
            <a:r>
              <a:rPr lang="zh-CN" altLang="en-US" sz="1800" dirty="0"/>
              <a:t>？</a:t>
            </a:r>
            <a:r>
              <a:rPr lang="en-US" altLang="zh-CN" sz="1800" dirty="0"/>
              <a:t>AJAX</a:t>
            </a:r>
            <a:r>
              <a:rPr lang="zh-CN" altLang="en-US" sz="1800" dirty="0"/>
              <a:t>？</a:t>
            </a:r>
            <a:r>
              <a:rPr lang="en-US" altLang="zh-CN" sz="1800" dirty="0" err="1"/>
              <a:t>JQuery</a:t>
            </a:r>
            <a:r>
              <a:rPr lang="zh-CN" altLang="en-US" sz="1800" dirty="0"/>
              <a:t>？</a:t>
            </a:r>
          </a:p>
        </p:txBody>
      </p:sp>
      <p:sp>
        <p:nvSpPr>
          <p:cNvPr id="6" name="内容占位符 3">
            <a:extLst>
              <a:ext uri="{FF2B5EF4-FFF2-40B4-BE49-F238E27FC236}">
                <a16:creationId xmlns:a16="http://schemas.microsoft.com/office/drawing/2014/main" id="{30546545-D5C5-42F6-B1F4-243E38423D42}"/>
              </a:ext>
            </a:extLst>
          </p:cNvPr>
          <p:cNvSpPr txBox="1">
            <a:spLocks/>
          </p:cNvSpPr>
          <p:nvPr/>
        </p:nvSpPr>
        <p:spPr>
          <a:xfrm>
            <a:off x="1555590" y="2864484"/>
            <a:ext cx="4819810" cy="448312"/>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sz="1800" dirty="0"/>
              <a:t>React</a:t>
            </a:r>
            <a:r>
              <a:rPr lang="zh-CN" altLang="en-US" sz="1800" dirty="0"/>
              <a:t>？</a:t>
            </a:r>
            <a:r>
              <a:rPr lang="en-US" altLang="zh-CN" sz="1800" dirty="0"/>
              <a:t>Vue? Angular?ES6</a:t>
            </a:r>
            <a:r>
              <a:rPr lang="zh-CN" altLang="en-US" sz="1800" dirty="0"/>
              <a:t>等语法的引进</a:t>
            </a:r>
          </a:p>
        </p:txBody>
      </p:sp>
      <p:sp>
        <p:nvSpPr>
          <p:cNvPr id="7" name="内容占位符 3">
            <a:extLst>
              <a:ext uri="{FF2B5EF4-FFF2-40B4-BE49-F238E27FC236}">
                <a16:creationId xmlns:a16="http://schemas.microsoft.com/office/drawing/2014/main" id="{01EDCB40-A809-4607-9060-73D279E5F417}"/>
              </a:ext>
            </a:extLst>
          </p:cNvPr>
          <p:cNvSpPr txBox="1">
            <a:spLocks/>
          </p:cNvSpPr>
          <p:nvPr/>
        </p:nvSpPr>
        <p:spPr>
          <a:xfrm>
            <a:off x="1555590" y="3977644"/>
            <a:ext cx="3067210" cy="448312"/>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sz="1800" dirty="0"/>
              <a:t>Electron</a:t>
            </a:r>
            <a:r>
              <a:rPr lang="zh-CN" altLang="en-US" sz="1800" dirty="0"/>
              <a:t>开发客户端应用？</a:t>
            </a:r>
          </a:p>
        </p:txBody>
      </p:sp>
      <p:sp>
        <p:nvSpPr>
          <p:cNvPr id="8" name="内容占位符 3">
            <a:extLst>
              <a:ext uri="{FF2B5EF4-FFF2-40B4-BE49-F238E27FC236}">
                <a16:creationId xmlns:a16="http://schemas.microsoft.com/office/drawing/2014/main" id="{EEF93655-8679-44A3-86D8-74FD2DBB7C9F}"/>
              </a:ext>
            </a:extLst>
          </p:cNvPr>
          <p:cNvSpPr txBox="1">
            <a:spLocks/>
          </p:cNvSpPr>
          <p:nvPr/>
        </p:nvSpPr>
        <p:spPr>
          <a:xfrm>
            <a:off x="1555590" y="4536448"/>
            <a:ext cx="3460910" cy="58420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1800" dirty="0"/>
              <a:t>利用</a:t>
            </a:r>
            <a:r>
              <a:rPr lang="en-US" altLang="zh-CN" sz="1800" dirty="0"/>
              <a:t>Kao, express</a:t>
            </a:r>
            <a:r>
              <a:rPr lang="zh-CN" altLang="en-US" sz="1800" dirty="0"/>
              <a:t>开发服务端？</a:t>
            </a:r>
          </a:p>
        </p:txBody>
      </p:sp>
      <p:sp>
        <p:nvSpPr>
          <p:cNvPr id="9" name="内容占位符 3">
            <a:extLst>
              <a:ext uri="{FF2B5EF4-FFF2-40B4-BE49-F238E27FC236}">
                <a16:creationId xmlns:a16="http://schemas.microsoft.com/office/drawing/2014/main" id="{CA971162-C9A8-4E50-9AA5-BC86BCD00C57}"/>
              </a:ext>
            </a:extLst>
          </p:cNvPr>
          <p:cNvSpPr txBox="1">
            <a:spLocks/>
          </p:cNvSpPr>
          <p:nvPr/>
        </p:nvSpPr>
        <p:spPr>
          <a:xfrm>
            <a:off x="1555590" y="5276856"/>
            <a:ext cx="3460910" cy="58420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sz="1800" dirty="0">
                <a:solidFill>
                  <a:srgbClr val="FF0000"/>
                </a:solidFill>
              </a:rPr>
              <a:t>Node</a:t>
            </a:r>
            <a:r>
              <a:rPr lang="zh-CN" altLang="en-US" sz="1800" dirty="0">
                <a:solidFill>
                  <a:srgbClr val="FF0000"/>
                </a:solidFill>
              </a:rPr>
              <a:t>与</a:t>
            </a:r>
            <a:r>
              <a:rPr lang="en-US" altLang="zh-CN" sz="1800" dirty="0">
                <a:solidFill>
                  <a:srgbClr val="FF0000"/>
                </a:solidFill>
              </a:rPr>
              <a:t>V8</a:t>
            </a:r>
            <a:r>
              <a:rPr lang="zh-CN" altLang="en-US" sz="1800" dirty="0">
                <a:solidFill>
                  <a:srgbClr val="FF0000"/>
                </a:solidFill>
              </a:rPr>
              <a:t>引擎的诞生。</a:t>
            </a:r>
          </a:p>
        </p:txBody>
      </p:sp>
      <p:sp>
        <p:nvSpPr>
          <p:cNvPr id="10" name="内容占位符 3">
            <a:extLst>
              <a:ext uri="{FF2B5EF4-FFF2-40B4-BE49-F238E27FC236}">
                <a16:creationId xmlns:a16="http://schemas.microsoft.com/office/drawing/2014/main" id="{5D5E301F-AFC1-4E4B-B677-6E5E4848771A}"/>
              </a:ext>
            </a:extLst>
          </p:cNvPr>
          <p:cNvSpPr txBox="1">
            <a:spLocks/>
          </p:cNvSpPr>
          <p:nvPr/>
        </p:nvSpPr>
        <p:spPr>
          <a:xfrm>
            <a:off x="1555590" y="3373124"/>
            <a:ext cx="5315110" cy="448312"/>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1800" dirty="0"/>
              <a:t>利用</a:t>
            </a:r>
            <a:r>
              <a:rPr lang="en-US" altLang="zh-CN" sz="1800" dirty="0" err="1"/>
              <a:t>bootStrap</a:t>
            </a:r>
            <a:r>
              <a:rPr lang="en-US" altLang="zh-CN" sz="1800" dirty="0"/>
              <a:t>, </a:t>
            </a:r>
            <a:r>
              <a:rPr lang="en-US" altLang="zh-CN" sz="1800" dirty="0" err="1"/>
              <a:t>antd</a:t>
            </a:r>
            <a:r>
              <a:rPr lang="zh-CN" altLang="en-US" sz="1800" dirty="0"/>
              <a:t>等</a:t>
            </a:r>
            <a:r>
              <a:rPr lang="en-US" altLang="zh-CN" sz="1800" dirty="0"/>
              <a:t>UI</a:t>
            </a:r>
            <a:r>
              <a:rPr lang="zh-CN" altLang="en-US" sz="1800" dirty="0"/>
              <a:t>框架写炫酷的页面</a:t>
            </a:r>
          </a:p>
        </p:txBody>
      </p:sp>
      <p:sp>
        <p:nvSpPr>
          <p:cNvPr id="13" name="文本框 12">
            <a:extLst>
              <a:ext uri="{FF2B5EF4-FFF2-40B4-BE49-F238E27FC236}">
                <a16:creationId xmlns:a16="http://schemas.microsoft.com/office/drawing/2014/main" id="{7563BFB7-0146-4924-B512-875AD64F9BB8}"/>
              </a:ext>
            </a:extLst>
          </p:cNvPr>
          <p:cNvSpPr txBox="1"/>
          <p:nvPr/>
        </p:nvSpPr>
        <p:spPr>
          <a:xfrm>
            <a:off x="917495" y="6017264"/>
            <a:ext cx="6096000" cy="369332"/>
          </a:xfrm>
          <a:prstGeom prst="rect">
            <a:avLst/>
          </a:prstGeom>
          <a:noFill/>
        </p:spPr>
        <p:txBody>
          <a:bodyPr wrap="square">
            <a:spAutoFit/>
          </a:bodyPr>
          <a:lstStyle/>
          <a:p>
            <a:r>
              <a:rPr lang="en-US" altLang="zh-CN" b="0" i="0" dirty="0" err="1"/>
              <a:t>Skia</a:t>
            </a:r>
            <a:r>
              <a:rPr lang="en-US" altLang="zh-CN" b="0" i="0" dirty="0"/>
              <a:t> </a:t>
            </a:r>
            <a:r>
              <a:rPr lang="zh-CN" altLang="en-US" b="0" i="0" dirty="0"/>
              <a:t>引擎</a:t>
            </a:r>
            <a:r>
              <a:rPr lang="zh-CN" altLang="en-US" dirty="0"/>
              <a:t>的诞生。</a:t>
            </a:r>
          </a:p>
        </p:txBody>
      </p:sp>
    </p:spTree>
    <p:extLst>
      <p:ext uri="{BB962C8B-B14F-4D97-AF65-F5344CB8AC3E}">
        <p14:creationId xmlns:p14="http://schemas.microsoft.com/office/powerpoint/2010/main" val="387870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P spid="7" grpId="0"/>
      <p:bldP spid="8" grpId="0"/>
      <p:bldP spid="9" grpId="0"/>
      <p:bldP spid="10"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C037F-9B04-45A9-8AE6-A8517884947F}"/>
              </a:ext>
            </a:extLst>
          </p:cNvPr>
          <p:cNvSpPr>
            <a:spLocks noGrp="1"/>
          </p:cNvSpPr>
          <p:nvPr>
            <p:ph type="title"/>
          </p:nvPr>
        </p:nvSpPr>
        <p:spPr/>
        <p:txBody>
          <a:bodyPr rtlCol="0"/>
          <a:lstStyle/>
          <a:p>
            <a:pPr rtl="0"/>
            <a:r>
              <a:rPr lang="en-US" altLang="zh-CN" dirty="0">
                <a:solidFill>
                  <a:srgbClr val="FFFFFF"/>
                </a:solidFill>
              </a:rPr>
              <a:t>Dart</a:t>
            </a:r>
            <a:endParaRPr lang="zh-CN" altLang="en-US" dirty="0"/>
          </a:p>
        </p:txBody>
      </p:sp>
    </p:spTree>
    <p:extLst>
      <p:ext uri="{BB962C8B-B14F-4D97-AF65-F5344CB8AC3E}">
        <p14:creationId xmlns:p14="http://schemas.microsoft.com/office/powerpoint/2010/main" val="2887306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36E49C-11A0-4C95-8A6E-FC7E9C57C105}"/>
              </a:ext>
            </a:extLst>
          </p:cNvPr>
          <p:cNvSpPr>
            <a:spLocks noGrp="1"/>
          </p:cNvSpPr>
          <p:nvPr>
            <p:ph type="title"/>
          </p:nvPr>
        </p:nvSpPr>
        <p:spPr/>
        <p:txBody>
          <a:bodyPr rtlCol="0"/>
          <a:lstStyle/>
          <a:p>
            <a:pPr rtl="0"/>
            <a:r>
              <a:rPr lang="en-US" altLang="zh-CN" dirty="0">
                <a:solidFill>
                  <a:srgbClr val="FFFFFF"/>
                </a:solidFill>
              </a:rPr>
              <a:t>Dart</a:t>
            </a:r>
            <a:br>
              <a:rPr lang="en-US" altLang="zh-CN" dirty="0">
                <a:solidFill>
                  <a:srgbClr val="FFFFFF"/>
                </a:solidFill>
              </a:rPr>
            </a:br>
            <a:r>
              <a:rPr lang="zh-CN" altLang="en-US" dirty="0">
                <a:solidFill>
                  <a:srgbClr val="FFFFFF"/>
                </a:solidFill>
              </a:rPr>
              <a:t>基本语法</a:t>
            </a:r>
            <a:endParaRPr lang="zh-CN" altLang="en-US" b="1" dirty="0"/>
          </a:p>
        </p:txBody>
      </p:sp>
      <p:sp>
        <p:nvSpPr>
          <p:cNvPr id="3" name="内容占位符 2">
            <a:extLst>
              <a:ext uri="{FF2B5EF4-FFF2-40B4-BE49-F238E27FC236}">
                <a16:creationId xmlns:a16="http://schemas.microsoft.com/office/drawing/2014/main" id="{869C3FD2-AF88-4EF1-AFB7-5D31BD5AA0BF}"/>
              </a:ext>
            </a:extLst>
          </p:cNvPr>
          <p:cNvSpPr>
            <a:spLocks noGrp="1"/>
          </p:cNvSpPr>
          <p:nvPr>
            <p:ph idx="1"/>
          </p:nvPr>
        </p:nvSpPr>
        <p:spPr>
          <a:xfrm>
            <a:off x="5534152" y="2225548"/>
            <a:ext cx="5111496" cy="3931920"/>
          </a:xfrm>
        </p:spPr>
        <p:txBody>
          <a:bodyPr rtlCol="0"/>
          <a:lstStyle/>
          <a:p>
            <a:pPr marL="0" indent="0" rtl="0">
              <a:buNone/>
            </a:pPr>
            <a:r>
              <a:rPr lang="zh-CN" altLang="en-US" dirty="0"/>
              <a:t>变量和内建类型</a:t>
            </a:r>
            <a:endParaRPr lang="en-US" altLang="zh-CN" dirty="0"/>
          </a:p>
          <a:p>
            <a:pPr marL="0" indent="0" rtl="0">
              <a:buNone/>
            </a:pPr>
            <a:r>
              <a:rPr lang="zh-CN" altLang="en-US" dirty="0"/>
              <a:t>函数</a:t>
            </a:r>
            <a:endParaRPr lang="en-US" altLang="zh-CN" dirty="0"/>
          </a:p>
          <a:p>
            <a:pPr marL="0" indent="0" rtl="0">
              <a:buNone/>
            </a:pPr>
            <a:r>
              <a:rPr lang="zh-CN" altLang="en-US" dirty="0"/>
              <a:t>运算符</a:t>
            </a:r>
          </a:p>
          <a:p>
            <a:pPr marL="0" indent="0" rtl="0">
              <a:buNone/>
            </a:pPr>
            <a:r>
              <a:rPr lang="zh-CN" altLang="en-US" dirty="0"/>
              <a:t>控制流程语句，异常处理</a:t>
            </a:r>
            <a:endParaRPr lang="en-US" altLang="zh-CN" dirty="0"/>
          </a:p>
          <a:p>
            <a:pPr marL="0" indent="0" rtl="0">
              <a:buNone/>
            </a:pPr>
            <a:r>
              <a:rPr lang="zh-CN" altLang="en-US" dirty="0"/>
              <a:t>异步处理</a:t>
            </a:r>
            <a:endParaRPr lang="en-US" altLang="zh-CN" dirty="0"/>
          </a:p>
          <a:p>
            <a:r>
              <a:rPr lang="zh-CN" altLang="en-US" dirty="0"/>
              <a:t>类的泛型</a:t>
            </a:r>
            <a:endParaRPr lang="en-US" altLang="zh-CN" dirty="0"/>
          </a:p>
          <a:p>
            <a:pPr marL="0" indent="0" rtl="0">
              <a:buNone/>
            </a:pPr>
            <a:endParaRPr lang="zh-CN" altLang="en-US" dirty="0"/>
          </a:p>
        </p:txBody>
      </p:sp>
    </p:spTree>
    <p:extLst>
      <p:ext uri="{BB962C8B-B14F-4D97-AF65-F5344CB8AC3E}">
        <p14:creationId xmlns:p14="http://schemas.microsoft.com/office/powerpoint/2010/main" val="1422870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圆角 24">
            <a:extLst>
              <a:ext uri="{FF2B5EF4-FFF2-40B4-BE49-F238E27FC236}">
                <a16:creationId xmlns:a16="http://schemas.microsoft.com/office/drawing/2014/main" id="{41AA1505-0216-42A9-BD73-21915D31E5E7}"/>
              </a:ext>
            </a:extLst>
          </p:cNvPr>
          <p:cNvSpPr/>
          <p:nvPr/>
        </p:nvSpPr>
        <p:spPr>
          <a:xfrm>
            <a:off x="5676755" y="3880998"/>
            <a:ext cx="6197745" cy="29770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 name="标题 2">
            <a:extLst>
              <a:ext uri="{FF2B5EF4-FFF2-40B4-BE49-F238E27FC236}">
                <a16:creationId xmlns:a16="http://schemas.microsoft.com/office/drawing/2014/main" id="{5693740A-6E96-41A9-A14F-0AE5D5147D9C}"/>
              </a:ext>
            </a:extLst>
          </p:cNvPr>
          <p:cNvSpPr>
            <a:spLocks noGrp="1"/>
          </p:cNvSpPr>
          <p:nvPr>
            <p:ph type="title"/>
          </p:nvPr>
        </p:nvSpPr>
        <p:spPr>
          <a:xfrm>
            <a:off x="539496" y="365124"/>
            <a:ext cx="7690104" cy="1005105"/>
          </a:xfrm>
        </p:spPr>
        <p:txBody>
          <a:bodyPr/>
          <a:lstStyle/>
          <a:p>
            <a:r>
              <a:rPr lang="zh-CN" altLang="en-US" dirty="0"/>
              <a:t>变量</a:t>
            </a:r>
          </a:p>
        </p:txBody>
      </p:sp>
      <p:pic>
        <p:nvPicPr>
          <p:cNvPr id="4" name="图片 3">
            <a:extLst>
              <a:ext uri="{FF2B5EF4-FFF2-40B4-BE49-F238E27FC236}">
                <a16:creationId xmlns:a16="http://schemas.microsoft.com/office/drawing/2014/main" id="{A2ED08DC-DC06-4EDE-A750-52834073B082}"/>
              </a:ext>
            </a:extLst>
          </p:cNvPr>
          <p:cNvPicPr>
            <a:picLocks noChangeAspect="1"/>
          </p:cNvPicPr>
          <p:nvPr/>
        </p:nvPicPr>
        <p:blipFill>
          <a:blip r:embed="rId3"/>
          <a:stretch>
            <a:fillRect/>
          </a:stretch>
        </p:blipFill>
        <p:spPr>
          <a:xfrm>
            <a:off x="942720" y="1891911"/>
            <a:ext cx="3008440" cy="756724"/>
          </a:xfrm>
          <a:prstGeom prst="rect">
            <a:avLst/>
          </a:prstGeom>
        </p:spPr>
      </p:pic>
      <p:pic>
        <p:nvPicPr>
          <p:cNvPr id="6" name="图片 5">
            <a:extLst>
              <a:ext uri="{FF2B5EF4-FFF2-40B4-BE49-F238E27FC236}">
                <a16:creationId xmlns:a16="http://schemas.microsoft.com/office/drawing/2014/main" id="{E635F361-B5AE-47FC-91C6-5A51C6CA5CEA}"/>
              </a:ext>
            </a:extLst>
          </p:cNvPr>
          <p:cNvPicPr>
            <a:picLocks noChangeAspect="1"/>
          </p:cNvPicPr>
          <p:nvPr/>
        </p:nvPicPr>
        <p:blipFill>
          <a:blip r:embed="rId4"/>
          <a:stretch>
            <a:fillRect/>
          </a:stretch>
        </p:blipFill>
        <p:spPr>
          <a:xfrm>
            <a:off x="4346448" y="1883707"/>
            <a:ext cx="2962494" cy="756724"/>
          </a:xfrm>
          <a:prstGeom prst="rect">
            <a:avLst/>
          </a:prstGeom>
        </p:spPr>
      </p:pic>
      <p:sp>
        <p:nvSpPr>
          <p:cNvPr id="9" name="文本框 8">
            <a:extLst>
              <a:ext uri="{FF2B5EF4-FFF2-40B4-BE49-F238E27FC236}">
                <a16:creationId xmlns:a16="http://schemas.microsoft.com/office/drawing/2014/main" id="{943791AC-63BA-42F6-99EC-BAFEBFC0DDC3}"/>
              </a:ext>
            </a:extLst>
          </p:cNvPr>
          <p:cNvSpPr txBox="1"/>
          <p:nvPr/>
        </p:nvSpPr>
        <p:spPr>
          <a:xfrm>
            <a:off x="942720" y="2874487"/>
            <a:ext cx="8444040" cy="666065"/>
          </a:xfrm>
          <a:prstGeom prst="rect">
            <a:avLst/>
          </a:prstGeom>
          <a:noFill/>
        </p:spPr>
        <p:txBody>
          <a:bodyPr wrap="square">
            <a:spAutoFit/>
          </a:bodyPr>
          <a:lstStyle/>
          <a:p>
            <a:r>
              <a:rPr lang="zh-CN" altLang="en-US" dirty="0"/>
              <a:t>虽然 Dart 代码是类型安全的，但是由于支持类型推断，大多数变量是不需要显式指定类型的。</a:t>
            </a:r>
          </a:p>
        </p:txBody>
      </p:sp>
      <p:sp>
        <p:nvSpPr>
          <p:cNvPr id="11" name="文本框 10">
            <a:extLst>
              <a:ext uri="{FF2B5EF4-FFF2-40B4-BE49-F238E27FC236}">
                <a16:creationId xmlns:a16="http://schemas.microsoft.com/office/drawing/2014/main" id="{FCE01D2B-BACF-4272-9A3C-112EAC9E12A9}"/>
              </a:ext>
            </a:extLst>
          </p:cNvPr>
          <p:cNvSpPr txBox="1"/>
          <p:nvPr/>
        </p:nvSpPr>
        <p:spPr>
          <a:xfrm>
            <a:off x="539496" y="3880998"/>
            <a:ext cx="5800980" cy="369332"/>
          </a:xfrm>
          <a:prstGeom prst="rect">
            <a:avLst/>
          </a:prstGeom>
          <a:noFill/>
        </p:spPr>
        <p:txBody>
          <a:bodyPr wrap="square">
            <a:spAutoFit/>
          </a:bodyPr>
          <a:lstStyle/>
          <a:p>
            <a:pPr algn="l"/>
            <a:r>
              <a:rPr lang="en-US" altLang="zh-CN" b="1" i="0" dirty="0">
                <a:solidFill>
                  <a:srgbClr val="111111"/>
                </a:solidFill>
                <a:effectLst/>
                <a:latin typeface="Roboto" panose="020B0604020202020204" pitchFamily="2" charset="0"/>
              </a:rPr>
              <a:t>2</a:t>
            </a:r>
            <a:r>
              <a:rPr lang="en-US" altLang="zh-CN" b="1" dirty="0">
                <a:solidFill>
                  <a:srgbClr val="111111"/>
                </a:solidFill>
                <a:latin typeface="Roboto" panose="020B0604020202020204" pitchFamily="2" charset="0"/>
              </a:rPr>
              <a:t>.</a:t>
            </a:r>
            <a:r>
              <a:rPr lang="zh-CN" altLang="en-US" b="1" dirty="0">
                <a:solidFill>
                  <a:srgbClr val="111111"/>
                </a:solidFill>
                <a:latin typeface="Roboto" panose="020B0604020202020204" pitchFamily="2" charset="0"/>
              </a:rPr>
              <a:t> </a:t>
            </a:r>
            <a:r>
              <a:rPr lang="en-US" altLang="zh-CN" b="1" i="0" dirty="0">
                <a:solidFill>
                  <a:srgbClr val="111111"/>
                </a:solidFill>
                <a:effectLst/>
                <a:latin typeface="Roboto" panose="020B0604020202020204" pitchFamily="2" charset="0"/>
              </a:rPr>
              <a:t> Final </a:t>
            </a:r>
            <a:r>
              <a:rPr lang="zh-CN" altLang="en-US" b="1" i="0" dirty="0">
                <a:solidFill>
                  <a:srgbClr val="111111"/>
                </a:solidFill>
                <a:effectLst/>
                <a:latin typeface="Roboto" panose="020B0604020202020204" pitchFamily="2" charset="0"/>
              </a:rPr>
              <a:t>和 </a:t>
            </a:r>
            <a:r>
              <a:rPr lang="en-US" altLang="zh-CN" b="1" i="0" dirty="0">
                <a:solidFill>
                  <a:srgbClr val="111111"/>
                </a:solidFill>
                <a:effectLst/>
                <a:latin typeface="Roboto" panose="020B0604020202020204" pitchFamily="2" charset="0"/>
              </a:rPr>
              <a:t>Const</a:t>
            </a:r>
          </a:p>
        </p:txBody>
      </p:sp>
      <p:sp>
        <p:nvSpPr>
          <p:cNvPr id="12" name="文本框 11">
            <a:extLst>
              <a:ext uri="{FF2B5EF4-FFF2-40B4-BE49-F238E27FC236}">
                <a16:creationId xmlns:a16="http://schemas.microsoft.com/office/drawing/2014/main" id="{9F42EC70-D7C0-4A1D-B743-AF8EB064C0B2}"/>
              </a:ext>
            </a:extLst>
          </p:cNvPr>
          <p:cNvSpPr txBox="1"/>
          <p:nvPr/>
        </p:nvSpPr>
        <p:spPr>
          <a:xfrm>
            <a:off x="539496" y="1404303"/>
            <a:ext cx="5800980" cy="369332"/>
          </a:xfrm>
          <a:prstGeom prst="rect">
            <a:avLst/>
          </a:prstGeom>
          <a:noFill/>
        </p:spPr>
        <p:txBody>
          <a:bodyPr wrap="square">
            <a:spAutoFit/>
          </a:bodyPr>
          <a:lstStyle/>
          <a:p>
            <a:pPr algn="l"/>
            <a:r>
              <a:rPr lang="en-US" altLang="zh-CN" b="1" i="0" dirty="0">
                <a:solidFill>
                  <a:srgbClr val="111111"/>
                </a:solidFill>
                <a:effectLst/>
                <a:latin typeface="Roboto" panose="020B0604020202020204" pitchFamily="2" charset="0"/>
              </a:rPr>
              <a:t>1. </a:t>
            </a:r>
            <a:r>
              <a:rPr lang="zh-CN" altLang="en-US" b="1" i="0" dirty="0">
                <a:solidFill>
                  <a:srgbClr val="111111"/>
                </a:solidFill>
                <a:effectLst/>
                <a:latin typeface="Roboto" panose="020B0604020202020204" pitchFamily="2" charset="0"/>
              </a:rPr>
              <a:t>声明变量</a:t>
            </a:r>
            <a:endParaRPr lang="en-US" altLang="zh-CN" b="1" i="0" dirty="0">
              <a:solidFill>
                <a:srgbClr val="111111"/>
              </a:solidFill>
              <a:effectLst/>
              <a:latin typeface="Roboto" panose="020B0604020202020204" pitchFamily="2" charset="0"/>
            </a:endParaRPr>
          </a:p>
        </p:txBody>
      </p:sp>
      <p:pic>
        <p:nvPicPr>
          <p:cNvPr id="13" name="图片 12">
            <a:extLst>
              <a:ext uri="{FF2B5EF4-FFF2-40B4-BE49-F238E27FC236}">
                <a16:creationId xmlns:a16="http://schemas.microsoft.com/office/drawing/2014/main" id="{537F5769-2267-447D-9BC3-E3BE2D66ABA2}"/>
              </a:ext>
            </a:extLst>
          </p:cNvPr>
          <p:cNvPicPr>
            <a:picLocks noChangeAspect="1"/>
          </p:cNvPicPr>
          <p:nvPr/>
        </p:nvPicPr>
        <p:blipFill>
          <a:blip r:embed="rId5"/>
          <a:stretch>
            <a:fillRect/>
          </a:stretch>
        </p:blipFill>
        <p:spPr>
          <a:xfrm>
            <a:off x="1082675" y="4509677"/>
            <a:ext cx="4438650" cy="2276475"/>
          </a:xfrm>
          <a:prstGeom prst="rect">
            <a:avLst/>
          </a:prstGeom>
        </p:spPr>
      </p:pic>
      <p:sp>
        <p:nvSpPr>
          <p:cNvPr id="17" name="文本框 16">
            <a:extLst>
              <a:ext uri="{FF2B5EF4-FFF2-40B4-BE49-F238E27FC236}">
                <a16:creationId xmlns:a16="http://schemas.microsoft.com/office/drawing/2014/main" id="{DC68431F-5EFA-45AF-9E16-412DD361CEFA}"/>
              </a:ext>
            </a:extLst>
          </p:cNvPr>
          <p:cNvSpPr txBox="1"/>
          <p:nvPr/>
        </p:nvSpPr>
        <p:spPr>
          <a:xfrm>
            <a:off x="5676755" y="4267610"/>
            <a:ext cx="6096000" cy="646331"/>
          </a:xfrm>
          <a:prstGeom prst="rect">
            <a:avLst/>
          </a:prstGeom>
          <a:noFill/>
        </p:spPr>
        <p:txBody>
          <a:bodyPr wrap="square">
            <a:spAutoFit/>
          </a:bodyPr>
          <a:lstStyle/>
          <a:p>
            <a:r>
              <a:rPr lang="zh-CN" altLang="en-US" dirty="0"/>
              <a:t>final只是被定义，而没有被使用到, 那么这个变量一直没有被初始化 (可以理解为'懒加载');</a:t>
            </a:r>
          </a:p>
        </p:txBody>
      </p:sp>
      <p:sp>
        <p:nvSpPr>
          <p:cNvPr id="18" name="文本框 17">
            <a:extLst>
              <a:ext uri="{FF2B5EF4-FFF2-40B4-BE49-F238E27FC236}">
                <a16:creationId xmlns:a16="http://schemas.microsoft.com/office/drawing/2014/main" id="{E5DC4192-1533-4051-875A-02E91B9F2781}"/>
              </a:ext>
            </a:extLst>
          </p:cNvPr>
          <p:cNvSpPr txBox="1"/>
          <p:nvPr/>
        </p:nvSpPr>
        <p:spPr>
          <a:xfrm>
            <a:off x="5714855" y="5130531"/>
            <a:ext cx="6096000" cy="646331"/>
          </a:xfrm>
          <a:prstGeom prst="rect">
            <a:avLst/>
          </a:prstGeom>
          <a:noFill/>
        </p:spPr>
        <p:txBody>
          <a:bodyPr wrap="square">
            <a:spAutoFit/>
          </a:bodyPr>
          <a:lstStyle/>
          <a:p>
            <a:r>
              <a:rPr lang="zh-CN" altLang="en-US" dirty="0"/>
              <a:t>而const修饰的变量, 一经定义就会在编译期间对其进行初始化</a:t>
            </a:r>
          </a:p>
        </p:txBody>
      </p:sp>
      <p:sp>
        <p:nvSpPr>
          <p:cNvPr id="15" name="文本框 14">
            <a:extLst>
              <a:ext uri="{FF2B5EF4-FFF2-40B4-BE49-F238E27FC236}">
                <a16:creationId xmlns:a16="http://schemas.microsoft.com/office/drawing/2014/main" id="{C1AC3493-FB36-4738-BDB3-440D13E883DD}"/>
              </a:ext>
            </a:extLst>
          </p:cNvPr>
          <p:cNvSpPr txBox="1"/>
          <p:nvPr/>
        </p:nvSpPr>
        <p:spPr>
          <a:xfrm>
            <a:off x="5727627" y="5874261"/>
            <a:ext cx="6096000" cy="1200329"/>
          </a:xfrm>
          <a:prstGeom prst="rect">
            <a:avLst/>
          </a:prstGeom>
          <a:noFill/>
        </p:spPr>
        <p:txBody>
          <a:bodyPr wrap="square">
            <a:spAutoFit/>
          </a:bodyPr>
          <a:lstStyle/>
          <a:p>
            <a:r>
              <a:rPr lang="zh-CN" altLang="en-US" dirty="0"/>
              <a:t>Const 关键字不仅可以用于声明常量变量。 还可以用来创建常量值，以及声明创建常量值的构造函数。</a:t>
            </a:r>
            <a:br>
              <a:rPr lang="en-US" altLang="zh-CN" dirty="0"/>
            </a:br>
            <a:r>
              <a:rPr lang="en-US" altLang="zh-CN" dirty="0"/>
              <a:t>final name = const ‘Bob’;</a:t>
            </a:r>
          </a:p>
          <a:p>
            <a:endParaRPr lang="zh-CN" altLang="en-US" dirty="0"/>
          </a:p>
        </p:txBody>
      </p:sp>
    </p:spTree>
    <p:extLst>
      <p:ext uri="{BB962C8B-B14F-4D97-AF65-F5344CB8AC3E}">
        <p14:creationId xmlns:p14="http://schemas.microsoft.com/office/powerpoint/2010/main" val="87653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9" grpId="0"/>
      <p:bldP spid="11" grpId="0"/>
      <p:bldP spid="12" grpId="0"/>
      <p:bldP spid="17" grpId="0"/>
      <p:bldP spid="18"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4" descr="日程表 SmartArt 图形&#10;">
            <a:extLst>
              <a:ext uri="{FF2B5EF4-FFF2-40B4-BE49-F238E27FC236}">
                <a16:creationId xmlns:a16="http://schemas.microsoft.com/office/drawing/2014/main" id="{E246B7D8-C843-490A-A5BB-04DFA74A3D8D}"/>
              </a:ext>
            </a:extLst>
          </p:cNvPr>
          <p:cNvGraphicFramePr>
            <a:graphicFrameLocks noGrp="1"/>
          </p:cNvGraphicFramePr>
          <p:nvPr>
            <p:ph idx="1"/>
            <p:extLst>
              <p:ext uri="{D42A27DB-BD31-4B8C-83A1-F6EECF244321}">
                <p14:modId xmlns:p14="http://schemas.microsoft.com/office/powerpoint/2010/main" val="1510415832"/>
              </p:ext>
            </p:extLst>
          </p:nvPr>
        </p:nvGraphicFramePr>
        <p:xfrm>
          <a:off x="996696" y="1581912"/>
          <a:ext cx="10195560" cy="3675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标题 3">
            <a:extLst>
              <a:ext uri="{FF2B5EF4-FFF2-40B4-BE49-F238E27FC236}">
                <a16:creationId xmlns:a16="http://schemas.microsoft.com/office/drawing/2014/main" id="{D384B0BA-411C-470F-9C0F-B5C278F17B77}"/>
              </a:ext>
            </a:extLst>
          </p:cNvPr>
          <p:cNvSpPr>
            <a:spLocks noGrp="1"/>
          </p:cNvSpPr>
          <p:nvPr>
            <p:ph type="title"/>
          </p:nvPr>
        </p:nvSpPr>
        <p:spPr>
          <a:xfrm>
            <a:off x="332232" y="256032"/>
            <a:ext cx="5806440" cy="1325880"/>
          </a:xfrm>
        </p:spPr>
        <p:txBody>
          <a:bodyPr rtlCol="0"/>
          <a:lstStyle/>
          <a:p>
            <a:r>
              <a:rPr lang="zh-CN" altLang="en-US" dirty="0"/>
              <a:t>学习步骤</a:t>
            </a:r>
          </a:p>
        </p:txBody>
      </p:sp>
    </p:spTree>
    <p:extLst>
      <p:ext uri="{BB962C8B-B14F-4D97-AF65-F5344CB8AC3E}">
        <p14:creationId xmlns:p14="http://schemas.microsoft.com/office/powerpoint/2010/main" val="3942647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6624E-1256-4074-A302-8EFDA23D77BF}"/>
              </a:ext>
            </a:extLst>
          </p:cNvPr>
          <p:cNvSpPr>
            <a:spLocks noGrp="1"/>
          </p:cNvSpPr>
          <p:nvPr>
            <p:ph type="title"/>
          </p:nvPr>
        </p:nvSpPr>
        <p:spPr/>
        <p:txBody>
          <a:bodyPr rtlCol="0"/>
          <a:lstStyle/>
          <a:p>
            <a:r>
              <a:rPr lang="zh-CN" altLang="en-US" dirty="0"/>
              <a:t>内建类型</a:t>
            </a:r>
          </a:p>
        </p:txBody>
      </p:sp>
      <p:sp>
        <p:nvSpPr>
          <p:cNvPr id="21" name="文本框 20">
            <a:extLst>
              <a:ext uri="{FF2B5EF4-FFF2-40B4-BE49-F238E27FC236}">
                <a16:creationId xmlns:a16="http://schemas.microsoft.com/office/drawing/2014/main" id="{46B0FE56-0A0A-4BDA-BAF3-0E7BA67CB12F}"/>
              </a:ext>
            </a:extLst>
          </p:cNvPr>
          <p:cNvSpPr txBox="1"/>
          <p:nvPr/>
        </p:nvSpPr>
        <p:spPr>
          <a:xfrm>
            <a:off x="1219200" y="1509236"/>
            <a:ext cx="5511800" cy="2681764"/>
          </a:xfrm>
          <a:prstGeom prst="rect">
            <a:avLst/>
          </a:prstGeom>
          <a:noFill/>
        </p:spPr>
        <p:txBody>
          <a:bodyPr wrap="square">
            <a:spAutoFit/>
          </a:bodyPr>
          <a:lstStyle/>
          <a:p>
            <a:r>
              <a:rPr lang="en-US" altLang="zh-CN" dirty="0"/>
              <a:t> </a:t>
            </a:r>
            <a:r>
              <a:rPr lang="en-US" altLang="zh-CN" dirty="0" err="1"/>
              <a:t>int,double</a:t>
            </a:r>
            <a:r>
              <a:rPr lang="en-US" altLang="zh-CN" dirty="0"/>
              <a:t> (Number)</a:t>
            </a:r>
            <a:endParaRPr lang="zh-CN" altLang="en-US" dirty="0"/>
          </a:p>
          <a:p>
            <a:r>
              <a:rPr lang="zh-CN" altLang="en-US" dirty="0"/>
              <a:t> String</a:t>
            </a:r>
          </a:p>
          <a:p>
            <a:r>
              <a:rPr lang="zh-CN" altLang="en-US" dirty="0"/>
              <a:t> </a:t>
            </a:r>
            <a:r>
              <a:rPr lang="en-US" altLang="zh-CN" dirty="0"/>
              <a:t>bool</a:t>
            </a:r>
            <a:endParaRPr lang="zh-CN" altLang="en-US" dirty="0"/>
          </a:p>
          <a:p>
            <a:r>
              <a:rPr lang="zh-CN" altLang="en-US" dirty="0"/>
              <a:t> List (也是我们</a:t>
            </a:r>
            <a:r>
              <a:rPr lang="en-US" altLang="zh-CN" dirty="0"/>
              <a:t>JS</a:t>
            </a:r>
            <a:r>
              <a:rPr lang="zh-CN" altLang="en-US" dirty="0"/>
              <a:t>里的 Array)</a:t>
            </a:r>
          </a:p>
          <a:p>
            <a:r>
              <a:rPr lang="zh-CN" altLang="en-US" dirty="0"/>
              <a:t> Map </a:t>
            </a:r>
            <a:endParaRPr lang="en-US" altLang="zh-CN" dirty="0"/>
          </a:p>
          <a:p>
            <a:r>
              <a:rPr lang="en-US" altLang="zh-CN" dirty="0"/>
              <a:t> Set</a:t>
            </a:r>
          </a:p>
          <a:p>
            <a:r>
              <a:rPr lang="en-US" altLang="zh-CN" dirty="0"/>
              <a:t> Rune (</a:t>
            </a:r>
            <a:r>
              <a:rPr lang="zh-CN" altLang="en-US" dirty="0"/>
              <a:t>用于在字符串中表示 </a:t>
            </a:r>
            <a:r>
              <a:rPr lang="en-US" altLang="zh-CN" dirty="0"/>
              <a:t>Unicode </a:t>
            </a:r>
            <a:r>
              <a:rPr lang="zh-CN" altLang="en-US" dirty="0"/>
              <a:t>字符</a:t>
            </a:r>
            <a:r>
              <a:rPr lang="en-US" altLang="zh-CN" dirty="0"/>
              <a:t>)</a:t>
            </a:r>
          </a:p>
          <a:p>
            <a:r>
              <a:rPr lang="en-US" altLang="zh-CN" dirty="0"/>
              <a:t> Dynamic</a:t>
            </a:r>
            <a:r>
              <a:rPr lang="zh-CN" altLang="en-US" dirty="0"/>
              <a:t>（推断类型，类似于我们</a:t>
            </a:r>
            <a:r>
              <a:rPr lang="en-US" altLang="zh-CN" dirty="0"/>
              <a:t>TS</a:t>
            </a:r>
            <a:r>
              <a:rPr lang="zh-CN" altLang="en-US" dirty="0"/>
              <a:t>里的</a:t>
            </a:r>
            <a:r>
              <a:rPr lang="en-US" altLang="zh-CN" dirty="0"/>
              <a:t>any</a:t>
            </a:r>
            <a:r>
              <a:rPr lang="zh-CN" altLang="en-US" dirty="0"/>
              <a:t>）</a:t>
            </a:r>
            <a:endParaRPr lang="en-US" altLang="zh-CN" dirty="0"/>
          </a:p>
          <a:p>
            <a:r>
              <a:rPr lang="en-US" altLang="zh-CN" dirty="0"/>
              <a:t> Symbol</a:t>
            </a:r>
            <a:r>
              <a:rPr lang="zh-CN" altLang="en-US" dirty="0"/>
              <a:t>（表示 </a:t>
            </a:r>
            <a:r>
              <a:rPr lang="en-US" altLang="zh-CN" dirty="0"/>
              <a:t>Dart </a:t>
            </a:r>
            <a:r>
              <a:rPr lang="zh-CN" altLang="en-US" dirty="0"/>
              <a:t>程序中声明的运算符或者标识符）</a:t>
            </a:r>
          </a:p>
        </p:txBody>
      </p:sp>
      <p:pic>
        <p:nvPicPr>
          <p:cNvPr id="22" name="图片 21">
            <a:extLst>
              <a:ext uri="{FF2B5EF4-FFF2-40B4-BE49-F238E27FC236}">
                <a16:creationId xmlns:a16="http://schemas.microsoft.com/office/drawing/2014/main" id="{75689EB1-173C-476A-953C-E404A92C2B11}"/>
              </a:ext>
            </a:extLst>
          </p:cNvPr>
          <p:cNvPicPr>
            <a:picLocks noChangeAspect="1"/>
          </p:cNvPicPr>
          <p:nvPr/>
        </p:nvPicPr>
        <p:blipFill>
          <a:blip r:embed="rId3"/>
          <a:stretch>
            <a:fillRect/>
          </a:stretch>
        </p:blipFill>
        <p:spPr>
          <a:xfrm>
            <a:off x="7620794" y="597328"/>
            <a:ext cx="3190074" cy="3559175"/>
          </a:xfrm>
          <a:prstGeom prst="rect">
            <a:avLst/>
          </a:prstGeom>
        </p:spPr>
      </p:pic>
      <p:pic>
        <p:nvPicPr>
          <p:cNvPr id="36" name="图片 35">
            <a:extLst>
              <a:ext uri="{FF2B5EF4-FFF2-40B4-BE49-F238E27FC236}">
                <a16:creationId xmlns:a16="http://schemas.microsoft.com/office/drawing/2014/main" id="{FA443693-7A97-471B-8DA2-713A99A549C5}"/>
              </a:ext>
            </a:extLst>
          </p:cNvPr>
          <p:cNvPicPr>
            <a:picLocks noChangeAspect="1"/>
          </p:cNvPicPr>
          <p:nvPr/>
        </p:nvPicPr>
        <p:blipFill>
          <a:blip r:embed="rId4"/>
          <a:stretch>
            <a:fillRect/>
          </a:stretch>
        </p:blipFill>
        <p:spPr>
          <a:xfrm>
            <a:off x="3021075" y="4912732"/>
            <a:ext cx="7925391" cy="687968"/>
          </a:xfrm>
          <a:prstGeom prst="rect">
            <a:avLst/>
          </a:prstGeom>
        </p:spPr>
      </p:pic>
      <p:sp>
        <p:nvSpPr>
          <p:cNvPr id="10" name="文本框 9">
            <a:extLst>
              <a:ext uri="{FF2B5EF4-FFF2-40B4-BE49-F238E27FC236}">
                <a16:creationId xmlns:a16="http://schemas.microsoft.com/office/drawing/2014/main" id="{794939E3-D26D-4C55-9F9B-0D9F6689E3ED}"/>
              </a:ext>
            </a:extLst>
          </p:cNvPr>
          <p:cNvSpPr txBox="1"/>
          <p:nvPr/>
        </p:nvSpPr>
        <p:spPr>
          <a:xfrm>
            <a:off x="3021075" y="4620457"/>
            <a:ext cx="6096000" cy="369332"/>
          </a:xfrm>
          <a:prstGeom prst="rect">
            <a:avLst/>
          </a:prstGeom>
          <a:noFill/>
        </p:spPr>
        <p:txBody>
          <a:bodyPr wrap="square">
            <a:spAutoFit/>
          </a:bodyPr>
          <a:lstStyle/>
          <a:p>
            <a:r>
              <a:rPr lang="en-US" altLang="zh-CN" dirty="0"/>
              <a:t>Set</a:t>
            </a:r>
          </a:p>
        </p:txBody>
      </p:sp>
      <p:sp>
        <p:nvSpPr>
          <p:cNvPr id="12" name="文本框 11">
            <a:extLst>
              <a:ext uri="{FF2B5EF4-FFF2-40B4-BE49-F238E27FC236}">
                <a16:creationId xmlns:a16="http://schemas.microsoft.com/office/drawing/2014/main" id="{84BDF8A1-E859-4BE3-B29C-C382731B47DB}"/>
              </a:ext>
            </a:extLst>
          </p:cNvPr>
          <p:cNvSpPr txBox="1"/>
          <p:nvPr/>
        </p:nvSpPr>
        <p:spPr>
          <a:xfrm>
            <a:off x="6983770" y="619680"/>
            <a:ext cx="6096000" cy="369332"/>
          </a:xfrm>
          <a:prstGeom prst="rect">
            <a:avLst/>
          </a:prstGeom>
          <a:noFill/>
        </p:spPr>
        <p:txBody>
          <a:bodyPr wrap="square">
            <a:spAutoFit/>
          </a:bodyPr>
          <a:lstStyle/>
          <a:p>
            <a:r>
              <a:rPr lang="zh-CN" altLang="en-US" dirty="0"/>
              <a:t>Map </a:t>
            </a:r>
            <a:endParaRPr lang="en-US" altLang="zh-CN" dirty="0"/>
          </a:p>
        </p:txBody>
      </p:sp>
    </p:spTree>
    <p:extLst>
      <p:ext uri="{BB962C8B-B14F-4D97-AF65-F5344CB8AC3E}">
        <p14:creationId xmlns:p14="http://schemas.microsoft.com/office/powerpoint/2010/main" val="228048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6624E-1256-4074-A302-8EFDA23D77BF}"/>
              </a:ext>
            </a:extLst>
          </p:cNvPr>
          <p:cNvSpPr>
            <a:spLocks noGrp="1"/>
          </p:cNvSpPr>
          <p:nvPr>
            <p:ph type="title"/>
          </p:nvPr>
        </p:nvSpPr>
        <p:spPr/>
        <p:txBody>
          <a:bodyPr rtlCol="0"/>
          <a:lstStyle/>
          <a:p>
            <a:r>
              <a:rPr lang="zh-CN" altLang="en-US" dirty="0"/>
              <a:t>函数</a:t>
            </a:r>
          </a:p>
        </p:txBody>
      </p:sp>
      <p:sp>
        <p:nvSpPr>
          <p:cNvPr id="9" name="文本框 8">
            <a:extLst>
              <a:ext uri="{FF2B5EF4-FFF2-40B4-BE49-F238E27FC236}">
                <a16:creationId xmlns:a16="http://schemas.microsoft.com/office/drawing/2014/main" id="{D133EFF3-EDDF-4623-BFC3-3AA6EA332785}"/>
              </a:ext>
            </a:extLst>
          </p:cNvPr>
          <p:cNvSpPr txBox="1"/>
          <p:nvPr/>
        </p:nvSpPr>
        <p:spPr>
          <a:xfrm>
            <a:off x="971296" y="1506022"/>
            <a:ext cx="5800980" cy="369332"/>
          </a:xfrm>
          <a:prstGeom prst="rect">
            <a:avLst/>
          </a:prstGeom>
          <a:noFill/>
        </p:spPr>
        <p:txBody>
          <a:bodyPr wrap="square">
            <a:spAutoFit/>
          </a:bodyPr>
          <a:lstStyle/>
          <a:p>
            <a:pPr algn="l"/>
            <a:r>
              <a:rPr lang="en-US" altLang="zh-CN" b="1" i="0" dirty="0">
                <a:solidFill>
                  <a:srgbClr val="111111"/>
                </a:solidFill>
                <a:effectLst/>
                <a:latin typeface="Roboto" panose="020B0604020202020204" pitchFamily="2" charset="0"/>
              </a:rPr>
              <a:t>1. Main</a:t>
            </a:r>
            <a:r>
              <a:rPr lang="zh-CN" altLang="en-US" b="1" i="0" dirty="0">
                <a:solidFill>
                  <a:srgbClr val="111111"/>
                </a:solidFill>
                <a:effectLst/>
                <a:latin typeface="Roboto" panose="020B0604020202020204" pitchFamily="2" charset="0"/>
              </a:rPr>
              <a:t>函数</a:t>
            </a:r>
            <a:endParaRPr lang="en-US" altLang="zh-CN" b="1" i="0" dirty="0">
              <a:solidFill>
                <a:srgbClr val="111111"/>
              </a:solidFill>
              <a:effectLst/>
              <a:latin typeface="Roboto" panose="020B0604020202020204" pitchFamily="2" charset="0"/>
            </a:endParaRPr>
          </a:p>
        </p:txBody>
      </p:sp>
      <p:sp>
        <p:nvSpPr>
          <p:cNvPr id="12" name="文本框 11">
            <a:extLst>
              <a:ext uri="{FF2B5EF4-FFF2-40B4-BE49-F238E27FC236}">
                <a16:creationId xmlns:a16="http://schemas.microsoft.com/office/drawing/2014/main" id="{63B6EAF5-06AD-4F68-875E-FEC398BC5C72}"/>
              </a:ext>
            </a:extLst>
          </p:cNvPr>
          <p:cNvSpPr txBox="1"/>
          <p:nvPr/>
        </p:nvSpPr>
        <p:spPr>
          <a:xfrm>
            <a:off x="1409700" y="2007454"/>
            <a:ext cx="6997700" cy="646331"/>
          </a:xfrm>
          <a:prstGeom prst="rect">
            <a:avLst/>
          </a:prstGeom>
          <a:noFill/>
        </p:spPr>
        <p:txBody>
          <a:bodyPr wrap="square">
            <a:spAutoFit/>
          </a:bodyPr>
          <a:lstStyle/>
          <a:p>
            <a:r>
              <a:rPr lang="zh-CN" altLang="en-US" dirty="0"/>
              <a:t>任何应用都必须有一个顶级 </a:t>
            </a:r>
            <a:r>
              <a:rPr lang="en-US" altLang="zh-CN" dirty="0"/>
              <a:t>main() </a:t>
            </a:r>
            <a:r>
              <a:rPr lang="zh-CN" altLang="en-US" dirty="0"/>
              <a:t>函数，作为应用服务的入口。 </a:t>
            </a:r>
            <a:r>
              <a:rPr lang="en-US" altLang="zh-CN" dirty="0"/>
              <a:t>main() </a:t>
            </a:r>
            <a:r>
              <a:rPr lang="zh-CN" altLang="en-US" dirty="0"/>
              <a:t>函数返回值为空，参数为一个可选的 </a:t>
            </a:r>
            <a:r>
              <a:rPr lang="en-US" altLang="zh-CN" dirty="0"/>
              <a:t>List&lt;String&gt; </a:t>
            </a:r>
            <a:r>
              <a:rPr lang="zh-CN" altLang="en-US" dirty="0"/>
              <a:t>。 </a:t>
            </a:r>
          </a:p>
        </p:txBody>
      </p:sp>
      <p:pic>
        <p:nvPicPr>
          <p:cNvPr id="7" name="图片 6">
            <a:extLst>
              <a:ext uri="{FF2B5EF4-FFF2-40B4-BE49-F238E27FC236}">
                <a16:creationId xmlns:a16="http://schemas.microsoft.com/office/drawing/2014/main" id="{236EA196-76CD-47D6-B884-2030AF2FF71F}"/>
              </a:ext>
            </a:extLst>
          </p:cNvPr>
          <p:cNvPicPr>
            <a:picLocks noChangeAspect="1"/>
          </p:cNvPicPr>
          <p:nvPr/>
        </p:nvPicPr>
        <p:blipFill>
          <a:blip r:embed="rId3"/>
          <a:stretch>
            <a:fillRect/>
          </a:stretch>
        </p:blipFill>
        <p:spPr>
          <a:xfrm>
            <a:off x="1322481" y="5001143"/>
            <a:ext cx="6830919" cy="555625"/>
          </a:xfrm>
          <a:prstGeom prst="rect">
            <a:avLst/>
          </a:prstGeom>
        </p:spPr>
      </p:pic>
      <p:sp>
        <p:nvSpPr>
          <p:cNvPr id="16" name="文本框 15">
            <a:extLst>
              <a:ext uri="{FF2B5EF4-FFF2-40B4-BE49-F238E27FC236}">
                <a16:creationId xmlns:a16="http://schemas.microsoft.com/office/drawing/2014/main" id="{D437B950-C41E-420F-A54A-0F18164AD5F6}"/>
              </a:ext>
            </a:extLst>
          </p:cNvPr>
          <p:cNvSpPr txBox="1"/>
          <p:nvPr/>
        </p:nvSpPr>
        <p:spPr>
          <a:xfrm>
            <a:off x="971296" y="3780318"/>
            <a:ext cx="5800980" cy="369332"/>
          </a:xfrm>
          <a:prstGeom prst="rect">
            <a:avLst/>
          </a:prstGeom>
          <a:noFill/>
        </p:spPr>
        <p:txBody>
          <a:bodyPr wrap="square">
            <a:spAutoFit/>
          </a:bodyPr>
          <a:lstStyle/>
          <a:p>
            <a:pPr algn="l"/>
            <a:r>
              <a:rPr lang="en-US" altLang="zh-CN" b="1" i="0" dirty="0">
                <a:solidFill>
                  <a:srgbClr val="111111"/>
                </a:solidFill>
                <a:effectLst/>
                <a:latin typeface="Roboto" panose="020B0604020202020204" pitchFamily="2" charset="0"/>
              </a:rPr>
              <a:t>2. </a:t>
            </a:r>
            <a:r>
              <a:rPr lang="zh-CN" altLang="en-US" b="1" i="0" dirty="0">
                <a:solidFill>
                  <a:srgbClr val="111111"/>
                </a:solidFill>
                <a:effectLst/>
                <a:latin typeface="Roboto" panose="020B0604020202020204" pitchFamily="2" charset="0"/>
              </a:rPr>
              <a:t>可选参数</a:t>
            </a:r>
            <a:endParaRPr lang="en-US" altLang="zh-CN" b="1" i="0" dirty="0">
              <a:solidFill>
                <a:srgbClr val="111111"/>
              </a:solidFill>
              <a:effectLst/>
              <a:latin typeface="Roboto" panose="020B0604020202020204" pitchFamily="2" charset="0"/>
            </a:endParaRPr>
          </a:p>
        </p:txBody>
      </p:sp>
      <p:sp>
        <p:nvSpPr>
          <p:cNvPr id="17" name="文本框 16">
            <a:extLst>
              <a:ext uri="{FF2B5EF4-FFF2-40B4-BE49-F238E27FC236}">
                <a16:creationId xmlns:a16="http://schemas.microsoft.com/office/drawing/2014/main" id="{4C1910D7-34C8-48D7-AAD3-C60D6DA89087}"/>
              </a:ext>
            </a:extLst>
          </p:cNvPr>
          <p:cNvSpPr txBox="1"/>
          <p:nvPr/>
        </p:nvSpPr>
        <p:spPr>
          <a:xfrm>
            <a:off x="1322481" y="4310370"/>
            <a:ext cx="6997700" cy="369332"/>
          </a:xfrm>
          <a:prstGeom prst="rect">
            <a:avLst/>
          </a:prstGeom>
          <a:noFill/>
        </p:spPr>
        <p:txBody>
          <a:bodyPr wrap="square">
            <a:spAutoFit/>
          </a:bodyPr>
          <a:lstStyle/>
          <a:p>
            <a:r>
              <a:rPr lang="zh-CN" altLang="en-US" dirty="0"/>
              <a:t>参数放到 </a:t>
            </a:r>
            <a:r>
              <a:rPr lang="en-US" altLang="zh-CN" dirty="0"/>
              <a:t>[ ] </a:t>
            </a:r>
            <a:r>
              <a:rPr lang="zh-CN" altLang="en-US" dirty="0"/>
              <a:t>中来标记该参数是可选。</a:t>
            </a:r>
          </a:p>
        </p:txBody>
      </p:sp>
      <p:pic>
        <p:nvPicPr>
          <p:cNvPr id="11" name="图片 10">
            <a:extLst>
              <a:ext uri="{FF2B5EF4-FFF2-40B4-BE49-F238E27FC236}">
                <a16:creationId xmlns:a16="http://schemas.microsoft.com/office/drawing/2014/main" id="{7B9B0F0E-7AC3-4EE2-856A-8659867C5FD7}"/>
              </a:ext>
            </a:extLst>
          </p:cNvPr>
          <p:cNvPicPr>
            <a:picLocks noChangeAspect="1"/>
          </p:cNvPicPr>
          <p:nvPr/>
        </p:nvPicPr>
        <p:blipFill>
          <a:blip r:embed="rId4"/>
          <a:stretch>
            <a:fillRect/>
          </a:stretch>
        </p:blipFill>
        <p:spPr>
          <a:xfrm>
            <a:off x="1409700" y="2927388"/>
            <a:ext cx="4392950" cy="501097"/>
          </a:xfrm>
          <a:prstGeom prst="rect">
            <a:avLst/>
          </a:prstGeom>
        </p:spPr>
      </p:pic>
    </p:spTree>
    <p:extLst>
      <p:ext uri="{BB962C8B-B14F-4D97-AF65-F5344CB8AC3E}">
        <p14:creationId xmlns:p14="http://schemas.microsoft.com/office/powerpoint/2010/main" val="204413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6624E-1256-4074-A302-8EFDA23D77BF}"/>
              </a:ext>
            </a:extLst>
          </p:cNvPr>
          <p:cNvSpPr>
            <a:spLocks noGrp="1"/>
          </p:cNvSpPr>
          <p:nvPr>
            <p:ph type="title"/>
          </p:nvPr>
        </p:nvSpPr>
        <p:spPr/>
        <p:txBody>
          <a:bodyPr rtlCol="0"/>
          <a:lstStyle/>
          <a:p>
            <a:pPr marL="0" indent="0" rtl="0">
              <a:buNone/>
            </a:pPr>
            <a:r>
              <a:rPr lang="zh-CN" altLang="en-US" dirty="0"/>
              <a:t>运算符，控制流程语句，异常处理</a:t>
            </a:r>
            <a:endParaRPr lang="en-US" altLang="zh-CN" dirty="0"/>
          </a:p>
        </p:txBody>
      </p:sp>
      <p:sp>
        <p:nvSpPr>
          <p:cNvPr id="13" name="文本框 12">
            <a:extLst>
              <a:ext uri="{FF2B5EF4-FFF2-40B4-BE49-F238E27FC236}">
                <a16:creationId xmlns:a16="http://schemas.microsoft.com/office/drawing/2014/main" id="{0CA652F5-6FBE-45EE-AB3A-FBCB04ADF4CC}"/>
              </a:ext>
            </a:extLst>
          </p:cNvPr>
          <p:cNvSpPr txBox="1"/>
          <p:nvPr/>
        </p:nvSpPr>
        <p:spPr>
          <a:xfrm>
            <a:off x="1384428" y="3054022"/>
            <a:ext cx="6096000" cy="646331"/>
          </a:xfrm>
          <a:prstGeom prst="rect">
            <a:avLst/>
          </a:prstGeom>
          <a:noFill/>
        </p:spPr>
        <p:txBody>
          <a:bodyPr wrap="square">
            <a:spAutoFit/>
          </a:bodyPr>
          <a:lstStyle/>
          <a:p>
            <a:r>
              <a:rPr lang="zh-CN" altLang="en-US" dirty="0"/>
              <a:t>如果 assert 语句中的布尔条件为 false ， 那么正常的程序执行流程会被中断。</a:t>
            </a:r>
          </a:p>
        </p:txBody>
      </p:sp>
      <p:sp>
        <p:nvSpPr>
          <p:cNvPr id="14" name="文本框 13">
            <a:extLst>
              <a:ext uri="{FF2B5EF4-FFF2-40B4-BE49-F238E27FC236}">
                <a16:creationId xmlns:a16="http://schemas.microsoft.com/office/drawing/2014/main" id="{95B9E4DE-8132-463B-8EE6-FE91717EC0B5}"/>
              </a:ext>
            </a:extLst>
          </p:cNvPr>
          <p:cNvSpPr txBox="1"/>
          <p:nvPr/>
        </p:nvSpPr>
        <p:spPr>
          <a:xfrm>
            <a:off x="836612" y="2485791"/>
            <a:ext cx="5800980" cy="369332"/>
          </a:xfrm>
          <a:prstGeom prst="rect">
            <a:avLst/>
          </a:prstGeom>
          <a:noFill/>
        </p:spPr>
        <p:txBody>
          <a:bodyPr wrap="square">
            <a:spAutoFit/>
          </a:bodyPr>
          <a:lstStyle/>
          <a:p>
            <a:pPr algn="l"/>
            <a:r>
              <a:rPr lang="en-US" altLang="zh-CN" b="1" dirty="0">
                <a:solidFill>
                  <a:srgbClr val="111111"/>
                </a:solidFill>
                <a:latin typeface="Roboto" panose="020B0604020202020204" pitchFamily="2" charset="0"/>
              </a:rPr>
              <a:t> assert(</a:t>
            </a:r>
            <a:r>
              <a:rPr lang="zh-CN" altLang="en-US" b="1" dirty="0">
                <a:solidFill>
                  <a:srgbClr val="111111"/>
                </a:solidFill>
                <a:latin typeface="Roboto" panose="020B0604020202020204" pitchFamily="2" charset="0"/>
              </a:rPr>
              <a:t>断言</a:t>
            </a:r>
            <a:r>
              <a:rPr lang="en-US" altLang="zh-CN" b="1" dirty="0">
                <a:solidFill>
                  <a:srgbClr val="111111"/>
                </a:solidFill>
                <a:latin typeface="Roboto" panose="020B0604020202020204" pitchFamily="2" charset="0"/>
              </a:rPr>
              <a:t>)</a:t>
            </a:r>
            <a:endParaRPr lang="en-US" altLang="zh-CN" b="1" i="0" dirty="0">
              <a:solidFill>
                <a:srgbClr val="111111"/>
              </a:solidFill>
              <a:effectLst/>
              <a:latin typeface="Roboto" panose="020B0604020202020204" pitchFamily="2" charset="0"/>
            </a:endParaRPr>
          </a:p>
        </p:txBody>
      </p:sp>
      <p:pic>
        <p:nvPicPr>
          <p:cNvPr id="7" name="图片 6">
            <a:extLst>
              <a:ext uri="{FF2B5EF4-FFF2-40B4-BE49-F238E27FC236}">
                <a16:creationId xmlns:a16="http://schemas.microsoft.com/office/drawing/2014/main" id="{52F6B460-A658-4D9A-87AA-160562888BB7}"/>
              </a:ext>
            </a:extLst>
          </p:cNvPr>
          <p:cNvPicPr>
            <a:picLocks noChangeAspect="1"/>
          </p:cNvPicPr>
          <p:nvPr/>
        </p:nvPicPr>
        <p:blipFill>
          <a:blip r:embed="rId3"/>
          <a:stretch>
            <a:fillRect/>
          </a:stretch>
        </p:blipFill>
        <p:spPr>
          <a:xfrm>
            <a:off x="1384428" y="3878853"/>
            <a:ext cx="4711700" cy="2660059"/>
          </a:xfrm>
          <a:prstGeom prst="rect">
            <a:avLst/>
          </a:prstGeom>
        </p:spPr>
      </p:pic>
      <p:sp>
        <p:nvSpPr>
          <p:cNvPr id="8" name="文本框 7">
            <a:extLst>
              <a:ext uri="{FF2B5EF4-FFF2-40B4-BE49-F238E27FC236}">
                <a16:creationId xmlns:a16="http://schemas.microsoft.com/office/drawing/2014/main" id="{86E6C5FB-D4FD-41D7-88C4-75E2E99E45D3}"/>
              </a:ext>
            </a:extLst>
          </p:cNvPr>
          <p:cNvSpPr txBox="1"/>
          <p:nvPr/>
        </p:nvSpPr>
        <p:spPr>
          <a:xfrm>
            <a:off x="836612" y="1640562"/>
            <a:ext cx="7685088" cy="646331"/>
          </a:xfrm>
          <a:prstGeom prst="rect">
            <a:avLst/>
          </a:prstGeom>
          <a:noFill/>
        </p:spPr>
        <p:txBody>
          <a:bodyPr wrap="square">
            <a:spAutoFit/>
          </a:bodyPr>
          <a:lstStyle/>
          <a:p>
            <a:r>
              <a:rPr lang="zh-CN" altLang="en-US" dirty="0"/>
              <a:t>与我们所熟悉的</a:t>
            </a:r>
            <a:r>
              <a:rPr lang="en-US" altLang="zh-CN" dirty="0" err="1"/>
              <a:t>js</a:t>
            </a:r>
            <a:r>
              <a:rPr lang="zh-CN" altLang="en-US" dirty="0"/>
              <a:t>并无差异，运算符和控制流程语句基本一致，异常处理是异步的情况也可通过</a:t>
            </a:r>
            <a:r>
              <a:rPr lang="en-US" altLang="zh-CN" dirty="0"/>
              <a:t>try catch</a:t>
            </a:r>
            <a:r>
              <a:rPr lang="zh-CN" altLang="en-US" dirty="0"/>
              <a:t>进行捕获。</a:t>
            </a:r>
          </a:p>
        </p:txBody>
      </p:sp>
    </p:spTree>
    <p:extLst>
      <p:ext uri="{BB962C8B-B14F-4D97-AF65-F5344CB8AC3E}">
        <p14:creationId xmlns:p14="http://schemas.microsoft.com/office/powerpoint/2010/main" val="271311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6624E-1256-4074-A302-8EFDA23D77BF}"/>
              </a:ext>
            </a:extLst>
          </p:cNvPr>
          <p:cNvSpPr>
            <a:spLocks noGrp="1"/>
          </p:cNvSpPr>
          <p:nvPr>
            <p:ph type="title"/>
          </p:nvPr>
        </p:nvSpPr>
        <p:spPr/>
        <p:txBody>
          <a:bodyPr rtlCol="0"/>
          <a:lstStyle/>
          <a:p>
            <a:r>
              <a:rPr lang="zh-CN" altLang="en-US" dirty="0"/>
              <a:t>异步处理</a:t>
            </a:r>
          </a:p>
        </p:txBody>
      </p:sp>
      <p:sp>
        <p:nvSpPr>
          <p:cNvPr id="7" name="文本框 6">
            <a:extLst>
              <a:ext uri="{FF2B5EF4-FFF2-40B4-BE49-F238E27FC236}">
                <a16:creationId xmlns:a16="http://schemas.microsoft.com/office/drawing/2014/main" id="{C01A178D-3D87-46C8-82AA-893060E427B9}"/>
              </a:ext>
            </a:extLst>
          </p:cNvPr>
          <p:cNvSpPr txBox="1"/>
          <p:nvPr/>
        </p:nvSpPr>
        <p:spPr>
          <a:xfrm>
            <a:off x="1206500" y="1690689"/>
            <a:ext cx="7683500" cy="646331"/>
          </a:xfrm>
          <a:prstGeom prst="rect">
            <a:avLst/>
          </a:prstGeom>
          <a:noFill/>
        </p:spPr>
        <p:txBody>
          <a:bodyPr wrap="square">
            <a:spAutoFit/>
          </a:bodyPr>
          <a:lstStyle/>
          <a:p>
            <a:pPr marL="342900" indent="-342900">
              <a:buAutoNum type="arabicPeriod"/>
            </a:pPr>
            <a:r>
              <a:rPr lang="zh-CN" altLang="en-US" dirty="0"/>
              <a:t>使用</a:t>
            </a:r>
            <a:r>
              <a:rPr lang="en-US" altLang="zh-CN" dirty="0"/>
              <a:t>Future</a:t>
            </a:r>
            <a:r>
              <a:rPr lang="zh-CN" altLang="en-US" dirty="0"/>
              <a:t>对象，利用</a:t>
            </a:r>
            <a:r>
              <a:rPr lang="en-US" altLang="zh-CN" dirty="0"/>
              <a:t>async </a:t>
            </a:r>
            <a:r>
              <a:rPr lang="zh-CN" altLang="en-US" dirty="0"/>
              <a:t>和 </a:t>
            </a:r>
            <a:r>
              <a:rPr lang="en-US" altLang="zh-CN" dirty="0"/>
              <a:t>await</a:t>
            </a:r>
            <a:r>
              <a:rPr lang="zh-CN" altLang="en-US" dirty="0"/>
              <a:t>。（理解为我们</a:t>
            </a:r>
            <a:r>
              <a:rPr lang="en-US" altLang="zh-CN" dirty="0"/>
              <a:t>JS</a:t>
            </a:r>
            <a:r>
              <a:rPr lang="zh-CN" altLang="en-US" dirty="0"/>
              <a:t>中的</a:t>
            </a:r>
            <a:r>
              <a:rPr lang="en-US" altLang="zh-CN" dirty="0"/>
              <a:t>Promise</a:t>
            </a:r>
            <a:r>
              <a:rPr lang="zh-CN" altLang="en-US" dirty="0"/>
              <a:t>）</a:t>
            </a:r>
            <a:endParaRPr lang="en-US" altLang="zh-CN" dirty="0"/>
          </a:p>
          <a:p>
            <a:pPr marL="342900" indent="-342900">
              <a:buAutoNum type="arabicPeriod"/>
            </a:pPr>
            <a:r>
              <a:rPr lang="zh-CN" altLang="en-US" dirty="0"/>
              <a:t>使用</a:t>
            </a:r>
            <a:r>
              <a:rPr lang="en-US" altLang="zh-CN" dirty="0"/>
              <a:t>Stream</a:t>
            </a:r>
            <a:r>
              <a:rPr lang="zh-CN" altLang="en-US" dirty="0"/>
              <a:t>对象的</a:t>
            </a:r>
            <a:r>
              <a:rPr lang="en-US" altLang="zh-CN" dirty="0"/>
              <a:t>listen</a:t>
            </a:r>
            <a:r>
              <a:rPr lang="zh-CN" altLang="en-US" dirty="0"/>
              <a:t>监听。</a:t>
            </a:r>
          </a:p>
        </p:txBody>
      </p:sp>
      <p:pic>
        <p:nvPicPr>
          <p:cNvPr id="5" name="图片 4">
            <a:extLst>
              <a:ext uri="{FF2B5EF4-FFF2-40B4-BE49-F238E27FC236}">
                <a16:creationId xmlns:a16="http://schemas.microsoft.com/office/drawing/2014/main" id="{C128175E-21BA-4CE7-AEC1-6A8EEF1CA59D}"/>
              </a:ext>
            </a:extLst>
          </p:cNvPr>
          <p:cNvPicPr>
            <a:picLocks noChangeAspect="1"/>
          </p:cNvPicPr>
          <p:nvPr/>
        </p:nvPicPr>
        <p:blipFill>
          <a:blip r:embed="rId3"/>
          <a:stretch>
            <a:fillRect/>
          </a:stretch>
        </p:blipFill>
        <p:spPr>
          <a:xfrm>
            <a:off x="1218519" y="2559137"/>
            <a:ext cx="5897340" cy="1508622"/>
          </a:xfrm>
          <a:prstGeom prst="rect">
            <a:avLst/>
          </a:prstGeom>
        </p:spPr>
      </p:pic>
      <p:sp>
        <p:nvSpPr>
          <p:cNvPr id="12" name="文本框 11">
            <a:extLst>
              <a:ext uri="{FF2B5EF4-FFF2-40B4-BE49-F238E27FC236}">
                <a16:creationId xmlns:a16="http://schemas.microsoft.com/office/drawing/2014/main" id="{FD3F6ECD-CD5A-4B9F-A03D-B17D777E72A0}"/>
              </a:ext>
            </a:extLst>
          </p:cNvPr>
          <p:cNvSpPr txBox="1"/>
          <p:nvPr/>
        </p:nvSpPr>
        <p:spPr>
          <a:xfrm>
            <a:off x="1088734" y="4417353"/>
            <a:ext cx="7215333" cy="369332"/>
          </a:xfrm>
          <a:prstGeom prst="rect">
            <a:avLst/>
          </a:prstGeom>
          <a:noFill/>
        </p:spPr>
        <p:txBody>
          <a:bodyPr wrap="square">
            <a:spAutoFit/>
          </a:bodyPr>
          <a:lstStyle/>
          <a:p>
            <a:r>
              <a:rPr lang="zh-CN" altLang="en-US" dirty="0"/>
              <a:t>使用 try， catch， 和 finally 来处理代码中使用 await 导致的错误。</a:t>
            </a:r>
          </a:p>
        </p:txBody>
      </p:sp>
      <p:pic>
        <p:nvPicPr>
          <p:cNvPr id="10" name="图片 9">
            <a:extLst>
              <a:ext uri="{FF2B5EF4-FFF2-40B4-BE49-F238E27FC236}">
                <a16:creationId xmlns:a16="http://schemas.microsoft.com/office/drawing/2014/main" id="{D1965F58-1346-48A5-B950-62DA36A01DC3}"/>
              </a:ext>
            </a:extLst>
          </p:cNvPr>
          <p:cNvPicPr>
            <a:picLocks noChangeAspect="1"/>
          </p:cNvPicPr>
          <p:nvPr/>
        </p:nvPicPr>
        <p:blipFill>
          <a:blip r:embed="rId4"/>
          <a:stretch>
            <a:fillRect/>
          </a:stretch>
        </p:blipFill>
        <p:spPr>
          <a:xfrm>
            <a:off x="1206500" y="5007492"/>
            <a:ext cx="4416362" cy="1485383"/>
          </a:xfrm>
          <a:prstGeom prst="rect">
            <a:avLst/>
          </a:prstGeom>
        </p:spPr>
      </p:pic>
      <p:pic>
        <p:nvPicPr>
          <p:cNvPr id="15" name="图片 14">
            <a:extLst>
              <a:ext uri="{FF2B5EF4-FFF2-40B4-BE49-F238E27FC236}">
                <a16:creationId xmlns:a16="http://schemas.microsoft.com/office/drawing/2014/main" id="{AEA7B587-A731-4B93-9062-A99EA0FDBD98}"/>
              </a:ext>
            </a:extLst>
          </p:cNvPr>
          <p:cNvPicPr>
            <a:picLocks noChangeAspect="1"/>
          </p:cNvPicPr>
          <p:nvPr/>
        </p:nvPicPr>
        <p:blipFill>
          <a:blip r:embed="rId5"/>
          <a:stretch>
            <a:fillRect/>
          </a:stretch>
        </p:blipFill>
        <p:spPr>
          <a:xfrm>
            <a:off x="8024812" y="2358011"/>
            <a:ext cx="3914775" cy="2038350"/>
          </a:xfrm>
          <a:prstGeom prst="rect">
            <a:avLst/>
          </a:prstGeom>
        </p:spPr>
      </p:pic>
    </p:spTree>
    <p:extLst>
      <p:ext uri="{BB962C8B-B14F-4D97-AF65-F5344CB8AC3E}">
        <p14:creationId xmlns:p14="http://schemas.microsoft.com/office/powerpoint/2010/main" val="2648154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6624E-1256-4074-A302-8EFDA23D77BF}"/>
              </a:ext>
            </a:extLst>
          </p:cNvPr>
          <p:cNvSpPr>
            <a:spLocks noGrp="1"/>
          </p:cNvSpPr>
          <p:nvPr>
            <p:ph type="title"/>
          </p:nvPr>
        </p:nvSpPr>
        <p:spPr/>
        <p:txBody>
          <a:bodyPr rtlCol="0"/>
          <a:lstStyle/>
          <a:p>
            <a:r>
              <a:rPr lang="zh-CN" altLang="en-US" dirty="0"/>
              <a:t>类的泛型</a:t>
            </a:r>
            <a:endParaRPr lang="en-US" altLang="zh-CN" dirty="0"/>
          </a:p>
        </p:txBody>
      </p:sp>
      <p:sp>
        <p:nvSpPr>
          <p:cNvPr id="7" name="文本框 6">
            <a:extLst>
              <a:ext uri="{FF2B5EF4-FFF2-40B4-BE49-F238E27FC236}">
                <a16:creationId xmlns:a16="http://schemas.microsoft.com/office/drawing/2014/main" id="{E13BE2D1-E7F9-42A0-B869-A9F008F65DC0}"/>
              </a:ext>
            </a:extLst>
          </p:cNvPr>
          <p:cNvSpPr txBox="1"/>
          <p:nvPr/>
        </p:nvSpPr>
        <p:spPr>
          <a:xfrm>
            <a:off x="1371600" y="1690688"/>
            <a:ext cx="6096000" cy="923330"/>
          </a:xfrm>
          <a:prstGeom prst="rect">
            <a:avLst/>
          </a:prstGeom>
          <a:noFill/>
        </p:spPr>
        <p:txBody>
          <a:bodyPr wrap="square">
            <a:spAutoFit/>
          </a:bodyPr>
          <a:lstStyle/>
          <a:p>
            <a:r>
              <a:rPr lang="zh-CN" altLang="en-US" dirty="0"/>
              <a:t>在类型安全上通常需要泛型支持 ，它的好处是：</a:t>
            </a:r>
            <a:endParaRPr lang="en-US" altLang="zh-CN" dirty="0"/>
          </a:p>
          <a:p>
            <a:r>
              <a:rPr lang="en-US" altLang="zh-CN" dirty="0"/>
              <a:t>    1.</a:t>
            </a:r>
            <a:r>
              <a:rPr lang="zh-CN" altLang="en-US" dirty="0"/>
              <a:t>  保证代码的正常运行。</a:t>
            </a:r>
            <a:endParaRPr lang="en-US" altLang="zh-CN" dirty="0"/>
          </a:p>
          <a:p>
            <a:r>
              <a:rPr lang="en-US" altLang="zh-CN" dirty="0"/>
              <a:t>    2.  </a:t>
            </a:r>
            <a:r>
              <a:rPr lang="zh-CN" altLang="en-US" dirty="0"/>
              <a:t>减少重复的代码。</a:t>
            </a:r>
          </a:p>
        </p:txBody>
      </p:sp>
      <p:pic>
        <p:nvPicPr>
          <p:cNvPr id="5" name="图片 4">
            <a:extLst>
              <a:ext uri="{FF2B5EF4-FFF2-40B4-BE49-F238E27FC236}">
                <a16:creationId xmlns:a16="http://schemas.microsoft.com/office/drawing/2014/main" id="{2C57AB23-A914-499D-AF4A-A7BBC4ED2662}"/>
              </a:ext>
            </a:extLst>
          </p:cNvPr>
          <p:cNvPicPr>
            <a:picLocks noChangeAspect="1"/>
          </p:cNvPicPr>
          <p:nvPr/>
        </p:nvPicPr>
        <p:blipFill>
          <a:blip r:embed="rId3"/>
          <a:stretch>
            <a:fillRect/>
          </a:stretch>
        </p:blipFill>
        <p:spPr>
          <a:xfrm>
            <a:off x="1663701" y="3016251"/>
            <a:ext cx="6096000" cy="1557131"/>
          </a:xfrm>
          <a:prstGeom prst="rect">
            <a:avLst/>
          </a:prstGeom>
        </p:spPr>
      </p:pic>
    </p:spTree>
    <p:extLst>
      <p:ext uri="{BB962C8B-B14F-4D97-AF65-F5344CB8AC3E}">
        <p14:creationId xmlns:p14="http://schemas.microsoft.com/office/powerpoint/2010/main" val="2478019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693740A-6E96-41A9-A14F-0AE5D5147D9C}"/>
              </a:ext>
            </a:extLst>
          </p:cNvPr>
          <p:cNvSpPr>
            <a:spLocks noGrp="1"/>
          </p:cNvSpPr>
          <p:nvPr>
            <p:ph type="title"/>
          </p:nvPr>
        </p:nvSpPr>
        <p:spPr>
          <a:xfrm>
            <a:off x="539496" y="365124"/>
            <a:ext cx="7690104" cy="1005105"/>
          </a:xfrm>
        </p:spPr>
        <p:txBody>
          <a:bodyPr/>
          <a:lstStyle/>
          <a:p>
            <a:r>
              <a:rPr lang="en-US" altLang="zh-CN" dirty="0"/>
              <a:t>Dart</a:t>
            </a:r>
            <a:r>
              <a:rPr lang="zh-CN" altLang="en-US" dirty="0"/>
              <a:t>核心概念</a:t>
            </a:r>
          </a:p>
        </p:txBody>
      </p:sp>
      <p:sp>
        <p:nvSpPr>
          <p:cNvPr id="9" name="文本框 8">
            <a:extLst>
              <a:ext uri="{FF2B5EF4-FFF2-40B4-BE49-F238E27FC236}">
                <a16:creationId xmlns:a16="http://schemas.microsoft.com/office/drawing/2014/main" id="{4C2D0D0D-0543-4A38-AF2A-8ABDA3FABFE6}"/>
              </a:ext>
            </a:extLst>
          </p:cNvPr>
          <p:cNvSpPr txBox="1"/>
          <p:nvPr/>
        </p:nvSpPr>
        <p:spPr>
          <a:xfrm>
            <a:off x="539496" y="1274856"/>
            <a:ext cx="10635996" cy="5446619"/>
          </a:xfrm>
          <a:prstGeom prst="rect">
            <a:avLst/>
          </a:prstGeom>
          <a:noFill/>
        </p:spPr>
        <p:txBody>
          <a:bodyPr wrap="square">
            <a:spAutoFit/>
          </a:bodyPr>
          <a:lstStyle/>
          <a:p>
            <a:pPr>
              <a:lnSpc>
                <a:spcPct val="150000"/>
              </a:lnSpc>
            </a:pPr>
            <a:r>
              <a:rPr lang="zh-CN" altLang="en-US" dirty="0"/>
              <a:t>1. 任何保存在变量中的都是一个 对象 ， 并且所有的对象都是对应一个 </a:t>
            </a:r>
            <a:r>
              <a:rPr lang="zh-CN" altLang="en-US" dirty="0">
                <a:solidFill>
                  <a:srgbClr val="FF0000"/>
                </a:solidFill>
              </a:rPr>
              <a:t>类</a:t>
            </a:r>
            <a:r>
              <a:rPr lang="zh-CN" altLang="en-US" dirty="0"/>
              <a:t> 的实例。 无论是数字，函数和 null 都是对象。所有对象继承自 Object 类，面向对象编程。</a:t>
            </a:r>
          </a:p>
          <a:p>
            <a:pPr>
              <a:lnSpc>
                <a:spcPct val="150000"/>
              </a:lnSpc>
            </a:pPr>
            <a:r>
              <a:rPr lang="zh-CN" altLang="en-US" dirty="0"/>
              <a:t>2.  尽管 Dart 是强类型的，但是 Dart 可以推断类型，所以类型注释是可选的。</a:t>
            </a:r>
          </a:p>
          <a:p>
            <a:pPr>
              <a:lnSpc>
                <a:spcPct val="150000"/>
              </a:lnSpc>
            </a:pPr>
            <a:r>
              <a:rPr lang="zh-CN" altLang="en-US" dirty="0"/>
              <a:t>3.  Dart 支持泛型，如 List &lt;int&gt; （整数列表）或 List &lt;dynamic&gt; （任何类型的对象列表）。</a:t>
            </a:r>
          </a:p>
          <a:p>
            <a:pPr marL="342900" indent="-342900">
              <a:lnSpc>
                <a:spcPct val="150000"/>
              </a:lnSpc>
              <a:buAutoNum type="arabicPeriod" startAt="4"/>
            </a:pPr>
            <a:r>
              <a:rPr lang="zh-CN" altLang="en-US" dirty="0"/>
              <a:t>Dart 支持把顶级函数， 同样的函数绑定在类或对象上（例如</a:t>
            </a:r>
            <a:r>
              <a:rPr lang="en-US" altLang="zh-CN" dirty="0"/>
              <a:t>main</a:t>
            </a:r>
            <a:r>
              <a:rPr lang="zh-CN" altLang="en-US" dirty="0"/>
              <a:t>函数 ）， 以及支持函数内创建函数 （ 嵌套 或 局部函数 ） 。</a:t>
            </a:r>
            <a:endParaRPr lang="en-US" altLang="zh-CN" dirty="0"/>
          </a:p>
          <a:p>
            <a:pPr marL="342900" indent="-342900">
              <a:lnSpc>
                <a:spcPct val="150000"/>
              </a:lnSpc>
              <a:buAutoNum type="arabicPeriod" startAt="4"/>
            </a:pPr>
            <a:r>
              <a:rPr lang="zh-CN" altLang="en-US" dirty="0"/>
              <a:t> Dart 支持顶级 变量 ， 同样变量绑定在类或对象上（静态变量和实例变量）。 实例变量有时称为字段或属性。</a:t>
            </a:r>
          </a:p>
          <a:p>
            <a:pPr marL="342900" indent="-342900">
              <a:lnSpc>
                <a:spcPct val="150000"/>
              </a:lnSpc>
              <a:buAutoNum type="arabicPeriod" startAt="6"/>
            </a:pPr>
            <a:r>
              <a:rPr lang="zh-CN" altLang="en-US" dirty="0"/>
              <a:t>Dart 没有关键字 “public” ， “protected” 和 “private” 。 如果标识符以下划线（_）开头，则它相对于库是私有的。</a:t>
            </a:r>
            <a:endParaRPr lang="en-US" altLang="zh-CN" dirty="0"/>
          </a:p>
          <a:p>
            <a:pPr marL="342900" indent="-342900">
              <a:lnSpc>
                <a:spcPct val="150000"/>
              </a:lnSpc>
              <a:buAutoNum type="arabicPeriod" startAt="6"/>
            </a:pPr>
            <a:r>
              <a:rPr lang="zh-CN" altLang="en-US" dirty="0"/>
              <a:t>Dart 工具提示两种类型问题：警告_和_错误。 警告只是表明代码可能无法正常工作，但不会阻止程序的执行。 错误可能是编译时错误或者运行时错误。 编译时错误会阻止代码的执行; 运行时错误会导致代码在执行过程中引发 [异常]</a:t>
            </a:r>
          </a:p>
        </p:txBody>
      </p:sp>
    </p:spTree>
    <p:extLst>
      <p:ext uri="{BB962C8B-B14F-4D97-AF65-F5344CB8AC3E}">
        <p14:creationId xmlns:p14="http://schemas.microsoft.com/office/powerpoint/2010/main" val="2483723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08836-40C5-46C2-81BA-21AA27176925}"/>
              </a:ext>
            </a:extLst>
          </p:cNvPr>
          <p:cNvSpPr>
            <a:spLocks noGrp="1"/>
          </p:cNvSpPr>
          <p:nvPr>
            <p:ph type="ctrTitle"/>
          </p:nvPr>
        </p:nvSpPr>
        <p:spPr>
          <a:xfrm>
            <a:off x="3717561" y="3237874"/>
            <a:ext cx="7968471" cy="1891909"/>
          </a:xfrm>
        </p:spPr>
        <p:txBody>
          <a:bodyPr rtlCol="0"/>
          <a:lstStyle/>
          <a:p>
            <a:pPr rtl="0"/>
            <a:r>
              <a:rPr lang="zh-CN" altLang="en-US" dirty="0">
                <a:solidFill>
                  <a:srgbClr val="FFFFFF"/>
                </a:solidFill>
              </a:rPr>
              <a:t>浅谈</a:t>
            </a:r>
            <a:r>
              <a:rPr lang="en-US" altLang="zh-CN" dirty="0">
                <a:solidFill>
                  <a:srgbClr val="FFFFFF"/>
                </a:solidFill>
              </a:rPr>
              <a:t>Flutter</a:t>
            </a:r>
            <a:r>
              <a:rPr lang="zh-CN" altLang="en-US" dirty="0">
                <a:solidFill>
                  <a:srgbClr val="FFFFFF"/>
                </a:solidFill>
              </a:rPr>
              <a:t>架构设计（下）</a:t>
            </a:r>
            <a:endParaRPr lang="zh-CN" altLang="en-US" dirty="0"/>
          </a:p>
        </p:txBody>
      </p:sp>
      <p:sp>
        <p:nvSpPr>
          <p:cNvPr id="3" name="副标题 2">
            <a:extLst>
              <a:ext uri="{FF2B5EF4-FFF2-40B4-BE49-F238E27FC236}">
                <a16:creationId xmlns:a16="http://schemas.microsoft.com/office/drawing/2014/main" id="{72CC4EC4-809C-4FD2-AA20-009F08590DA6}"/>
              </a:ext>
            </a:extLst>
          </p:cNvPr>
          <p:cNvSpPr>
            <a:spLocks noGrp="1"/>
          </p:cNvSpPr>
          <p:nvPr>
            <p:ph type="subTitle" idx="1"/>
          </p:nvPr>
        </p:nvSpPr>
        <p:spPr/>
        <p:txBody>
          <a:bodyPr rtlCol="0"/>
          <a:lstStyle/>
          <a:p>
            <a:pPr rtl="0"/>
            <a:r>
              <a:rPr lang="en-US" altLang="zh-CN" dirty="0"/>
              <a:t>Kirito</a:t>
            </a:r>
            <a:endParaRPr lang="zh-CN" altLang="en-US" dirty="0"/>
          </a:p>
        </p:txBody>
      </p:sp>
    </p:spTree>
    <p:extLst>
      <p:ext uri="{BB962C8B-B14F-4D97-AF65-F5344CB8AC3E}">
        <p14:creationId xmlns:p14="http://schemas.microsoft.com/office/powerpoint/2010/main" val="622043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4" descr="日程表 SmartArt 图形&#10;">
            <a:extLst>
              <a:ext uri="{FF2B5EF4-FFF2-40B4-BE49-F238E27FC236}">
                <a16:creationId xmlns:a16="http://schemas.microsoft.com/office/drawing/2014/main" id="{E246B7D8-C843-490A-A5BB-04DFA74A3D8D}"/>
              </a:ext>
            </a:extLst>
          </p:cNvPr>
          <p:cNvGraphicFramePr>
            <a:graphicFrameLocks noGrp="1"/>
          </p:cNvGraphicFramePr>
          <p:nvPr>
            <p:ph idx="1"/>
            <p:extLst>
              <p:ext uri="{D42A27DB-BD31-4B8C-83A1-F6EECF244321}">
                <p14:modId xmlns:p14="http://schemas.microsoft.com/office/powerpoint/2010/main" val="1624598619"/>
              </p:ext>
            </p:extLst>
          </p:nvPr>
        </p:nvGraphicFramePr>
        <p:xfrm>
          <a:off x="996696" y="1581912"/>
          <a:ext cx="10195560" cy="3675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标题 3">
            <a:extLst>
              <a:ext uri="{FF2B5EF4-FFF2-40B4-BE49-F238E27FC236}">
                <a16:creationId xmlns:a16="http://schemas.microsoft.com/office/drawing/2014/main" id="{D384B0BA-411C-470F-9C0F-B5C278F17B77}"/>
              </a:ext>
            </a:extLst>
          </p:cNvPr>
          <p:cNvSpPr>
            <a:spLocks noGrp="1"/>
          </p:cNvSpPr>
          <p:nvPr>
            <p:ph type="title"/>
          </p:nvPr>
        </p:nvSpPr>
        <p:spPr>
          <a:xfrm>
            <a:off x="332232" y="256032"/>
            <a:ext cx="5806440" cy="1325880"/>
          </a:xfrm>
        </p:spPr>
        <p:txBody>
          <a:bodyPr rtlCol="0"/>
          <a:lstStyle/>
          <a:p>
            <a:r>
              <a:rPr lang="zh-CN" altLang="en-US" dirty="0"/>
              <a:t>学习步骤</a:t>
            </a:r>
          </a:p>
        </p:txBody>
      </p:sp>
    </p:spTree>
    <p:extLst>
      <p:ext uri="{BB962C8B-B14F-4D97-AF65-F5344CB8AC3E}">
        <p14:creationId xmlns:p14="http://schemas.microsoft.com/office/powerpoint/2010/main" val="2014918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3">
            <a:extLst>
              <a:ext uri="{FF2B5EF4-FFF2-40B4-BE49-F238E27FC236}">
                <a16:creationId xmlns:a16="http://schemas.microsoft.com/office/drawing/2014/main" id="{D384B0BA-411C-470F-9C0F-B5C278F17B77}"/>
              </a:ext>
            </a:extLst>
          </p:cNvPr>
          <p:cNvSpPr>
            <a:spLocks noGrp="1"/>
          </p:cNvSpPr>
          <p:nvPr>
            <p:ph type="title"/>
          </p:nvPr>
        </p:nvSpPr>
        <p:spPr>
          <a:xfrm>
            <a:off x="332232" y="256032"/>
            <a:ext cx="5806440" cy="1325880"/>
          </a:xfrm>
        </p:spPr>
        <p:txBody>
          <a:bodyPr rtlCol="0"/>
          <a:lstStyle/>
          <a:p>
            <a:r>
              <a:rPr lang="zh-CN" altLang="en-US" dirty="0"/>
              <a:t>回顾</a:t>
            </a:r>
          </a:p>
        </p:txBody>
      </p:sp>
      <p:sp>
        <p:nvSpPr>
          <p:cNvPr id="3" name="内容占位符 2">
            <a:extLst>
              <a:ext uri="{FF2B5EF4-FFF2-40B4-BE49-F238E27FC236}">
                <a16:creationId xmlns:a16="http://schemas.microsoft.com/office/drawing/2014/main" id="{008A049A-2149-48D2-A08B-DD771068248C}"/>
              </a:ext>
            </a:extLst>
          </p:cNvPr>
          <p:cNvSpPr>
            <a:spLocks noGrp="1"/>
          </p:cNvSpPr>
          <p:nvPr>
            <p:ph idx="1"/>
          </p:nvPr>
        </p:nvSpPr>
        <p:spPr/>
        <p:txBody>
          <a:bodyPr/>
          <a:lstStyle/>
          <a:p>
            <a:pPr>
              <a:lnSpc>
                <a:spcPct val="100000"/>
              </a:lnSpc>
              <a:spcBef>
                <a:spcPts val="1200"/>
              </a:spcBef>
            </a:pPr>
            <a:r>
              <a:rPr lang="en-US" altLang="zh-CN" dirty="0"/>
              <a:t>Flutter</a:t>
            </a:r>
            <a:r>
              <a:rPr lang="zh-CN" altLang="en-US" dirty="0"/>
              <a:t>是一个支持热加载，跨平台，拥有丰富</a:t>
            </a:r>
            <a:r>
              <a:rPr lang="en-US" altLang="zh-CN" dirty="0"/>
              <a:t>UI</a:t>
            </a:r>
            <a:r>
              <a:rPr lang="zh-CN" altLang="en-US" dirty="0"/>
              <a:t>组件，使用</a:t>
            </a:r>
            <a:r>
              <a:rPr lang="en-US" altLang="zh-CN" dirty="0"/>
              <a:t>Dart (</a:t>
            </a:r>
            <a:r>
              <a:rPr lang="zh-CN" altLang="en-US" dirty="0"/>
              <a:t>面向对象，语法基本与</a:t>
            </a:r>
            <a:r>
              <a:rPr lang="en-US" altLang="zh-CN" dirty="0" err="1"/>
              <a:t>ts</a:t>
            </a:r>
            <a:r>
              <a:rPr lang="zh-CN" altLang="en-US" dirty="0"/>
              <a:t>一致</a:t>
            </a:r>
            <a:r>
              <a:rPr lang="en-US" altLang="zh-CN" dirty="0"/>
              <a:t>) </a:t>
            </a:r>
            <a:r>
              <a:rPr lang="zh-CN" altLang="en-US" dirty="0"/>
              <a:t>语言的库。</a:t>
            </a:r>
            <a:endParaRPr lang="en-US" altLang="zh-CN" dirty="0"/>
          </a:p>
          <a:p>
            <a:pPr>
              <a:lnSpc>
                <a:spcPct val="100000"/>
              </a:lnSpc>
              <a:spcBef>
                <a:spcPts val="1200"/>
              </a:spcBef>
            </a:pPr>
            <a:r>
              <a:rPr lang="zh-CN" altLang="en-US" dirty="0"/>
              <a:t>底层通过跨平台</a:t>
            </a:r>
            <a:r>
              <a:rPr lang="en-US" altLang="zh-CN" dirty="0" err="1"/>
              <a:t>Skia</a:t>
            </a:r>
            <a:r>
              <a:rPr lang="en-US" altLang="zh-CN" dirty="0"/>
              <a:t>(</a:t>
            </a:r>
            <a:r>
              <a:rPr lang="en-US" altLang="zh-CN" dirty="0" err="1"/>
              <a:t>c++</a:t>
            </a:r>
            <a:r>
              <a:rPr lang="en-US" altLang="zh-CN" dirty="0"/>
              <a:t>)</a:t>
            </a:r>
            <a:r>
              <a:rPr lang="zh-CN" altLang="en-US" dirty="0"/>
              <a:t>渲染引擎，将视图结构数据加工成</a:t>
            </a:r>
            <a:r>
              <a:rPr lang="en-US" altLang="zh-CN" dirty="0"/>
              <a:t>GPU</a:t>
            </a:r>
            <a:r>
              <a:rPr lang="zh-CN" altLang="en-US" dirty="0"/>
              <a:t>数据，交给</a:t>
            </a:r>
            <a:r>
              <a:rPr lang="en-US" altLang="zh-CN" dirty="0"/>
              <a:t>OpenGL</a:t>
            </a:r>
            <a:r>
              <a:rPr lang="zh-CN" altLang="en-US" dirty="0"/>
              <a:t>，最终提供给</a:t>
            </a:r>
            <a:r>
              <a:rPr lang="en-US" altLang="zh-CN" dirty="0"/>
              <a:t>GPU</a:t>
            </a:r>
            <a:r>
              <a:rPr lang="zh-CN" altLang="en-US" dirty="0"/>
              <a:t>进行渲染。</a:t>
            </a:r>
          </a:p>
        </p:txBody>
      </p:sp>
    </p:spTree>
    <p:extLst>
      <p:ext uri="{BB962C8B-B14F-4D97-AF65-F5344CB8AC3E}">
        <p14:creationId xmlns:p14="http://schemas.microsoft.com/office/powerpoint/2010/main" val="4257853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3AD06355-A3C6-4680-9456-99EB4CD43474}"/>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cap="none" spc="0" normalizeH="0" dirty="0">
                <a:ln>
                  <a:noFill/>
                </a:ln>
                <a:solidFill>
                  <a:prstClr val="black">
                    <a:tint val="75000"/>
                  </a:prstClr>
                </a:solidFill>
                <a:effectLst/>
                <a:uLnTx/>
                <a:uFillTx/>
              </a:rPr>
              <a:t>20XX/9/3</a:t>
            </a:r>
          </a:p>
        </p:txBody>
      </p:sp>
      <p:sp>
        <p:nvSpPr>
          <p:cNvPr id="7" name="灯片编号占位符 6">
            <a:extLst>
              <a:ext uri="{FF2B5EF4-FFF2-40B4-BE49-F238E27FC236}">
                <a16:creationId xmlns:a16="http://schemas.microsoft.com/office/drawing/2014/main" id="{AB8B6466-CC56-4078-BB0C-7A0D5CB3F0F4}"/>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altLang="zh-CN" sz="1200" b="0" i="0" u="none" strike="noStrike" kern="1200" cap="none" spc="0" normalizeH="0" baseline="0" smtClean="0">
                <a:ln>
                  <a:noFill/>
                </a:ln>
                <a:solidFill>
                  <a:prstClr val="black">
                    <a:tint val="75000"/>
                  </a:prstClr>
                </a:solidFill>
                <a:effectLst/>
                <a:uLnTx/>
                <a:uFillTx/>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dirty="0">
              <a:ln>
                <a:noFill/>
              </a:ln>
              <a:solidFill>
                <a:prstClr val="black">
                  <a:tint val="75000"/>
                </a:prstClr>
              </a:solidFill>
              <a:effectLst/>
              <a:uLnTx/>
              <a:uFillTx/>
            </a:endParaRPr>
          </a:p>
        </p:txBody>
      </p:sp>
      <p:sp>
        <p:nvSpPr>
          <p:cNvPr id="10" name="AutoShape 4" descr="React Native Architecture Components | LITSLINK Blog">
            <a:extLst>
              <a:ext uri="{FF2B5EF4-FFF2-40B4-BE49-F238E27FC236}">
                <a16:creationId xmlns:a16="http://schemas.microsoft.com/office/drawing/2014/main" id="{3A3F7945-AD27-4309-8A93-908EAE22DA0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New React Native Architecture | LITSLINK Blog">
            <a:extLst>
              <a:ext uri="{FF2B5EF4-FFF2-40B4-BE49-F238E27FC236}">
                <a16:creationId xmlns:a16="http://schemas.microsoft.com/office/drawing/2014/main" id="{9F97F5F0-33C1-4D92-8611-D8841E3D1D0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6" name="图片 15">
            <a:extLst>
              <a:ext uri="{FF2B5EF4-FFF2-40B4-BE49-F238E27FC236}">
                <a16:creationId xmlns:a16="http://schemas.microsoft.com/office/drawing/2014/main" id="{F6C2193F-34D0-4C96-A14E-0CF7ECCF8D39}"/>
              </a:ext>
            </a:extLst>
          </p:cNvPr>
          <p:cNvPicPr>
            <a:picLocks noChangeAspect="1"/>
          </p:cNvPicPr>
          <p:nvPr/>
        </p:nvPicPr>
        <p:blipFill>
          <a:blip r:embed="rId3"/>
          <a:stretch>
            <a:fillRect/>
          </a:stretch>
        </p:blipFill>
        <p:spPr>
          <a:xfrm>
            <a:off x="1" y="-56293"/>
            <a:ext cx="12093538" cy="6914294"/>
          </a:xfrm>
          <a:prstGeom prst="rect">
            <a:avLst/>
          </a:prstGeom>
        </p:spPr>
      </p:pic>
      <p:sp>
        <p:nvSpPr>
          <p:cNvPr id="12" name="标题 1">
            <a:extLst>
              <a:ext uri="{FF2B5EF4-FFF2-40B4-BE49-F238E27FC236}">
                <a16:creationId xmlns:a16="http://schemas.microsoft.com/office/drawing/2014/main" id="{8140B93C-9B68-4D6D-A268-5A6FC12D4E4A}"/>
              </a:ext>
            </a:extLst>
          </p:cNvPr>
          <p:cNvSpPr txBox="1">
            <a:spLocks/>
          </p:cNvSpPr>
          <p:nvPr/>
        </p:nvSpPr>
        <p:spPr>
          <a:xfrm>
            <a:off x="76118" y="103112"/>
            <a:ext cx="6172282" cy="86677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a:lstStyle>
          <a:p>
            <a:r>
              <a:rPr lang="zh-CN" altLang="en-US" dirty="0"/>
              <a:t>扩展</a:t>
            </a:r>
            <a:r>
              <a:rPr lang="en-US" altLang="zh-CN" dirty="0"/>
              <a:t>-RN</a:t>
            </a:r>
            <a:r>
              <a:rPr lang="zh-CN" altLang="en-US" dirty="0"/>
              <a:t>新框架原理补充</a:t>
            </a:r>
          </a:p>
        </p:txBody>
      </p:sp>
    </p:spTree>
    <p:extLst>
      <p:ext uri="{BB962C8B-B14F-4D97-AF65-F5344CB8AC3E}">
        <p14:creationId xmlns:p14="http://schemas.microsoft.com/office/powerpoint/2010/main" val="1597464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36E49C-11A0-4C95-8A6E-FC7E9C57C105}"/>
              </a:ext>
            </a:extLst>
          </p:cNvPr>
          <p:cNvSpPr>
            <a:spLocks noGrp="1"/>
          </p:cNvSpPr>
          <p:nvPr>
            <p:ph type="title"/>
          </p:nvPr>
        </p:nvSpPr>
        <p:spPr/>
        <p:txBody>
          <a:bodyPr rtlCol="0"/>
          <a:lstStyle/>
          <a:p>
            <a:pPr rtl="0"/>
            <a:r>
              <a:rPr lang="en-US" altLang="zh-CN" dirty="0">
                <a:solidFill>
                  <a:srgbClr val="FFFFFF"/>
                </a:solidFill>
              </a:rPr>
              <a:t>Flutter?</a:t>
            </a:r>
            <a:endParaRPr lang="zh-CN" altLang="en-US" dirty="0"/>
          </a:p>
        </p:txBody>
      </p:sp>
      <p:sp>
        <p:nvSpPr>
          <p:cNvPr id="3" name="内容占位符 2">
            <a:extLst>
              <a:ext uri="{FF2B5EF4-FFF2-40B4-BE49-F238E27FC236}">
                <a16:creationId xmlns:a16="http://schemas.microsoft.com/office/drawing/2014/main" id="{869C3FD2-AF88-4EF1-AFB7-5D31BD5AA0BF}"/>
              </a:ext>
            </a:extLst>
          </p:cNvPr>
          <p:cNvSpPr>
            <a:spLocks noGrp="1"/>
          </p:cNvSpPr>
          <p:nvPr>
            <p:ph idx="1"/>
          </p:nvPr>
        </p:nvSpPr>
        <p:spPr>
          <a:xfrm>
            <a:off x="5597652" y="1882648"/>
            <a:ext cx="5111496" cy="3931920"/>
          </a:xfrm>
        </p:spPr>
        <p:txBody>
          <a:bodyPr rtlCol="0"/>
          <a:lstStyle/>
          <a:p>
            <a:pPr marL="0" indent="0" rtl="0">
              <a:buNone/>
            </a:pPr>
            <a:r>
              <a:rPr lang="en-US" altLang="zh-CN" dirty="0"/>
              <a:t>What is Flutter?</a:t>
            </a:r>
            <a:endParaRPr lang="zh-CN" altLang="en-US" dirty="0"/>
          </a:p>
          <a:p>
            <a:pPr marL="0" indent="0" rtl="0">
              <a:buNone/>
            </a:pPr>
            <a:r>
              <a:rPr lang="en-US" altLang="zh-CN" dirty="0"/>
              <a:t>Where in History?</a:t>
            </a:r>
          </a:p>
          <a:p>
            <a:pPr marL="0" indent="0" rtl="0">
              <a:buNone/>
            </a:pPr>
            <a:r>
              <a:rPr lang="en-US" altLang="zh-CN" dirty="0"/>
              <a:t>Why use Flutter?</a:t>
            </a:r>
            <a:endParaRPr lang="zh-CN" altLang="en-US" dirty="0"/>
          </a:p>
        </p:txBody>
      </p:sp>
      <p:sp>
        <p:nvSpPr>
          <p:cNvPr id="7" name="标题 3">
            <a:extLst>
              <a:ext uri="{FF2B5EF4-FFF2-40B4-BE49-F238E27FC236}">
                <a16:creationId xmlns:a16="http://schemas.microsoft.com/office/drawing/2014/main" id="{62459D8A-1ABC-4B1D-AAFA-7A52BD3A0136}"/>
              </a:ext>
            </a:extLst>
          </p:cNvPr>
          <p:cNvSpPr txBox="1">
            <a:spLocks/>
          </p:cNvSpPr>
          <p:nvPr/>
        </p:nvSpPr>
        <p:spPr>
          <a:xfrm>
            <a:off x="3340608" y="1389888"/>
            <a:ext cx="5806440" cy="13258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bg1"/>
                </a:solidFill>
                <a:latin typeface="Microsoft YaHei UI" panose="020B0503020204020204" pitchFamily="34" charset="-122"/>
                <a:ea typeface="Microsoft YaHei UI" panose="020B0503020204020204" pitchFamily="34" charset="-122"/>
                <a:cs typeface="+mj-cs"/>
              </a:defRPr>
            </a:lvl1pPr>
          </a:lstStyle>
          <a:p>
            <a:r>
              <a:rPr lang="zh-CN" altLang="en-US" dirty="0">
                <a:solidFill>
                  <a:srgbClr val="00B0F0"/>
                </a:solidFill>
              </a:rPr>
              <a:t>哲学三问</a:t>
            </a:r>
          </a:p>
        </p:txBody>
      </p:sp>
    </p:spTree>
    <p:extLst>
      <p:ext uri="{BB962C8B-B14F-4D97-AF65-F5344CB8AC3E}">
        <p14:creationId xmlns:p14="http://schemas.microsoft.com/office/powerpoint/2010/main" val="55160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4" descr="React Native Architecture Components | LITSLINK Blog">
            <a:extLst>
              <a:ext uri="{FF2B5EF4-FFF2-40B4-BE49-F238E27FC236}">
                <a16:creationId xmlns:a16="http://schemas.microsoft.com/office/drawing/2014/main" id="{3A3F7945-AD27-4309-8A93-908EAE22DA0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New React Native Architecture | LITSLINK Blog">
            <a:extLst>
              <a:ext uri="{FF2B5EF4-FFF2-40B4-BE49-F238E27FC236}">
                <a16:creationId xmlns:a16="http://schemas.microsoft.com/office/drawing/2014/main" id="{9F97F5F0-33C1-4D92-8611-D8841E3D1D0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6" name="Picture 2" descr="当前架构图">
            <a:extLst>
              <a:ext uri="{FF2B5EF4-FFF2-40B4-BE49-F238E27FC236}">
                <a16:creationId xmlns:a16="http://schemas.microsoft.com/office/drawing/2014/main" id="{FD52BFF5-3375-4EA8-9462-A626C9FECF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292" y="664154"/>
            <a:ext cx="11036590" cy="6191714"/>
          </a:xfrm>
          <a:prstGeom prst="rect">
            <a:avLst/>
          </a:prstGeom>
          <a:noFill/>
          <a:extLst>
            <a:ext uri="{909E8E84-426E-40DD-AFC4-6F175D3DCCD1}">
              <a14:hiddenFill xmlns:a14="http://schemas.microsoft.com/office/drawing/2010/main">
                <a:solidFill>
                  <a:srgbClr val="FFFFFF"/>
                </a:solidFill>
              </a14:hiddenFill>
            </a:ext>
          </a:extLst>
        </p:spPr>
      </p:pic>
      <p:sp>
        <p:nvSpPr>
          <p:cNvPr id="23" name="标题 1">
            <a:extLst>
              <a:ext uri="{FF2B5EF4-FFF2-40B4-BE49-F238E27FC236}">
                <a16:creationId xmlns:a16="http://schemas.microsoft.com/office/drawing/2014/main" id="{174DAA76-62EC-4D78-841E-20F5438C4131}"/>
              </a:ext>
            </a:extLst>
          </p:cNvPr>
          <p:cNvSpPr txBox="1">
            <a:spLocks/>
          </p:cNvSpPr>
          <p:nvPr/>
        </p:nvSpPr>
        <p:spPr>
          <a:xfrm>
            <a:off x="76118" y="103112"/>
            <a:ext cx="6172282" cy="86677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a:lstStyle>
          <a:p>
            <a:r>
              <a:rPr lang="zh-CN" altLang="en-US" dirty="0"/>
              <a:t>扩展</a:t>
            </a:r>
            <a:r>
              <a:rPr lang="en-US" altLang="zh-CN" dirty="0"/>
              <a:t>-RN</a:t>
            </a:r>
            <a:r>
              <a:rPr lang="zh-CN" altLang="en-US" dirty="0"/>
              <a:t>新框架原理（桥接）</a:t>
            </a:r>
          </a:p>
        </p:txBody>
      </p:sp>
    </p:spTree>
    <p:extLst>
      <p:ext uri="{BB962C8B-B14F-4D97-AF65-F5344CB8AC3E}">
        <p14:creationId xmlns:p14="http://schemas.microsoft.com/office/powerpoint/2010/main" val="3538192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4" descr="React Native Architecture Components | LITSLINK Blog">
            <a:extLst>
              <a:ext uri="{FF2B5EF4-FFF2-40B4-BE49-F238E27FC236}">
                <a16:creationId xmlns:a16="http://schemas.microsoft.com/office/drawing/2014/main" id="{3A3F7945-AD27-4309-8A93-908EAE22DA0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New React Native Architecture | LITSLINK Blog">
            <a:extLst>
              <a:ext uri="{FF2B5EF4-FFF2-40B4-BE49-F238E27FC236}">
                <a16:creationId xmlns:a16="http://schemas.microsoft.com/office/drawing/2014/main" id="{9F97F5F0-33C1-4D92-8611-D8841E3D1D0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标题 1">
            <a:extLst>
              <a:ext uri="{FF2B5EF4-FFF2-40B4-BE49-F238E27FC236}">
                <a16:creationId xmlns:a16="http://schemas.microsoft.com/office/drawing/2014/main" id="{174DAA76-62EC-4D78-841E-20F5438C4131}"/>
              </a:ext>
            </a:extLst>
          </p:cNvPr>
          <p:cNvSpPr txBox="1">
            <a:spLocks/>
          </p:cNvSpPr>
          <p:nvPr/>
        </p:nvSpPr>
        <p:spPr>
          <a:xfrm>
            <a:off x="209712" y="174218"/>
            <a:ext cx="730036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a:lstStyle>
          <a:p>
            <a:r>
              <a:rPr lang="zh-CN" altLang="en-US" dirty="0"/>
              <a:t>扩展</a:t>
            </a:r>
            <a:r>
              <a:rPr lang="en-US" altLang="zh-CN" dirty="0"/>
              <a:t>-RN</a:t>
            </a:r>
            <a:r>
              <a:rPr lang="zh-CN" altLang="en-US" dirty="0"/>
              <a:t>新框架原理（桥接）</a:t>
            </a:r>
          </a:p>
        </p:txBody>
      </p:sp>
      <p:sp>
        <p:nvSpPr>
          <p:cNvPr id="12" name="文本框 11">
            <a:extLst>
              <a:ext uri="{FF2B5EF4-FFF2-40B4-BE49-F238E27FC236}">
                <a16:creationId xmlns:a16="http://schemas.microsoft.com/office/drawing/2014/main" id="{2A5B0E28-BD0C-454E-A85A-DA5743788D3F}"/>
              </a:ext>
            </a:extLst>
          </p:cNvPr>
          <p:cNvSpPr txBox="1"/>
          <p:nvPr/>
        </p:nvSpPr>
        <p:spPr>
          <a:xfrm>
            <a:off x="468480" y="1175063"/>
            <a:ext cx="11559839" cy="4203074"/>
          </a:xfrm>
          <a:prstGeom prst="rect">
            <a:avLst/>
          </a:prstGeom>
          <a:noFill/>
        </p:spPr>
        <p:txBody>
          <a:bodyPr wrap="square">
            <a:spAutoFit/>
          </a:bodyPr>
          <a:lstStyle>
            <a:defPPr rtl="0">
              <a:defRPr lang="zh-cn"/>
            </a:defPPr>
            <a:lvl1pPr>
              <a:defRPr>
                <a:latin typeface="PingFang SC"/>
              </a:defRPr>
            </a:lvl1pPr>
          </a:lstStyle>
          <a:p>
            <a:pPr marL="342900" indent="-342900" algn="l">
              <a:lnSpc>
                <a:spcPct val="150000"/>
              </a:lnSpc>
              <a:buFont typeface="+mj-lt"/>
              <a:buAutoNum type="arabicPeriod"/>
            </a:pPr>
            <a:r>
              <a:rPr lang="zh-CN" altLang="en-US" b="0" i="0" dirty="0">
                <a:effectLst/>
                <a:latin typeface="JetBrainsMono"/>
              </a:rPr>
              <a:t>用户点击</a:t>
            </a:r>
            <a:r>
              <a:rPr lang="en-US" altLang="zh-CN" b="0" i="0" dirty="0">
                <a:effectLst/>
                <a:latin typeface="JetBrainsMono"/>
              </a:rPr>
              <a:t>App</a:t>
            </a:r>
            <a:r>
              <a:rPr lang="zh-CN" altLang="en-US" b="0" i="0" dirty="0">
                <a:effectLst/>
                <a:latin typeface="JetBrainsMono"/>
              </a:rPr>
              <a:t>的图标</a:t>
            </a:r>
            <a:endParaRPr lang="en-US" altLang="zh-CN" b="0" i="0" dirty="0">
              <a:effectLst/>
              <a:latin typeface="JetBrainsMono"/>
            </a:endParaRPr>
          </a:p>
          <a:p>
            <a:pPr marL="342900" indent="-342900" algn="l">
              <a:lnSpc>
                <a:spcPct val="150000"/>
              </a:lnSpc>
              <a:buFont typeface="+mj-lt"/>
              <a:buAutoNum type="arabicPeriod"/>
            </a:pPr>
            <a:r>
              <a:rPr lang="en-US" altLang="zh-CN" b="0" i="0" dirty="0">
                <a:effectLst/>
                <a:latin typeface="JetBrainsMono"/>
              </a:rPr>
              <a:t>Native</a:t>
            </a:r>
            <a:r>
              <a:rPr lang="zh-CN" altLang="en-US" dirty="0">
                <a:latin typeface="JetBrainsMono"/>
              </a:rPr>
              <a:t>层</a:t>
            </a:r>
            <a:r>
              <a:rPr lang="zh-CN" altLang="en-US" b="0" i="0" dirty="0">
                <a:effectLst/>
                <a:latin typeface="JetBrainsMono"/>
              </a:rPr>
              <a:t>的</a:t>
            </a:r>
            <a:r>
              <a:rPr lang="en-US" altLang="zh-CN" b="0" i="0" dirty="0" err="1">
                <a:effectLst/>
                <a:latin typeface="JetBrainsMono"/>
              </a:rPr>
              <a:t>UIManager</a:t>
            </a:r>
            <a:r>
              <a:rPr lang="zh-CN" altLang="en-US" b="0" i="0" dirty="0">
                <a:effectLst/>
                <a:latin typeface="JetBrainsMono"/>
              </a:rPr>
              <a:t>线程：加载所有的</a:t>
            </a:r>
            <a:r>
              <a:rPr lang="en-US" altLang="zh-CN" b="0" i="0" dirty="0">
                <a:effectLst/>
                <a:latin typeface="JetBrainsMono"/>
              </a:rPr>
              <a:t>Native</a:t>
            </a:r>
            <a:r>
              <a:rPr lang="zh-CN" altLang="en-US" b="0" i="0" dirty="0">
                <a:effectLst/>
                <a:latin typeface="JetBrainsMono"/>
              </a:rPr>
              <a:t>库和</a:t>
            </a:r>
            <a:r>
              <a:rPr lang="en-US" altLang="zh-CN" b="0" i="0" dirty="0">
                <a:effectLst/>
                <a:latin typeface="JetBrainsMono"/>
              </a:rPr>
              <a:t>Native</a:t>
            </a:r>
            <a:r>
              <a:rPr lang="zh-CN" altLang="en-US" b="0" i="0" dirty="0">
                <a:effectLst/>
                <a:latin typeface="JetBrainsMono"/>
              </a:rPr>
              <a:t>组件比如 </a:t>
            </a:r>
            <a:r>
              <a:rPr lang="en-US" altLang="zh-CN" b="0" i="0" dirty="0">
                <a:effectLst/>
                <a:latin typeface="JetBrainsMono"/>
              </a:rPr>
              <a:t>Text</a:t>
            </a:r>
            <a:r>
              <a:rPr lang="zh-CN" altLang="en-US" b="0" i="0" dirty="0">
                <a:effectLst/>
                <a:latin typeface="JetBrainsMono"/>
              </a:rPr>
              <a:t>、</a:t>
            </a:r>
            <a:r>
              <a:rPr lang="en-US" altLang="zh-CN" b="0" i="0" dirty="0">
                <a:effectLst/>
                <a:latin typeface="JetBrainsMono"/>
              </a:rPr>
              <a:t>Button</a:t>
            </a:r>
            <a:r>
              <a:rPr lang="zh-CN" altLang="en-US" b="0" i="0" dirty="0">
                <a:effectLst/>
                <a:latin typeface="JetBrainsMono"/>
              </a:rPr>
              <a:t>、</a:t>
            </a:r>
            <a:r>
              <a:rPr lang="en-US" altLang="zh-CN" b="0" i="0" dirty="0">
                <a:effectLst/>
                <a:latin typeface="JetBrainsMono"/>
              </a:rPr>
              <a:t>Image</a:t>
            </a:r>
            <a:r>
              <a:rPr lang="zh-CN" altLang="en-US" b="0" i="0" dirty="0">
                <a:effectLst/>
                <a:latin typeface="JetBrainsMono"/>
              </a:rPr>
              <a:t>等</a:t>
            </a:r>
          </a:p>
          <a:p>
            <a:pPr marL="342900" indent="-342900" algn="l">
              <a:lnSpc>
                <a:spcPct val="150000"/>
              </a:lnSpc>
              <a:buFont typeface="+mj-lt"/>
              <a:buAutoNum type="arabicPeriod"/>
            </a:pPr>
            <a:r>
              <a:rPr lang="zh-CN" altLang="en-US" b="0" i="0" dirty="0">
                <a:effectLst/>
                <a:latin typeface="JetBrainsMono"/>
              </a:rPr>
              <a:t>告诉</a:t>
            </a:r>
            <a:r>
              <a:rPr lang="en-US" altLang="zh-CN" b="0" i="0" dirty="0">
                <a:effectLst/>
                <a:latin typeface="JetBrainsMono"/>
              </a:rPr>
              <a:t>Js</a:t>
            </a:r>
            <a:r>
              <a:rPr lang="zh-CN" altLang="en-US" b="0" i="0" dirty="0">
                <a:effectLst/>
                <a:latin typeface="JetBrainsMono"/>
              </a:rPr>
              <a:t>线程，</a:t>
            </a:r>
            <a:r>
              <a:rPr lang="en-US" altLang="zh-CN" b="0" i="0" dirty="0">
                <a:effectLst/>
                <a:latin typeface="JetBrainsMono"/>
              </a:rPr>
              <a:t>Native</a:t>
            </a:r>
            <a:r>
              <a:rPr lang="zh-CN" altLang="en-US" b="0" i="0" dirty="0">
                <a:effectLst/>
                <a:latin typeface="JetBrainsMono"/>
              </a:rPr>
              <a:t>部分准备好了，</a:t>
            </a:r>
            <a:r>
              <a:rPr lang="en-US" altLang="zh-CN" b="0" i="0" dirty="0">
                <a:effectLst/>
                <a:latin typeface="JetBrainsMono"/>
              </a:rPr>
              <a:t>Js</a:t>
            </a:r>
            <a:r>
              <a:rPr lang="zh-CN" altLang="en-US" b="0" i="0" dirty="0">
                <a:effectLst/>
                <a:latin typeface="JetBrainsMono"/>
              </a:rPr>
              <a:t>侧开始加载</a:t>
            </a:r>
            <a:r>
              <a:rPr lang="en-US" altLang="zh-CN" b="0" i="0" dirty="0">
                <a:effectLst/>
                <a:latin typeface="JetBrainsMono"/>
              </a:rPr>
              <a:t>main.bundle.js</a:t>
            </a:r>
            <a:r>
              <a:rPr lang="zh-CN" altLang="en-US" b="0" i="0" dirty="0">
                <a:effectLst/>
                <a:latin typeface="JetBrainsMono"/>
              </a:rPr>
              <a:t>，这里面包含了所有的</a:t>
            </a:r>
            <a:r>
              <a:rPr lang="en-US" altLang="zh-CN" b="0" i="0" dirty="0" err="1">
                <a:effectLst/>
                <a:latin typeface="JetBrainsMono"/>
              </a:rPr>
              <a:t>js</a:t>
            </a:r>
            <a:r>
              <a:rPr lang="zh-CN" altLang="en-US" b="0" i="0" dirty="0">
                <a:effectLst/>
                <a:latin typeface="JetBrainsMono"/>
              </a:rPr>
              <a:t>和</a:t>
            </a:r>
            <a:r>
              <a:rPr lang="en-US" altLang="zh-CN" b="0" i="0" dirty="0">
                <a:effectLst/>
                <a:latin typeface="JetBrainsMono"/>
              </a:rPr>
              <a:t>react</a:t>
            </a:r>
            <a:r>
              <a:rPr lang="zh-CN" altLang="en-US" b="0" i="0" dirty="0">
                <a:effectLst/>
                <a:latin typeface="JetBrainsMono"/>
              </a:rPr>
              <a:t>逻辑以及组件。</a:t>
            </a:r>
          </a:p>
          <a:p>
            <a:pPr marL="342900" indent="-342900">
              <a:lnSpc>
                <a:spcPct val="150000"/>
              </a:lnSpc>
              <a:buFont typeface="+mj-lt"/>
              <a:buAutoNum type="arabicPeriod"/>
            </a:pPr>
            <a:r>
              <a:rPr lang="en-US" altLang="zh-CN" b="0" i="0" dirty="0">
                <a:effectLst/>
                <a:latin typeface="JetBrainsMono"/>
              </a:rPr>
              <a:t>Js</a:t>
            </a:r>
            <a:r>
              <a:rPr lang="zh-CN" altLang="en-US" b="0" i="0" dirty="0">
                <a:effectLst/>
                <a:latin typeface="JetBrainsMono"/>
              </a:rPr>
              <a:t>侧通过</a:t>
            </a:r>
            <a:r>
              <a:rPr lang="en-US" altLang="zh-CN" b="0" i="0" dirty="0">
                <a:effectLst/>
                <a:latin typeface="JetBrainsMono"/>
              </a:rPr>
              <a:t>Bridge</a:t>
            </a:r>
            <a:r>
              <a:rPr lang="zh-CN" altLang="en-US" b="0" i="0" dirty="0">
                <a:effectLst/>
                <a:latin typeface="JetBrainsMono"/>
              </a:rPr>
              <a:t>发送一条</a:t>
            </a:r>
            <a:r>
              <a:rPr lang="en-US" altLang="zh-CN" b="0" i="0" dirty="0">
                <a:effectLst/>
                <a:latin typeface="JetBrainsMono"/>
              </a:rPr>
              <a:t>JSON</a:t>
            </a:r>
            <a:r>
              <a:rPr lang="zh-CN" altLang="en-US" b="0" i="0" dirty="0">
                <a:effectLst/>
                <a:latin typeface="JetBrainsMono"/>
              </a:rPr>
              <a:t>消息到</a:t>
            </a:r>
            <a:r>
              <a:rPr lang="en-US" altLang="zh-CN" b="0" i="0" dirty="0">
                <a:effectLst/>
                <a:latin typeface="JetBrainsMono"/>
              </a:rPr>
              <a:t>Native</a:t>
            </a:r>
            <a:r>
              <a:rPr lang="zh-CN" altLang="en-US" b="0" i="0" dirty="0">
                <a:effectLst/>
                <a:latin typeface="JetBrainsMono"/>
              </a:rPr>
              <a:t>侧，告诉</a:t>
            </a:r>
            <a:r>
              <a:rPr lang="en-US" altLang="zh-CN" b="0" i="0" dirty="0">
                <a:effectLst/>
                <a:latin typeface="JetBrainsMono"/>
              </a:rPr>
              <a:t>Native</a:t>
            </a:r>
            <a:r>
              <a:rPr lang="zh-CN" altLang="en-US" b="0" i="0" dirty="0">
                <a:effectLst/>
                <a:latin typeface="JetBrainsMono"/>
              </a:rPr>
              <a:t>怎么创建</a:t>
            </a:r>
            <a:r>
              <a:rPr lang="en-US" altLang="zh-CN" b="0" i="0" dirty="0">
                <a:effectLst/>
                <a:latin typeface="JetBrainsMono"/>
              </a:rPr>
              <a:t>UI</a:t>
            </a:r>
            <a:r>
              <a:rPr lang="zh-CN" altLang="en-US" b="0" i="0" dirty="0">
                <a:effectLst/>
                <a:latin typeface="JetBrainsMono"/>
              </a:rPr>
              <a:t>。所有经过</a:t>
            </a:r>
            <a:r>
              <a:rPr lang="en-US" altLang="zh-CN" b="0" i="0" dirty="0">
                <a:effectLst/>
                <a:latin typeface="JetBrainsMono"/>
              </a:rPr>
              <a:t>Bridge</a:t>
            </a:r>
            <a:r>
              <a:rPr lang="zh-CN" altLang="en-US" b="0" i="0" dirty="0">
                <a:effectLst/>
                <a:latin typeface="JetBrainsMono"/>
              </a:rPr>
              <a:t>的通信都是异步的，并且是打包发送的。这是为了避免阻塞</a:t>
            </a:r>
            <a:r>
              <a:rPr lang="en-US" altLang="zh-CN" b="0" i="0" dirty="0">
                <a:effectLst/>
                <a:latin typeface="JetBrainsMono"/>
              </a:rPr>
              <a:t>UI</a:t>
            </a:r>
            <a:r>
              <a:rPr lang="zh-CN" altLang="en-US" b="0" i="0" dirty="0">
                <a:effectLst/>
                <a:latin typeface="JetBrainsMono"/>
              </a:rPr>
              <a:t>。</a:t>
            </a:r>
            <a:endParaRPr lang="en-US" altLang="zh-CN" dirty="0">
              <a:latin typeface="JetBrainsMono"/>
            </a:endParaRPr>
          </a:p>
          <a:p>
            <a:pPr marL="342900" indent="-342900">
              <a:lnSpc>
                <a:spcPct val="150000"/>
              </a:lnSpc>
              <a:buFont typeface="+mj-lt"/>
              <a:buAutoNum type="arabicPeriod"/>
            </a:pPr>
            <a:r>
              <a:rPr lang="en-US" altLang="zh-CN" b="0" i="0" dirty="0">
                <a:effectLst/>
                <a:latin typeface="JetBrainsMono"/>
              </a:rPr>
              <a:t>Shadow</a:t>
            </a:r>
            <a:r>
              <a:rPr lang="zh-CN" altLang="en-US" b="0" i="0" dirty="0">
                <a:effectLst/>
                <a:latin typeface="JetBrainsMono"/>
              </a:rPr>
              <a:t>线程</a:t>
            </a:r>
            <a:r>
              <a:rPr lang="zh-CN" altLang="en-US" dirty="0">
                <a:latin typeface="JetBrainsMono"/>
              </a:rPr>
              <a:t>（</a:t>
            </a:r>
            <a:r>
              <a:rPr lang="zh-CN" altLang="en-US" b="0" i="0" dirty="0">
                <a:effectLst/>
                <a:latin typeface="JetBrainsMono"/>
              </a:rPr>
              <a:t> 在</a:t>
            </a:r>
            <a:r>
              <a:rPr lang="en-US" altLang="zh-CN" b="0" i="0" dirty="0">
                <a:effectLst/>
                <a:latin typeface="JetBrainsMono"/>
              </a:rPr>
              <a:t>Native</a:t>
            </a:r>
            <a:r>
              <a:rPr lang="zh-CN" altLang="en-US" b="0" i="0" dirty="0">
                <a:effectLst/>
                <a:latin typeface="JetBrainsMono"/>
              </a:rPr>
              <a:t>层的一个组件树，可以帮助监听</a:t>
            </a:r>
            <a:r>
              <a:rPr lang="en-US" altLang="zh-CN" b="0" i="0" dirty="0">
                <a:effectLst/>
                <a:latin typeface="JetBrainsMono"/>
              </a:rPr>
              <a:t>App</a:t>
            </a:r>
            <a:r>
              <a:rPr lang="zh-CN" altLang="en-US" b="0" i="0" dirty="0">
                <a:effectLst/>
                <a:latin typeface="JetBrainsMono"/>
              </a:rPr>
              <a:t>内的</a:t>
            </a:r>
            <a:r>
              <a:rPr lang="en-US" altLang="zh-CN" b="0" i="0" dirty="0">
                <a:effectLst/>
                <a:latin typeface="JetBrainsMono"/>
              </a:rPr>
              <a:t>UI</a:t>
            </a:r>
            <a:r>
              <a:rPr lang="zh-CN" altLang="en-US" b="0" i="0" dirty="0">
                <a:effectLst/>
                <a:latin typeface="JetBrainsMono"/>
              </a:rPr>
              <a:t>变化，有点像</a:t>
            </a:r>
            <a:r>
              <a:rPr lang="en-US" altLang="zh-CN" b="0" i="0" dirty="0">
                <a:effectLst/>
                <a:latin typeface="JetBrainsMono"/>
              </a:rPr>
              <a:t>ReactJS</a:t>
            </a:r>
            <a:r>
              <a:rPr lang="zh-CN" altLang="en-US" b="0" i="0" dirty="0">
                <a:effectLst/>
                <a:latin typeface="JetBrainsMono"/>
              </a:rPr>
              <a:t>里的虚拟</a:t>
            </a:r>
            <a:r>
              <a:rPr lang="en-US" altLang="zh-CN" b="0" i="0" dirty="0">
                <a:effectLst/>
                <a:latin typeface="JetBrainsMono"/>
              </a:rPr>
              <a:t>Dom</a:t>
            </a:r>
            <a:r>
              <a:rPr lang="zh-CN" altLang="en-US" b="0" i="0" dirty="0">
                <a:effectLst/>
                <a:latin typeface="JetBrainsMono"/>
              </a:rPr>
              <a:t>和</a:t>
            </a:r>
            <a:r>
              <a:rPr lang="en-US" altLang="zh-CN" b="0" i="0" dirty="0">
                <a:effectLst/>
                <a:latin typeface="JetBrainsMono"/>
              </a:rPr>
              <a:t>Dom</a:t>
            </a:r>
            <a:r>
              <a:rPr lang="zh-CN" altLang="en-US" b="0" i="0" dirty="0">
                <a:effectLst/>
                <a:latin typeface="JetBrainsMono"/>
              </a:rPr>
              <a:t>之间的关系。 </a:t>
            </a:r>
            <a:r>
              <a:rPr lang="zh-CN" altLang="en-US" dirty="0">
                <a:latin typeface="JetBrainsMono"/>
              </a:rPr>
              <a:t>）</a:t>
            </a:r>
            <a:r>
              <a:rPr lang="zh-CN" altLang="en-US" b="0" i="0" dirty="0">
                <a:effectLst/>
                <a:latin typeface="JetBrainsMono"/>
              </a:rPr>
              <a:t>最先拿到消息，然后创建</a:t>
            </a:r>
            <a:r>
              <a:rPr lang="en-US" altLang="zh-CN" b="0" i="0" dirty="0">
                <a:effectLst/>
                <a:latin typeface="JetBrainsMono"/>
              </a:rPr>
              <a:t>UI</a:t>
            </a:r>
            <a:r>
              <a:rPr lang="zh-CN" altLang="en-US" b="0" i="0" dirty="0">
                <a:effectLst/>
                <a:latin typeface="JetBrainsMono"/>
              </a:rPr>
              <a:t>树</a:t>
            </a:r>
          </a:p>
          <a:p>
            <a:pPr marL="342900" indent="-342900">
              <a:lnSpc>
                <a:spcPct val="150000"/>
              </a:lnSpc>
              <a:buFont typeface="+mj-lt"/>
              <a:buAutoNum type="arabicPeriod"/>
            </a:pPr>
            <a:r>
              <a:rPr lang="zh-CN" altLang="en-US" b="0" i="0" dirty="0">
                <a:effectLst/>
                <a:latin typeface="JetBrainsMono"/>
              </a:rPr>
              <a:t>然后，它使用</a:t>
            </a:r>
            <a:r>
              <a:rPr lang="en-US" altLang="zh-CN" b="0" i="0" dirty="0">
                <a:effectLst/>
                <a:latin typeface="JetBrainsMono"/>
              </a:rPr>
              <a:t>Yoga</a:t>
            </a:r>
            <a:r>
              <a:rPr lang="zh-CN" altLang="en-US" b="0" i="0" dirty="0">
                <a:effectLst/>
                <a:latin typeface="JetBrainsMono"/>
              </a:rPr>
              <a:t>布局引擎（用来计算</a:t>
            </a:r>
            <a:r>
              <a:rPr lang="en-US" altLang="zh-CN" b="0" i="0" dirty="0">
                <a:effectLst/>
                <a:latin typeface="JetBrainsMono"/>
              </a:rPr>
              <a:t>layout</a:t>
            </a:r>
            <a:r>
              <a:rPr lang="zh-CN" altLang="en-US" b="0" i="0" dirty="0">
                <a:effectLst/>
                <a:latin typeface="JetBrainsMono"/>
              </a:rPr>
              <a:t>，是</a:t>
            </a:r>
            <a:r>
              <a:rPr lang="en-US" altLang="zh-CN" b="0" i="0" dirty="0">
                <a:effectLst/>
                <a:latin typeface="JetBrainsMono"/>
              </a:rPr>
              <a:t>Facebook</a:t>
            </a:r>
            <a:r>
              <a:rPr lang="zh-CN" altLang="en-US" b="0" i="0" dirty="0">
                <a:effectLst/>
                <a:latin typeface="JetBrainsMono"/>
              </a:rPr>
              <a:t>写的一个</a:t>
            </a:r>
            <a:r>
              <a:rPr lang="en-US" altLang="zh-CN" b="0" i="0" dirty="0">
                <a:effectLst/>
                <a:latin typeface="JetBrainsMono"/>
              </a:rPr>
              <a:t>C</a:t>
            </a:r>
            <a:r>
              <a:rPr lang="zh-CN" altLang="en-US" b="0" i="0" dirty="0">
                <a:effectLst/>
                <a:latin typeface="JetBrainsMono"/>
              </a:rPr>
              <a:t>引擎，用来把基于</a:t>
            </a:r>
            <a:r>
              <a:rPr lang="en-US" altLang="zh-CN" b="0" i="0" dirty="0">
                <a:effectLst/>
                <a:latin typeface="JetBrainsMono"/>
              </a:rPr>
              <a:t>Flexbox</a:t>
            </a:r>
            <a:r>
              <a:rPr lang="zh-CN" altLang="en-US" b="0" i="0" dirty="0">
                <a:effectLst/>
                <a:latin typeface="JetBrainsMono"/>
              </a:rPr>
              <a:t>的布局转换到</a:t>
            </a:r>
            <a:r>
              <a:rPr lang="en-US" altLang="zh-CN" b="0" i="0" dirty="0">
                <a:effectLst/>
                <a:latin typeface="JetBrainsMono"/>
              </a:rPr>
              <a:t>Native</a:t>
            </a:r>
            <a:r>
              <a:rPr lang="zh-CN" altLang="en-US" b="0" i="0" dirty="0">
                <a:effectLst/>
                <a:latin typeface="JetBrainsMono"/>
              </a:rPr>
              <a:t>的布局系统）去获取所有基于</a:t>
            </a:r>
            <a:r>
              <a:rPr lang="en-US" altLang="zh-CN" b="0" i="0" dirty="0">
                <a:effectLst/>
                <a:latin typeface="JetBrainsMono"/>
              </a:rPr>
              <a:t>flex</a:t>
            </a:r>
            <a:r>
              <a:rPr lang="zh-CN" altLang="en-US" b="0" i="0" dirty="0">
                <a:effectLst/>
                <a:latin typeface="JetBrainsMono"/>
              </a:rPr>
              <a:t>样式的布局，并且转化成</a:t>
            </a:r>
            <a:r>
              <a:rPr lang="en-US" altLang="zh-CN" b="0" i="0" dirty="0">
                <a:effectLst/>
                <a:latin typeface="JetBrainsMono"/>
              </a:rPr>
              <a:t>Native</a:t>
            </a:r>
            <a:r>
              <a:rPr lang="zh-CN" altLang="en-US" b="0" i="0" dirty="0">
                <a:effectLst/>
                <a:latin typeface="JetBrainsMono"/>
              </a:rPr>
              <a:t>的布局，宽、高、间距等。</a:t>
            </a:r>
          </a:p>
          <a:p>
            <a:pPr marL="342900" indent="-342900" algn="l">
              <a:lnSpc>
                <a:spcPct val="150000"/>
              </a:lnSpc>
              <a:buFont typeface="+mj-lt"/>
              <a:buAutoNum type="arabicPeriod"/>
            </a:pPr>
            <a:r>
              <a:rPr lang="zh-CN" altLang="en-US" b="0" i="0" dirty="0">
                <a:effectLst/>
                <a:latin typeface="JetBrainsMono"/>
              </a:rPr>
              <a:t>现在</a:t>
            </a:r>
            <a:r>
              <a:rPr lang="en-US" altLang="zh-CN" b="0" i="0" dirty="0" err="1">
                <a:effectLst/>
                <a:latin typeface="JetBrainsMono"/>
              </a:rPr>
              <a:t>UIManager</a:t>
            </a:r>
            <a:r>
              <a:rPr lang="zh-CN" altLang="en-US" b="0" i="0" dirty="0">
                <a:effectLst/>
                <a:latin typeface="JetBrainsMono"/>
              </a:rPr>
              <a:t>执行一些操作并且展示</a:t>
            </a:r>
            <a:r>
              <a:rPr lang="en-US" altLang="zh-CN" b="0" i="0" dirty="0">
                <a:effectLst/>
                <a:latin typeface="JetBrainsMono"/>
              </a:rPr>
              <a:t>UI</a:t>
            </a:r>
            <a:r>
              <a:rPr lang="zh-CN" altLang="en-US" dirty="0">
                <a:latin typeface="JetBrainsMono"/>
              </a:rPr>
              <a:t>。</a:t>
            </a:r>
            <a:endParaRPr lang="en-US" altLang="zh-CN" b="0" i="0" dirty="0">
              <a:effectLst/>
              <a:latin typeface="JetBrainsMono"/>
            </a:endParaRPr>
          </a:p>
        </p:txBody>
      </p:sp>
      <p:pic>
        <p:nvPicPr>
          <p:cNvPr id="1028" name="Picture 4">
            <a:extLst>
              <a:ext uri="{FF2B5EF4-FFF2-40B4-BE49-F238E27FC236}">
                <a16:creationId xmlns:a16="http://schemas.microsoft.com/office/drawing/2014/main" id="{7EFD4BE7-F688-4812-8AA6-3BA98AE022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5632" y="5000543"/>
            <a:ext cx="5186368" cy="2044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224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4" descr="React Native Architecture Components | LITSLINK Blog">
            <a:extLst>
              <a:ext uri="{FF2B5EF4-FFF2-40B4-BE49-F238E27FC236}">
                <a16:creationId xmlns:a16="http://schemas.microsoft.com/office/drawing/2014/main" id="{3A3F7945-AD27-4309-8A93-908EAE22DA0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New React Native Architecture | LITSLINK Blog">
            <a:extLst>
              <a:ext uri="{FF2B5EF4-FFF2-40B4-BE49-F238E27FC236}">
                <a16:creationId xmlns:a16="http://schemas.microsoft.com/office/drawing/2014/main" id="{9F97F5F0-33C1-4D92-8611-D8841E3D1D0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标题 1">
            <a:extLst>
              <a:ext uri="{FF2B5EF4-FFF2-40B4-BE49-F238E27FC236}">
                <a16:creationId xmlns:a16="http://schemas.microsoft.com/office/drawing/2014/main" id="{174DAA76-62EC-4D78-841E-20F5438C4131}"/>
              </a:ext>
            </a:extLst>
          </p:cNvPr>
          <p:cNvSpPr txBox="1">
            <a:spLocks/>
          </p:cNvSpPr>
          <p:nvPr/>
        </p:nvSpPr>
        <p:spPr>
          <a:xfrm>
            <a:off x="209712" y="174218"/>
            <a:ext cx="730036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a:lstStyle>
          <a:p>
            <a:r>
              <a:rPr lang="zh-CN" altLang="en-US" dirty="0"/>
              <a:t>扩展</a:t>
            </a:r>
            <a:r>
              <a:rPr lang="en-US" altLang="zh-CN" dirty="0"/>
              <a:t>-RN</a:t>
            </a:r>
            <a:r>
              <a:rPr lang="zh-CN" altLang="en-US" dirty="0"/>
              <a:t>新框架原理（桥接）</a:t>
            </a:r>
          </a:p>
        </p:txBody>
      </p:sp>
      <p:sp>
        <p:nvSpPr>
          <p:cNvPr id="12" name="文本框 11">
            <a:extLst>
              <a:ext uri="{FF2B5EF4-FFF2-40B4-BE49-F238E27FC236}">
                <a16:creationId xmlns:a16="http://schemas.microsoft.com/office/drawing/2014/main" id="{2A5B0E28-BD0C-454E-A85A-DA5743788D3F}"/>
              </a:ext>
            </a:extLst>
          </p:cNvPr>
          <p:cNvSpPr txBox="1"/>
          <p:nvPr/>
        </p:nvSpPr>
        <p:spPr>
          <a:xfrm>
            <a:off x="466587" y="1608334"/>
            <a:ext cx="10954025" cy="2125582"/>
          </a:xfrm>
          <a:prstGeom prst="rect">
            <a:avLst/>
          </a:prstGeom>
          <a:noFill/>
        </p:spPr>
        <p:txBody>
          <a:bodyPr wrap="square">
            <a:spAutoFit/>
          </a:bodyPr>
          <a:lstStyle>
            <a:defPPr rtl="0">
              <a:defRPr lang="zh-cn"/>
            </a:defPPr>
            <a:lvl1pPr>
              <a:defRPr>
                <a:latin typeface="PingFang SC"/>
              </a:defRPr>
            </a:lvl1pPr>
          </a:lstStyle>
          <a:p>
            <a:pPr marL="285750" indent="-285750" algn="l">
              <a:lnSpc>
                <a:spcPct val="150000"/>
              </a:lnSpc>
              <a:buFont typeface="Arial" panose="020B0604020202020204" pitchFamily="34" charset="0"/>
              <a:buChar char="•"/>
            </a:pPr>
            <a:r>
              <a:rPr lang="zh-CN" altLang="en-US" b="0" i="0" dirty="0">
                <a:effectLst/>
                <a:latin typeface="JetBrainsMono"/>
              </a:rPr>
              <a:t>有两个不同的领域：</a:t>
            </a:r>
            <a:r>
              <a:rPr lang="en-US" altLang="zh-CN" b="0" i="0" dirty="0">
                <a:effectLst/>
                <a:latin typeface="JetBrainsMono"/>
              </a:rPr>
              <a:t>JS</a:t>
            </a:r>
            <a:r>
              <a:rPr lang="zh-CN" altLang="en-US" b="0" i="0" dirty="0">
                <a:effectLst/>
                <a:latin typeface="JetBrainsMono"/>
              </a:rPr>
              <a:t>和</a:t>
            </a:r>
            <a:r>
              <a:rPr lang="en-US" altLang="zh-CN" b="0" i="0" dirty="0">
                <a:effectLst/>
                <a:latin typeface="JetBrainsMono"/>
              </a:rPr>
              <a:t>Native</a:t>
            </a:r>
            <a:r>
              <a:rPr lang="zh-CN" altLang="en-US" b="0" i="0" dirty="0">
                <a:effectLst/>
                <a:latin typeface="JetBrainsMono"/>
              </a:rPr>
              <a:t>，他们彼此之间并不能真正互相感知，并且也不能共享相同的内存。</a:t>
            </a:r>
          </a:p>
          <a:p>
            <a:pPr marL="285750" indent="-285750" algn="l">
              <a:lnSpc>
                <a:spcPct val="150000"/>
              </a:lnSpc>
              <a:buFont typeface="Arial" panose="020B0604020202020204" pitchFamily="34" charset="0"/>
              <a:buChar char="•"/>
            </a:pPr>
            <a:r>
              <a:rPr lang="zh-CN" altLang="en-US" b="0" i="0" dirty="0">
                <a:effectLst/>
                <a:latin typeface="JetBrainsMono"/>
              </a:rPr>
              <a:t>它们之间的通信是基于</a:t>
            </a:r>
            <a:r>
              <a:rPr lang="en-US" altLang="zh-CN" b="0" i="0" dirty="0">
                <a:effectLst/>
                <a:latin typeface="JetBrainsMono"/>
              </a:rPr>
              <a:t>Bridge</a:t>
            </a:r>
            <a:r>
              <a:rPr lang="zh-CN" altLang="en-US" b="0" i="0" dirty="0">
                <a:effectLst/>
                <a:latin typeface="JetBrainsMono"/>
              </a:rPr>
              <a:t>的异步通信。但是这也意味着，并不能保证数据</a:t>
            </a:r>
            <a:r>
              <a:rPr lang="en-US" altLang="zh-CN" b="0" i="0" dirty="0">
                <a:effectLst/>
                <a:latin typeface="JetBrainsMono"/>
              </a:rPr>
              <a:t>100%</a:t>
            </a:r>
            <a:r>
              <a:rPr lang="zh-CN" altLang="en-US" b="0" i="0" dirty="0">
                <a:effectLst/>
                <a:latin typeface="JetBrainsMono"/>
              </a:rPr>
              <a:t>并及时地到达另一侧。</a:t>
            </a:r>
          </a:p>
          <a:p>
            <a:pPr marL="285750" indent="-285750" algn="l">
              <a:lnSpc>
                <a:spcPct val="150000"/>
              </a:lnSpc>
              <a:buFont typeface="Arial" panose="020B0604020202020204" pitchFamily="34" charset="0"/>
              <a:buChar char="•"/>
            </a:pPr>
            <a:r>
              <a:rPr lang="zh-CN" altLang="en-US" b="0" i="0" dirty="0">
                <a:effectLst/>
                <a:latin typeface="JetBrainsMono"/>
              </a:rPr>
              <a:t>传输大数据非常慢，因为内存不能共享，所有在</a:t>
            </a:r>
            <a:r>
              <a:rPr lang="en-US" altLang="zh-CN" b="0" i="0" dirty="0" err="1">
                <a:effectLst/>
                <a:latin typeface="JetBrainsMono"/>
              </a:rPr>
              <a:t>js</a:t>
            </a:r>
            <a:r>
              <a:rPr lang="zh-CN" altLang="en-US" b="0" i="0" dirty="0">
                <a:effectLst/>
                <a:latin typeface="JetBrainsMono"/>
              </a:rPr>
              <a:t>和</a:t>
            </a:r>
            <a:r>
              <a:rPr lang="en-US" altLang="zh-CN" b="0" i="0" dirty="0">
                <a:effectLst/>
                <a:latin typeface="JetBrainsMono"/>
              </a:rPr>
              <a:t>native</a:t>
            </a:r>
            <a:r>
              <a:rPr lang="zh-CN" altLang="en-US" b="0" i="0" dirty="0">
                <a:effectLst/>
                <a:latin typeface="JetBrainsMono"/>
              </a:rPr>
              <a:t>之间传输的数据都是一次新的复制。</a:t>
            </a:r>
          </a:p>
          <a:p>
            <a:pPr marL="285750" indent="-285750" algn="l">
              <a:lnSpc>
                <a:spcPct val="150000"/>
              </a:lnSpc>
              <a:buFont typeface="Arial" panose="020B0604020202020204" pitchFamily="34" charset="0"/>
              <a:buChar char="•"/>
            </a:pPr>
            <a:r>
              <a:rPr lang="zh-CN" altLang="en-US" b="0" i="0" dirty="0">
                <a:effectLst/>
                <a:latin typeface="JetBrainsMono"/>
              </a:rPr>
              <a:t>无法同步更新</a:t>
            </a:r>
            <a:r>
              <a:rPr lang="en-US" altLang="zh-CN" b="0" i="0" dirty="0">
                <a:effectLst/>
                <a:latin typeface="JetBrainsMono"/>
              </a:rPr>
              <a:t>UI</a:t>
            </a:r>
            <a:r>
              <a:rPr lang="zh-CN" altLang="en-US" b="0" i="0" dirty="0">
                <a:effectLst/>
                <a:latin typeface="JetBrainsMono"/>
              </a:rPr>
              <a:t>。比方说有个</a:t>
            </a:r>
            <a:r>
              <a:rPr lang="en-US" altLang="zh-CN" b="0" i="0" dirty="0" err="1">
                <a:effectLst/>
                <a:latin typeface="JetBrainsMono"/>
              </a:rPr>
              <a:t>FlatList</a:t>
            </a:r>
            <a:r>
              <a:rPr lang="zh-CN" altLang="en-US" b="0" i="0" dirty="0">
                <a:effectLst/>
                <a:latin typeface="JetBrainsMono"/>
              </a:rPr>
              <a:t>，当我滑动的时候会加载大量的数据。在某些边界场景，当有用户界面交互，但数据还没有返回，屏幕可能会发生闪烁。</a:t>
            </a:r>
          </a:p>
        </p:txBody>
      </p:sp>
      <p:sp>
        <p:nvSpPr>
          <p:cNvPr id="8" name="文本框 7">
            <a:extLst>
              <a:ext uri="{FF2B5EF4-FFF2-40B4-BE49-F238E27FC236}">
                <a16:creationId xmlns:a16="http://schemas.microsoft.com/office/drawing/2014/main" id="{FCA49DE4-CE11-4992-BE23-73A55C672409}"/>
              </a:ext>
            </a:extLst>
          </p:cNvPr>
          <p:cNvSpPr txBox="1"/>
          <p:nvPr/>
        </p:nvSpPr>
        <p:spPr>
          <a:xfrm>
            <a:off x="369757" y="1169349"/>
            <a:ext cx="6096000" cy="369332"/>
          </a:xfrm>
          <a:prstGeom prst="rect">
            <a:avLst/>
          </a:prstGeom>
          <a:noFill/>
        </p:spPr>
        <p:txBody>
          <a:bodyPr wrap="square">
            <a:spAutoFit/>
          </a:bodyPr>
          <a:lstStyle/>
          <a:p>
            <a:pPr algn="l"/>
            <a:r>
              <a:rPr lang="zh-CN" altLang="en-US" b="1" i="0" dirty="0">
                <a:solidFill>
                  <a:srgbClr val="333333"/>
                </a:solidFill>
                <a:effectLst/>
                <a:latin typeface="-apple-system"/>
              </a:rPr>
              <a:t>弊端：</a:t>
            </a:r>
          </a:p>
        </p:txBody>
      </p:sp>
    </p:spTree>
    <p:extLst>
      <p:ext uri="{BB962C8B-B14F-4D97-AF65-F5344CB8AC3E}">
        <p14:creationId xmlns:p14="http://schemas.microsoft.com/office/powerpoint/2010/main" val="1471738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4" descr="React Native Architecture Components | LITSLINK Blog">
            <a:extLst>
              <a:ext uri="{FF2B5EF4-FFF2-40B4-BE49-F238E27FC236}">
                <a16:creationId xmlns:a16="http://schemas.microsoft.com/office/drawing/2014/main" id="{3A3F7945-AD27-4309-8A93-908EAE22DA0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New React Native Architecture | LITSLINK Blog">
            <a:extLst>
              <a:ext uri="{FF2B5EF4-FFF2-40B4-BE49-F238E27FC236}">
                <a16:creationId xmlns:a16="http://schemas.microsoft.com/office/drawing/2014/main" id="{9F97F5F0-33C1-4D92-8611-D8841E3D1D0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标题 1">
            <a:extLst>
              <a:ext uri="{FF2B5EF4-FFF2-40B4-BE49-F238E27FC236}">
                <a16:creationId xmlns:a16="http://schemas.microsoft.com/office/drawing/2014/main" id="{174DAA76-62EC-4D78-841E-20F5438C4131}"/>
              </a:ext>
            </a:extLst>
          </p:cNvPr>
          <p:cNvSpPr txBox="1">
            <a:spLocks/>
          </p:cNvSpPr>
          <p:nvPr/>
        </p:nvSpPr>
        <p:spPr>
          <a:xfrm>
            <a:off x="76118" y="103113"/>
            <a:ext cx="6324682" cy="743540"/>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a:lstStyle>
          <a:p>
            <a:r>
              <a:rPr lang="zh-CN" altLang="en-US" dirty="0"/>
              <a:t>扩展</a:t>
            </a:r>
            <a:r>
              <a:rPr lang="en-US" altLang="zh-CN" dirty="0"/>
              <a:t>-RN</a:t>
            </a:r>
            <a:r>
              <a:rPr lang="zh-CN" altLang="en-US" dirty="0"/>
              <a:t>新框架原理（</a:t>
            </a:r>
            <a:r>
              <a:rPr lang="en-US" altLang="zh-CN" dirty="0"/>
              <a:t>Fabric</a:t>
            </a:r>
            <a:r>
              <a:rPr lang="zh-CN" altLang="en-US" dirty="0"/>
              <a:t>）</a:t>
            </a:r>
          </a:p>
        </p:txBody>
      </p:sp>
      <p:pic>
        <p:nvPicPr>
          <p:cNvPr id="7" name="Picture 2" descr="新架构图">
            <a:extLst>
              <a:ext uri="{FF2B5EF4-FFF2-40B4-BE49-F238E27FC236}">
                <a16:creationId xmlns:a16="http://schemas.microsoft.com/office/drawing/2014/main" id="{BC855597-2A63-4300-B23D-61CB26DDB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928" y="846652"/>
            <a:ext cx="10558073" cy="5976942"/>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圆角 4">
            <a:extLst>
              <a:ext uri="{FF2B5EF4-FFF2-40B4-BE49-F238E27FC236}">
                <a16:creationId xmlns:a16="http://schemas.microsoft.com/office/drawing/2014/main" id="{C0C781DC-E432-40E8-ABCC-33FBA9A93715}"/>
              </a:ext>
            </a:extLst>
          </p:cNvPr>
          <p:cNvSpPr/>
          <p:nvPr/>
        </p:nvSpPr>
        <p:spPr>
          <a:xfrm>
            <a:off x="161728" y="1780907"/>
            <a:ext cx="5934272" cy="1343293"/>
          </a:xfrm>
          <a:prstGeom prst="round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b="0" i="0" dirty="0">
                <a:effectLst/>
                <a:latin typeface="JetBrainsMono"/>
              </a:rPr>
              <a:t>为了让</a:t>
            </a:r>
            <a:r>
              <a:rPr lang="en-US" altLang="zh-CN" b="0" i="0" dirty="0">
                <a:effectLst/>
                <a:latin typeface="JetBrainsMono"/>
              </a:rPr>
              <a:t>JS</a:t>
            </a:r>
            <a:r>
              <a:rPr lang="zh-CN" altLang="en-US" b="0" i="0" dirty="0">
                <a:effectLst/>
                <a:latin typeface="JetBrainsMono"/>
              </a:rPr>
              <a:t>和</a:t>
            </a:r>
            <a:r>
              <a:rPr lang="en-US" altLang="zh-CN" b="0" i="0" dirty="0">
                <a:effectLst/>
                <a:latin typeface="JetBrainsMono"/>
              </a:rPr>
              <a:t>Native</a:t>
            </a:r>
            <a:r>
              <a:rPr lang="zh-CN" altLang="en-US" b="0" i="0" dirty="0">
                <a:effectLst/>
                <a:latin typeface="JetBrainsMono"/>
              </a:rPr>
              <a:t>能够互相感知。将不再需要通过</a:t>
            </a:r>
            <a:r>
              <a:rPr lang="en-US" altLang="zh-CN" b="0" i="0" dirty="0">
                <a:effectLst/>
                <a:latin typeface="JetBrainsMono"/>
              </a:rPr>
              <a:t>Bridge</a:t>
            </a:r>
            <a:r>
              <a:rPr lang="zh-CN" altLang="en-US" b="0" i="0" dirty="0">
                <a:effectLst/>
                <a:latin typeface="JetBrainsMono"/>
              </a:rPr>
              <a:t>传输序列化</a:t>
            </a:r>
            <a:r>
              <a:rPr lang="en-US" altLang="zh-CN" b="0" i="0" dirty="0">
                <a:effectLst/>
                <a:latin typeface="JetBrainsMono"/>
              </a:rPr>
              <a:t>JSON</a:t>
            </a:r>
            <a:r>
              <a:rPr lang="zh-CN" altLang="en-US" b="0" i="0" dirty="0">
                <a:effectLst/>
                <a:latin typeface="JetBrainsMono"/>
              </a:rPr>
              <a:t>。将允许</a:t>
            </a:r>
            <a:r>
              <a:rPr lang="en-US" altLang="zh-CN" b="0" i="0" dirty="0">
                <a:effectLst/>
                <a:latin typeface="JetBrainsMono"/>
              </a:rPr>
              <a:t>Native</a:t>
            </a:r>
            <a:r>
              <a:rPr lang="zh-CN" altLang="en-US" b="0" i="0" dirty="0">
                <a:effectLst/>
                <a:latin typeface="JetBrainsMono"/>
              </a:rPr>
              <a:t>对象被导出成</a:t>
            </a:r>
            <a:r>
              <a:rPr lang="en-US" altLang="zh-CN" b="0" i="0" dirty="0">
                <a:effectLst/>
                <a:latin typeface="JetBrainsMono"/>
              </a:rPr>
              <a:t>Js</a:t>
            </a:r>
            <a:r>
              <a:rPr lang="zh-CN" altLang="en-US" b="0" i="0" dirty="0">
                <a:effectLst/>
                <a:latin typeface="JetBrainsMono"/>
              </a:rPr>
              <a:t>对象，反过来也可以。两侧也会导出可以被同步调用的</a:t>
            </a:r>
            <a:r>
              <a:rPr lang="en-US" altLang="zh-CN" b="0" i="0" dirty="0">
                <a:effectLst/>
                <a:latin typeface="JetBrainsMono"/>
              </a:rPr>
              <a:t>API</a:t>
            </a:r>
            <a:r>
              <a:rPr lang="zh-CN" altLang="en-US" b="0" i="0" dirty="0">
                <a:effectLst/>
                <a:latin typeface="JetBrainsMono"/>
              </a:rPr>
              <a:t>。实际上，架构的其他部分都是基于这个之上的。</a:t>
            </a:r>
            <a:endParaRPr lang="zh-CN" altLang="en-US" dirty="0"/>
          </a:p>
        </p:txBody>
      </p:sp>
      <p:cxnSp>
        <p:nvCxnSpPr>
          <p:cNvPr id="14" name="直接箭头连接符 13">
            <a:extLst>
              <a:ext uri="{FF2B5EF4-FFF2-40B4-BE49-F238E27FC236}">
                <a16:creationId xmlns:a16="http://schemas.microsoft.com/office/drawing/2014/main" id="{CA10638C-7472-4A9B-AD8E-CAE4B625EF00}"/>
              </a:ext>
            </a:extLst>
          </p:cNvPr>
          <p:cNvCxnSpPr>
            <a:cxnSpLocks/>
          </p:cNvCxnSpPr>
          <p:nvPr/>
        </p:nvCxnSpPr>
        <p:spPr>
          <a:xfrm>
            <a:off x="4347148" y="3124200"/>
            <a:ext cx="1795656" cy="1354433"/>
          </a:xfrm>
          <a:prstGeom prst="straightConnector1">
            <a:avLst/>
          </a:prstGeom>
          <a:ln w="635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 name="矩形: 圆角 16">
            <a:extLst>
              <a:ext uri="{FF2B5EF4-FFF2-40B4-BE49-F238E27FC236}">
                <a16:creationId xmlns:a16="http://schemas.microsoft.com/office/drawing/2014/main" id="{943D701B-6462-4FA9-B972-1A3CFC473BA7}"/>
              </a:ext>
            </a:extLst>
          </p:cNvPr>
          <p:cNvSpPr/>
          <p:nvPr/>
        </p:nvSpPr>
        <p:spPr>
          <a:xfrm>
            <a:off x="6248400" y="1870927"/>
            <a:ext cx="5934272" cy="1343293"/>
          </a:xfrm>
          <a:prstGeom prst="round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b="0" i="0" dirty="0">
                <a:effectLst/>
                <a:latin typeface="JetBrainsMono"/>
              </a:rPr>
              <a:t>为了让</a:t>
            </a:r>
            <a:r>
              <a:rPr lang="en-US" altLang="zh-CN" b="0" i="0" dirty="0">
                <a:effectLst/>
                <a:latin typeface="JetBrainsMono"/>
              </a:rPr>
              <a:t>JS</a:t>
            </a:r>
            <a:r>
              <a:rPr lang="zh-CN" altLang="en-US" b="0" i="0" dirty="0">
                <a:effectLst/>
                <a:latin typeface="JetBrainsMono"/>
              </a:rPr>
              <a:t>侧成为两端通信时的唯一可信来源。它可以让开发者创建</a:t>
            </a:r>
            <a:r>
              <a:rPr lang="en-US" altLang="zh-CN" b="0" i="0" dirty="0">
                <a:effectLst/>
                <a:latin typeface="JetBrainsMono"/>
              </a:rPr>
              <a:t>JS</a:t>
            </a:r>
            <a:r>
              <a:rPr lang="zh-CN" altLang="en-US" b="0" i="0" dirty="0">
                <a:effectLst/>
                <a:latin typeface="JetBrainsMono"/>
              </a:rPr>
              <a:t>的静态类，以便</a:t>
            </a:r>
            <a:r>
              <a:rPr lang="en-US" altLang="zh-CN" b="0" i="0" dirty="0">
                <a:effectLst/>
                <a:latin typeface="JetBrainsMono"/>
              </a:rPr>
              <a:t>Native</a:t>
            </a:r>
            <a:r>
              <a:rPr lang="zh-CN" altLang="en-US" b="0" i="0" dirty="0">
                <a:effectLst/>
                <a:latin typeface="JetBrainsMono"/>
              </a:rPr>
              <a:t>端（</a:t>
            </a:r>
            <a:r>
              <a:rPr lang="en-US" altLang="zh-CN" b="0" i="0" dirty="0">
                <a:effectLst/>
                <a:latin typeface="JetBrainsMono"/>
              </a:rPr>
              <a:t>Fabric</a:t>
            </a:r>
            <a:r>
              <a:rPr lang="zh-CN" altLang="en-US" b="0" i="0" dirty="0">
                <a:effectLst/>
                <a:latin typeface="JetBrainsMono"/>
              </a:rPr>
              <a:t>和</a:t>
            </a:r>
            <a:r>
              <a:rPr lang="en-US" altLang="zh-CN" b="0" i="0" dirty="0">
                <a:effectLst/>
                <a:latin typeface="JetBrainsMono"/>
              </a:rPr>
              <a:t>Turbo Modules</a:t>
            </a:r>
            <a:r>
              <a:rPr lang="zh-CN" altLang="en-US" b="0" i="0" dirty="0">
                <a:effectLst/>
                <a:latin typeface="JetBrainsMono"/>
              </a:rPr>
              <a:t>）可以识别它们，并且避免每次都校验数据。</a:t>
            </a:r>
            <a:endParaRPr lang="zh-CN" altLang="en-US" dirty="0"/>
          </a:p>
        </p:txBody>
      </p:sp>
      <p:cxnSp>
        <p:nvCxnSpPr>
          <p:cNvPr id="19" name="直接箭头连接符 18">
            <a:extLst>
              <a:ext uri="{FF2B5EF4-FFF2-40B4-BE49-F238E27FC236}">
                <a16:creationId xmlns:a16="http://schemas.microsoft.com/office/drawing/2014/main" id="{CD972E89-2B46-439B-9E9F-61C06976B653}"/>
              </a:ext>
            </a:extLst>
          </p:cNvPr>
          <p:cNvCxnSpPr>
            <a:cxnSpLocks/>
            <a:stCxn id="17" idx="2"/>
          </p:cNvCxnSpPr>
          <p:nvPr/>
        </p:nvCxnSpPr>
        <p:spPr>
          <a:xfrm>
            <a:off x="9215536" y="3214220"/>
            <a:ext cx="33395" cy="1050033"/>
          </a:xfrm>
          <a:prstGeom prst="straightConnector1">
            <a:avLst/>
          </a:prstGeom>
          <a:ln w="635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矩形: 圆角 23">
            <a:extLst>
              <a:ext uri="{FF2B5EF4-FFF2-40B4-BE49-F238E27FC236}">
                <a16:creationId xmlns:a16="http://schemas.microsoft.com/office/drawing/2014/main" id="{EBDC37A9-C9AF-45A1-B0D6-A5C9429B1BCA}"/>
              </a:ext>
            </a:extLst>
          </p:cNvPr>
          <p:cNvSpPr/>
          <p:nvPr/>
        </p:nvSpPr>
        <p:spPr>
          <a:xfrm>
            <a:off x="51722" y="3696366"/>
            <a:ext cx="4835072" cy="1504180"/>
          </a:xfrm>
          <a:prstGeom prst="round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0" i="0" dirty="0" err="1">
                <a:effectLst/>
                <a:latin typeface="JetBrainsMono"/>
              </a:rPr>
              <a:t>UIManager</a:t>
            </a:r>
            <a:r>
              <a:rPr lang="zh-CN" altLang="en-US" b="0" i="0" dirty="0">
                <a:effectLst/>
                <a:latin typeface="JetBrainsMono"/>
              </a:rPr>
              <a:t>的新名称，将负责</a:t>
            </a:r>
            <a:r>
              <a:rPr lang="en-US" altLang="zh-CN" b="0" i="0" dirty="0">
                <a:effectLst/>
                <a:latin typeface="JetBrainsMono"/>
              </a:rPr>
              <a:t>Native</a:t>
            </a:r>
            <a:r>
              <a:rPr lang="zh-CN" altLang="en-US" b="0" i="0" dirty="0">
                <a:effectLst/>
                <a:latin typeface="JetBrainsMono"/>
              </a:rPr>
              <a:t>端渲染。和当前的</a:t>
            </a:r>
            <a:r>
              <a:rPr lang="en-US" altLang="zh-CN" b="0" i="0" dirty="0">
                <a:effectLst/>
                <a:latin typeface="JetBrainsMono"/>
              </a:rPr>
              <a:t>Bridge</a:t>
            </a:r>
            <a:r>
              <a:rPr lang="zh-CN" altLang="en-US" b="0" i="0" dirty="0">
                <a:effectLst/>
                <a:latin typeface="JetBrainsMono"/>
              </a:rPr>
              <a:t>不同的是，它可以通过</a:t>
            </a:r>
            <a:r>
              <a:rPr lang="en-US" altLang="zh-CN" b="0" i="0" dirty="0">
                <a:effectLst/>
                <a:latin typeface="JetBrainsMono"/>
              </a:rPr>
              <a:t>JSI</a:t>
            </a:r>
            <a:r>
              <a:rPr lang="zh-CN" altLang="en-US" b="0" i="0" dirty="0">
                <a:effectLst/>
                <a:latin typeface="JetBrainsMono"/>
              </a:rPr>
              <a:t>导出自己的</a:t>
            </a:r>
            <a:r>
              <a:rPr lang="en-US" altLang="zh-CN" b="0" i="0" dirty="0">
                <a:effectLst/>
                <a:latin typeface="JetBrainsMono"/>
              </a:rPr>
              <a:t>Native</a:t>
            </a:r>
            <a:r>
              <a:rPr lang="zh-CN" altLang="en-US" b="0" i="0" dirty="0">
                <a:effectLst/>
                <a:latin typeface="JetBrainsMono"/>
              </a:rPr>
              <a:t>函数，在</a:t>
            </a:r>
            <a:r>
              <a:rPr lang="en-US" altLang="zh-CN" b="0" i="0" dirty="0">
                <a:effectLst/>
                <a:latin typeface="JetBrainsMono"/>
              </a:rPr>
              <a:t>JS</a:t>
            </a:r>
            <a:r>
              <a:rPr lang="zh-CN" altLang="en-US" b="0" i="0" dirty="0">
                <a:effectLst/>
                <a:latin typeface="JetBrainsMono"/>
              </a:rPr>
              <a:t>层可以直接使用这些函数引用，反过来，</a:t>
            </a:r>
            <a:r>
              <a:rPr lang="en-US" altLang="zh-CN" b="0" i="0" dirty="0">
                <a:effectLst/>
                <a:latin typeface="JetBrainsMono"/>
              </a:rPr>
              <a:t>Native</a:t>
            </a:r>
            <a:r>
              <a:rPr lang="zh-CN" altLang="en-US" b="0" i="0" dirty="0">
                <a:effectLst/>
                <a:latin typeface="JetBrainsMono"/>
              </a:rPr>
              <a:t>层也可以直接调用</a:t>
            </a:r>
            <a:r>
              <a:rPr lang="en-US" altLang="zh-CN" b="0" i="0" dirty="0">
                <a:effectLst/>
                <a:latin typeface="JetBrainsMono"/>
              </a:rPr>
              <a:t>JS</a:t>
            </a:r>
            <a:r>
              <a:rPr lang="zh-CN" altLang="en-US" b="0" i="0" dirty="0">
                <a:effectLst/>
                <a:latin typeface="JetBrainsMono"/>
              </a:rPr>
              <a:t>层。这带来更好更高效的性能和数据传输。</a:t>
            </a:r>
            <a:endParaRPr lang="zh-CN" altLang="en-US" dirty="0"/>
          </a:p>
        </p:txBody>
      </p:sp>
      <p:cxnSp>
        <p:nvCxnSpPr>
          <p:cNvPr id="27" name="直接箭头连接符 26">
            <a:extLst>
              <a:ext uri="{FF2B5EF4-FFF2-40B4-BE49-F238E27FC236}">
                <a16:creationId xmlns:a16="http://schemas.microsoft.com/office/drawing/2014/main" id="{74DC23B2-B0D1-48E6-BE49-A7EBB1740561}"/>
              </a:ext>
            </a:extLst>
          </p:cNvPr>
          <p:cNvCxnSpPr>
            <a:cxnSpLocks/>
          </p:cNvCxnSpPr>
          <p:nvPr/>
        </p:nvCxnSpPr>
        <p:spPr>
          <a:xfrm>
            <a:off x="2469258" y="5200546"/>
            <a:ext cx="1398204" cy="420765"/>
          </a:xfrm>
          <a:prstGeom prst="straightConnector1">
            <a:avLst/>
          </a:prstGeom>
          <a:ln w="635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1" name="矩形: 圆角 30">
            <a:extLst>
              <a:ext uri="{FF2B5EF4-FFF2-40B4-BE49-F238E27FC236}">
                <a16:creationId xmlns:a16="http://schemas.microsoft.com/office/drawing/2014/main" id="{88BCA4FD-247A-4BAF-A9B5-18D0B2A8A148}"/>
              </a:ext>
            </a:extLst>
          </p:cNvPr>
          <p:cNvSpPr/>
          <p:nvPr/>
        </p:nvSpPr>
        <p:spPr>
          <a:xfrm>
            <a:off x="4723257" y="153274"/>
            <a:ext cx="6612948" cy="1504180"/>
          </a:xfrm>
          <a:prstGeom prst="round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b="0" i="0" dirty="0">
                <a:effectLst/>
                <a:latin typeface="JetBrainsMono"/>
              </a:rPr>
              <a:t>组件的新名字叫</a:t>
            </a:r>
            <a:r>
              <a:rPr lang="en-US" altLang="zh-CN" b="0" i="0" dirty="0">
                <a:effectLst/>
                <a:latin typeface="JetBrainsMono"/>
              </a:rPr>
              <a:t>Turbo Modules</a:t>
            </a:r>
            <a:r>
              <a:rPr lang="zh-CN" altLang="en-US" b="0" i="0" dirty="0">
                <a:effectLst/>
                <a:latin typeface="JetBrainsMono"/>
              </a:rPr>
              <a:t>。作用是相同的，但是实现和行为会不同。第一，他们是懒加载的（只有当</a:t>
            </a:r>
            <a:r>
              <a:rPr lang="en-US" altLang="zh-CN" b="0" i="0" dirty="0">
                <a:effectLst/>
                <a:latin typeface="JetBrainsMono"/>
              </a:rPr>
              <a:t>App</a:t>
            </a:r>
            <a:r>
              <a:rPr lang="zh-CN" altLang="en-US" b="0" i="0" dirty="0">
                <a:effectLst/>
                <a:latin typeface="JetBrainsMono"/>
              </a:rPr>
              <a:t>需要的时候加载），而现在是在启动时全部加载。另外，他们也是通过</a:t>
            </a:r>
            <a:r>
              <a:rPr lang="en-US" altLang="zh-CN" b="0" i="0" dirty="0">
                <a:effectLst/>
                <a:latin typeface="JetBrainsMono"/>
              </a:rPr>
              <a:t>JSI</a:t>
            </a:r>
            <a:r>
              <a:rPr lang="zh-CN" altLang="en-US" b="0" i="0" dirty="0">
                <a:effectLst/>
                <a:latin typeface="JetBrainsMono"/>
              </a:rPr>
              <a:t>导出的，所以</a:t>
            </a:r>
            <a:r>
              <a:rPr lang="en-US" altLang="zh-CN" b="0" i="0" dirty="0">
                <a:effectLst/>
                <a:latin typeface="JetBrainsMono"/>
              </a:rPr>
              <a:t>JS</a:t>
            </a:r>
            <a:r>
              <a:rPr lang="zh-CN" altLang="en-US" b="0" i="0" dirty="0">
                <a:effectLst/>
                <a:latin typeface="JetBrainsMono"/>
              </a:rPr>
              <a:t>可以拿到这些组件的引用，并且在</a:t>
            </a:r>
            <a:r>
              <a:rPr lang="en-US" altLang="zh-CN" b="0" i="0" dirty="0">
                <a:effectLst/>
                <a:latin typeface="JetBrainsMono"/>
              </a:rPr>
              <a:t>React </a:t>
            </a:r>
            <a:r>
              <a:rPr lang="en-US" altLang="zh-CN" b="0" i="0" dirty="0" err="1">
                <a:effectLst/>
                <a:latin typeface="JetBrainsMono"/>
              </a:rPr>
              <a:t>Natvie</a:t>
            </a:r>
            <a:r>
              <a:rPr lang="en-US" altLang="zh-CN" b="0" i="0" dirty="0">
                <a:effectLst/>
                <a:latin typeface="JetBrainsMono"/>
              </a:rPr>
              <a:t> JS</a:t>
            </a:r>
            <a:r>
              <a:rPr lang="zh-CN" altLang="en-US" b="0" i="0" dirty="0">
                <a:effectLst/>
                <a:latin typeface="JetBrainsMono"/>
              </a:rPr>
              <a:t>里使用他们。</a:t>
            </a:r>
            <a:endParaRPr lang="zh-CN" altLang="en-US" dirty="0"/>
          </a:p>
        </p:txBody>
      </p:sp>
      <p:cxnSp>
        <p:nvCxnSpPr>
          <p:cNvPr id="34" name="直接箭头连接符 33">
            <a:extLst>
              <a:ext uri="{FF2B5EF4-FFF2-40B4-BE49-F238E27FC236}">
                <a16:creationId xmlns:a16="http://schemas.microsoft.com/office/drawing/2014/main" id="{C2BB963F-FC02-4687-A518-CF70EE693AFE}"/>
              </a:ext>
            </a:extLst>
          </p:cNvPr>
          <p:cNvCxnSpPr>
            <a:cxnSpLocks/>
            <a:stCxn id="31" idx="2"/>
          </p:cNvCxnSpPr>
          <p:nvPr/>
        </p:nvCxnSpPr>
        <p:spPr>
          <a:xfrm>
            <a:off x="8029731" y="1657454"/>
            <a:ext cx="1202402" cy="4101891"/>
          </a:xfrm>
          <a:prstGeom prst="straightConnector1">
            <a:avLst/>
          </a:prstGeom>
          <a:ln w="635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46788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animBg="1"/>
      <p:bldP spid="24" grpId="0" animBg="1"/>
      <p:bldP spid="3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4" descr="React Native Architecture Components | LITSLINK Blog">
            <a:extLst>
              <a:ext uri="{FF2B5EF4-FFF2-40B4-BE49-F238E27FC236}">
                <a16:creationId xmlns:a16="http://schemas.microsoft.com/office/drawing/2014/main" id="{3A3F7945-AD27-4309-8A93-908EAE22DA0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New React Native Architecture | LITSLINK Blog">
            <a:extLst>
              <a:ext uri="{FF2B5EF4-FFF2-40B4-BE49-F238E27FC236}">
                <a16:creationId xmlns:a16="http://schemas.microsoft.com/office/drawing/2014/main" id="{9F97F5F0-33C1-4D92-8611-D8841E3D1D0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文本框 12">
            <a:extLst>
              <a:ext uri="{FF2B5EF4-FFF2-40B4-BE49-F238E27FC236}">
                <a16:creationId xmlns:a16="http://schemas.microsoft.com/office/drawing/2014/main" id="{5E4DBD97-BA1B-4B15-8EDA-287EFB1251E3}"/>
              </a:ext>
            </a:extLst>
          </p:cNvPr>
          <p:cNvSpPr txBox="1"/>
          <p:nvPr/>
        </p:nvSpPr>
        <p:spPr>
          <a:xfrm>
            <a:off x="744474" y="1184463"/>
            <a:ext cx="11127736" cy="2541080"/>
          </a:xfrm>
          <a:prstGeom prst="rect">
            <a:avLst/>
          </a:prstGeom>
          <a:noFill/>
        </p:spPr>
        <p:txBody>
          <a:bodyPr wrap="square">
            <a:spAutoFit/>
          </a:bodyPr>
          <a:lstStyle/>
          <a:p>
            <a:pPr marL="342900" indent="-342900" algn="l">
              <a:lnSpc>
                <a:spcPct val="150000"/>
              </a:lnSpc>
              <a:buFont typeface="+mj-lt"/>
              <a:buAutoNum type="arabicPeriod"/>
            </a:pPr>
            <a:r>
              <a:rPr lang="zh-CN" altLang="en-US" b="0" i="0" dirty="0">
                <a:effectLst/>
                <a:latin typeface="JetBrainsMono"/>
              </a:rPr>
              <a:t>用户点击</a:t>
            </a:r>
            <a:r>
              <a:rPr lang="en-US" altLang="zh-CN" b="0" i="0" dirty="0">
                <a:effectLst/>
                <a:latin typeface="JetBrainsMono"/>
              </a:rPr>
              <a:t>App</a:t>
            </a:r>
            <a:r>
              <a:rPr lang="zh-CN" altLang="en-US" b="0" i="0" dirty="0">
                <a:effectLst/>
                <a:latin typeface="JetBrainsMono"/>
              </a:rPr>
              <a:t>的图标</a:t>
            </a:r>
          </a:p>
          <a:p>
            <a:pPr marL="342900" indent="-342900" algn="l">
              <a:lnSpc>
                <a:spcPct val="150000"/>
              </a:lnSpc>
              <a:buFont typeface="+mj-lt"/>
              <a:buAutoNum type="arabicPeriod"/>
            </a:pPr>
            <a:r>
              <a:rPr lang="en-US" altLang="zh-CN" b="0" i="0" dirty="0">
                <a:effectLst/>
                <a:latin typeface="JetBrainsMono"/>
              </a:rPr>
              <a:t>Fabric</a:t>
            </a:r>
            <a:r>
              <a:rPr lang="zh-CN" altLang="en-US" b="0" i="0" dirty="0">
                <a:effectLst/>
                <a:latin typeface="JetBrainsMono"/>
              </a:rPr>
              <a:t>加载</a:t>
            </a:r>
            <a:r>
              <a:rPr lang="en-US" altLang="zh-CN" b="0" i="0" dirty="0">
                <a:effectLst/>
                <a:latin typeface="JetBrainsMono"/>
              </a:rPr>
              <a:t>Native</a:t>
            </a:r>
            <a:r>
              <a:rPr lang="zh-CN" altLang="en-US" b="0" i="0" dirty="0">
                <a:effectLst/>
                <a:latin typeface="JetBrainsMono"/>
              </a:rPr>
              <a:t>侧（没有</a:t>
            </a:r>
            <a:r>
              <a:rPr lang="en-US" altLang="zh-CN" b="0" i="0" dirty="0">
                <a:effectLst/>
                <a:latin typeface="JetBrainsMono"/>
              </a:rPr>
              <a:t>Native</a:t>
            </a:r>
            <a:r>
              <a:rPr lang="zh-CN" altLang="en-US" b="0" i="0" dirty="0">
                <a:effectLst/>
                <a:latin typeface="JetBrainsMono"/>
              </a:rPr>
              <a:t>组件）</a:t>
            </a:r>
          </a:p>
          <a:p>
            <a:pPr marL="342900" indent="-342900" algn="l">
              <a:lnSpc>
                <a:spcPct val="150000"/>
              </a:lnSpc>
              <a:buFont typeface="+mj-lt"/>
              <a:buAutoNum type="arabicPeriod"/>
            </a:pPr>
            <a:r>
              <a:rPr lang="zh-CN" altLang="en-US" b="0" i="0" dirty="0">
                <a:effectLst/>
                <a:latin typeface="JetBrainsMono"/>
              </a:rPr>
              <a:t>然后通知</a:t>
            </a:r>
            <a:r>
              <a:rPr lang="en-US" altLang="zh-CN" b="0" i="0" dirty="0">
                <a:effectLst/>
                <a:latin typeface="JetBrainsMono"/>
              </a:rPr>
              <a:t>JS</a:t>
            </a:r>
            <a:r>
              <a:rPr lang="zh-CN" altLang="en-US" b="0" i="0" dirty="0">
                <a:effectLst/>
                <a:latin typeface="JetBrainsMono"/>
              </a:rPr>
              <a:t>线程</a:t>
            </a:r>
            <a:r>
              <a:rPr lang="en-US" altLang="zh-CN" b="0" i="0" dirty="0">
                <a:effectLst/>
                <a:latin typeface="JetBrainsMono"/>
              </a:rPr>
              <a:t>Native</a:t>
            </a:r>
            <a:r>
              <a:rPr lang="zh-CN" altLang="en-US" b="0" i="0" dirty="0">
                <a:effectLst/>
                <a:latin typeface="JetBrainsMono"/>
              </a:rPr>
              <a:t>侧准备好了，</a:t>
            </a:r>
            <a:r>
              <a:rPr lang="en-US" altLang="zh-CN" b="0" i="0" dirty="0">
                <a:effectLst/>
                <a:latin typeface="JetBrainsMono"/>
              </a:rPr>
              <a:t>JS</a:t>
            </a:r>
            <a:r>
              <a:rPr lang="zh-CN" altLang="en-US" b="0" i="0" dirty="0">
                <a:effectLst/>
                <a:latin typeface="JetBrainsMono"/>
              </a:rPr>
              <a:t>侧会加载所有的</a:t>
            </a:r>
            <a:r>
              <a:rPr lang="en-US" altLang="zh-CN" b="0" i="0" dirty="0">
                <a:effectLst/>
                <a:latin typeface="JetBrainsMono"/>
              </a:rPr>
              <a:t>main.bundle.js</a:t>
            </a:r>
            <a:r>
              <a:rPr lang="zh-CN" altLang="en-US" b="0" i="0" dirty="0">
                <a:effectLst/>
                <a:latin typeface="JetBrainsMono"/>
              </a:rPr>
              <a:t>，里面包含了所有的</a:t>
            </a:r>
            <a:r>
              <a:rPr lang="en-US" altLang="zh-CN" b="0" i="0" dirty="0" err="1">
                <a:effectLst/>
                <a:latin typeface="JetBrainsMono"/>
              </a:rPr>
              <a:t>js</a:t>
            </a:r>
            <a:r>
              <a:rPr lang="zh-CN" altLang="en-US" b="0" i="0" dirty="0">
                <a:effectLst/>
                <a:latin typeface="JetBrainsMono"/>
              </a:rPr>
              <a:t>和</a:t>
            </a:r>
            <a:r>
              <a:rPr lang="en-US" altLang="zh-CN" b="0" i="0" dirty="0">
                <a:effectLst/>
                <a:latin typeface="JetBrainsMono"/>
              </a:rPr>
              <a:t>react</a:t>
            </a:r>
            <a:r>
              <a:rPr lang="zh-CN" altLang="en-US" b="0" i="0" dirty="0">
                <a:effectLst/>
                <a:latin typeface="JetBrainsMono"/>
              </a:rPr>
              <a:t>逻辑</a:t>
            </a:r>
            <a:r>
              <a:rPr lang="en-US" altLang="zh-CN" b="0" i="0" dirty="0">
                <a:effectLst/>
                <a:latin typeface="JetBrainsMono"/>
              </a:rPr>
              <a:t>+</a:t>
            </a:r>
            <a:r>
              <a:rPr lang="zh-CN" altLang="en-US" b="0" i="0" dirty="0">
                <a:effectLst/>
                <a:latin typeface="JetBrainsMono"/>
              </a:rPr>
              <a:t>组件</a:t>
            </a:r>
          </a:p>
          <a:p>
            <a:pPr marL="342900" indent="-342900" algn="l">
              <a:lnSpc>
                <a:spcPct val="150000"/>
              </a:lnSpc>
              <a:buFont typeface="+mj-lt"/>
              <a:buAutoNum type="arabicPeriod"/>
            </a:pPr>
            <a:r>
              <a:rPr lang="en-US" altLang="zh-CN" b="0" i="0" dirty="0">
                <a:effectLst/>
                <a:latin typeface="JetBrainsMono"/>
              </a:rPr>
              <a:t>JS</a:t>
            </a:r>
            <a:r>
              <a:rPr lang="zh-CN" altLang="en-US" b="0" i="0" dirty="0">
                <a:effectLst/>
                <a:latin typeface="JetBrainsMono"/>
              </a:rPr>
              <a:t>通过一个</a:t>
            </a:r>
            <a:r>
              <a:rPr lang="en-US" altLang="zh-CN" b="0" i="0" dirty="0">
                <a:effectLst/>
                <a:latin typeface="JetBrainsMono"/>
              </a:rPr>
              <a:t>Native</a:t>
            </a:r>
            <a:r>
              <a:rPr lang="zh-CN" altLang="en-US" b="0" i="0" dirty="0">
                <a:effectLst/>
                <a:latin typeface="JetBrainsMono"/>
              </a:rPr>
              <a:t>函数的引用（</a:t>
            </a:r>
            <a:r>
              <a:rPr lang="en-US" altLang="zh-CN" b="0" i="0" dirty="0">
                <a:effectLst/>
                <a:latin typeface="JetBrainsMono"/>
              </a:rPr>
              <a:t>JSI API</a:t>
            </a:r>
            <a:r>
              <a:rPr lang="zh-CN" altLang="en-US" b="0" i="0" dirty="0">
                <a:effectLst/>
                <a:latin typeface="JetBrainsMono"/>
              </a:rPr>
              <a:t>导出的）调用到</a:t>
            </a:r>
            <a:r>
              <a:rPr lang="en-US" altLang="zh-CN" b="0" i="0" dirty="0">
                <a:effectLst/>
                <a:latin typeface="JetBrainsMono"/>
              </a:rPr>
              <a:t>Fabric</a:t>
            </a:r>
            <a:r>
              <a:rPr lang="zh-CN" altLang="en-US" b="0" i="0" dirty="0">
                <a:effectLst/>
                <a:latin typeface="JetBrainsMono"/>
              </a:rPr>
              <a:t>，同时</a:t>
            </a:r>
            <a:r>
              <a:rPr lang="en-US" altLang="zh-CN" b="0" i="0" dirty="0">
                <a:effectLst/>
                <a:latin typeface="JetBrainsMono"/>
              </a:rPr>
              <a:t>Shadow Node</a:t>
            </a:r>
            <a:r>
              <a:rPr lang="zh-CN" altLang="en-US" b="0" i="0" dirty="0">
                <a:effectLst/>
                <a:latin typeface="JetBrainsMono"/>
              </a:rPr>
              <a:t>创建一个和以前一样的</a:t>
            </a:r>
            <a:r>
              <a:rPr lang="en-US" altLang="zh-CN" b="0" i="0" dirty="0">
                <a:effectLst/>
                <a:latin typeface="JetBrainsMono"/>
              </a:rPr>
              <a:t>UI</a:t>
            </a:r>
            <a:r>
              <a:rPr lang="zh-CN" altLang="en-US" b="0" i="0" dirty="0">
                <a:effectLst/>
                <a:latin typeface="JetBrainsMono"/>
              </a:rPr>
              <a:t>树。</a:t>
            </a:r>
          </a:p>
          <a:p>
            <a:pPr marL="342900" indent="-342900" algn="l">
              <a:lnSpc>
                <a:spcPct val="150000"/>
              </a:lnSpc>
              <a:buFont typeface="+mj-lt"/>
              <a:buAutoNum type="arabicPeriod"/>
            </a:pPr>
            <a:r>
              <a:rPr lang="en-US" altLang="zh-CN" b="0" i="0" dirty="0" err="1">
                <a:effectLst/>
                <a:latin typeface="JetBrainsMono"/>
              </a:rPr>
              <a:t>Yogo</a:t>
            </a:r>
            <a:r>
              <a:rPr lang="zh-CN" altLang="en-US" b="0" i="0" dirty="0">
                <a:effectLst/>
                <a:latin typeface="JetBrainsMono"/>
              </a:rPr>
              <a:t>执行布局计算，把基于</a:t>
            </a:r>
            <a:r>
              <a:rPr lang="en-US" altLang="zh-CN" b="0" i="0" dirty="0">
                <a:effectLst/>
                <a:latin typeface="JetBrainsMono"/>
              </a:rPr>
              <a:t>Flexbox</a:t>
            </a:r>
            <a:r>
              <a:rPr lang="zh-CN" altLang="en-US" b="0" i="0" dirty="0">
                <a:effectLst/>
                <a:latin typeface="JetBrainsMono"/>
              </a:rPr>
              <a:t>的布局转化成终端的布局。</a:t>
            </a:r>
          </a:p>
          <a:p>
            <a:pPr marL="342900" indent="-342900" algn="l">
              <a:lnSpc>
                <a:spcPct val="150000"/>
              </a:lnSpc>
              <a:buFont typeface="+mj-lt"/>
              <a:buAutoNum type="arabicPeriod"/>
            </a:pPr>
            <a:r>
              <a:rPr lang="en-US" altLang="zh-CN" b="0" i="0" dirty="0">
                <a:effectLst/>
                <a:latin typeface="JetBrainsMono"/>
              </a:rPr>
              <a:t>Fabric</a:t>
            </a:r>
            <a:r>
              <a:rPr lang="zh-CN" altLang="en-US" b="0" i="0" dirty="0">
                <a:effectLst/>
                <a:latin typeface="JetBrainsMono"/>
              </a:rPr>
              <a:t>执行操作并且显示</a:t>
            </a:r>
            <a:r>
              <a:rPr lang="en-US" altLang="zh-CN" b="0" i="0" dirty="0">
                <a:effectLst/>
                <a:latin typeface="JetBrainsMono"/>
              </a:rPr>
              <a:t>UI</a:t>
            </a:r>
            <a:r>
              <a:rPr lang="zh-CN" altLang="en-US" b="0" i="0" dirty="0">
                <a:effectLst/>
                <a:latin typeface="JetBrainsMono"/>
              </a:rPr>
              <a:t>。</a:t>
            </a:r>
            <a:endParaRPr lang="en-US" altLang="zh-CN" b="0" i="0" dirty="0">
              <a:effectLst/>
              <a:latin typeface="JetBrainsMono"/>
            </a:endParaRPr>
          </a:p>
        </p:txBody>
      </p:sp>
      <p:sp>
        <p:nvSpPr>
          <p:cNvPr id="14" name="标题 1">
            <a:extLst>
              <a:ext uri="{FF2B5EF4-FFF2-40B4-BE49-F238E27FC236}">
                <a16:creationId xmlns:a16="http://schemas.microsoft.com/office/drawing/2014/main" id="{C8C3097C-8930-45D7-9441-5CEB39A3A51D}"/>
              </a:ext>
            </a:extLst>
          </p:cNvPr>
          <p:cNvSpPr txBox="1">
            <a:spLocks/>
          </p:cNvSpPr>
          <p:nvPr/>
        </p:nvSpPr>
        <p:spPr>
          <a:xfrm>
            <a:off x="76118" y="103113"/>
            <a:ext cx="6324682" cy="743540"/>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a:lstStyle>
          <a:p>
            <a:r>
              <a:rPr lang="zh-CN" altLang="en-US" dirty="0"/>
              <a:t>扩展</a:t>
            </a:r>
            <a:r>
              <a:rPr lang="en-US" altLang="zh-CN" dirty="0"/>
              <a:t>-RN</a:t>
            </a:r>
            <a:r>
              <a:rPr lang="zh-CN" altLang="en-US" dirty="0"/>
              <a:t>新框架原理（</a:t>
            </a:r>
            <a:r>
              <a:rPr lang="en-US" altLang="zh-CN" dirty="0"/>
              <a:t>Fabric</a:t>
            </a:r>
            <a:r>
              <a:rPr lang="zh-CN" altLang="en-US" dirty="0"/>
              <a:t>）</a:t>
            </a:r>
          </a:p>
        </p:txBody>
      </p:sp>
      <p:sp>
        <p:nvSpPr>
          <p:cNvPr id="8" name="文本框 7">
            <a:extLst>
              <a:ext uri="{FF2B5EF4-FFF2-40B4-BE49-F238E27FC236}">
                <a16:creationId xmlns:a16="http://schemas.microsoft.com/office/drawing/2014/main" id="{299C2F21-6259-4FF5-9C63-AE7B36244AE3}"/>
              </a:ext>
            </a:extLst>
          </p:cNvPr>
          <p:cNvSpPr txBox="1"/>
          <p:nvPr/>
        </p:nvSpPr>
        <p:spPr>
          <a:xfrm>
            <a:off x="1487774" y="4173855"/>
            <a:ext cx="10114613" cy="923330"/>
          </a:xfrm>
          <a:prstGeom prst="rect">
            <a:avLst/>
          </a:prstGeom>
          <a:noFill/>
        </p:spPr>
        <p:txBody>
          <a:bodyPr wrap="square">
            <a:spAutoFit/>
          </a:bodyPr>
          <a:lstStyle/>
          <a:p>
            <a:r>
              <a:rPr lang="zh-CN" altLang="en-US" b="0" i="0" dirty="0">
                <a:effectLst/>
                <a:latin typeface="JetBrainsMono"/>
              </a:rPr>
              <a:t>为了完成整个流程，我们几乎做了同样的事情，但是没有了</a:t>
            </a:r>
            <a:r>
              <a:rPr lang="en-US" altLang="zh-CN" b="0" i="0" dirty="0">
                <a:effectLst/>
                <a:latin typeface="JetBrainsMono"/>
              </a:rPr>
              <a:t>Bridge</a:t>
            </a:r>
            <a:r>
              <a:rPr lang="zh-CN" altLang="en-US" b="0" i="0" dirty="0">
                <a:effectLst/>
                <a:latin typeface="JetBrainsMono"/>
              </a:rPr>
              <a:t>，现在我们可以有更好的性能，我们可以用同步的方式进行操作，甚至可以对</a:t>
            </a:r>
            <a:r>
              <a:rPr lang="en-US" altLang="zh-CN" b="0" i="0" dirty="0">
                <a:effectLst/>
                <a:latin typeface="JetBrainsMono"/>
              </a:rPr>
              <a:t>UI</a:t>
            </a:r>
            <a:r>
              <a:rPr lang="zh-CN" altLang="en-US" b="0" i="0" dirty="0">
                <a:effectLst/>
                <a:latin typeface="JetBrainsMono"/>
              </a:rPr>
              <a:t>上的同步操作进行优先级排序。启动时间也将更快，</a:t>
            </a:r>
            <a:r>
              <a:rPr lang="en-US" altLang="zh-CN" b="0" i="0" dirty="0">
                <a:effectLst/>
                <a:latin typeface="JetBrainsMono"/>
              </a:rPr>
              <a:t>App</a:t>
            </a:r>
            <a:r>
              <a:rPr lang="zh-CN" altLang="en-US" b="0" i="0" dirty="0">
                <a:effectLst/>
                <a:latin typeface="JetBrainsMono"/>
              </a:rPr>
              <a:t>也将更小。</a:t>
            </a:r>
            <a:endParaRPr lang="zh-CN" altLang="en-US" dirty="0"/>
          </a:p>
        </p:txBody>
      </p:sp>
      <p:pic>
        <p:nvPicPr>
          <p:cNvPr id="12" name="Picture 4">
            <a:extLst>
              <a:ext uri="{FF2B5EF4-FFF2-40B4-BE49-F238E27FC236}">
                <a16:creationId xmlns:a16="http://schemas.microsoft.com/office/drawing/2014/main" id="{901EF7EC-97BC-4482-98FE-08C3D77E94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5632" y="4813166"/>
            <a:ext cx="5186368" cy="2044834"/>
          </a:xfrm>
          <a:prstGeom prst="rect">
            <a:avLst/>
          </a:prstGeom>
          <a:noFill/>
          <a:extLst>
            <a:ext uri="{909E8E84-426E-40DD-AFC4-6F175D3DCCD1}">
              <a14:hiddenFill xmlns:a14="http://schemas.microsoft.com/office/drawing/2010/main">
                <a:solidFill>
                  <a:srgbClr val="FFFFFF"/>
                </a:solidFill>
              </a14:hiddenFill>
            </a:ext>
          </a:extLst>
        </p:spPr>
      </p:pic>
      <p:sp>
        <p:nvSpPr>
          <p:cNvPr id="3" name="乘号 2">
            <a:extLst>
              <a:ext uri="{FF2B5EF4-FFF2-40B4-BE49-F238E27FC236}">
                <a16:creationId xmlns:a16="http://schemas.microsoft.com/office/drawing/2014/main" id="{A5C3ECC8-7C8B-4107-B894-557C4ED2BF5A}"/>
              </a:ext>
            </a:extLst>
          </p:cNvPr>
          <p:cNvSpPr/>
          <p:nvPr/>
        </p:nvSpPr>
        <p:spPr>
          <a:xfrm>
            <a:off x="7757880" y="4698260"/>
            <a:ext cx="2840166" cy="227464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15049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C037F-9B04-45A9-8AE6-A8517884947F}"/>
              </a:ext>
            </a:extLst>
          </p:cNvPr>
          <p:cNvSpPr>
            <a:spLocks noGrp="1"/>
          </p:cNvSpPr>
          <p:nvPr>
            <p:ph type="title"/>
          </p:nvPr>
        </p:nvSpPr>
        <p:spPr/>
        <p:txBody>
          <a:bodyPr rtlCol="0"/>
          <a:lstStyle/>
          <a:p>
            <a:pPr rtl="0"/>
            <a:r>
              <a:rPr lang="en-US" altLang="zh-CN" dirty="0"/>
              <a:t>Flutter</a:t>
            </a:r>
            <a:endParaRPr lang="zh-CN" altLang="en-US" dirty="0"/>
          </a:p>
        </p:txBody>
      </p:sp>
    </p:spTree>
    <p:extLst>
      <p:ext uri="{BB962C8B-B14F-4D97-AF65-F5344CB8AC3E}">
        <p14:creationId xmlns:p14="http://schemas.microsoft.com/office/powerpoint/2010/main" val="31990798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17">
            <a:extLst>
              <a:ext uri="{FF2B5EF4-FFF2-40B4-BE49-F238E27FC236}">
                <a16:creationId xmlns:a16="http://schemas.microsoft.com/office/drawing/2014/main" id="{93F1F6E8-FB29-489E-9497-38321677D832}"/>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cap="none" spc="0" normalizeH="0">
                <a:ln>
                  <a:noFill/>
                </a:ln>
                <a:solidFill>
                  <a:prstClr val="black">
                    <a:tint val="75000"/>
                  </a:prstClr>
                </a:solidFill>
                <a:effectLst/>
                <a:uLnTx/>
                <a:uFillTx/>
              </a:rPr>
              <a:t>20XX/9/3</a:t>
            </a:r>
          </a:p>
        </p:txBody>
      </p:sp>
      <p:sp>
        <p:nvSpPr>
          <p:cNvPr id="19" name="页脚占位符 18">
            <a:extLst>
              <a:ext uri="{FF2B5EF4-FFF2-40B4-BE49-F238E27FC236}">
                <a16:creationId xmlns:a16="http://schemas.microsoft.com/office/drawing/2014/main" id="{A86EFF1E-AB9A-40FE-A0CF-794B56E5276A}"/>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cap="none" spc="0" normalizeH="0">
                <a:ln>
                  <a:noFill/>
                </a:ln>
                <a:solidFill>
                  <a:prstClr val="black">
                    <a:tint val="75000"/>
                  </a:prstClr>
                </a:solidFill>
                <a:effectLst/>
                <a:uLnTx/>
                <a:uFillTx/>
              </a:rPr>
              <a:t>演示文稿标题</a:t>
            </a:r>
          </a:p>
        </p:txBody>
      </p:sp>
      <p:sp>
        <p:nvSpPr>
          <p:cNvPr id="20" name="灯片编号占位符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altLang="zh-CN" sz="1200" b="0" i="0" u="none" strike="noStrike" kern="1200" cap="none" spc="0" normalizeH="0" baseline="0" smtClean="0">
                <a:ln>
                  <a:noFill/>
                </a:ln>
                <a:solidFill>
                  <a:prstClr val="black">
                    <a:tint val="75000"/>
                  </a:prstClr>
                </a:solidFill>
                <a:effectLst/>
                <a:uLnTx/>
                <a:uFillTx/>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a:ln>
                <a:noFill/>
              </a:ln>
              <a:solidFill>
                <a:prstClr val="black">
                  <a:tint val="75000"/>
                </a:prstClr>
              </a:solidFill>
              <a:effectLst/>
              <a:uLnTx/>
              <a:uFillTx/>
            </a:endParaRPr>
          </a:p>
        </p:txBody>
      </p:sp>
      <p:pic>
        <p:nvPicPr>
          <p:cNvPr id="6" name="图片 5">
            <a:extLst>
              <a:ext uri="{FF2B5EF4-FFF2-40B4-BE49-F238E27FC236}">
                <a16:creationId xmlns:a16="http://schemas.microsoft.com/office/drawing/2014/main" id="{7A53D8AD-596C-4100-AA8F-672DD8579F56}"/>
              </a:ext>
            </a:extLst>
          </p:cNvPr>
          <p:cNvPicPr>
            <a:picLocks noChangeAspect="1"/>
          </p:cNvPicPr>
          <p:nvPr/>
        </p:nvPicPr>
        <p:blipFill>
          <a:blip r:embed="rId3"/>
          <a:stretch>
            <a:fillRect/>
          </a:stretch>
        </p:blipFill>
        <p:spPr>
          <a:xfrm>
            <a:off x="0" y="-14543"/>
            <a:ext cx="12192000" cy="6887508"/>
          </a:xfrm>
          <a:prstGeom prst="rect">
            <a:avLst/>
          </a:prstGeom>
        </p:spPr>
      </p:pic>
      <p:sp>
        <p:nvSpPr>
          <p:cNvPr id="2" name="标题 1">
            <a:extLst>
              <a:ext uri="{FF2B5EF4-FFF2-40B4-BE49-F238E27FC236}">
                <a16:creationId xmlns:a16="http://schemas.microsoft.com/office/drawing/2014/main" id="{1D46624E-1256-4074-A302-8EFDA23D77BF}"/>
              </a:ext>
            </a:extLst>
          </p:cNvPr>
          <p:cNvSpPr>
            <a:spLocks noGrp="1"/>
          </p:cNvSpPr>
          <p:nvPr>
            <p:ph type="title"/>
          </p:nvPr>
        </p:nvSpPr>
        <p:spPr>
          <a:xfrm>
            <a:off x="0" y="-14543"/>
            <a:ext cx="10515600" cy="1325563"/>
          </a:xfrm>
        </p:spPr>
        <p:txBody>
          <a:bodyPr rtlCol="0"/>
          <a:lstStyle/>
          <a:p>
            <a:r>
              <a:rPr lang="en-US" altLang="zh-CN" dirty="0">
                <a:solidFill>
                  <a:schemeClr val="bg1"/>
                </a:solidFill>
              </a:rPr>
              <a:t>Flutter</a:t>
            </a:r>
            <a:r>
              <a:rPr lang="zh-CN" altLang="en-US" dirty="0">
                <a:solidFill>
                  <a:schemeClr val="bg1"/>
                </a:solidFill>
              </a:rPr>
              <a:t>绘制原理</a:t>
            </a:r>
          </a:p>
        </p:txBody>
      </p:sp>
    </p:spTree>
    <p:extLst>
      <p:ext uri="{BB962C8B-B14F-4D97-AF65-F5344CB8AC3E}">
        <p14:creationId xmlns:p14="http://schemas.microsoft.com/office/powerpoint/2010/main" val="569539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17">
            <a:extLst>
              <a:ext uri="{FF2B5EF4-FFF2-40B4-BE49-F238E27FC236}">
                <a16:creationId xmlns:a16="http://schemas.microsoft.com/office/drawing/2014/main" id="{93F1F6E8-FB29-489E-9497-38321677D832}"/>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cap="none" spc="0" normalizeH="0">
                <a:ln>
                  <a:noFill/>
                </a:ln>
                <a:solidFill>
                  <a:prstClr val="black">
                    <a:tint val="75000"/>
                  </a:prstClr>
                </a:solidFill>
                <a:effectLst/>
                <a:uLnTx/>
                <a:uFillTx/>
              </a:rPr>
              <a:t>20XX/9/3</a:t>
            </a:r>
          </a:p>
        </p:txBody>
      </p:sp>
      <p:sp>
        <p:nvSpPr>
          <p:cNvPr id="19" name="页脚占位符 18">
            <a:extLst>
              <a:ext uri="{FF2B5EF4-FFF2-40B4-BE49-F238E27FC236}">
                <a16:creationId xmlns:a16="http://schemas.microsoft.com/office/drawing/2014/main" id="{A86EFF1E-AB9A-40FE-A0CF-794B56E5276A}"/>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cap="none" spc="0" normalizeH="0">
                <a:ln>
                  <a:noFill/>
                </a:ln>
                <a:solidFill>
                  <a:prstClr val="black">
                    <a:tint val="75000"/>
                  </a:prstClr>
                </a:solidFill>
                <a:effectLst/>
                <a:uLnTx/>
                <a:uFillTx/>
              </a:rPr>
              <a:t>演示文稿标题</a:t>
            </a:r>
          </a:p>
        </p:txBody>
      </p:sp>
      <p:sp>
        <p:nvSpPr>
          <p:cNvPr id="20" name="灯片编号占位符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altLang="zh-CN" sz="1200" b="0" i="0" u="none" strike="noStrike" kern="1200" cap="none" spc="0" normalizeH="0" baseline="0" smtClean="0">
                <a:ln>
                  <a:noFill/>
                </a:ln>
                <a:solidFill>
                  <a:prstClr val="black">
                    <a:tint val="75000"/>
                  </a:prstClr>
                </a:solidFill>
                <a:effectLst/>
                <a:uLnTx/>
                <a:uFillTx/>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a:ln>
                <a:noFill/>
              </a:ln>
              <a:solidFill>
                <a:prstClr val="black">
                  <a:tint val="75000"/>
                </a:prstClr>
              </a:solidFill>
              <a:effectLst/>
              <a:uLnTx/>
              <a:uFillTx/>
            </a:endParaRPr>
          </a:p>
        </p:txBody>
      </p:sp>
      <p:pic>
        <p:nvPicPr>
          <p:cNvPr id="13" name="图片 12">
            <a:extLst>
              <a:ext uri="{FF2B5EF4-FFF2-40B4-BE49-F238E27FC236}">
                <a16:creationId xmlns:a16="http://schemas.microsoft.com/office/drawing/2014/main" id="{584B302B-D3E7-46E6-832F-551BCD6B9BC8}"/>
              </a:ext>
            </a:extLst>
          </p:cNvPr>
          <p:cNvPicPr>
            <a:picLocks noChangeAspect="1"/>
          </p:cNvPicPr>
          <p:nvPr/>
        </p:nvPicPr>
        <p:blipFill>
          <a:blip r:embed="rId3"/>
          <a:stretch>
            <a:fillRect/>
          </a:stretch>
        </p:blipFill>
        <p:spPr>
          <a:xfrm>
            <a:off x="0" y="0"/>
            <a:ext cx="12192000" cy="6870168"/>
          </a:xfrm>
          <a:prstGeom prst="rect">
            <a:avLst/>
          </a:prstGeom>
        </p:spPr>
      </p:pic>
      <p:sp>
        <p:nvSpPr>
          <p:cNvPr id="2" name="标题 1">
            <a:extLst>
              <a:ext uri="{FF2B5EF4-FFF2-40B4-BE49-F238E27FC236}">
                <a16:creationId xmlns:a16="http://schemas.microsoft.com/office/drawing/2014/main" id="{1D46624E-1256-4074-A302-8EFDA23D77BF}"/>
              </a:ext>
            </a:extLst>
          </p:cNvPr>
          <p:cNvSpPr>
            <a:spLocks noGrp="1"/>
          </p:cNvSpPr>
          <p:nvPr>
            <p:ph type="title"/>
          </p:nvPr>
        </p:nvSpPr>
        <p:spPr>
          <a:xfrm>
            <a:off x="0" y="0"/>
            <a:ext cx="10515600" cy="1325563"/>
          </a:xfrm>
        </p:spPr>
        <p:txBody>
          <a:bodyPr rtlCol="0">
            <a:normAutofit/>
          </a:bodyPr>
          <a:lstStyle/>
          <a:p>
            <a:pPr marL="0" indent="0" rtl="0">
              <a:buNone/>
            </a:pPr>
            <a:r>
              <a:rPr lang="en-US" altLang="zh-CN" dirty="0">
                <a:solidFill>
                  <a:schemeClr val="bg1"/>
                </a:solidFill>
              </a:rPr>
              <a:t>Flutter</a:t>
            </a:r>
            <a:r>
              <a:rPr lang="zh-CN" altLang="en-US" dirty="0">
                <a:solidFill>
                  <a:schemeClr val="bg1"/>
                </a:solidFill>
              </a:rPr>
              <a:t>绘制原理</a:t>
            </a:r>
          </a:p>
        </p:txBody>
      </p:sp>
    </p:spTree>
    <p:extLst>
      <p:ext uri="{BB962C8B-B14F-4D97-AF65-F5344CB8AC3E}">
        <p14:creationId xmlns:p14="http://schemas.microsoft.com/office/powerpoint/2010/main" val="7243751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36E49C-11A0-4C95-8A6E-FC7E9C57C105}"/>
              </a:ext>
            </a:extLst>
          </p:cNvPr>
          <p:cNvSpPr>
            <a:spLocks noGrp="1"/>
          </p:cNvSpPr>
          <p:nvPr>
            <p:ph type="title"/>
          </p:nvPr>
        </p:nvSpPr>
        <p:spPr/>
        <p:txBody>
          <a:bodyPr rtlCol="0"/>
          <a:lstStyle/>
          <a:p>
            <a:pPr rtl="0"/>
            <a:r>
              <a:rPr lang="en-US" altLang="zh-CN" b="1" dirty="0"/>
              <a:t>Flutter</a:t>
            </a:r>
            <a:br>
              <a:rPr lang="en-US" altLang="zh-CN" b="1" dirty="0"/>
            </a:br>
            <a:r>
              <a:rPr lang="zh-CN" altLang="en-US" b="1" dirty="0"/>
              <a:t>构建</a:t>
            </a:r>
          </a:p>
        </p:txBody>
      </p:sp>
      <p:sp>
        <p:nvSpPr>
          <p:cNvPr id="3" name="内容占位符 2">
            <a:extLst>
              <a:ext uri="{FF2B5EF4-FFF2-40B4-BE49-F238E27FC236}">
                <a16:creationId xmlns:a16="http://schemas.microsoft.com/office/drawing/2014/main" id="{869C3FD2-AF88-4EF1-AFB7-5D31BD5AA0BF}"/>
              </a:ext>
            </a:extLst>
          </p:cNvPr>
          <p:cNvSpPr>
            <a:spLocks noGrp="1"/>
          </p:cNvSpPr>
          <p:nvPr>
            <p:ph idx="1"/>
          </p:nvPr>
        </p:nvSpPr>
        <p:spPr>
          <a:xfrm>
            <a:off x="5435600" y="1981200"/>
            <a:ext cx="5210048" cy="4176268"/>
          </a:xfrm>
        </p:spPr>
        <p:txBody>
          <a:bodyPr rtlCol="0">
            <a:normAutofit fontScale="92500" lnSpcReduction="10000"/>
          </a:bodyPr>
          <a:lstStyle/>
          <a:p>
            <a:pPr marL="0" indent="0" rtl="0">
              <a:buNone/>
            </a:pPr>
            <a:r>
              <a:rPr lang="zh-CN" altLang="en-US" dirty="0"/>
              <a:t>开发环境的搭建</a:t>
            </a:r>
            <a:endParaRPr lang="en-US" altLang="zh-CN" dirty="0"/>
          </a:p>
          <a:p>
            <a:pPr marL="0" indent="0" rtl="0">
              <a:buNone/>
            </a:pPr>
            <a:r>
              <a:rPr lang="zh-CN" altLang="en-US" dirty="0"/>
              <a:t>代码结构</a:t>
            </a:r>
            <a:endParaRPr lang="en-US" altLang="zh-CN" dirty="0"/>
          </a:p>
          <a:p>
            <a:pPr marL="0" indent="0" rtl="0">
              <a:buNone/>
            </a:pPr>
            <a:r>
              <a:rPr lang="zh-CN" altLang="en-US" dirty="0"/>
              <a:t>基底框架与生命周期</a:t>
            </a:r>
            <a:endParaRPr lang="en-US" altLang="zh-CN" dirty="0"/>
          </a:p>
          <a:p>
            <a:pPr marL="0" indent="0" rtl="0">
              <a:buNone/>
            </a:pPr>
            <a:r>
              <a:rPr lang="zh-CN" altLang="en-US" dirty="0"/>
              <a:t>容器类组件（</a:t>
            </a:r>
            <a:r>
              <a:rPr lang="en-US" altLang="zh-CN" dirty="0"/>
              <a:t>div</a:t>
            </a:r>
            <a:r>
              <a:rPr lang="zh-CN" altLang="en-US" dirty="0"/>
              <a:t>）</a:t>
            </a:r>
          </a:p>
          <a:p>
            <a:pPr marL="0" indent="0" rtl="0">
              <a:buNone/>
            </a:pPr>
            <a:r>
              <a:rPr lang="zh-CN" altLang="en-US" dirty="0"/>
              <a:t>布局类组件（</a:t>
            </a:r>
            <a:r>
              <a:rPr lang="en-US" altLang="zh-CN" dirty="0"/>
              <a:t>flex</a:t>
            </a:r>
            <a:r>
              <a:rPr lang="zh-CN" altLang="en-US" dirty="0"/>
              <a:t>）</a:t>
            </a:r>
          </a:p>
          <a:p>
            <a:pPr marL="0" indent="0" rtl="0">
              <a:buNone/>
            </a:pPr>
            <a:r>
              <a:rPr lang="zh-CN" altLang="en-US" dirty="0"/>
              <a:t>滚动组件与手势事件</a:t>
            </a:r>
            <a:endParaRPr lang="en-US" altLang="zh-CN" dirty="0"/>
          </a:p>
          <a:p>
            <a:pPr marL="0" indent="0" rtl="0">
              <a:buNone/>
            </a:pPr>
            <a:r>
              <a:rPr lang="zh-CN" altLang="en-US" dirty="0"/>
              <a:t>网络请求与异步</a:t>
            </a:r>
            <a:r>
              <a:rPr lang="en-US" altLang="zh-CN" dirty="0"/>
              <a:t>UI</a:t>
            </a:r>
            <a:r>
              <a:rPr lang="zh-CN" altLang="en-US" dirty="0"/>
              <a:t>更新</a:t>
            </a:r>
            <a:endParaRPr lang="en-US" altLang="zh-CN" dirty="0"/>
          </a:p>
          <a:p>
            <a:pPr marL="0" indent="0" rtl="0">
              <a:buNone/>
            </a:pPr>
            <a:r>
              <a:rPr lang="zh-CN" altLang="en-US" dirty="0"/>
              <a:t>数据状态管理 （</a:t>
            </a:r>
            <a:r>
              <a:rPr lang="en-US" altLang="zh-CN" dirty="0"/>
              <a:t>redux</a:t>
            </a:r>
            <a:r>
              <a:rPr lang="zh-CN" altLang="en-US" dirty="0"/>
              <a:t>）</a:t>
            </a:r>
            <a:endParaRPr lang="en-US" altLang="zh-CN" dirty="0"/>
          </a:p>
          <a:p>
            <a:pPr marL="0" indent="0" rtl="0">
              <a:buNone/>
            </a:pPr>
            <a:r>
              <a:rPr lang="zh-CN" altLang="en-US" dirty="0"/>
              <a:t>主题色，国际化等全局配置</a:t>
            </a:r>
          </a:p>
        </p:txBody>
      </p:sp>
    </p:spTree>
    <p:extLst>
      <p:ext uri="{BB962C8B-B14F-4D97-AF65-F5344CB8AC3E}">
        <p14:creationId xmlns:p14="http://schemas.microsoft.com/office/powerpoint/2010/main" val="42258493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6624E-1256-4074-A302-8EFDA23D77BF}"/>
              </a:ext>
            </a:extLst>
          </p:cNvPr>
          <p:cNvSpPr>
            <a:spLocks noGrp="1"/>
          </p:cNvSpPr>
          <p:nvPr>
            <p:ph type="title"/>
          </p:nvPr>
        </p:nvSpPr>
        <p:spPr/>
        <p:txBody>
          <a:bodyPr rtlCol="0"/>
          <a:lstStyle/>
          <a:p>
            <a:r>
              <a:rPr lang="zh-CN" altLang="en-US" dirty="0"/>
              <a:t>开发环境的搭建</a:t>
            </a:r>
          </a:p>
        </p:txBody>
      </p:sp>
      <p:sp>
        <p:nvSpPr>
          <p:cNvPr id="6" name="内容占位符 2">
            <a:extLst>
              <a:ext uri="{FF2B5EF4-FFF2-40B4-BE49-F238E27FC236}">
                <a16:creationId xmlns:a16="http://schemas.microsoft.com/office/drawing/2014/main" id="{9133288F-A967-466C-BFBF-851C123CD7B1}"/>
              </a:ext>
            </a:extLst>
          </p:cNvPr>
          <p:cNvSpPr txBox="1">
            <a:spLocks/>
          </p:cNvSpPr>
          <p:nvPr/>
        </p:nvSpPr>
        <p:spPr>
          <a:xfrm>
            <a:off x="1485900" y="1690688"/>
            <a:ext cx="6873748" cy="480568"/>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icrosoft YaHei UI" panose="020B0503020204020204" pitchFamily="34" charset="-122"/>
                <a:ea typeface="Microsoft YaHei U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icrosoft YaHei UI" panose="020B0503020204020204" pitchFamily="34" charset="-122"/>
                <a:ea typeface="Microsoft YaHei UI" panose="020B0503020204020204" pitchFamily="3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zh-CN" altLang="en-US" dirty="0"/>
          </a:p>
        </p:txBody>
      </p:sp>
      <p:sp>
        <p:nvSpPr>
          <p:cNvPr id="8" name="内容占位符 3">
            <a:extLst>
              <a:ext uri="{FF2B5EF4-FFF2-40B4-BE49-F238E27FC236}">
                <a16:creationId xmlns:a16="http://schemas.microsoft.com/office/drawing/2014/main" id="{F6FBB5EF-9191-4099-BAF8-5321C1A5C9BD}"/>
              </a:ext>
            </a:extLst>
          </p:cNvPr>
          <p:cNvSpPr>
            <a:spLocks noGrp="1"/>
          </p:cNvSpPr>
          <p:nvPr>
            <p:ph sz="half" idx="2"/>
          </p:nvPr>
        </p:nvSpPr>
        <p:spPr>
          <a:xfrm>
            <a:off x="1322388" y="1690688"/>
            <a:ext cx="9091612" cy="2627312"/>
          </a:xfrm>
        </p:spPr>
        <p:txBody>
          <a:bodyPr rtlCol="0"/>
          <a:lstStyle/>
          <a:p>
            <a:pPr marL="0" indent="0" rtl="0">
              <a:lnSpc>
                <a:spcPct val="100000"/>
              </a:lnSpc>
              <a:buNone/>
            </a:pPr>
            <a:r>
              <a:rPr lang="zh-CN" altLang="en-US" dirty="0">
                <a:solidFill>
                  <a:srgbClr val="00B0F0"/>
                </a:solidFill>
                <a:hlinkClick r:id="rId3">
                  <a:extLst>
                    <a:ext uri="{A12FA001-AC4F-418D-AE19-62706E023703}">
                      <ahyp:hlinkClr xmlns:ahyp="http://schemas.microsoft.com/office/drawing/2018/hyperlinkcolor" val="tx"/>
                    </a:ext>
                  </a:extLst>
                </a:hlinkClick>
              </a:rPr>
              <a:t>由于篇幅较长，请参考</a:t>
            </a:r>
            <a:r>
              <a:rPr lang="en-US" altLang="zh-CN" dirty="0">
                <a:solidFill>
                  <a:srgbClr val="00B0F0"/>
                </a:solidFill>
                <a:hlinkClick r:id="rId3">
                  <a:extLst>
                    <a:ext uri="{A12FA001-AC4F-418D-AE19-62706E023703}">
                      <ahyp:hlinkClr xmlns:ahyp="http://schemas.microsoft.com/office/drawing/2018/hyperlinkcolor" val="tx"/>
                    </a:ext>
                  </a:extLst>
                </a:hlinkClick>
              </a:rPr>
              <a:t>Demo</a:t>
            </a:r>
            <a:r>
              <a:rPr lang="zh-CN" altLang="en-US" dirty="0">
                <a:solidFill>
                  <a:srgbClr val="00B0F0"/>
                </a:solidFill>
                <a:hlinkClick r:id="rId3">
                  <a:extLst>
                    <a:ext uri="{A12FA001-AC4F-418D-AE19-62706E023703}">
                      <ahyp:hlinkClr xmlns:ahyp="http://schemas.microsoft.com/office/drawing/2018/hyperlinkcolor" val="tx"/>
                    </a:ext>
                  </a:extLst>
                </a:hlinkClick>
              </a:rPr>
              <a:t>的</a:t>
            </a:r>
            <a:r>
              <a:rPr lang="en-US" altLang="zh-CN" dirty="0">
                <a:solidFill>
                  <a:srgbClr val="00B0F0"/>
                </a:solidFill>
                <a:hlinkClick r:id="rId3">
                  <a:extLst>
                    <a:ext uri="{A12FA001-AC4F-418D-AE19-62706E023703}">
                      <ahyp:hlinkClr xmlns:ahyp="http://schemas.microsoft.com/office/drawing/2018/hyperlinkcolor" val="tx"/>
                    </a:ext>
                  </a:extLst>
                </a:hlinkClick>
              </a:rPr>
              <a:t>readme</a:t>
            </a:r>
            <a:r>
              <a:rPr lang="zh-CN" altLang="en-US" dirty="0">
                <a:solidFill>
                  <a:srgbClr val="00B0F0"/>
                </a:solidFill>
                <a:hlinkClick r:id="rId3">
                  <a:extLst>
                    <a:ext uri="{A12FA001-AC4F-418D-AE19-62706E023703}">
                      <ahyp:hlinkClr xmlns:ahyp="http://schemas.microsoft.com/office/drawing/2018/hyperlinkcolor" val="tx"/>
                    </a:ext>
                  </a:extLst>
                </a:hlinkClick>
              </a:rPr>
              <a:t>文档</a:t>
            </a:r>
            <a:endParaRPr lang="zh-CN" altLang="en-US" dirty="0">
              <a:solidFill>
                <a:srgbClr val="00B0F0"/>
              </a:solidFill>
            </a:endParaRPr>
          </a:p>
        </p:txBody>
      </p:sp>
    </p:spTree>
    <p:extLst>
      <p:ext uri="{BB962C8B-B14F-4D97-AF65-F5344CB8AC3E}">
        <p14:creationId xmlns:p14="http://schemas.microsoft.com/office/powerpoint/2010/main" val="255802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B290457-2071-4F7C-9327-CE85A282B4D5}"/>
              </a:ext>
            </a:extLst>
          </p:cNvPr>
          <p:cNvSpPr>
            <a:spLocks noGrp="1"/>
          </p:cNvSpPr>
          <p:nvPr>
            <p:ph type="title"/>
          </p:nvPr>
        </p:nvSpPr>
        <p:spPr/>
        <p:txBody>
          <a:bodyPr rtlCol="0"/>
          <a:lstStyle/>
          <a:p>
            <a:r>
              <a:rPr lang="en-US" altLang="zh-CN" dirty="0"/>
              <a:t>What is Flutter?</a:t>
            </a:r>
            <a:endParaRPr lang="zh-CN" altLang="en-US" dirty="0"/>
          </a:p>
        </p:txBody>
      </p:sp>
      <p:sp>
        <p:nvSpPr>
          <p:cNvPr id="5" name="内容占位符 4">
            <a:extLst>
              <a:ext uri="{FF2B5EF4-FFF2-40B4-BE49-F238E27FC236}">
                <a16:creationId xmlns:a16="http://schemas.microsoft.com/office/drawing/2014/main" id="{B67B1E24-2840-4BB0-AE5A-2320A01CB80F}"/>
              </a:ext>
            </a:extLst>
          </p:cNvPr>
          <p:cNvSpPr>
            <a:spLocks noGrp="1"/>
          </p:cNvSpPr>
          <p:nvPr>
            <p:ph idx="1"/>
          </p:nvPr>
        </p:nvSpPr>
        <p:spPr>
          <a:xfrm>
            <a:off x="539496" y="2950780"/>
            <a:ext cx="6001004" cy="1760346"/>
          </a:xfrm>
        </p:spPr>
        <p:txBody>
          <a:bodyPr rtlCol="0"/>
          <a:lstStyle/>
          <a:p>
            <a:pPr rtl="0"/>
            <a:r>
              <a:rPr lang="en-US" altLang="zh-CN" b="0" i="0" dirty="0">
                <a:solidFill>
                  <a:srgbClr val="4A4A4A"/>
                </a:solidFill>
                <a:effectLst/>
                <a:latin typeface="Google Sans"/>
              </a:rPr>
              <a:t>Flutter </a:t>
            </a:r>
            <a:r>
              <a:rPr lang="zh-CN" altLang="en-US" b="0" i="0" dirty="0">
                <a:solidFill>
                  <a:srgbClr val="4A4A4A"/>
                </a:solidFill>
                <a:effectLst/>
                <a:latin typeface="Google Sans"/>
              </a:rPr>
              <a:t>是 </a:t>
            </a:r>
            <a:r>
              <a:rPr lang="en-US" altLang="zh-CN" b="0" i="0" dirty="0">
                <a:solidFill>
                  <a:srgbClr val="4A4A4A"/>
                </a:solidFill>
                <a:effectLst/>
                <a:latin typeface="Google Sans"/>
              </a:rPr>
              <a:t>Google </a:t>
            </a:r>
            <a:r>
              <a:rPr lang="zh-CN" altLang="en-US" b="0" i="0" dirty="0">
                <a:solidFill>
                  <a:srgbClr val="4A4A4A"/>
                </a:solidFill>
                <a:effectLst/>
                <a:latin typeface="Google Sans"/>
              </a:rPr>
              <a:t>的 </a:t>
            </a:r>
            <a:r>
              <a:rPr lang="en-US" altLang="zh-CN" b="0" i="0" dirty="0">
                <a:solidFill>
                  <a:srgbClr val="4A4A4A"/>
                </a:solidFill>
                <a:effectLst/>
                <a:latin typeface="Google Sans"/>
              </a:rPr>
              <a:t>UI </a:t>
            </a:r>
            <a:r>
              <a:rPr lang="zh-CN" altLang="en-US" b="0" i="0" dirty="0">
                <a:solidFill>
                  <a:srgbClr val="4A4A4A"/>
                </a:solidFill>
                <a:effectLst/>
                <a:latin typeface="Google Sans"/>
              </a:rPr>
              <a:t>工具包，用于从单个代码库为</a:t>
            </a:r>
            <a:r>
              <a:rPr lang="zh-CN" altLang="en-US" b="0" i="0" strike="noStrike" dirty="0">
                <a:solidFill>
                  <a:srgbClr val="00B0F0"/>
                </a:solidFill>
                <a:effectLst/>
                <a:latin typeface="Google Sans"/>
              </a:rPr>
              <a:t>移动</a:t>
            </a:r>
            <a:r>
              <a:rPr lang="zh-CN" altLang="en-US" b="0" i="0" dirty="0">
                <a:solidFill>
                  <a:srgbClr val="4A4A4A"/>
                </a:solidFill>
                <a:effectLst/>
                <a:latin typeface="Google Sans"/>
              </a:rPr>
              <a:t>、</a:t>
            </a:r>
            <a:r>
              <a:rPr lang="en-US" altLang="zh-CN" b="0" i="0" dirty="0">
                <a:solidFill>
                  <a:srgbClr val="00B0F0"/>
                </a:solidFill>
                <a:effectLst/>
                <a:latin typeface="Google Sans"/>
              </a:rPr>
              <a:t>Web</a:t>
            </a:r>
            <a:r>
              <a:rPr lang="zh-CN" altLang="en-US" b="0" i="0" dirty="0">
                <a:solidFill>
                  <a:srgbClr val="4A4A4A"/>
                </a:solidFill>
                <a:effectLst/>
                <a:latin typeface="Google Sans"/>
              </a:rPr>
              <a:t>、</a:t>
            </a:r>
            <a:r>
              <a:rPr lang="zh-CN" altLang="en-US" dirty="0">
                <a:solidFill>
                  <a:srgbClr val="00B0F0"/>
                </a:solidFill>
                <a:latin typeface="Google Sans"/>
              </a:rPr>
              <a:t>桌面</a:t>
            </a:r>
            <a:r>
              <a:rPr lang="zh-CN" altLang="en-US" b="0" i="0" dirty="0">
                <a:solidFill>
                  <a:srgbClr val="4A4A4A"/>
                </a:solidFill>
                <a:effectLst/>
                <a:latin typeface="Google Sans"/>
              </a:rPr>
              <a:t>和</a:t>
            </a:r>
            <a:r>
              <a:rPr lang="zh-CN" altLang="en-US" b="0" i="0" dirty="0">
                <a:solidFill>
                  <a:srgbClr val="00B0F0"/>
                </a:solidFill>
                <a:effectLst/>
                <a:latin typeface="Google Sans"/>
              </a:rPr>
              <a:t>嵌入式</a:t>
            </a:r>
            <a:r>
              <a:rPr lang="zh-CN" altLang="en-US" b="0" i="0" dirty="0">
                <a:solidFill>
                  <a:srgbClr val="4A4A4A"/>
                </a:solidFill>
                <a:effectLst/>
                <a:latin typeface="Google Sans"/>
              </a:rPr>
              <a:t>设备构建漂亮的、本机编译的应用程序。</a:t>
            </a:r>
            <a:endParaRPr lang="zh-CN" altLang="en-US" dirty="0"/>
          </a:p>
        </p:txBody>
      </p:sp>
      <p:cxnSp>
        <p:nvCxnSpPr>
          <p:cNvPr id="9" name="直接连接符 8">
            <a:extLst>
              <a:ext uri="{FF2B5EF4-FFF2-40B4-BE49-F238E27FC236}">
                <a16:creationId xmlns:a16="http://schemas.microsoft.com/office/drawing/2014/main" id="{4B375325-9B0F-4BD7-ACCC-0C8A5157953D}"/>
              </a:ext>
            </a:extLst>
          </p:cNvPr>
          <p:cNvCxnSpPr>
            <a:cxnSpLocks/>
          </p:cNvCxnSpPr>
          <p:nvPr/>
        </p:nvCxnSpPr>
        <p:spPr>
          <a:xfrm>
            <a:off x="3200400" y="3390900"/>
            <a:ext cx="1257300"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7" name="直接连接符 16">
            <a:extLst>
              <a:ext uri="{FF2B5EF4-FFF2-40B4-BE49-F238E27FC236}">
                <a16:creationId xmlns:a16="http://schemas.microsoft.com/office/drawing/2014/main" id="{75B0F40C-8060-46BA-84C7-507C9E0F1D45}"/>
              </a:ext>
            </a:extLst>
          </p:cNvPr>
          <p:cNvCxnSpPr>
            <a:cxnSpLocks/>
          </p:cNvCxnSpPr>
          <p:nvPr/>
        </p:nvCxnSpPr>
        <p:spPr>
          <a:xfrm>
            <a:off x="1828800" y="3783903"/>
            <a:ext cx="3759200"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8" name="直接连接符 17">
            <a:extLst>
              <a:ext uri="{FF2B5EF4-FFF2-40B4-BE49-F238E27FC236}">
                <a16:creationId xmlns:a16="http://schemas.microsoft.com/office/drawing/2014/main" id="{69CE623B-5FDC-4E4A-8497-5A371AEC0D37}"/>
              </a:ext>
            </a:extLst>
          </p:cNvPr>
          <p:cNvCxnSpPr>
            <a:cxnSpLocks/>
          </p:cNvCxnSpPr>
          <p:nvPr/>
        </p:nvCxnSpPr>
        <p:spPr>
          <a:xfrm>
            <a:off x="2096516" y="4216400"/>
            <a:ext cx="1346200" cy="0"/>
          </a:xfrm>
          <a:prstGeom prst="line">
            <a:avLst/>
          </a:prstGeom>
          <a:ln w="571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219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randombar(horizontal)">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6624E-1256-4074-A302-8EFDA23D77BF}"/>
              </a:ext>
            </a:extLst>
          </p:cNvPr>
          <p:cNvSpPr>
            <a:spLocks noGrp="1"/>
          </p:cNvSpPr>
          <p:nvPr>
            <p:ph type="title"/>
          </p:nvPr>
        </p:nvSpPr>
        <p:spPr/>
        <p:txBody>
          <a:bodyPr rtlCol="0"/>
          <a:lstStyle/>
          <a:p>
            <a:pPr marL="0" indent="0" rtl="0">
              <a:buNone/>
            </a:pPr>
            <a:r>
              <a:rPr lang="zh-CN" altLang="en-US" dirty="0"/>
              <a:t>代码结构</a:t>
            </a:r>
            <a:endParaRPr lang="en-US" altLang="zh-CN" dirty="0"/>
          </a:p>
        </p:txBody>
      </p:sp>
      <p:pic>
        <p:nvPicPr>
          <p:cNvPr id="4" name="图片 3">
            <a:extLst>
              <a:ext uri="{FF2B5EF4-FFF2-40B4-BE49-F238E27FC236}">
                <a16:creationId xmlns:a16="http://schemas.microsoft.com/office/drawing/2014/main" id="{9E3040A3-6CBC-408F-9315-82D8A90FA9D8}"/>
              </a:ext>
            </a:extLst>
          </p:cNvPr>
          <p:cNvPicPr>
            <a:picLocks noChangeAspect="1"/>
          </p:cNvPicPr>
          <p:nvPr/>
        </p:nvPicPr>
        <p:blipFill>
          <a:blip r:embed="rId3"/>
          <a:stretch>
            <a:fillRect/>
          </a:stretch>
        </p:blipFill>
        <p:spPr>
          <a:xfrm>
            <a:off x="1494643" y="1434345"/>
            <a:ext cx="3417889" cy="2742260"/>
          </a:xfrm>
          <a:prstGeom prst="rect">
            <a:avLst/>
          </a:prstGeom>
        </p:spPr>
      </p:pic>
      <p:pic>
        <p:nvPicPr>
          <p:cNvPr id="6" name="图片 5">
            <a:extLst>
              <a:ext uri="{FF2B5EF4-FFF2-40B4-BE49-F238E27FC236}">
                <a16:creationId xmlns:a16="http://schemas.microsoft.com/office/drawing/2014/main" id="{DF89481D-E7E5-4057-81E7-03C0CD0F4F83}"/>
              </a:ext>
            </a:extLst>
          </p:cNvPr>
          <p:cNvPicPr>
            <a:picLocks noChangeAspect="1"/>
          </p:cNvPicPr>
          <p:nvPr/>
        </p:nvPicPr>
        <p:blipFill>
          <a:blip r:embed="rId4"/>
          <a:stretch>
            <a:fillRect/>
          </a:stretch>
        </p:blipFill>
        <p:spPr>
          <a:xfrm>
            <a:off x="8305800" y="1475904"/>
            <a:ext cx="2391557" cy="2659143"/>
          </a:xfrm>
          <a:prstGeom prst="rect">
            <a:avLst/>
          </a:prstGeom>
        </p:spPr>
      </p:pic>
      <p:graphicFrame>
        <p:nvGraphicFramePr>
          <p:cNvPr id="7" name="表格 6">
            <a:extLst>
              <a:ext uri="{FF2B5EF4-FFF2-40B4-BE49-F238E27FC236}">
                <a16:creationId xmlns:a16="http://schemas.microsoft.com/office/drawing/2014/main" id="{DF1289D9-2D51-4129-B65D-4AD9E0A8A06A}"/>
              </a:ext>
            </a:extLst>
          </p:cNvPr>
          <p:cNvGraphicFramePr>
            <a:graphicFrameLocks noGrp="1"/>
          </p:cNvGraphicFramePr>
          <p:nvPr>
            <p:extLst>
              <p:ext uri="{D42A27DB-BD31-4B8C-83A1-F6EECF244321}">
                <p14:modId xmlns:p14="http://schemas.microsoft.com/office/powerpoint/2010/main" val="3512129776"/>
              </p:ext>
            </p:extLst>
          </p:nvPr>
        </p:nvGraphicFramePr>
        <p:xfrm>
          <a:off x="1494643" y="4357369"/>
          <a:ext cx="9588500" cy="2500631"/>
        </p:xfrm>
        <a:graphic>
          <a:graphicData uri="http://schemas.openxmlformats.org/drawingml/2006/table">
            <a:tbl>
              <a:tblPr/>
              <a:tblGrid>
                <a:gridCol w="4794250">
                  <a:extLst>
                    <a:ext uri="{9D8B030D-6E8A-4147-A177-3AD203B41FA5}">
                      <a16:colId xmlns:a16="http://schemas.microsoft.com/office/drawing/2014/main" val="1383928983"/>
                    </a:ext>
                  </a:extLst>
                </a:gridCol>
                <a:gridCol w="4794250">
                  <a:extLst>
                    <a:ext uri="{9D8B030D-6E8A-4147-A177-3AD203B41FA5}">
                      <a16:colId xmlns:a16="http://schemas.microsoft.com/office/drawing/2014/main" val="947127221"/>
                    </a:ext>
                  </a:extLst>
                </a:gridCol>
              </a:tblGrid>
              <a:tr h="648311">
                <a:tc>
                  <a:txBody>
                    <a:bodyPr/>
                    <a:lstStyle/>
                    <a:p>
                      <a:r>
                        <a:rPr lang="en-US" dirty="0">
                          <a:effectLst/>
                        </a:rPr>
                        <a:t>common</a:t>
                      </a:r>
                    </a:p>
                  </a:txBody>
                  <a:tcPr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zh-CN" altLang="en-US" dirty="0">
                          <a:effectLst/>
                        </a:rPr>
                        <a:t>一些工具类，如通用方法类、网络接口类、保存全局变量的静态类等</a:t>
                      </a:r>
                    </a:p>
                  </a:txBody>
                  <a:tcPr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381352147"/>
                  </a:ext>
                </a:extLst>
              </a:tr>
              <a:tr h="370464">
                <a:tc>
                  <a:txBody>
                    <a:bodyPr/>
                    <a:lstStyle/>
                    <a:p>
                      <a:r>
                        <a:rPr lang="en-US">
                          <a:effectLst/>
                        </a:rPr>
                        <a:t>l10n</a:t>
                      </a:r>
                    </a:p>
                  </a:txBody>
                  <a:tcPr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zh-CN" altLang="en-US">
                          <a:effectLst/>
                        </a:rPr>
                        <a:t>国际化相关的类都在此目录下</a:t>
                      </a:r>
                    </a:p>
                  </a:txBody>
                  <a:tcPr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924685191"/>
                  </a:ext>
                </a:extLst>
              </a:tr>
              <a:tr h="370464">
                <a:tc>
                  <a:txBody>
                    <a:bodyPr/>
                    <a:lstStyle/>
                    <a:p>
                      <a:r>
                        <a:rPr lang="en-US" dirty="0">
                          <a:effectLst/>
                        </a:rPr>
                        <a:t>models</a:t>
                      </a:r>
                    </a:p>
                  </a:txBody>
                  <a:tcPr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effectLst/>
                        </a:rPr>
                        <a:t>Json</a:t>
                      </a:r>
                      <a:r>
                        <a:rPr lang="zh-CN" altLang="en-US">
                          <a:effectLst/>
                        </a:rPr>
                        <a:t>文件对应的</a:t>
                      </a:r>
                      <a:r>
                        <a:rPr lang="en-US">
                          <a:effectLst/>
                        </a:rPr>
                        <a:t>Dart Model</a:t>
                      </a:r>
                      <a:r>
                        <a:rPr lang="zh-CN" altLang="en-US">
                          <a:effectLst/>
                        </a:rPr>
                        <a:t>类会在此目录下</a:t>
                      </a:r>
                    </a:p>
                  </a:txBody>
                  <a:tcPr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873581935"/>
                  </a:ext>
                </a:extLst>
              </a:tr>
              <a:tr h="370464">
                <a:tc>
                  <a:txBody>
                    <a:bodyPr/>
                    <a:lstStyle/>
                    <a:p>
                      <a:r>
                        <a:rPr lang="en-US" dirty="0">
                          <a:effectLst/>
                        </a:rPr>
                        <a:t>states</a:t>
                      </a:r>
                    </a:p>
                  </a:txBody>
                  <a:tcPr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zh-CN" altLang="en-US">
                          <a:effectLst/>
                        </a:rPr>
                        <a:t>保存</a:t>
                      </a:r>
                      <a:r>
                        <a:rPr lang="en-US" altLang="zh-CN">
                          <a:effectLst/>
                        </a:rPr>
                        <a:t>APP</a:t>
                      </a:r>
                      <a:r>
                        <a:rPr lang="zh-CN" altLang="en-US">
                          <a:effectLst/>
                        </a:rPr>
                        <a:t>中需要跨组件共享的状态类</a:t>
                      </a:r>
                    </a:p>
                  </a:txBody>
                  <a:tcPr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952528531"/>
                  </a:ext>
                </a:extLst>
              </a:tr>
              <a:tr h="370464">
                <a:tc>
                  <a:txBody>
                    <a:bodyPr/>
                    <a:lstStyle/>
                    <a:p>
                      <a:r>
                        <a:rPr lang="en-US" dirty="0">
                          <a:effectLst/>
                        </a:rPr>
                        <a:t>routes</a:t>
                      </a:r>
                    </a:p>
                  </a:txBody>
                  <a:tcPr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zh-CN" altLang="en-US" dirty="0">
                          <a:effectLst/>
                        </a:rPr>
                        <a:t>存放所有路由页面类</a:t>
                      </a:r>
                    </a:p>
                  </a:txBody>
                  <a:tcPr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449583091"/>
                  </a:ext>
                </a:extLst>
              </a:tr>
              <a:tr h="370464">
                <a:tc>
                  <a:txBody>
                    <a:bodyPr/>
                    <a:lstStyle/>
                    <a:p>
                      <a:r>
                        <a:rPr lang="en-US" dirty="0">
                          <a:effectLst/>
                        </a:rPr>
                        <a:t>widgets</a:t>
                      </a:r>
                    </a:p>
                  </a:txBody>
                  <a:tcPr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altLang="zh-CN" dirty="0">
                          <a:effectLst/>
                        </a:rPr>
                        <a:t>APP</a:t>
                      </a:r>
                      <a:r>
                        <a:rPr lang="zh-CN" altLang="en-US" dirty="0">
                          <a:effectLst/>
                        </a:rPr>
                        <a:t>内封装的一些</a:t>
                      </a:r>
                      <a:r>
                        <a:rPr lang="en-US" altLang="zh-CN" dirty="0">
                          <a:effectLst/>
                        </a:rPr>
                        <a:t>Widget</a:t>
                      </a:r>
                      <a:r>
                        <a:rPr lang="zh-CN" altLang="en-US" dirty="0">
                          <a:effectLst/>
                        </a:rPr>
                        <a:t>组件都在该目录下</a:t>
                      </a:r>
                    </a:p>
                  </a:txBody>
                  <a:tcPr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732818889"/>
                  </a:ext>
                </a:extLst>
              </a:tr>
            </a:tbl>
          </a:graphicData>
        </a:graphic>
      </p:graphicFrame>
    </p:spTree>
    <p:extLst>
      <p:ext uri="{BB962C8B-B14F-4D97-AF65-F5344CB8AC3E}">
        <p14:creationId xmlns:p14="http://schemas.microsoft.com/office/powerpoint/2010/main" val="123627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6624E-1256-4074-A302-8EFDA23D77BF}"/>
              </a:ext>
            </a:extLst>
          </p:cNvPr>
          <p:cNvSpPr>
            <a:spLocks noGrp="1"/>
          </p:cNvSpPr>
          <p:nvPr>
            <p:ph type="title"/>
          </p:nvPr>
        </p:nvSpPr>
        <p:spPr/>
        <p:txBody>
          <a:bodyPr rtlCol="0">
            <a:normAutofit/>
          </a:bodyPr>
          <a:lstStyle/>
          <a:p>
            <a:pPr marL="0" indent="0" rtl="0">
              <a:buNone/>
            </a:pPr>
            <a:r>
              <a:rPr lang="zh-CN" altLang="en-US" dirty="0"/>
              <a:t>基底框架</a:t>
            </a:r>
          </a:p>
        </p:txBody>
      </p:sp>
      <p:sp>
        <p:nvSpPr>
          <p:cNvPr id="20" name="灯片编号占位符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altLang="zh-CN" sz="1200" b="0" i="0" u="none" strike="noStrike" kern="1200" cap="none" spc="0" normalizeH="0" baseline="0" smtClean="0">
                <a:ln>
                  <a:noFill/>
                </a:ln>
                <a:solidFill>
                  <a:prstClr val="black">
                    <a:tint val="75000"/>
                  </a:prstClr>
                </a:solidFill>
                <a:effectLst/>
                <a:uLnTx/>
                <a:uFillTx/>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a:ln>
                <a:noFill/>
              </a:ln>
              <a:solidFill>
                <a:prstClr val="black">
                  <a:tint val="75000"/>
                </a:prstClr>
              </a:solidFill>
              <a:effectLst/>
              <a:uLnTx/>
              <a:uFillTx/>
            </a:endParaRPr>
          </a:p>
        </p:txBody>
      </p:sp>
      <p:sp>
        <p:nvSpPr>
          <p:cNvPr id="6" name="文本占位符 2">
            <a:extLst>
              <a:ext uri="{FF2B5EF4-FFF2-40B4-BE49-F238E27FC236}">
                <a16:creationId xmlns:a16="http://schemas.microsoft.com/office/drawing/2014/main" id="{5217D527-0C11-4728-98CA-5E75405DA884}"/>
              </a:ext>
            </a:extLst>
          </p:cNvPr>
          <p:cNvSpPr>
            <a:spLocks noGrp="1"/>
          </p:cNvSpPr>
          <p:nvPr>
            <p:ph type="body" idx="1"/>
          </p:nvPr>
        </p:nvSpPr>
        <p:spPr>
          <a:xfrm>
            <a:off x="839789" y="1514476"/>
            <a:ext cx="4989512" cy="708024"/>
          </a:xfrm>
        </p:spPr>
        <p:txBody>
          <a:bodyPr rtlCol="0"/>
          <a:lstStyle/>
          <a:p>
            <a:pPr rtl="0"/>
            <a:r>
              <a:rPr lang="en-US" altLang="zh-CN" dirty="0"/>
              <a:t>1. </a:t>
            </a:r>
            <a:r>
              <a:rPr lang="zh-CN" altLang="en-US" dirty="0"/>
              <a:t>入口文件，</a:t>
            </a:r>
            <a:r>
              <a:rPr lang="en-US" altLang="zh-CN" dirty="0" err="1"/>
              <a:t>main.dart</a:t>
            </a:r>
            <a:endParaRPr lang="zh-CN" altLang="en-US" dirty="0"/>
          </a:p>
        </p:txBody>
      </p:sp>
      <p:sp>
        <p:nvSpPr>
          <p:cNvPr id="4" name="内容占位符 3">
            <a:extLst>
              <a:ext uri="{FF2B5EF4-FFF2-40B4-BE49-F238E27FC236}">
                <a16:creationId xmlns:a16="http://schemas.microsoft.com/office/drawing/2014/main" id="{E0D672CB-4FAB-439C-BEBB-53D65E5B8D4B}"/>
              </a:ext>
            </a:extLst>
          </p:cNvPr>
          <p:cNvSpPr>
            <a:spLocks noGrp="1"/>
          </p:cNvSpPr>
          <p:nvPr>
            <p:ph sz="half" idx="2"/>
          </p:nvPr>
        </p:nvSpPr>
        <p:spPr>
          <a:xfrm>
            <a:off x="1409700" y="3189289"/>
            <a:ext cx="6654799" cy="708024"/>
          </a:xfrm>
        </p:spPr>
        <p:txBody>
          <a:bodyPr>
            <a:normAutofit fontScale="85000" lnSpcReduction="20000"/>
          </a:bodyPr>
          <a:lstStyle/>
          <a:p>
            <a:pPr marL="0" indent="0">
              <a:buNone/>
            </a:pPr>
            <a:r>
              <a:rPr lang="zh-CN" altLang="en-US" b="0" i="0" dirty="0">
                <a:solidFill>
                  <a:srgbClr val="2C3E50"/>
                </a:solidFill>
                <a:effectLst/>
                <a:latin typeface="-apple-system"/>
              </a:rPr>
              <a:t>在</a:t>
            </a:r>
            <a:r>
              <a:rPr lang="en-US" altLang="zh-CN" b="0" i="0" dirty="0">
                <a:solidFill>
                  <a:srgbClr val="2C3E50"/>
                </a:solidFill>
                <a:effectLst/>
                <a:latin typeface="-apple-system"/>
              </a:rPr>
              <a:t>Flutter</a:t>
            </a:r>
            <a:r>
              <a:rPr lang="zh-CN" altLang="en-US" b="0" i="0" dirty="0">
                <a:solidFill>
                  <a:srgbClr val="2C3E50"/>
                </a:solidFill>
                <a:effectLst/>
                <a:latin typeface="-apple-system"/>
              </a:rPr>
              <a:t>中几乎所有的对象都是一个</a:t>
            </a:r>
            <a:r>
              <a:rPr lang="en-US" altLang="zh-CN" b="0" i="0" dirty="0">
                <a:solidFill>
                  <a:srgbClr val="2C3E50"/>
                </a:solidFill>
                <a:effectLst/>
                <a:latin typeface="-apple-system"/>
              </a:rPr>
              <a:t>Widget</a:t>
            </a:r>
            <a:r>
              <a:rPr lang="zh-CN" altLang="en-US" dirty="0">
                <a:solidFill>
                  <a:srgbClr val="2C3E50"/>
                </a:solidFill>
                <a:latin typeface="-apple-system"/>
              </a:rPr>
              <a:t>。</a:t>
            </a:r>
            <a:endParaRPr lang="en-US" altLang="zh-CN" dirty="0">
              <a:solidFill>
                <a:srgbClr val="2C3E50"/>
              </a:solidFill>
              <a:latin typeface="-apple-system"/>
            </a:endParaRPr>
          </a:p>
          <a:p>
            <a:pPr marL="0" indent="0">
              <a:buNone/>
            </a:pPr>
            <a:r>
              <a:rPr lang="zh-CN" altLang="en-US" b="0" i="0" dirty="0">
                <a:solidFill>
                  <a:srgbClr val="2C3E50"/>
                </a:solidFill>
                <a:effectLst/>
                <a:latin typeface="-apple-system"/>
              </a:rPr>
              <a:t>它不仅可以表示</a:t>
            </a:r>
            <a:r>
              <a:rPr lang="en-US" altLang="zh-CN" b="0" i="0" dirty="0">
                <a:solidFill>
                  <a:srgbClr val="2C3E50"/>
                </a:solidFill>
                <a:effectLst/>
                <a:latin typeface="-apple-system"/>
              </a:rPr>
              <a:t>UI</a:t>
            </a:r>
            <a:r>
              <a:rPr lang="zh-CN" altLang="en-US" b="0" i="0" dirty="0">
                <a:solidFill>
                  <a:srgbClr val="2C3E50"/>
                </a:solidFill>
                <a:effectLst/>
                <a:latin typeface="-apple-system"/>
              </a:rPr>
              <a:t>元素，也可以表示一些功能性的组件。</a:t>
            </a:r>
            <a:endParaRPr lang="zh-CN" altLang="en-US" dirty="0"/>
          </a:p>
        </p:txBody>
      </p:sp>
      <p:sp>
        <p:nvSpPr>
          <p:cNvPr id="10" name="文本占位符 2">
            <a:extLst>
              <a:ext uri="{FF2B5EF4-FFF2-40B4-BE49-F238E27FC236}">
                <a16:creationId xmlns:a16="http://schemas.microsoft.com/office/drawing/2014/main" id="{796DB113-6C73-4416-95AC-A091C241604D}"/>
              </a:ext>
            </a:extLst>
          </p:cNvPr>
          <p:cNvSpPr txBox="1">
            <a:spLocks/>
          </p:cNvSpPr>
          <p:nvPr/>
        </p:nvSpPr>
        <p:spPr>
          <a:xfrm>
            <a:off x="838200" y="2222500"/>
            <a:ext cx="8077993" cy="7080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icrosoft YaHei UI" panose="020B0503020204020204" pitchFamily="34" charset="-122"/>
                <a:ea typeface="Microsoft YaHei U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icrosoft YaHei UI" panose="020B0503020204020204" pitchFamily="34" charset="-122"/>
                <a:ea typeface="Microsoft YaHei UI" panose="020B0503020204020204" pitchFamily="3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ltLang="zh-CN" dirty="0"/>
              <a:t>2. </a:t>
            </a:r>
            <a:r>
              <a:rPr lang="en-US" altLang="zh-CN" b="0" dirty="0" err="1">
                <a:solidFill>
                  <a:srgbClr val="267F99"/>
                </a:solidFill>
                <a:effectLst/>
                <a:latin typeface="Consolas" panose="020B0609020204030204" pitchFamily="49" charset="0"/>
              </a:rPr>
              <a:t>StatelessWidget</a:t>
            </a:r>
            <a:r>
              <a:rPr lang="en-US" altLang="zh-CN" b="0" dirty="0">
                <a:effectLst/>
                <a:latin typeface="Consolas" panose="020B0609020204030204" pitchFamily="49" charset="0"/>
              </a:rPr>
              <a:t> </a:t>
            </a:r>
            <a:r>
              <a:rPr lang="zh-CN" altLang="en-US" b="0" dirty="0">
                <a:effectLst/>
                <a:latin typeface="Consolas" panose="020B0609020204030204" pitchFamily="49" charset="0"/>
              </a:rPr>
              <a:t>与 </a:t>
            </a:r>
            <a:r>
              <a:rPr lang="en-US" altLang="zh-CN" b="0" dirty="0" err="1">
                <a:solidFill>
                  <a:srgbClr val="267F99"/>
                </a:solidFill>
                <a:effectLst/>
                <a:latin typeface="Consolas" panose="020B0609020204030204" pitchFamily="49" charset="0"/>
              </a:rPr>
              <a:t>StatefulWidget</a:t>
            </a:r>
            <a:endParaRPr lang="en-US" altLang="zh-CN" b="0" dirty="0">
              <a:solidFill>
                <a:srgbClr val="000000"/>
              </a:solidFill>
              <a:effectLst/>
              <a:latin typeface="Consolas" panose="020B0609020204030204" pitchFamily="49" charset="0"/>
            </a:endParaRPr>
          </a:p>
        </p:txBody>
      </p:sp>
      <p:sp>
        <p:nvSpPr>
          <p:cNvPr id="12" name="文本框 11">
            <a:extLst>
              <a:ext uri="{FF2B5EF4-FFF2-40B4-BE49-F238E27FC236}">
                <a16:creationId xmlns:a16="http://schemas.microsoft.com/office/drawing/2014/main" id="{C89DD2A5-0CAF-4CC6-815B-B6019F5D95B8}"/>
              </a:ext>
            </a:extLst>
          </p:cNvPr>
          <p:cNvSpPr txBox="1"/>
          <p:nvPr/>
        </p:nvSpPr>
        <p:spPr>
          <a:xfrm>
            <a:off x="1409700" y="4121149"/>
            <a:ext cx="8953500" cy="657226"/>
          </a:xfrm>
          <a:prstGeom prst="rect">
            <a:avLst/>
          </a:prstGeom>
          <a:noFill/>
        </p:spPr>
        <p:txBody>
          <a:bodyPr wrap="square">
            <a:spAutoFit/>
          </a:bodyPr>
          <a:lstStyle/>
          <a:p>
            <a:r>
              <a:rPr lang="en-US" altLang="zh-CN" b="0" i="0" dirty="0">
                <a:solidFill>
                  <a:srgbClr val="2C3E50"/>
                </a:solidFill>
                <a:effectLst/>
                <a:latin typeface="-apple-system"/>
              </a:rPr>
              <a:t>Widget</a:t>
            </a:r>
            <a:r>
              <a:rPr lang="zh-CN" altLang="en-US" b="0" i="0" dirty="0">
                <a:solidFill>
                  <a:srgbClr val="2C3E50"/>
                </a:solidFill>
                <a:effectLst/>
                <a:latin typeface="-apple-system"/>
              </a:rPr>
              <a:t>的功能是“描述一个</a:t>
            </a:r>
            <a:r>
              <a:rPr lang="en-US" altLang="zh-CN" b="0" i="0" dirty="0">
                <a:solidFill>
                  <a:srgbClr val="2C3E50"/>
                </a:solidFill>
                <a:effectLst/>
                <a:latin typeface="-apple-system"/>
              </a:rPr>
              <a:t>UI</a:t>
            </a:r>
            <a:r>
              <a:rPr lang="zh-CN" altLang="en-US" b="0" i="0" dirty="0">
                <a:solidFill>
                  <a:srgbClr val="2C3E50"/>
                </a:solidFill>
                <a:effectLst/>
                <a:latin typeface="-apple-system"/>
              </a:rPr>
              <a:t>元素的配置数据”，它就是说，</a:t>
            </a:r>
            <a:r>
              <a:rPr lang="en-US" altLang="zh-CN" b="0" i="0" dirty="0">
                <a:solidFill>
                  <a:srgbClr val="2C3E50"/>
                </a:solidFill>
                <a:effectLst/>
                <a:latin typeface="-apple-system"/>
              </a:rPr>
              <a:t>Widget</a:t>
            </a:r>
            <a:r>
              <a:rPr lang="zh-CN" altLang="en-US" b="0" i="0" dirty="0">
                <a:solidFill>
                  <a:srgbClr val="2C3E50"/>
                </a:solidFill>
                <a:effectLst/>
                <a:latin typeface="-apple-system"/>
              </a:rPr>
              <a:t>其实并不是表示最终绘制在设备屏幕上的显示元素，而它只是描述显示元素的一个配置数据。</a:t>
            </a:r>
            <a:endParaRPr lang="zh-CN" altLang="en-US" dirty="0"/>
          </a:p>
        </p:txBody>
      </p:sp>
      <p:pic>
        <p:nvPicPr>
          <p:cNvPr id="20482" name="Picture 2" descr="图14-0">
            <a:extLst>
              <a:ext uri="{FF2B5EF4-FFF2-40B4-BE49-F238E27FC236}">
                <a16:creationId xmlns:a16="http://schemas.microsoft.com/office/drawing/2014/main" id="{7CB935B0-8B25-42E2-8A07-12577E990E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700" y="5002211"/>
            <a:ext cx="61341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1042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6624E-1256-4074-A302-8EFDA23D77BF}"/>
              </a:ext>
            </a:extLst>
          </p:cNvPr>
          <p:cNvSpPr>
            <a:spLocks noGrp="1"/>
          </p:cNvSpPr>
          <p:nvPr>
            <p:ph type="title"/>
          </p:nvPr>
        </p:nvSpPr>
        <p:spPr>
          <a:xfrm>
            <a:off x="0" y="254514"/>
            <a:ext cx="10515600" cy="1325563"/>
          </a:xfrm>
        </p:spPr>
        <p:txBody>
          <a:bodyPr rtlCol="0">
            <a:normAutofit/>
          </a:bodyPr>
          <a:lstStyle/>
          <a:p>
            <a:pPr marL="0" indent="0" rtl="0">
              <a:buNone/>
            </a:pPr>
            <a:r>
              <a:rPr lang="en-US" altLang="zh-CN" dirty="0" err="1"/>
              <a:t>StatelessWidget</a:t>
            </a:r>
            <a:r>
              <a:rPr lang="en-US" altLang="zh-CN" dirty="0"/>
              <a:t> </a:t>
            </a:r>
            <a:r>
              <a:rPr lang="zh-CN" altLang="en-US" dirty="0"/>
              <a:t>与 </a:t>
            </a:r>
            <a:r>
              <a:rPr lang="en-US" altLang="zh-CN" dirty="0" err="1"/>
              <a:t>StatefulWidget</a:t>
            </a:r>
            <a:endParaRPr lang="zh-CN" altLang="en-US" dirty="0"/>
          </a:p>
        </p:txBody>
      </p:sp>
      <p:sp>
        <p:nvSpPr>
          <p:cNvPr id="18" name="日期占位符 17">
            <a:extLst>
              <a:ext uri="{FF2B5EF4-FFF2-40B4-BE49-F238E27FC236}">
                <a16:creationId xmlns:a16="http://schemas.microsoft.com/office/drawing/2014/main" id="{93F1F6E8-FB29-489E-9497-38321677D832}"/>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cap="none" spc="0" normalizeH="0">
                <a:ln>
                  <a:noFill/>
                </a:ln>
                <a:solidFill>
                  <a:prstClr val="black">
                    <a:tint val="75000"/>
                  </a:prstClr>
                </a:solidFill>
                <a:effectLst/>
                <a:uLnTx/>
                <a:uFillTx/>
              </a:rPr>
              <a:t>20XX/9/3</a:t>
            </a:r>
          </a:p>
        </p:txBody>
      </p:sp>
      <p:sp>
        <p:nvSpPr>
          <p:cNvPr id="19" name="页脚占位符 18">
            <a:extLst>
              <a:ext uri="{FF2B5EF4-FFF2-40B4-BE49-F238E27FC236}">
                <a16:creationId xmlns:a16="http://schemas.microsoft.com/office/drawing/2014/main" id="{A86EFF1E-AB9A-40FE-A0CF-794B56E5276A}"/>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cap="none" spc="0" normalizeH="0">
                <a:ln>
                  <a:noFill/>
                </a:ln>
                <a:solidFill>
                  <a:prstClr val="black">
                    <a:tint val="75000"/>
                  </a:prstClr>
                </a:solidFill>
                <a:effectLst/>
                <a:uLnTx/>
                <a:uFillTx/>
              </a:rPr>
              <a:t>演示文稿标题</a:t>
            </a:r>
          </a:p>
        </p:txBody>
      </p:sp>
      <p:sp>
        <p:nvSpPr>
          <p:cNvPr id="20" name="灯片编号占位符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altLang="zh-CN" sz="1200" b="0" i="0" u="none" strike="noStrike" kern="1200" cap="none" spc="0" normalizeH="0" baseline="0" smtClean="0">
                <a:ln>
                  <a:noFill/>
                </a:ln>
                <a:solidFill>
                  <a:prstClr val="black">
                    <a:tint val="75000"/>
                  </a:prstClr>
                </a:solidFill>
                <a:effectLst/>
                <a:uLnTx/>
                <a:uFillTx/>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a:ln>
                <a:noFill/>
              </a:ln>
              <a:solidFill>
                <a:prstClr val="black">
                  <a:tint val="75000"/>
                </a:prstClr>
              </a:solidFill>
              <a:effectLst/>
              <a:uLnTx/>
              <a:uFillTx/>
            </a:endParaRPr>
          </a:p>
        </p:txBody>
      </p:sp>
      <p:pic>
        <p:nvPicPr>
          <p:cNvPr id="6" name="图片 5">
            <a:extLst>
              <a:ext uri="{FF2B5EF4-FFF2-40B4-BE49-F238E27FC236}">
                <a16:creationId xmlns:a16="http://schemas.microsoft.com/office/drawing/2014/main" id="{93BB2A9B-C112-470D-9962-9C7B6A32194F}"/>
              </a:ext>
            </a:extLst>
          </p:cNvPr>
          <p:cNvPicPr>
            <a:picLocks noChangeAspect="1"/>
          </p:cNvPicPr>
          <p:nvPr/>
        </p:nvPicPr>
        <p:blipFill>
          <a:blip r:embed="rId3"/>
          <a:stretch>
            <a:fillRect/>
          </a:stretch>
        </p:blipFill>
        <p:spPr>
          <a:xfrm>
            <a:off x="0" y="1580077"/>
            <a:ext cx="12191839" cy="5141398"/>
          </a:xfrm>
          <a:prstGeom prst="rect">
            <a:avLst/>
          </a:prstGeom>
        </p:spPr>
      </p:pic>
      <p:sp>
        <p:nvSpPr>
          <p:cNvPr id="8" name="文本框 7">
            <a:extLst>
              <a:ext uri="{FF2B5EF4-FFF2-40B4-BE49-F238E27FC236}">
                <a16:creationId xmlns:a16="http://schemas.microsoft.com/office/drawing/2014/main" id="{534E5BBD-10A3-456A-BD48-956958D21D21}"/>
              </a:ext>
            </a:extLst>
          </p:cNvPr>
          <p:cNvSpPr txBox="1"/>
          <p:nvPr/>
        </p:nvSpPr>
        <p:spPr>
          <a:xfrm>
            <a:off x="1057275" y="1580077"/>
            <a:ext cx="4594225" cy="646331"/>
          </a:xfrm>
          <a:prstGeom prst="rect">
            <a:avLst/>
          </a:prstGeom>
          <a:noFill/>
        </p:spPr>
        <p:txBody>
          <a:bodyPr wrap="square">
            <a:spAutoFit/>
          </a:bodyPr>
          <a:lstStyle/>
          <a:p>
            <a:r>
              <a:rPr lang="zh-CN" altLang="en-US" dirty="0"/>
              <a:t>StatelessWidget只是继承于</a:t>
            </a:r>
            <a:r>
              <a:rPr lang="en-US" altLang="zh-CN" dirty="0"/>
              <a:t>Widget</a:t>
            </a:r>
            <a:r>
              <a:rPr lang="zh-CN" altLang="en-US" dirty="0"/>
              <a:t>类，</a:t>
            </a:r>
            <a:endParaRPr lang="en-US" altLang="zh-CN" dirty="0"/>
          </a:p>
          <a:p>
            <a:r>
              <a:rPr lang="zh-CN" altLang="en-US" dirty="0"/>
              <a:t>内部仅仅是重写了createElement方法</a:t>
            </a:r>
          </a:p>
        </p:txBody>
      </p:sp>
      <p:sp>
        <p:nvSpPr>
          <p:cNvPr id="9" name="文本框 8">
            <a:extLst>
              <a:ext uri="{FF2B5EF4-FFF2-40B4-BE49-F238E27FC236}">
                <a16:creationId xmlns:a16="http://schemas.microsoft.com/office/drawing/2014/main" id="{EDADA06F-A5FF-4C43-BF23-7E1991C3C0AB}"/>
              </a:ext>
            </a:extLst>
          </p:cNvPr>
          <p:cNvSpPr txBox="1"/>
          <p:nvPr/>
        </p:nvSpPr>
        <p:spPr>
          <a:xfrm>
            <a:off x="7277100" y="1460500"/>
            <a:ext cx="4914739" cy="923330"/>
          </a:xfrm>
          <a:prstGeom prst="rect">
            <a:avLst/>
          </a:prstGeom>
          <a:noFill/>
        </p:spPr>
        <p:txBody>
          <a:bodyPr wrap="square">
            <a:spAutoFit/>
          </a:bodyPr>
          <a:lstStyle/>
          <a:p>
            <a:r>
              <a:rPr lang="zh-CN" altLang="en-US" dirty="0"/>
              <a:t>State</a:t>
            </a:r>
            <a:r>
              <a:rPr lang="en-US" altLang="zh-CN" dirty="0" err="1"/>
              <a:t>ful</a:t>
            </a:r>
            <a:r>
              <a:rPr lang="zh-CN" altLang="en-US" dirty="0"/>
              <a:t>Widget继承于</a:t>
            </a:r>
            <a:r>
              <a:rPr lang="en-US" altLang="zh-CN" dirty="0"/>
              <a:t>Widget</a:t>
            </a:r>
            <a:r>
              <a:rPr lang="zh-CN" altLang="en-US" dirty="0"/>
              <a:t>类，</a:t>
            </a:r>
            <a:endParaRPr lang="en-US" altLang="zh-CN" dirty="0"/>
          </a:p>
          <a:p>
            <a:r>
              <a:rPr lang="zh-CN" altLang="en-US" dirty="0"/>
              <a:t>内部重写了createElement方法</a:t>
            </a:r>
            <a:endParaRPr lang="en-US" altLang="zh-CN" dirty="0"/>
          </a:p>
          <a:p>
            <a:r>
              <a:rPr lang="zh-CN" altLang="en-US" dirty="0"/>
              <a:t>内部还返回了个create</a:t>
            </a:r>
            <a:r>
              <a:rPr lang="en-US" altLang="zh-CN" dirty="0"/>
              <a:t>State</a:t>
            </a:r>
            <a:r>
              <a:rPr lang="zh-CN" altLang="en-US" dirty="0"/>
              <a:t>方法</a:t>
            </a:r>
          </a:p>
        </p:txBody>
      </p:sp>
    </p:spTree>
    <p:extLst>
      <p:ext uri="{BB962C8B-B14F-4D97-AF65-F5344CB8AC3E}">
        <p14:creationId xmlns:p14="http://schemas.microsoft.com/office/powerpoint/2010/main" val="2693993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17">
            <a:extLst>
              <a:ext uri="{FF2B5EF4-FFF2-40B4-BE49-F238E27FC236}">
                <a16:creationId xmlns:a16="http://schemas.microsoft.com/office/drawing/2014/main" id="{93F1F6E8-FB29-489E-9497-38321677D832}"/>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cap="none" spc="0" normalizeH="0">
                <a:ln>
                  <a:noFill/>
                </a:ln>
                <a:solidFill>
                  <a:prstClr val="black">
                    <a:tint val="75000"/>
                  </a:prstClr>
                </a:solidFill>
                <a:effectLst/>
                <a:uLnTx/>
                <a:uFillTx/>
              </a:rPr>
              <a:t>20XX/9/3</a:t>
            </a:r>
          </a:p>
        </p:txBody>
      </p:sp>
      <p:sp>
        <p:nvSpPr>
          <p:cNvPr id="19" name="页脚占位符 18">
            <a:extLst>
              <a:ext uri="{FF2B5EF4-FFF2-40B4-BE49-F238E27FC236}">
                <a16:creationId xmlns:a16="http://schemas.microsoft.com/office/drawing/2014/main" id="{A86EFF1E-AB9A-40FE-A0CF-794B56E5276A}"/>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cap="none" spc="0" normalizeH="0">
                <a:ln>
                  <a:noFill/>
                </a:ln>
                <a:solidFill>
                  <a:prstClr val="black">
                    <a:tint val="75000"/>
                  </a:prstClr>
                </a:solidFill>
                <a:effectLst/>
                <a:uLnTx/>
                <a:uFillTx/>
              </a:rPr>
              <a:t>演示文稿标题</a:t>
            </a:r>
          </a:p>
        </p:txBody>
      </p:sp>
      <p:sp>
        <p:nvSpPr>
          <p:cNvPr id="20" name="灯片编号占位符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altLang="zh-CN" sz="1200" b="0" i="0" u="none" strike="noStrike" kern="1200" cap="none" spc="0" normalizeH="0" baseline="0" smtClean="0">
                <a:ln>
                  <a:noFill/>
                </a:ln>
                <a:solidFill>
                  <a:prstClr val="black">
                    <a:tint val="75000"/>
                  </a:prstClr>
                </a:solidFill>
                <a:effectLst/>
                <a:uLnTx/>
                <a:uFillTx/>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zh-CN" altLang="en-US" sz="1200" b="0" i="0" u="none" strike="noStrike" kern="1200" cap="none" spc="0" normalizeH="0" baseline="0">
              <a:ln>
                <a:noFill/>
              </a:ln>
              <a:solidFill>
                <a:prstClr val="black">
                  <a:tint val="75000"/>
                </a:prstClr>
              </a:solidFill>
              <a:effectLst/>
              <a:uLnTx/>
              <a:uFillTx/>
            </a:endParaRPr>
          </a:p>
        </p:txBody>
      </p:sp>
      <p:pic>
        <p:nvPicPr>
          <p:cNvPr id="8" name="图片 7">
            <a:extLst>
              <a:ext uri="{FF2B5EF4-FFF2-40B4-BE49-F238E27FC236}">
                <a16:creationId xmlns:a16="http://schemas.microsoft.com/office/drawing/2014/main" id="{73DA46CE-072F-412D-A1AE-4238A4E3093B}"/>
              </a:ext>
            </a:extLst>
          </p:cNvPr>
          <p:cNvPicPr>
            <a:picLocks noChangeAspect="1"/>
          </p:cNvPicPr>
          <p:nvPr/>
        </p:nvPicPr>
        <p:blipFill>
          <a:blip r:embed="rId3"/>
          <a:stretch>
            <a:fillRect/>
          </a:stretch>
        </p:blipFill>
        <p:spPr>
          <a:xfrm>
            <a:off x="0" y="910071"/>
            <a:ext cx="12192000" cy="6226896"/>
          </a:xfrm>
          <a:prstGeom prst="rect">
            <a:avLst/>
          </a:prstGeom>
        </p:spPr>
      </p:pic>
      <p:sp>
        <p:nvSpPr>
          <p:cNvPr id="2" name="标题 1">
            <a:extLst>
              <a:ext uri="{FF2B5EF4-FFF2-40B4-BE49-F238E27FC236}">
                <a16:creationId xmlns:a16="http://schemas.microsoft.com/office/drawing/2014/main" id="{1D46624E-1256-4074-A302-8EFDA23D77BF}"/>
              </a:ext>
            </a:extLst>
          </p:cNvPr>
          <p:cNvSpPr>
            <a:spLocks noGrp="1"/>
          </p:cNvSpPr>
          <p:nvPr>
            <p:ph type="title"/>
          </p:nvPr>
        </p:nvSpPr>
        <p:spPr>
          <a:xfrm>
            <a:off x="0" y="0"/>
            <a:ext cx="10515600" cy="1325563"/>
          </a:xfrm>
        </p:spPr>
        <p:txBody>
          <a:bodyPr rtlCol="0">
            <a:normAutofit/>
          </a:bodyPr>
          <a:lstStyle/>
          <a:p>
            <a:r>
              <a:rPr lang="en-US" altLang="zh-CN" b="1" i="0" dirty="0">
                <a:solidFill>
                  <a:srgbClr val="2C3E50"/>
                </a:solidFill>
                <a:effectLst/>
                <a:latin typeface="-apple-system"/>
              </a:rPr>
              <a:t>State</a:t>
            </a:r>
            <a:r>
              <a:rPr lang="zh-CN" altLang="en-US" b="1" i="0" dirty="0">
                <a:solidFill>
                  <a:srgbClr val="2C3E50"/>
                </a:solidFill>
                <a:effectLst/>
                <a:latin typeface="-apple-system"/>
              </a:rPr>
              <a:t>类（</a:t>
            </a:r>
            <a:r>
              <a:rPr lang="zh-CN" altLang="en-US" b="1" dirty="0">
                <a:solidFill>
                  <a:srgbClr val="2C3E50"/>
                </a:solidFill>
                <a:latin typeface="-apple-system"/>
              </a:rPr>
              <a:t>生命周期</a:t>
            </a:r>
            <a:r>
              <a:rPr lang="zh-CN" altLang="en-US" b="1" i="0" dirty="0">
                <a:solidFill>
                  <a:srgbClr val="2C3E50"/>
                </a:solidFill>
                <a:effectLst/>
                <a:latin typeface="-apple-system"/>
              </a:rPr>
              <a:t>）</a:t>
            </a:r>
            <a:endParaRPr lang="zh-CN" altLang="en-US" dirty="0"/>
          </a:p>
        </p:txBody>
      </p:sp>
    </p:spTree>
    <p:extLst>
      <p:ext uri="{BB962C8B-B14F-4D97-AF65-F5344CB8AC3E}">
        <p14:creationId xmlns:p14="http://schemas.microsoft.com/office/powerpoint/2010/main" val="6961134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6624E-1256-4074-A302-8EFDA23D77BF}"/>
              </a:ext>
            </a:extLst>
          </p:cNvPr>
          <p:cNvSpPr>
            <a:spLocks noGrp="1"/>
          </p:cNvSpPr>
          <p:nvPr>
            <p:ph type="title"/>
          </p:nvPr>
        </p:nvSpPr>
        <p:spPr>
          <a:xfrm>
            <a:off x="0" y="0"/>
            <a:ext cx="10515600" cy="1325563"/>
          </a:xfrm>
        </p:spPr>
        <p:txBody>
          <a:bodyPr rtlCol="0">
            <a:normAutofit/>
          </a:bodyPr>
          <a:lstStyle/>
          <a:p>
            <a:pPr marL="0" indent="0" rtl="0">
              <a:buNone/>
            </a:pPr>
            <a:r>
              <a:rPr lang="zh-CN" altLang="en-US" dirty="0"/>
              <a:t>容器类组件（</a:t>
            </a:r>
            <a:r>
              <a:rPr lang="en-US" altLang="zh-CN" dirty="0"/>
              <a:t>div</a:t>
            </a:r>
            <a:r>
              <a:rPr lang="zh-CN" altLang="en-US" dirty="0"/>
              <a:t>）</a:t>
            </a:r>
          </a:p>
        </p:txBody>
      </p:sp>
      <p:pic>
        <p:nvPicPr>
          <p:cNvPr id="6" name="图片 5">
            <a:extLst>
              <a:ext uri="{FF2B5EF4-FFF2-40B4-BE49-F238E27FC236}">
                <a16:creationId xmlns:a16="http://schemas.microsoft.com/office/drawing/2014/main" id="{C9D06AE1-0561-4D74-A16F-B4E6B0630BF5}"/>
              </a:ext>
            </a:extLst>
          </p:cNvPr>
          <p:cNvPicPr>
            <a:picLocks noChangeAspect="1"/>
          </p:cNvPicPr>
          <p:nvPr/>
        </p:nvPicPr>
        <p:blipFill>
          <a:blip r:embed="rId3"/>
          <a:stretch>
            <a:fillRect/>
          </a:stretch>
        </p:blipFill>
        <p:spPr>
          <a:xfrm>
            <a:off x="0" y="1749077"/>
            <a:ext cx="4869947" cy="4505611"/>
          </a:xfrm>
          <a:prstGeom prst="rect">
            <a:avLst/>
          </a:prstGeom>
        </p:spPr>
      </p:pic>
      <p:sp>
        <p:nvSpPr>
          <p:cNvPr id="7" name="文本框 6">
            <a:extLst>
              <a:ext uri="{FF2B5EF4-FFF2-40B4-BE49-F238E27FC236}">
                <a16:creationId xmlns:a16="http://schemas.microsoft.com/office/drawing/2014/main" id="{721D3A3E-038C-42B5-9379-16FC36708ACE}"/>
              </a:ext>
            </a:extLst>
          </p:cNvPr>
          <p:cNvSpPr txBox="1"/>
          <p:nvPr/>
        </p:nvSpPr>
        <p:spPr>
          <a:xfrm>
            <a:off x="5461000" y="1961164"/>
            <a:ext cx="6362700" cy="369332"/>
          </a:xfrm>
          <a:prstGeom prst="rect">
            <a:avLst/>
          </a:prstGeom>
          <a:noFill/>
        </p:spPr>
        <p:txBody>
          <a:bodyPr wrap="square">
            <a:spAutoFit/>
          </a:bodyPr>
          <a:lstStyle/>
          <a:p>
            <a:r>
              <a:rPr lang="zh-CN" altLang="en-US" dirty="0"/>
              <a:t>Scaffold是一个路由页的骨架屏，可以理解为我们的</a:t>
            </a:r>
            <a:r>
              <a:rPr lang="en-US" altLang="zh-CN" dirty="0"/>
              <a:t>&lt; Page &gt;</a:t>
            </a:r>
          </a:p>
        </p:txBody>
      </p:sp>
      <p:sp>
        <p:nvSpPr>
          <p:cNvPr id="8" name="文本框 7">
            <a:extLst>
              <a:ext uri="{FF2B5EF4-FFF2-40B4-BE49-F238E27FC236}">
                <a16:creationId xmlns:a16="http://schemas.microsoft.com/office/drawing/2014/main" id="{C8D5A8D5-F760-46F9-8CDE-CDE2F750EC05}"/>
              </a:ext>
            </a:extLst>
          </p:cNvPr>
          <p:cNvSpPr txBox="1"/>
          <p:nvPr/>
        </p:nvSpPr>
        <p:spPr>
          <a:xfrm>
            <a:off x="5969000" y="2548122"/>
            <a:ext cx="6223000" cy="1200329"/>
          </a:xfrm>
          <a:prstGeom prst="rect">
            <a:avLst/>
          </a:prstGeom>
          <a:noFill/>
        </p:spPr>
        <p:txBody>
          <a:bodyPr wrap="square">
            <a:spAutoFit/>
          </a:bodyPr>
          <a:lstStyle/>
          <a:p>
            <a:pPr marL="285750" indent="-285750">
              <a:buFont typeface="Arial" panose="020B0604020202020204" pitchFamily="34" charset="0"/>
              <a:buChar char="•"/>
            </a:pPr>
            <a:r>
              <a:rPr lang="en-US" altLang="zh-CN" dirty="0"/>
              <a:t> </a:t>
            </a:r>
            <a:r>
              <a:rPr lang="zh-CN" altLang="en-US" dirty="0"/>
              <a:t>appbar </a:t>
            </a:r>
            <a:endParaRPr lang="en-US" altLang="zh-CN" dirty="0"/>
          </a:p>
          <a:p>
            <a:pPr marL="285750" indent="-285750">
              <a:buFont typeface="Arial" panose="020B0604020202020204" pitchFamily="34" charset="0"/>
              <a:buChar char="•"/>
            </a:pPr>
            <a:r>
              <a:rPr lang="zh-CN" altLang="en-US" dirty="0"/>
              <a:t> body </a:t>
            </a:r>
            <a:endParaRPr lang="en-US" altLang="zh-CN" dirty="0"/>
          </a:p>
          <a:p>
            <a:pPr marL="285750" indent="-285750">
              <a:buFont typeface="Arial" panose="020B0604020202020204" pitchFamily="34" charset="0"/>
              <a:buChar char="•"/>
            </a:pPr>
            <a:r>
              <a:rPr lang="en-US" altLang="zh-CN" dirty="0"/>
              <a:t> </a:t>
            </a:r>
            <a:r>
              <a:rPr lang="zh-CN" altLang="en-US" dirty="0"/>
              <a:t>floatingActionButton  </a:t>
            </a:r>
            <a:endParaRPr lang="en-US" altLang="zh-CN" dirty="0"/>
          </a:p>
          <a:p>
            <a:pPr marL="285750" indent="-285750">
              <a:buFont typeface="Arial" panose="020B0604020202020204" pitchFamily="34" charset="0"/>
              <a:buChar char="•"/>
            </a:pPr>
            <a:r>
              <a:rPr lang="en-US" altLang="zh-CN" dirty="0"/>
              <a:t> </a:t>
            </a:r>
            <a:r>
              <a:rPr lang="zh-CN" altLang="en-US" dirty="0"/>
              <a:t>bottomNavigationBar （BottomAppBar）</a:t>
            </a:r>
          </a:p>
        </p:txBody>
      </p:sp>
      <p:sp>
        <p:nvSpPr>
          <p:cNvPr id="10" name="文本框 9">
            <a:extLst>
              <a:ext uri="{FF2B5EF4-FFF2-40B4-BE49-F238E27FC236}">
                <a16:creationId xmlns:a16="http://schemas.microsoft.com/office/drawing/2014/main" id="{39E2B07A-BC10-4337-8758-9626E90265DC}"/>
              </a:ext>
            </a:extLst>
          </p:cNvPr>
          <p:cNvSpPr txBox="1"/>
          <p:nvPr/>
        </p:nvSpPr>
        <p:spPr>
          <a:xfrm>
            <a:off x="5969000" y="5626897"/>
            <a:ext cx="6223000" cy="369332"/>
          </a:xfrm>
          <a:prstGeom prst="rect">
            <a:avLst/>
          </a:prstGeom>
          <a:noFill/>
        </p:spPr>
        <p:txBody>
          <a:bodyPr wrap="square">
            <a:spAutoFit/>
          </a:bodyPr>
          <a:lstStyle/>
          <a:p>
            <a:r>
              <a:rPr lang="zh-CN" altLang="en-US" dirty="0"/>
              <a:t>DecoratedBox装饰器容器</a:t>
            </a:r>
          </a:p>
        </p:txBody>
      </p:sp>
      <p:sp>
        <p:nvSpPr>
          <p:cNvPr id="12" name="文本框 11">
            <a:extLst>
              <a:ext uri="{FF2B5EF4-FFF2-40B4-BE49-F238E27FC236}">
                <a16:creationId xmlns:a16="http://schemas.microsoft.com/office/drawing/2014/main" id="{9DCE1B7B-947F-4484-B36F-1C1AB35EA72B}"/>
              </a:ext>
            </a:extLst>
          </p:cNvPr>
          <p:cNvSpPr txBox="1"/>
          <p:nvPr/>
        </p:nvSpPr>
        <p:spPr>
          <a:xfrm>
            <a:off x="5499100" y="3937880"/>
            <a:ext cx="6286500" cy="369332"/>
          </a:xfrm>
          <a:prstGeom prst="rect">
            <a:avLst/>
          </a:prstGeom>
          <a:noFill/>
        </p:spPr>
        <p:txBody>
          <a:bodyPr wrap="square">
            <a:spAutoFit/>
          </a:bodyPr>
          <a:lstStyle/>
          <a:p>
            <a:r>
              <a:rPr lang="en-US" altLang="zh-CN" dirty="0"/>
              <a:t>C</a:t>
            </a:r>
            <a:r>
              <a:rPr lang="zh-CN" altLang="en-US" dirty="0"/>
              <a:t>ontainer</a:t>
            </a:r>
          </a:p>
        </p:txBody>
      </p:sp>
      <p:sp>
        <p:nvSpPr>
          <p:cNvPr id="15" name="文本框 14">
            <a:extLst>
              <a:ext uri="{FF2B5EF4-FFF2-40B4-BE49-F238E27FC236}">
                <a16:creationId xmlns:a16="http://schemas.microsoft.com/office/drawing/2014/main" id="{6B177498-9F7B-47DE-80F9-02B7D608DBFC}"/>
              </a:ext>
            </a:extLst>
          </p:cNvPr>
          <p:cNvSpPr txBox="1"/>
          <p:nvPr/>
        </p:nvSpPr>
        <p:spPr>
          <a:xfrm>
            <a:off x="5969000" y="4585263"/>
            <a:ext cx="6223000" cy="923330"/>
          </a:xfrm>
          <a:prstGeom prst="rect">
            <a:avLst/>
          </a:prstGeom>
          <a:noFill/>
        </p:spPr>
        <p:txBody>
          <a:bodyPr wrap="square">
            <a:spAutoFit/>
          </a:bodyPr>
          <a:lstStyle/>
          <a:p>
            <a:r>
              <a:rPr lang="zh-CN" altLang="en-US" dirty="0"/>
              <a:t>Container是一个组合类容器，它本身不对应具体的RenderObject，它是DecoratedBox、ConstrainedBox、Transform、Padding、Align等组件组合的一个多功能容器</a:t>
            </a:r>
          </a:p>
        </p:txBody>
      </p:sp>
      <p:sp>
        <p:nvSpPr>
          <p:cNvPr id="16" name="文本框 15">
            <a:extLst>
              <a:ext uri="{FF2B5EF4-FFF2-40B4-BE49-F238E27FC236}">
                <a16:creationId xmlns:a16="http://schemas.microsoft.com/office/drawing/2014/main" id="{97C788D8-691A-413F-9982-756A3F5DFF5C}"/>
              </a:ext>
            </a:extLst>
          </p:cNvPr>
          <p:cNvSpPr txBox="1"/>
          <p:nvPr/>
        </p:nvSpPr>
        <p:spPr>
          <a:xfrm>
            <a:off x="5969000" y="6169580"/>
            <a:ext cx="6223000" cy="369332"/>
          </a:xfrm>
          <a:prstGeom prst="rect">
            <a:avLst/>
          </a:prstGeom>
          <a:noFill/>
        </p:spPr>
        <p:txBody>
          <a:bodyPr wrap="square">
            <a:spAutoFit/>
          </a:bodyPr>
          <a:lstStyle/>
          <a:p>
            <a:r>
              <a:rPr lang="zh-CN" altLang="en-US" dirty="0"/>
              <a:t>ConstrainedBox尺寸限制类容器，</a:t>
            </a:r>
            <a:r>
              <a:rPr lang="en-US" altLang="zh-CN" dirty="0" err="1"/>
              <a:t>sizeBox</a:t>
            </a:r>
            <a:r>
              <a:rPr lang="zh-CN" altLang="en-US" dirty="0"/>
              <a:t>等</a:t>
            </a:r>
          </a:p>
        </p:txBody>
      </p:sp>
      <p:sp>
        <p:nvSpPr>
          <p:cNvPr id="11" name="文本框 10">
            <a:extLst>
              <a:ext uri="{FF2B5EF4-FFF2-40B4-BE49-F238E27FC236}">
                <a16:creationId xmlns:a16="http://schemas.microsoft.com/office/drawing/2014/main" id="{423F4C72-C68B-40F8-A48F-715EA8E33C2B}"/>
              </a:ext>
            </a:extLst>
          </p:cNvPr>
          <p:cNvSpPr txBox="1"/>
          <p:nvPr/>
        </p:nvSpPr>
        <p:spPr>
          <a:xfrm>
            <a:off x="5461000" y="1314749"/>
            <a:ext cx="6223000" cy="369332"/>
          </a:xfrm>
          <a:prstGeom prst="rect">
            <a:avLst/>
          </a:prstGeom>
          <a:noFill/>
        </p:spPr>
        <p:txBody>
          <a:bodyPr wrap="square">
            <a:spAutoFit/>
          </a:bodyPr>
          <a:lstStyle/>
          <a:p>
            <a:r>
              <a:rPr lang="zh-CN" altLang="en-US" dirty="0">
                <a:solidFill>
                  <a:schemeClr val="accent2"/>
                </a:solidFill>
                <a:hlinkClick r:id="rId4">
                  <a:extLst>
                    <a:ext uri="{A12FA001-AC4F-418D-AE19-62706E023703}">
                      <ahyp:hlinkClr xmlns:ahyp="http://schemas.microsoft.com/office/drawing/2018/hyperlinkcolor" val="tx"/>
                    </a:ext>
                  </a:extLst>
                </a:hlinkClick>
              </a:rPr>
              <a:t>谷歌的</a:t>
            </a:r>
            <a:r>
              <a:rPr lang="en-US" altLang="zh-CN" dirty="0" err="1">
                <a:solidFill>
                  <a:schemeClr val="accent2"/>
                </a:solidFill>
                <a:hlinkClick r:id="rId4">
                  <a:extLst>
                    <a:ext uri="{A12FA001-AC4F-418D-AE19-62706E023703}">
                      <ahyp:hlinkClr xmlns:ahyp="http://schemas.microsoft.com/office/drawing/2018/hyperlinkcolor" val="tx"/>
                    </a:ext>
                  </a:extLst>
                </a:hlinkClick>
              </a:rPr>
              <a:t>Materiai</a:t>
            </a:r>
            <a:r>
              <a:rPr lang="zh-CN" altLang="en-US" dirty="0">
                <a:solidFill>
                  <a:schemeClr val="accent2"/>
                </a:solidFill>
                <a:hlinkClick r:id="rId4">
                  <a:extLst>
                    <a:ext uri="{A12FA001-AC4F-418D-AE19-62706E023703}">
                      <ahyp:hlinkClr xmlns:ahyp="http://schemas.microsoft.com/office/drawing/2018/hyperlinkcolor" val="tx"/>
                    </a:ext>
                  </a:extLst>
                </a:hlinkClick>
              </a:rPr>
              <a:t>设计</a:t>
            </a:r>
            <a:endParaRPr lang="zh-CN" altLang="en-US" dirty="0">
              <a:solidFill>
                <a:schemeClr val="accent2"/>
              </a:solidFill>
            </a:endParaRPr>
          </a:p>
        </p:txBody>
      </p:sp>
    </p:spTree>
    <p:extLst>
      <p:ext uri="{BB962C8B-B14F-4D97-AF65-F5344CB8AC3E}">
        <p14:creationId xmlns:p14="http://schemas.microsoft.com/office/powerpoint/2010/main" val="3103854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6624E-1256-4074-A302-8EFDA23D77BF}"/>
              </a:ext>
            </a:extLst>
          </p:cNvPr>
          <p:cNvSpPr>
            <a:spLocks noGrp="1"/>
          </p:cNvSpPr>
          <p:nvPr>
            <p:ph type="title"/>
          </p:nvPr>
        </p:nvSpPr>
        <p:spPr>
          <a:xfrm>
            <a:off x="0" y="0"/>
            <a:ext cx="10515600" cy="1325563"/>
          </a:xfrm>
        </p:spPr>
        <p:txBody>
          <a:bodyPr rtlCol="0">
            <a:normAutofit/>
          </a:bodyPr>
          <a:lstStyle/>
          <a:p>
            <a:pPr marL="0" indent="0" rtl="0">
              <a:buNone/>
            </a:pPr>
            <a:r>
              <a:rPr lang="zh-CN" altLang="en-US" dirty="0"/>
              <a:t>容器类组件（</a:t>
            </a:r>
            <a:r>
              <a:rPr lang="en-US" altLang="zh-CN" dirty="0"/>
              <a:t>div</a:t>
            </a:r>
            <a:r>
              <a:rPr lang="zh-CN" altLang="en-US" dirty="0"/>
              <a:t>）</a:t>
            </a:r>
          </a:p>
        </p:txBody>
      </p:sp>
      <p:sp>
        <p:nvSpPr>
          <p:cNvPr id="20" name="灯片编号占位符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altLang="zh-CN" sz="1200" b="0" i="0" u="none" strike="noStrike" kern="1200" cap="none" spc="0" normalizeH="0" baseline="0" smtClean="0">
                <a:ln>
                  <a:noFill/>
                </a:ln>
                <a:solidFill>
                  <a:prstClr val="black">
                    <a:tint val="75000"/>
                  </a:prstClr>
                </a:solidFill>
                <a:effectLst/>
                <a:uLnTx/>
                <a:uFillTx/>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zh-CN" altLang="en-US" sz="1200" b="0" i="0" u="none" strike="noStrike" kern="1200" cap="none" spc="0" normalizeH="0" baseline="0">
              <a:ln>
                <a:noFill/>
              </a:ln>
              <a:solidFill>
                <a:prstClr val="black">
                  <a:tint val="75000"/>
                </a:prstClr>
              </a:solidFill>
              <a:effectLst/>
              <a:uLnTx/>
              <a:uFillTx/>
            </a:endParaRPr>
          </a:p>
        </p:txBody>
      </p:sp>
      <p:pic>
        <p:nvPicPr>
          <p:cNvPr id="7" name="图片 6">
            <a:extLst>
              <a:ext uri="{FF2B5EF4-FFF2-40B4-BE49-F238E27FC236}">
                <a16:creationId xmlns:a16="http://schemas.microsoft.com/office/drawing/2014/main" id="{431FAE82-7A56-47B3-A511-A54955C17E37}"/>
              </a:ext>
            </a:extLst>
          </p:cNvPr>
          <p:cNvPicPr>
            <a:picLocks noChangeAspect="1"/>
          </p:cNvPicPr>
          <p:nvPr/>
        </p:nvPicPr>
        <p:blipFill>
          <a:blip r:embed="rId3"/>
          <a:stretch>
            <a:fillRect/>
          </a:stretch>
        </p:blipFill>
        <p:spPr>
          <a:xfrm>
            <a:off x="0" y="1489075"/>
            <a:ext cx="12312071" cy="5368925"/>
          </a:xfrm>
          <a:prstGeom prst="rect">
            <a:avLst/>
          </a:prstGeom>
        </p:spPr>
      </p:pic>
      <p:pic>
        <p:nvPicPr>
          <p:cNvPr id="8" name="图片 7">
            <a:extLst>
              <a:ext uri="{FF2B5EF4-FFF2-40B4-BE49-F238E27FC236}">
                <a16:creationId xmlns:a16="http://schemas.microsoft.com/office/drawing/2014/main" id="{69E195A5-FA0D-4076-AD3C-98517931F4D5}"/>
              </a:ext>
            </a:extLst>
          </p:cNvPr>
          <p:cNvPicPr>
            <a:picLocks noChangeAspect="1"/>
          </p:cNvPicPr>
          <p:nvPr/>
        </p:nvPicPr>
        <p:blipFill>
          <a:blip r:embed="rId4"/>
          <a:stretch>
            <a:fillRect/>
          </a:stretch>
        </p:blipFill>
        <p:spPr>
          <a:xfrm>
            <a:off x="8242300" y="0"/>
            <a:ext cx="4069771" cy="3187170"/>
          </a:xfrm>
          <a:prstGeom prst="rect">
            <a:avLst/>
          </a:prstGeom>
        </p:spPr>
      </p:pic>
      <p:pic>
        <p:nvPicPr>
          <p:cNvPr id="10" name="图片 9">
            <a:extLst>
              <a:ext uri="{FF2B5EF4-FFF2-40B4-BE49-F238E27FC236}">
                <a16:creationId xmlns:a16="http://schemas.microsoft.com/office/drawing/2014/main" id="{C5FA83A6-490C-494A-B90F-575216C46799}"/>
              </a:ext>
            </a:extLst>
          </p:cNvPr>
          <p:cNvPicPr>
            <a:picLocks noChangeAspect="1"/>
          </p:cNvPicPr>
          <p:nvPr/>
        </p:nvPicPr>
        <p:blipFill>
          <a:blip r:embed="rId5"/>
          <a:stretch>
            <a:fillRect/>
          </a:stretch>
        </p:blipFill>
        <p:spPr>
          <a:xfrm>
            <a:off x="6502400" y="3691404"/>
            <a:ext cx="5809671" cy="1080356"/>
          </a:xfrm>
          <a:prstGeom prst="rect">
            <a:avLst/>
          </a:prstGeom>
        </p:spPr>
      </p:pic>
      <p:pic>
        <p:nvPicPr>
          <p:cNvPr id="11" name="图片 10">
            <a:extLst>
              <a:ext uri="{FF2B5EF4-FFF2-40B4-BE49-F238E27FC236}">
                <a16:creationId xmlns:a16="http://schemas.microsoft.com/office/drawing/2014/main" id="{240399DF-4F50-4018-81A6-1D48A46A378F}"/>
              </a:ext>
            </a:extLst>
          </p:cNvPr>
          <p:cNvPicPr>
            <a:picLocks noChangeAspect="1"/>
          </p:cNvPicPr>
          <p:nvPr/>
        </p:nvPicPr>
        <p:blipFill>
          <a:blip r:embed="rId6"/>
          <a:stretch>
            <a:fillRect/>
          </a:stretch>
        </p:blipFill>
        <p:spPr>
          <a:xfrm>
            <a:off x="10033000" y="5009078"/>
            <a:ext cx="2159000" cy="1746452"/>
          </a:xfrm>
          <a:prstGeom prst="rect">
            <a:avLst/>
          </a:prstGeom>
        </p:spPr>
      </p:pic>
    </p:spTree>
    <p:extLst>
      <p:ext uri="{BB962C8B-B14F-4D97-AF65-F5344CB8AC3E}">
        <p14:creationId xmlns:p14="http://schemas.microsoft.com/office/powerpoint/2010/main" val="321607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6624E-1256-4074-A302-8EFDA23D77BF}"/>
              </a:ext>
            </a:extLst>
          </p:cNvPr>
          <p:cNvSpPr>
            <a:spLocks noGrp="1"/>
          </p:cNvSpPr>
          <p:nvPr>
            <p:ph type="title"/>
          </p:nvPr>
        </p:nvSpPr>
        <p:spPr>
          <a:xfrm>
            <a:off x="0" y="0"/>
            <a:ext cx="10515600" cy="1325563"/>
          </a:xfrm>
        </p:spPr>
        <p:txBody>
          <a:bodyPr rtlCol="0">
            <a:normAutofit/>
          </a:bodyPr>
          <a:lstStyle/>
          <a:p>
            <a:pPr marL="0" indent="0" rtl="0">
              <a:buNone/>
            </a:pPr>
            <a:r>
              <a:rPr lang="zh-CN" altLang="en-US" dirty="0"/>
              <a:t>布局类组件（</a:t>
            </a:r>
            <a:r>
              <a:rPr lang="en-US" altLang="zh-CN" dirty="0"/>
              <a:t>flex</a:t>
            </a:r>
            <a:r>
              <a:rPr lang="zh-CN" altLang="en-US" dirty="0"/>
              <a:t>）</a:t>
            </a:r>
          </a:p>
        </p:txBody>
      </p:sp>
      <p:pic>
        <p:nvPicPr>
          <p:cNvPr id="7" name="Picture 2" descr="Node tree">
            <a:extLst>
              <a:ext uri="{FF2B5EF4-FFF2-40B4-BE49-F238E27FC236}">
                <a16:creationId xmlns:a16="http://schemas.microsoft.com/office/drawing/2014/main" id="{B4C3ED76-7470-41F0-BA9E-A33EA43420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033462"/>
            <a:ext cx="5715000" cy="5019675"/>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68895F6C-C785-40FF-BA55-B500B95DBB5D}"/>
              </a:ext>
            </a:extLst>
          </p:cNvPr>
          <p:cNvPicPr>
            <a:picLocks noChangeAspect="1"/>
          </p:cNvPicPr>
          <p:nvPr/>
        </p:nvPicPr>
        <p:blipFill>
          <a:blip r:embed="rId4"/>
          <a:stretch>
            <a:fillRect/>
          </a:stretch>
        </p:blipFill>
        <p:spPr>
          <a:xfrm>
            <a:off x="-1" y="1751806"/>
            <a:ext cx="5943602" cy="4433094"/>
          </a:xfrm>
          <a:prstGeom prst="rect">
            <a:avLst/>
          </a:prstGeom>
        </p:spPr>
      </p:pic>
    </p:spTree>
    <p:extLst>
      <p:ext uri="{BB962C8B-B14F-4D97-AF65-F5344CB8AC3E}">
        <p14:creationId xmlns:p14="http://schemas.microsoft.com/office/powerpoint/2010/main" val="134940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6624E-1256-4074-A302-8EFDA23D77BF}"/>
              </a:ext>
            </a:extLst>
          </p:cNvPr>
          <p:cNvSpPr>
            <a:spLocks noGrp="1"/>
          </p:cNvSpPr>
          <p:nvPr>
            <p:ph type="title"/>
          </p:nvPr>
        </p:nvSpPr>
        <p:spPr>
          <a:xfrm>
            <a:off x="0" y="0"/>
            <a:ext cx="10515600" cy="1325563"/>
          </a:xfrm>
        </p:spPr>
        <p:txBody>
          <a:bodyPr rtlCol="0">
            <a:normAutofit/>
          </a:bodyPr>
          <a:lstStyle/>
          <a:p>
            <a:pPr marL="0" indent="0" rtl="0">
              <a:buNone/>
            </a:pPr>
            <a:r>
              <a:rPr lang="zh-CN" altLang="en-US" dirty="0"/>
              <a:t>线性布局（</a:t>
            </a:r>
            <a:r>
              <a:rPr lang="en-US" altLang="zh-CN" dirty="0"/>
              <a:t> Row</a:t>
            </a:r>
            <a:r>
              <a:rPr lang="zh-CN" altLang="en-US" dirty="0"/>
              <a:t>和</a:t>
            </a:r>
            <a:r>
              <a:rPr lang="en-US" altLang="zh-CN" dirty="0"/>
              <a:t>Column </a:t>
            </a:r>
            <a:r>
              <a:rPr lang="zh-CN" altLang="en-US" dirty="0"/>
              <a:t>）</a:t>
            </a:r>
          </a:p>
        </p:txBody>
      </p:sp>
      <p:pic>
        <p:nvPicPr>
          <p:cNvPr id="5" name="图片 4">
            <a:extLst>
              <a:ext uri="{FF2B5EF4-FFF2-40B4-BE49-F238E27FC236}">
                <a16:creationId xmlns:a16="http://schemas.microsoft.com/office/drawing/2014/main" id="{A3DFE1F2-46B5-426A-95F9-1D4C4C81EFB2}"/>
              </a:ext>
            </a:extLst>
          </p:cNvPr>
          <p:cNvPicPr>
            <a:picLocks noChangeAspect="1"/>
          </p:cNvPicPr>
          <p:nvPr/>
        </p:nvPicPr>
        <p:blipFill>
          <a:blip r:embed="rId3"/>
          <a:stretch>
            <a:fillRect/>
          </a:stretch>
        </p:blipFill>
        <p:spPr>
          <a:xfrm>
            <a:off x="528248" y="1236663"/>
            <a:ext cx="7599751" cy="3172310"/>
          </a:xfrm>
          <a:prstGeom prst="rect">
            <a:avLst/>
          </a:prstGeom>
        </p:spPr>
      </p:pic>
      <p:sp>
        <p:nvSpPr>
          <p:cNvPr id="9" name="文本框 8">
            <a:extLst>
              <a:ext uri="{FF2B5EF4-FFF2-40B4-BE49-F238E27FC236}">
                <a16:creationId xmlns:a16="http://schemas.microsoft.com/office/drawing/2014/main" id="{78A1125B-5FBB-444A-B13F-A3FCDB93964A}"/>
              </a:ext>
            </a:extLst>
          </p:cNvPr>
          <p:cNvSpPr txBox="1"/>
          <p:nvPr/>
        </p:nvSpPr>
        <p:spPr>
          <a:xfrm>
            <a:off x="1546824" y="4793773"/>
            <a:ext cx="8968776" cy="1754326"/>
          </a:xfrm>
          <a:prstGeom prst="rect">
            <a:avLst/>
          </a:prstGeom>
          <a:noFill/>
        </p:spPr>
        <p:txBody>
          <a:bodyPr wrap="square">
            <a:spAutoFit/>
          </a:bodyPr>
          <a:lstStyle/>
          <a:p>
            <a:pPr marL="285750" indent="-285750">
              <a:buFont typeface="Arial" panose="020B0604020202020204" pitchFamily="34" charset="0"/>
              <a:buChar char="•"/>
            </a:pPr>
            <a:r>
              <a:rPr lang="zh-CN" altLang="en-US" dirty="0"/>
              <a:t>textDirection：表示水平方向子组件的布局顺序(是从左往右还是从右往左)</a:t>
            </a:r>
            <a:endParaRPr lang="en-US" altLang="zh-CN" dirty="0"/>
          </a:p>
          <a:p>
            <a:pPr marL="285750" indent="-285750">
              <a:buFont typeface="Arial" panose="020B0604020202020204" pitchFamily="34" charset="0"/>
              <a:buChar char="•"/>
            </a:pPr>
            <a:r>
              <a:rPr lang="zh-CN" altLang="en-US" dirty="0"/>
              <a:t>verticalDirection：表示Row纵轴（垂直）的对齐方向</a:t>
            </a:r>
            <a:endParaRPr lang="en-US" altLang="zh-CN" dirty="0"/>
          </a:p>
          <a:p>
            <a:pPr marL="285750" indent="-285750">
              <a:buFont typeface="Arial" panose="020B0604020202020204" pitchFamily="34" charset="0"/>
              <a:buChar char="•"/>
            </a:pPr>
            <a:r>
              <a:rPr lang="zh-CN" altLang="en-US" dirty="0"/>
              <a:t>mainAxisAlignment：表示子组件在Row所占用的水平空间内对齐方式</a:t>
            </a:r>
          </a:p>
          <a:p>
            <a:pPr marL="285750" indent="-285750">
              <a:buFont typeface="Arial" panose="020B0604020202020204" pitchFamily="34" charset="0"/>
              <a:buChar char="•"/>
            </a:pPr>
            <a:r>
              <a:rPr lang="zh-CN" altLang="en-US" dirty="0"/>
              <a:t>crossAxisAlignment：表示子组件在纵轴方向的对齐方式</a:t>
            </a:r>
            <a:endParaRPr lang="en-US" altLang="zh-CN" dirty="0"/>
          </a:p>
          <a:p>
            <a:pPr marL="285750" indent="-285750">
              <a:buFont typeface="Arial" panose="020B0604020202020204" pitchFamily="34" charset="0"/>
              <a:buChar char="•"/>
            </a:pPr>
            <a:r>
              <a:rPr lang="zh-CN" altLang="en-US" dirty="0"/>
              <a:t>mainAxisSize：表示Row在主轴(水平)方向占用的空间，可以理解为</a:t>
            </a:r>
            <a:r>
              <a:rPr lang="en-US" altLang="zh-CN" dirty="0" err="1"/>
              <a:t>textDirection</a:t>
            </a:r>
            <a:r>
              <a:rPr lang="zh-CN" altLang="en-US" dirty="0"/>
              <a:t>是</a:t>
            </a:r>
            <a:r>
              <a:rPr lang="en-US" altLang="zh-CN" dirty="0" err="1"/>
              <a:t>mainAxisAlignment</a:t>
            </a:r>
            <a:r>
              <a:rPr lang="zh-CN" altLang="en-US" dirty="0"/>
              <a:t>的参考系。</a:t>
            </a:r>
            <a:endParaRPr lang="en-US" altLang="zh-CN" dirty="0"/>
          </a:p>
        </p:txBody>
      </p:sp>
    </p:spTree>
    <p:extLst>
      <p:ext uri="{BB962C8B-B14F-4D97-AF65-F5344CB8AC3E}">
        <p14:creationId xmlns:p14="http://schemas.microsoft.com/office/powerpoint/2010/main" val="1354198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A409CEE-86B4-45EB-B647-84FC27568DD0}"/>
              </a:ext>
            </a:extLst>
          </p:cNvPr>
          <p:cNvSpPr>
            <a:spLocks noGrp="1"/>
          </p:cNvSpPr>
          <p:nvPr>
            <p:ph type="title"/>
          </p:nvPr>
        </p:nvSpPr>
        <p:spPr>
          <a:xfrm>
            <a:off x="0" y="0"/>
            <a:ext cx="10515600" cy="1325563"/>
          </a:xfrm>
        </p:spPr>
        <p:txBody>
          <a:bodyPr/>
          <a:lstStyle/>
          <a:p>
            <a:r>
              <a:rPr lang="zh-CN" altLang="en-US" dirty="0"/>
              <a:t>弹性布局（</a:t>
            </a:r>
            <a:r>
              <a:rPr lang="en-US" altLang="zh-CN" dirty="0"/>
              <a:t>Flex</a:t>
            </a:r>
            <a:r>
              <a:rPr lang="zh-CN" altLang="en-US" dirty="0"/>
              <a:t>）</a:t>
            </a:r>
          </a:p>
        </p:txBody>
      </p:sp>
      <p:pic>
        <p:nvPicPr>
          <p:cNvPr id="3" name="图片 2">
            <a:extLst>
              <a:ext uri="{FF2B5EF4-FFF2-40B4-BE49-F238E27FC236}">
                <a16:creationId xmlns:a16="http://schemas.microsoft.com/office/drawing/2014/main" id="{309E1C03-AB9C-4423-9B04-6FD6AF4A1853}"/>
              </a:ext>
            </a:extLst>
          </p:cNvPr>
          <p:cNvPicPr>
            <a:picLocks noChangeAspect="1"/>
          </p:cNvPicPr>
          <p:nvPr/>
        </p:nvPicPr>
        <p:blipFill>
          <a:blip r:embed="rId3"/>
          <a:stretch>
            <a:fillRect/>
          </a:stretch>
        </p:blipFill>
        <p:spPr>
          <a:xfrm>
            <a:off x="5589587" y="798658"/>
            <a:ext cx="4773613" cy="6059342"/>
          </a:xfrm>
          <a:prstGeom prst="rect">
            <a:avLst/>
          </a:prstGeom>
        </p:spPr>
      </p:pic>
      <p:pic>
        <p:nvPicPr>
          <p:cNvPr id="5" name="图片 4">
            <a:extLst>
              <a:ext uri="{FF2B5EF4-FFF2-40B4-BE49-F238E27FC236}">
                <a16:creationId xmlns:a16="http://schemas.microsoft.com/office/drawing/2014/main" id="{4509B51B-867A-487A-A97E-E80D03C2F398}"/>
              </a:ext>
            </a:extLst>
          </p:cNvPr>
          <p:cNvPicPr>
            <a:picLocks noChangeAspect="1"/>
          </p:cNvPicPr>
          <p:nvPr/>
        </p:nvPicPr>
        <p:blipFill>
          <a:blip r:embed="rId4"/>
          <a:stretch>
            <a:fillRect/>
          </a:stretch>
        </p:blipFill>
        <p:spPr>
          <a:xfrm>
            <a:off x="430212" y="1878012"/>
            <a:ext cx="4433382" cy="915988"/>
          </a:xfrm>
          <a:prstGeom prst="rect">
            <a:avLst/>
          </a:prstGeom>
        </p:spPr>
      </p:pic>
    </p:spTree>
    <p:extLst>
      <p:ext uri="{BB962C8B-B14F-4D97-AF65-F5344CB8AC3E}">
        <p14:creationId xmlns:p14="http://schemas.microsoft.com/office/powerpoint/2010/main" val="26612494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6624E-1256-4074-A302-8EFDA23D77BF}"/>
              </a:ext>
            </a:extLst>
          </p:cNvPr>
          <p:cNvSpPr>
            <a:spLocks noGrp="1"/>
          </p:cNvSpPr>
          <p:nvPr>
            <p:ph type="title"/>
          </p:nvPr>
        </p:nvSpPr>
        <p:spPr>
          <a:xfrm>
            <a:off x="0" y="0"/>
            <a:ext cx="10515600" cy="1325563"/>
          </a:xfrm>
        </p:spPr>
        <p:txBody>
          <a:bodyPr rtlCol="0">
            <a:normAutofit/>
          </a:bodyPr>
          <a:lstStyle/>
          <a:p>
            <a:r>
              <a:rPr lang="zh-CN" altLang="en-US" dirty="0"/>
              <a:t>流式布局（</a:t>
            </a:r>
            <a:r>
              <a:rPr lang="en-US" altLang="zh-CN" b="1" i="0" dirty="0">
                <a:solidFill>
                  <a:srgbClr val="2C3E50"/>
                </a:solidFill>
                <a:effectLst/>
                <a:latin typeface="-apple-system"/>
              </a:rPr>
              <a:t> Wrap</a:t>
            </a:r>
            <a:r>
              <a:rPr lang="zh-CN" altLang="en-US" dirty="0"/>
              <a:t>）</a:t>
            </a:r>
          </a:p>
        </p:txBody>
      </p:sp>
      <p:pic>
        <p:nvPicPr>
          <p:cNvPr id="1026" name="Picture 2" descr="图4-6">
            <a:extLst>
              <a:ext uri="{FF2B5EF4-FFF2-40B4-BE49-F238E27FC236}">
                <a16:creationId xmlns:a16="http://schemas.microsoft.com/office/drawing/2014/main" id="{23809C02-7787-43FF-A33E-FF36C97D13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290" y="2364324"/>
            <a:ext cx="5494020" cy="228917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16328895-9C4F-49CB-A280-1DD0744ED12E}"/>
              </a:ext>
            </a:extLst>
          </p:cNvPr>
          <p:cNvSpPr txBox="1"/>
          <p:nvPr/>
        </p:nvSpPr>
        <p:spPr>
          <a:xfrm>
            <a:off x="304800" y="1620321"/>
            <a:ext cx="6223000" cy="369332"/>
          </a:xfrm>
          <a:prstGeom prst="rect">
            <a:avLst/>
          </a:prstGeom>
          <a:noFill/>
        </p:spPr>
        <p:txBody>
          <a:bodyPr wrap="square">
            <a:spAutoFit/>
          </a:bodyPr>
          <a:lstStyle/>
          <a:p>
            <a:r>
              <a:rPr lang="zh-CN" altLang="en-US" b="0" i="0" dirty="0">
                <a:solidFill>
                  <a:srgbClr val="2C3E50"/>
                </a:solidFill>
                <a:effectLst/>
                <a:latin typeface="-apple-system"/>
              </a:rPr>
              <a:t>如果子</a:t>
            </a:r>
            <a:r>
              <a:rPr lang="en-US" altLang="zh-CN" b="0" i="0" dirty="0">
                <a:solidFill>
                  <a:srgbClr val="2C3E50"/>
                </a:solidFill>
                <a:effectLst/>
                <a:latin typeface="-apple-system"/>
              </a:rPr>
              <a:t>widget</a:t>
            </a:r>
            <a:r>
              <a:rPr lang="zh-CN" altLang="en-US" b="0" i="0" dirty="0">
                <a:solidFill>
                  <a:srgbClr val="2C3E50"/>
                </a:solidFill>
                <a:effectLst/>
                <a:latin typeface="-apple-system"/>
              </a:rPr>
              <a:t>超出屏幕范围，则会报溢出错误</a:t>
            </a:r>
            <a:endParaRPr lang="zh-CN" altLang="en-US" dirty="0"/>
          </a:p>
        </p:txBody>
      </p:sp>
      <p:pic>
        <p:nvPicPr>
          <p:cNvPr id="12" name="图片 11">
            <a:extLst>
              <a:ext uri="{FF2B5EF4-FFF2-40B4-BE49-F238E27FC236}">
                <a16:creationId xmlns:a16="http://schemas.microsoft.com/office/drawing/2014/main" id="{F8EED1B8-F924-4399-8AA1-581BC044389D}"/>
              </a:ext>
            </a:extLst>
          </p:cNvPr>
          <p:cNvPicPr>
            <a:picLocks noChangeAspect="1"/>
          </p:cNvPicPr>
          <p:nvPr/>
        </p:nvPicPr>
        <p:blipFill>
          <a:blip r:embed="rId4"/>
          <a:stretch>
            <a:fillRect/>
          </a:stretch>
        </p:blipFill>
        <p:spPr>
          <a:xfrm>
            <a:off x="6760210" y="4319587"/>
            <a:ext cx="4762500" cy="2421032"/>
          </a:xfrm>
          <a:prstGeom prst="rect">
            <a:avLst/>
          </a:prstGeom>
        </p:spPr>
      </p:pic>
      <p:pic>
        <p:nvPicPr>
          <p:cNvPr id="14" name="图片 13">
            <a:extLst>
              <a:ext uri="{FF2B5EF4-FFF2-40B4-BE49-F238E27FC236}">
                <a16:creationId xmlns:a16="http://schemas.microsoft.com/office/drawing/2014/main" id="{5F1BDA91-9A53-447D-AB65-7C69A8B6BA74}"/>
              </a:ext>
            </a:extLst>
          </p:cNvPr>
          <p:cNvPicPr>
            <a:picLocks noChangeAspect="1"/>
          </p:cNvPicPr>
          <p:nvPr/>
        </p:nvPicPr>
        <p:blipFill>
          <a:blip r:embed="rId5"/>
          <a:stretch>
            <a:fillRect/>
          </a:stretch>
        </p:blipFill>
        <p:spPr>
          <a:xfrm>
            <a:off x="6741795" y="152008"/>
            <a:ext cx="5145405" cy="3675289"/>
          </a:xfrm>
          <a:prstGeom prst="rect">
            <a:avLst/>
          </a:prstGeom>
        </p:spPr>
      </p:pic>
    </p:spTree>
    <p:extLst>
      <p:ext uri="{BB962C8B-B14F-4D97-AF65-F5344CB8AC3E}">
        <p14:creationId xmlns:p14="http://schemas.microsoft.com/office/powerpoint/2010/main" val="336601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13">
            <a:extLst>
              <a:ext uri="{FF2B5EF4-FFF2-40B4-BE49-F238E27FC236}">
                <a16:creationId xmlns:a16="http://schemas.microsoft.com/office/drawing/2014/main" id="{A01CAB10-68AF-4904-BD59-D332B297A10F}"/>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cap="none" spc="0" normalizeH="0">
                <a:ln>
                  <a:noFill/>
                </a:ln>
                <a:solidFill>
                  <a:prstClr val="black">
                    <a:tint val="75000"/>
                  </a:prstClr>
                </a:solidFill>
                <a:effectLst/>
                <a:uLnTx/>
                <a:uFillTx/>
              </a:rPr>
              <a:t>20XX/9/3</a:t>
            </a:r>
          </a:p>
        </p:txBody>
      </p:sp>
      <p:sp>
        <p:nvSpPr>
          <p:cNvPr id="16" name="灯片编号占位符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altLang="zh-CN" sz="1200" b="0" i="0" u="none" strike="noStrike" kern="1200" cap="none" spc="0" normalizeH="0" baseline="0" smtClean="0">
                <a:ln>
                  <a:noFill/>
                </a:ln>
                <a:solidFill>
                  <a:prstClr val="black">
                    <a:tint val="75000"/>
                  </a:prstClr>
                </a:solidFill>
                <a:effectLst/>
                <a:uLnTx/>
                <a:uFillTx/>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a:ln>
                <a:noFill/>
              </a:ln>
              <a:solidFill>
                <a:prstClr val="black">
                  <a:tint val="75000"/>
                </a:prstClr>
              </a:solidFill>
              <a:effectLst/>
              <a:uLnTx/>
              <a:uFillTx/>
            </a:endParaRPr>
          </a:p>
        </p:txBody>
      </p:sp>
      <p:sp>
        <p:nvSpPr>
          <p:cNvPr id="3" name="标题 2">
            <a:extLst>
              <a:ext uri="{FF2B5EF4-FFF2-40B4-BE49-F238E27FC236}">
                <a16:creationId xmlns:a16="http://schemas.microsoft.com/office/drawing/2014/main" id="{5693740A-6E96-41A9-A14F-0AE5D5147D9C}"/>
              </a:ext>
            </a:extLst>
          </p:cNvPr>
          <p:cNvSpPr>
            <a:spLocks noGrp="1"/>
          </p:cNvSpPr>
          <p:nvPr>
            <p:ph type="title"/>
          </p:nvPr>
        </p:nvSpPr>
        <p:spPr/>
        <p:txBody>
          <a:bodyPr/>
          <a:lstStyle/>
          <a:p>
            <a:r>
              <a:rPr lang="en-US" altLang="zh-CN" dirty="0"/>
              <a:t>Flutter</a:t>
            </a:r>
            <a:r>
              <a:rPr lang="zh-CN" altLang="en-US" dirty="0"/>
              <a:t>官方解释</a:t>
            </a:r>
          </a:p>
        </p:txBody>
      </p:sp>
      <p:pic>
        <p:nvPicPr>
          <p:cNvPr id="12" name="图片 11">
            <a:extLst>
              <a:ext uri="{FF2B5EF4-FFF2-40B4-BE49-F238E27FC236}">
                <a16:creationId xmlns:a16="http://schemas.microsoft.com/office/drawing/2014/main" id="{732F7AED-F7EF-4BEF-B8D0-B82B94F608D5}"/>
              </a:ext>
            </a:extLst>
          </p:cNvPr>
          <p:cNvPicPr>
            <a:picLocks noChangeAspect="1"/>
          </p:cNvPicPr>
          <p:nvPr/>
        </p:nvPicPr>
        <p:blipFill>
          <a:blip r:embed="rId3"/>
          <a:stretch>
            <a:fillRect/>
          </a:stretch>
        </p:blipFill>
        <p:spPr>
          <a:xfrm>
            <a:off x="0" y="3137140"/>
            <a:ext cx="11858502" cy="3720860"/>
          </a:xfrm>
          <a:prstGeom prst="rect">
            <a:avLst/>
          </a:prstGeom>
        </p:spPr>
      </p:pic>
      <p:pic>
        <p:nvPicPr>
          <p:cNvPr id="7" name="图片 6">
            <a:extLst>
              <a:ext uri="{FF2B5EF4-FFF2-40B4-BE49-F238E27FC236}">
                <a16:creationId xmlns:a16="http://schemas.microsoft.com/office/drawing/2014/main" id="{BDC7A50E-5E57-45E6-B454-03CE225090EC}"/>
              </a:ext>
            </a:extLst>
          </p:cNvPr>
          <p:cNvPicPr>
            <a:picLocks noChangeAspect="1"/>
          </p:cNvPicPr>
          <p:nvPr/>
        </p:nvPicPr>
        <p:blipFill>
          <a:blip r:embed="rId4"/>
          <a:stretch>
            <a:fillRect/>
          </a:stretch>
        </p:blipFill>
        <p:spPr>
          <a:xfrm>
            <a:off x="0" y="1340361"/>
            <a:ext cx="11849100" cy="3213297"/>
          </a:xfrm>
          <a:prstGeom prst="rect">
            <a:avLst/>
          </a:prstGeom>
        </p:spPr>
      </p:pic>
    </p:spTree>
    <p:extLst>
      <p:ext uri="{BB962C8B-B14F-4D97-AF65-F5344CB8AC3E}">
        <p14:creationId xmlns:p14="http://schemas.microsoft.com/office/powerpoint/2010/main" val="39029076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6624E-1256-4074-A302-8EFDA23D77BF}"/>
              </a:ext>
            </a:extLst>
          </p:cNvPr>
          <p:cNvSpPr>
            <a:spLocks noGrp="1"/>
          </p:cNvSpPr>
          <p:nvPr>
            <p:ph type="title"/>
          </p:nvPr>
        </p:nvSpPr>
        <p:spPr>
          <a:xfrm>
            <a:off x="0" y="0"/>
            <a:ext cx="10515600" cy="1325563"/>
          </a:xfrm>
        </p:spPr>
        <p:txBody>
          <a:bodyPr rtlCol="0">
            <a:normAutofit/>
          </a:bodyPr>
          <a:lstStyle/>
          <a:p>
            <a:pPr algn="l"/>
            <a:r>
              <a:rPr lang="zh-CN" altLang="en-US" dirty="0"/>
              <a:t>层叠布局 </a:t>
            </a:r>
            <a:r>
              <a:rPr lang="en-US" altLang="zh-CN" dirty="0"/>
              <a:t>Stack</a:t>
            </a:r>
            <a:r>
              <a:rPr lang="zh-CN" altLang="en-US" dirty="0"/>
              <a:t>、</a:t>
            </a:r>
            <a:r>
              <a:rPr lang="en-US" altLang="zh-CN" dirty="0"/>
              <a:t>Positioned</a:t>
            </a:r>
          </a:p>
        </p:txBody>
      </p:sp>
      <p:pic>
        <p:nvPicPr>
          <p:cNvPr id="4" name="图片 3">
            <a:extLst>
              <a:ext uri="{FF2B5EF4-FFF2-40B4-BE49-F238E27FC236}">
                <a16:creationId xmlns:a16="http://schemas.microsoft.com/office/drawing/2014/main" id="{1C37FF00-4807-4AF5-9C23-5D6ACDFAE78E}"/>
              </a:ext>
            </a:extLst>
          </p:cNvPr>
          <p:cNvPicPr>
            <a:picLocks noChangeAspect="1"/>
          </p:cNvPicPr>
          <p:nvPr/>
        </p:nvPicPr>
        <p:blipFill>
          <a:blip r:embed="rId3"/>
          <a:stretch>
            <a:fillRect/>
          </a:stretch>
        </p:blipFill>
        <p:spPr>
          <a:xfrm>
            <a:off x="1050925" y="1300163"/>
            <a:ext cx="7273158" cy="3963988"/>
          </a:xfrm>
          <a:prstGeom prst="rect">
            <a:avLst/>
          </a:prstGeom>
        </p:spPr>
      </p:pic>
      <p:sp>
        <p:nvSpPr>
          <p:cNvPr id="9" name="文本框 8">
            <a:extLst>
              <a:ext uri="{FF2B5EF4-FFF2-40B4-BE49-F238E27FC236}">
                <a16:creationId xmlns:a16="http://schemas.microsoft.com/office/drawing/2014/main" id="{114A5F91-0CE7-4FF4-A370-DA7514A9058A}"/>
              </a:ext>
            </a:extLst>
          </p:cNvPr>
          <p:cNvSpPr txBox="1"/>
          <p:nvPr/>
        </p:nvSpPr>
        <p:spPr>
          <a:xfrm>
            <a:off x="1206500" y="5722421"/>
            <a:ext cx="6223000" cy="369332"/>
          </a:xfrm>
          <a:prstGeom prst="rect">
            <a:avLst/>
          </a:prstGeom>
          <a:noFill/>
        </p:spPr>
        <p:txBody>
          <a:bodyPr wrap="square">
            <a:spAutoFit/>
          </a:bodyPr>
          <a:lstStyle/>
          <a:p>
            <a:r>
              <a:rPr lang="en-US" altLang="zh-CN" dirty="0"/>
              <a:t>Stack </a:t>
            </a:r>
            <a:r>
              <a:rPr lang="zh-CN" altLang="en-US" dirty="0"/>
              <a:t>相当于我们的</a:t>
            </a:r>
            <a:r>
              <a:rPr lang="en-US" altLang="zh-CN" dirty="0"/>
              <a:t>relative</a:t>
            </a:r>
            <a:endParaRPr lang="zh-CN" altLang="en-US" dirty="0"/>
          </a:p>
        </p:txBody>
      </p:sp>
      <p:sp>
        <p:nvSpPr>
          <p:cNvPr id="10" name="文本框 9">
            <a:extLst>
              <a:ext uri="{FF2B5EF4-FFF2-40B4-BE49-F238E27FC236}">
                <a16:creationId xmlns:a16="http://schemas.microsoft.com/office/drawing/2014/main" id="{2E9451B2-935F-4630-B0B0-14F6D6B23706}"/>
              </a:ext>
            </a:extLst>
          </p:cNvPr>
          <p:cNvSpPr txBox="1"/>
          <p:nvPr/>
        </p:nvSpPr>
        <p:spPr>
          <a:xfrm>
            <a:off x="1206500" y="6155291"/>
            <a:ext cx="6223000" cy="369332"/>
          </a:xfrm>
          <a:prstGeom prst="rect">
            <a:avLst/>
          </a:prstGeom>
          <a:noFill/>
        </p:spPr>
        <p:txBody>
          <a:bodyPr wrap="square">
            <a:spAutoFit/>
          </a:bodyPr>
          <a:lstStyle/>
          <a:p>
            <a:r>
              <a:rPr lang="en-US" altLang="zh-CN" dirty="0"/>
              <a:t>Positioned </a:t>
            </a:r>
            <a:r>
              <a:rPr lang="zh-CN" altLang="en-US" dirty="0"/>
              <a:t>相当于我们的</a:t>
            </a:r>
            <a:r>
              <a:rPr lang="en-US" altLang="zh-CN" dirty="0"/>
              <a:t>absolute</a:t>
            </a:r>
            <a:endParaRPr lang="zh-CN" altLang="en-US" dirty="0"/>
          </a:p>
        </p:txBody>
      </p:sp>
    </p:spTree>
    <p:extLst>
      <p:ext uri="{BB962C8B-B14F-4D97-AF65-F5344CB8AC3E}">
        <p14:creationId xmlns:p14="http://schemas.microsoft.com/office/powerpoint/2010/main" val="37890920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6624E-1256-4074-A302-8EFDA23D77BF}"/>
              </a:ext>
            </a:extLst>
          </p:cNvPr>
          <p:cNvSpPr>
            <a:spLocks noGrp="1"/>
          </p:cNvSpPr>
          <p:nvPr>
            <p:ph type="title"/>
          </p:nvPr>
        </p:nvSpPr>
        <p:spPr>
          <a:xfrm>
            <a:off x="0" y="0"/>
            <a:ext cx="10515600" cy="1325563"/>
          </a:xfrm>
        </p:spPr>
        <p:txBody>
          <a:bodyPr rtlCol="0">
            <a:normAutofit/>
          </a:bodyPr>
          <a:lstStyle/>
          <a:p>
            <a:pPr algn="l"/>
            <a:r>
              <a:rPr lang="zh-CN" altLang="en-US" dirty="0"/>
              <a:t>对齐与相对定位（</a:t>
            </a:r>
            <a:r>
              <a:rPr lang="en-US" altLang="zh-CN" dirty="0"/>
              <a:t>Align</a:t>
            </a:r>
            <a:r>
              <a:rPr lang="zh-CN" altLang="en-US" dirty="0"/>
              <a:t>）</a:t>
            </a:r>
          </a:p>
        </p:txBody>
      </p:sp>
      <p:pic>
        <p:nvPicPr>
          <p:cNvPr id="5" name="图片 4">
            <a:extLst>
              <a:ext uri="{FF2B5EF4-FFF2-40B4-BE49-F238E27FC236}">
                <a16:creationId xmlns:a16="http://schemas.microsoft.com/office/drawing/2014/main" id="{9FC01B94-4290-42B5-8378-3A7E976CF5FA}"/>
              </a:ext>
            </a:extLst>
          </p:cNvPr>
          <p:cNvPicPr>
            <a:picLocks noChangeAspect="1"/>
          </p:cNvPicPr>
          <p:nvPr/>
        </p:nvPicPr>
        <p:blipFill>
          <a:blip r:embed="rId3"/>
          <a:stretch>
            <a:fillRect/>
          </a:stretch>
        </p:blipFill>
        <p:spPr>
          <a:xfrm>
            <a:off x="1384300" y="3061791"/>
            <a:ext cx="4824215" cy="2636838"/>
          </a:xfrm>
          <a:prstGeom prst="rect">
            <a:avLst/>
          </a:prstGeom>
        </p:spPr>
      </p:pic>
      <p:sp>
        <p:nvSpPr>
          <p:cNvPr id="11" name="文本框 10">
            <a:extLst>
              <a:ext uri="{FF2B5EF4-FFF2-40B4-BE49-F238E27FC236}">
                <a16:creationId xmlns:a16="http://schemas.microsoft.com/office/drawing/2014/main" id="{A4B7C9FC-645C-41B6-9B4A-B020266278E1}"/>
              </a:ext>
            </a:extLst>
          </p:cNvPr>
          <p:cNvSpPr txBox="1"/>
          <p:nvPr/>
        </p:nvSpPr>
        <p:spPr>
          <a:xfrm>
            <a:off x="584200" y="1381165"/>
            <a:ext cx="6223000" cy="369332"/>
          </a:xfrm>
          <a:prstGeom prst="rect">
            <a:avLst/>
          </a:prstGeom>
          <a:noFill/>
        </p:spPr>
        <p:txBody>
          <a:bodyPr wrap="square">
            <a:spAutoFit/>
          </a:bodyPr>
          <a:lstStyle/>
          <a:p>
            <a:r>
              <a:rPr lang="en-US" altLang="zh-CN" dirty="0"/>
              <a:t>Align</a:t>
            </a:r>
            <a:r>
              <a:rPr lang="zh-CN" altLang="en-US" dirty="0"/>
              <a:t>可以用来设置两端对齐方式</a:t>
            </a:r>
          </a:p>
        </p:txBody>
      </p:sp>
      <p:sp>
        <p:nvSpPr>
          <p:cNvPr id="12" name="文本框 11">
            <a:extLst>
              <a:ext uri="{FF2B5EF4-FFF2-40B4-BE49-F238E27FC236}">
                <a16:creationId xmlns:a16="http://schemas.microsoft.com/office/drawing/2014/main" id="{09A4E767-1667-4A3D-B4DB-84208A3AE221}"/>
              </a:ext>
            </a:extLst>
          </p:cNvPr>
          <p:cNvSpPr txBox="1"/>
          <p:nvPr/>
        </p:nvSpPr>
        <p:spPr>
          <a:xfrm>
            <a:off x="584200" y="2108459"/>
            <a:ext cx="10922000" cy="369332"/>
          </a:xfrm>
          <a:prstGeom prst="rect">
            <a:avLst/>
          </a:prstGeom>
          <a:noFill/>
        </p:spPr>
        <p:txBody>
          <a:bodyPr wrap="square">
            <a:spAutoFit/>
          </a:bodyPr>
          <a:lstStyle/>
          <a:p>
            <a:r>
              <a:rPr lang="en-US" altLang="zh-CN" dirty="0"/>
              <a:t>Center </a:t>
            </a:r>
            <a:r>
              <a:rPr lang="zh-CN" altLang="en-US" dirty="0"/>
              <a:t>继承自</a:t>
            </a:r>
            <a:r>
              <a:rPr lang="en-US" altLang="zh-CN" dirty="0"/>
              <a:t>Align</a:t>
            </a:r>
            <a:r>
              <a:rPr lang="zh-CN" altLang="en-US" dirty="0"/>
              <a:t>，相比</a:t>
            </a:r>
            <a:r>
              <a:rPr lang="en-US" altLang="zh-CN" dirty="0"/>
              <a:t>Align</a:t>
            </a:r>
            <a:r>
              <a:rPr lang="zh-CN" altLang="en-US" dirty="0"/>
              <a:t>少了个</a:t>
            </a:r>
            <a:r>
              <a:rPr lang="en-US" altLang="zh-CN" dirty="0"/>
              <a:t>alignment</a:t>
            </a:r>
            <a:r>
              <a:rPr lang="zh-CN" altLang="en-US" dirty="0"/>
              <a:t>属性，相当于一个</a:t>
            </a:r>
            <a:r>
              <a:rPr lang="en-US" altLang="zh-CN" dirty="0"/>
              <a:t>alignment</a:t>
            </a:r>
            <a:r>
              <a:rPr lang="zh-CN" altLang="en-US" dirty="0"/>
              <a:t>写死未</a:t>
            </a:r>
            <a:r>
              <a:rPr lang="en-US" altLang="zh-CN" dirty="0"/>
              <a:t>center</a:t>
            </a:r>
            <a:r>
              <a:rPr lang="zh-CN" altLang="en-US" dirty="0"/>
              <a:t>的</a:t>
            </a:r>
            <a:r>
              <a:rPr lang="en-US" altLang="zh-CN" dirty="0"/>
              <a:t>Align</a:t>
            </a:r>
            <a:r>
              <a:rPr lang="zh-CN" altLang="en-US" dirty="0"/>
              <a:t>组件。</a:t>
            </a:r>
          </a:p>
        </p:txBody>
      </p:sp>
    </p:spTree>
    <p:extLst>
      <p:ext uri="{BB962C8B-B14F-4D97-AF65-F5344CB8AC3E}">
        <p14:creationId xmlns:p14="http://schemas.microsoft.com/office/powerpoint/2010/main" val="35656443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6624E-1256-4074-A302-8EFDA23D77BF}"/>
              </a:ext>
            </a:extLst>
          </p:cNvPr>
          <p:cNvSpPr>
            <a:spLocks noGrp="1"/>
          </p:cNvSpPr>
          <p:nvPr>
            <p:ph type="title"/>
          </p:nvPr>
        </p:nvSpPr>
        <p:spPr>
          <a:xfrm>
            <a:off x="457200" y="420797"/>
            <a:ext cx="10515600" cy="1325563"/>
          </a:xfrm>
        </p:spPr>
        <p:txBody>
          <a:bodyPr rtlCol="0">
            <a:normAutofit/>
          </a:bodyPr>
          <a:lstStyle/>
          <a:p>
            <a:pPr marL="0" indent="0" rtl="0">
              <a:buNone/>
            </a:pPr>
            <a:r>
              <a:rPr lang="zh-CN" altLang="en-US" dirty="0"/>
              <a:t>路由管理</a:t>
            </a:r>
          </a:p>
        </p:txBody>
      </p:sp>
      <p:sp>
        <p:nvSpPr>
          <p:cNvPr id="6" name="文本框 5">
            <a:extLst>
              <a:ext uri="{FF2B5EF4-FFF2-40B4-BE49-F238E27FC236}">
                <a16:creationId xmlns:a16="http://schemas.microsoft.com/office/drawing/2014/main" id="{558F0B2E-3ED9-431E-BABF-CDA3EF0A8FA8}"/>
              </a:ext>
            </a:extLst>
          </p:cNvPr>
          <p:cNvSpPr txBox="1"/>
          <p:nvPr/>
        </p:nvSpPr>
        <p:spPr>
          <a:xfrm>
            <a:off x="1066800" y="1746360"/>
            <a:ext cx="10020300" cy="646331"/>
          </a:xfrm>
          <a:prstGeom prst="rect">
            <a:avLst/>
          </a:prstGeom>
          <a:noFill/>
        </p:spPr>
        <p:txBody>
          <a:bodyPr wrap="square">
            <a:spAutoFit/>
          </a:bodyPr>
          <a:lstStyle/>
          <a:p>
            <a:r>
              <a:rPr lang="zh-CN" altLang="en-US" dirty="0"/>
              <a:t>Navigator是一个路由管理的组件，它提供了打开和退出路由页方法。Navigator通过一个栈来管理活动路由集合。通常当前屏幕显示的页面就是栈顶的路由。</a:t>
            </a:r>
          </a:p>
        </p:txBody>
      </p:sp>
      <p:sp>
        <p:nvSpPr>
          <p:cNvPr id="8" name="文本框 7">
            <a:extLst>
              <a:ext uri="{FF2B5EF4-FFF2-40B4-BE49-F238E27FC236}">
                <a16:creationId xmlns:a16="http://schemas.microsoft.com/office/drawing/2014/main" id="{A5E3751B-1439-4529-979D-85D5798D4C27}"/>
              </a:ext>
            </a:extLst>
          </p:cNvPr>
          <p:cNvSpPr txBox="1"/>
          <p:nvPr/>
        </p:nvSpPr>
        <p:spPr>
          <a:xfrm>
            <a:off x="596900" y="3059668"/>
            <a:ext cx="6096000" cy="369332"/>
          </a:xfrm>
          <a:prstGeom prst="rect">
            <a:avLst/>
          </a:prstGeom>
          <a:noFill/>
        </p:spPr>
        <p:txBody>
          <a:bodyPr wrap="square">
            <a:spAutoFit/>
          </a:bodyPr>
          <a:lstStyle/>
          <a:p>
            <a:pPr algn="l"/>
            <a:r>
              <a:rPr lang="en-US" altLang="zh-CN" b="1" i="0" dirty="0">
                <a:solidFill>
                  <a:srgbClr val="333333"/>
                </a:solidFill>
                <a:effectLst/>
                <a:latin typeface="-apple-system"/>
              </a:rPr>
              <a:t>1. </a:t>
            </a:r>
            <a:r>
              <a:rPr lang="zh-CN" altLang="en-US" b="1" i="0" dirty="0">
                <a:solidFill>
                  <a:srgbClr val="333333"/>
                </a:solidFill>
                <a:effectLst/>
                <a:latin typeface="-apple-system"/>
              </a:rPr>
              <a:t>基本使用</a:t>
            </a:r>
          </a:p>
        </p:txBody>
      </p:sp>
      <p:sp>
        <p:nvSpPr>
          <p:cNvPr id="10" name="文本框 9">
            <a:extLst>
              <a:ext uri="{FF2B5EF4-FFF2-40B4-BE49-F238E27FC236}">
                <a16:creationId xmlns:a16="http://schemas.microsoft.com/office/drawing/2014/main" id="{68983DD3-19D0-46C8-8671-C76DD5163383}"/>
              </a:ext>
            </a:extLst>
          </p:cNvPr>
          <p:cNvSpPr txBox="1"/>
          <p:nvPr/>
        </p:nvSpPr>
        <p:spPr>
          <a:xfrm>
            <a:off x="1066800" y="3586223"/>
            <a:ext cx="6096000" cy="1710084"/>
          </a:xfrm>
          <a:prstGeom prst="rect">
            <a:avLst/>
          </a:prstGeom>
          <a:noFill/>
        </p:spPr>
        <p:txBody>
          <a:bodyPr wrap="square">
            <a:spAutoFit/>
          </a:bodyPr>
          <a:lstStyle/>
          <a:p>
            <a:pPr marL="342900" indent="-342900">
              <a:lnSpc>
                <a:spcPct val="150000"/>
              </a:lnSpc>
              <a:buFont typeface="+mj-lt"/>
              <a:buAutoNum type="arabicPeriod"/>
            </a:pPr>
            <a:r>
              <a:rPr lang="zh-CN" altLang="en-US" b="0" i="0" dirty="0">
                <a:solidFill>
                  <a:srgbClr val="333333"/>
                </a:solidFill>
                <a:effectLst/>
                <a:latin typeface="-apple-system"/>
              </a:rPr>
              <a:t>调用</a:t>
            </a:r>
            <a:r>
              <a:rPr lang="en-US" altLang="zh-CN" b="0" i="0" dirty="0" err="1">
                <a:solidFill>
                  <a:srgbClr val="333333"/>
                </a:solidFill>
                <a:effectLst/>
                <a:latin typeface="-apple-system"/>
              </a:rPr>
              <a:t>Navigator.push</a:t>
            </a:r>
            <a:r>
              <a:rPr lang="zh-CN" altLang="en-US" b="0" i="0" dirty="0">
                <a:solidFill>
                  <a:srgbClr val="333333"/>
                </a:solidFill>
                <a:effectLst/>
                <a:latin typeface="-apple-system"/>
              </a:rPr>
              <a:t>导航到第二个页面。</a:t>
            </a:r>
            <a:endParaRPr lang="en-US" altLang="zh-CN" b="0" i="0" dirty="0">
              <a:solidFill>
                <a:srgbClr val="333333"/>
              </a:solidFill>
              <a:effectLst/>
              <a:latin typeface="-apple-system"/>
            </a:endParaRPr>
          </a:p>
          <a:p>
            <a:pPr marL="342900" indent="-342900">
              <a:lnSpc>
                <a:spcPct val="150000"/>
              </a:lnSpc>
              <a:buFont typeface="+mj-lt"/>
              <a:buAutoNum type="arabicPeriod"/>
            </a:pPr>
            <a:r>
              <a:rPr lang="zh-CN" altLang="en-US" b="0" i="0" dirty="0">
                <a:solidFill>
                  <a:srgbClr val="333333"/>
                </a:solidFill>
                <a:effectLst/>
                <a:latin typeface="-apple-system"/>
              </a:rPr>
              <a:t>调用</a:t>
            </a:r>
            <a:r>
              <a:rPr lang="en-US" altLang="zh-CN" b="0" i="0" dirty="0" err="1">
                <a:solidFill>
                  <a:srgbClr val="333333"/>
                </a:solidFill>
                <a:effectLst/>
                <a:latin typeface="-apple-system"/>
              </a:rPr>
              <a:t>Navigator.pop</a:t>
            </a:r>
            <a:r>
              <a:rPr lang="zh-CN" altLang="en-US" b="0" i="0" dirty="0">
                <a:solidFill>
                  <a:srgbClr val="333333"/>
                </a:solidFill>
                <a:effectLst/>
                <a:latin typeface="-apple-system"/>
              </a:rPr>
              <a:t>返回前一个页面。</a:t>
            </a:r>
            <a:endParaRPr lang="en-US" altLang="zh-CN" b="0" i="0" dirty="0">
              <a:solidFill>
                <a:srgbClr val="333333"/>
              </a:solidFill>
              <a:effectLst/>
              <a:latin typeface="-apple-system"/>
            </a:endParaRPr>
          </a:p>
          <a:p>
            <a:pPr marL="342900" indent="-342900">
              <a:lnSpc>
                <a:spcPct val="150000"/>
              </a:lnSpc>
              <a:buFont typeface="+mj-lt"/>
              <a:buAutoNum type="arabicPeriod"/>
            </a:pPr>
            <a:r>
              <a:rPr lang="zh-CN" altLang="en-US" b="0" i="0" dirty="0">
                <a:solidFill>
                  <a:srgbClr val="333333"/>
                </a:solidFill>
                <a:effectLst/>
                <a:latin typeface="-apple-system"/>
              </a:rPr>
              <a:t>关闭页面后，返回上一页获取结果。等待</a:t>
            </a:r>
            <a:r>
              <a:rPr lang="en-US" altLang="zh-CN" b="0" i="0" dirty="0">
                <a:solidFill>
                  <a:srgbClr val="333333"/>
                </a:solidFill>
                <a:effectLst/>
                <a:latin typeface="-apple-system"/>
              </a:rPr>
              <a:t>Navigator</a:t>
            </a:r>
            <a:r>
              <a:rPr lang="zh-CN" altLang="en-US" b="0" i="0" dirty="0">
                <a:solidFill>
                  <a:srgbClr val="333333"/>
                </a:solidFill>
                <a:effectLst/>
                <a:latin typeface="-apple-system"/>
              </a:rPr>
              <a:t>运行，然后会将返回值传递给</a:t>
            </a:r>
            <a:r>
              <a:rPr lang="en-US" altLang="zh-CN" b="0" i="0" dirty="0" err="1">
                <a:solidFill>
                  <a:srgbClr val="333333"/>
                </a:solidFill>
                <a:effectLst/>
                <a:latin typeface="-apple-system"/>
              </a:rPr>
              <a:t>Navigator.pop</a:t>
            </a:r>
            <a:r>
              <a:rPr lang="zh-CN" altLang="en-US" b="0" i="0" dirty="0">
                <a:solidFill>
                  <a:srgbClr val="333333"/>
                </a:solidFill>
                <a:effectLst/>
                <a:latin typeface="-apple-system"/>
              </a:rPr>
              <a:t>函数。（特殊点）</a:t>
            </a:r>
            <a:endParaRPr lang="zh-CN" altLang="en-US" dirty="0"/>
          </a:p>
        </p:txBody>
      </p:sp>
    </p:spTree>
    <p:extLst>
      <p:ext uri="{BB962C8B-B14F-4D97-AF65-F5344CB8AC3E}">
        <p14:creationId xmlns:p14="http://schemas.microsoft.com/office/powerpoint/2010/main" val="16919554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6624E-1256-4074-A302-8EFDA23D77BF}"/>
              </a:ext>
            </a:extLst>
          </p:cNvPr>
          <p:cNvSpPr>
            <a:spLocks noGrp="1"/>
          </p:cNvSpPr>
          <p:nvPr>
            <p:ph type="title"/>
          </p:nvPr>
        </p:nvSpPr>
        <p:spPr>
          <a:xfrm>
            <a:off x="457200" y="420797"/>
            <a:ext cx="10515600" cy="1325563"/>
          </a:xfrm>
        </p:spPr>
        <p:txBody>
          <a:bodyPr rtlCol="0">
            <a:normAutofit/>
          </a:bodyPr>
          <a:lstStyle/>
          <a:p>
            <a:pPr marL="0" indent="0" rtl="0">
              <a:buNone/>
            </a:pPr>
            <a:r>
              <a:rPr lang="zh-CN" altLang="en-US" dirty="0"/>
              <a:t>路由管理</a:t>
            </a:r>
          </a:p>
        </p:txBody>
      </p:sp>
      <p:sp>
        <p:nvSpPr>
          <p:cNvPr id="8" name="文本框 7">
            <a:extLst>
              <a:ext uri="{FF2B5EF4-FFF2-40B4-BE49-F238E27FC236}">
                <a16:creationId xmlns:a16="http://schemas.microsoft.com/office/drawing/2014/main" id="{A5E3751B-1439-4529-979D-85D5798D4C27}"/>
              </a:ext>
            </a:extLst>
          </p:cNvPr>
          <p:cNvSpPr txBox="1"/>
          <p:nvPr/>
        </p:nvSpPr>
        <p:spPr>
          <a:xfrm>
            <a:off x="533400" y="1746360"/>
            <a:ext cx="6096000" cy="369332"/>
          </a:xfrm>
          <a:prstGeom prst="rect">
            <a:avLst/>
          </a:prstGeom>
          <a:noFill/>
        </p:spPr>
        <p:txBody>
          <a:bodyPr wrap="square">
            <a:spAutoFit/>
          </a:bodyPr>
          <a:lstStyle/>
          <a:p>
            <a:pPr algn="l"/>
            <a:r>
              <a:rPr lang="en-US" altLang="zh-CN" b="1" i="0" dirty="0">
                <a:solidFill>
                  <a:srgbClr val="333333"/>
                </a:solidFill>
                <a:effectLst/>
                <a:latin typeface="-apple-system"/>
              </a:rPr>
              <a:t>2. </a:t>
            </a:r>
            <a:r>
              <a:rPr lang="zh-CN" altLang="en-US" b="1" dirty="0">
                <a:solidFill>
                  <a:srgbClr val="333333"/>
                </a:solidFill>
                <a:latin typeface="-apple-system"/>
              </a:rPr>
              <a:t>命名路由</a:t>
            </a:r>
            <a:endParaRPr lang="zh-CN" altLang="en-US" b="1" i="0" dirty="0">
              <a:solidFill>
                <a:srgbClr val="333333"/>
              </a:solidFill>
              <a:effectLst/>
              <a:latin typeface="-apple-system"/>
            </a:endParaRPr>
          </a:p>
        </p:txBody>
      </p:sp>
      <p:sp>
        <p:nvSpPr>
          <p:cNvPr id="10" name="文本框 9">
            <a:extLst>
              <a:ext uri="{FF2B5EF4-FFF2-40B4-BE49-F238E27FC236}">
                <a16:creationId xmlns:a16="http://schemas.microsoft.com/office/drawing/2014/main" id="{68983DD3-19D0-46C8-8671-C76DD5163383}"/>
              </a:ext>
            </a:extLst>
          </p:cNvPr>
          <p:cNvSpPr txBox="1"/>
          <p:nvPr/>
        </p:nvSpPr>
        <p:spPr>
          <a:xfrm>
            <a:off x="889000" y="2216240"/>
            <a:ext cx="5080000" cy="1711366"/>
          </a:xfrm>
          <a:prstGeom prst="rect">
            <a:avLst/>
          </a:prstGeom>
          <a:noFill/>
        </p:spPr>
        <p:txBody>
          <a:bodyPr wrap="square">
            <a:spAutoFit/>
          </a:bodyPr>
          <a:lstStyle/>
          <a:p>
            <a:pPr marL="342900" indent="-342900">
              <a:lnSpc>
                <a:spcPct val="150000"/>
              </a:lnSpc>
              <a:buFont typeface="+mj-lt"/>
              <a:buAutoNum type="arabicPeriod"/>
            </a:pPr>
            <a:r>
              <a:rPr lang="zh-CN" altLang="en-US" dirty="0">
                <a:solidFill>
                  <a:srgbClr val="333333"/>
                </a:solidFill>
                <a:latin typeface="-apple-system"/>
              </a:rPr>
              <a:t>对页面起名</a:t>
            </a:r>
            <a:r>
              <a:rPr lang="zh-CN" altLang="en-US" b="0" i="0" dirty="0">
                <a:solidFill>
                  <a:srgbClr val="333333"/>
                </a:solidFill>
                <a:effectLst/>
                <a:latin typeface="-apple-system"/>
              </a:rPr>
              <a:t>。</a:t>
            </a:r>
            <a:endParaRPr lang="en-US" altLang="zh-CN" b="0" i="0" dirty="0">
              <a:solidFill>
                <a:srgbClr val="333333"/>
              </a:solidFill>
              <a:effectLst/>
              <a:latin typeface="-apple-system"/>
            </a:endParaRPr>
          </a:p>
          <a:p>
            <a:pPr marL="342900" indent="-342900">
              <a:lnSpc>
                <a:spcPct val="150000"/>
              </a:lnSpc>
              <a:buFont typeface="+mj-lt"/>
              <a:buAutoNum type="arabicPeriod"/>
            </a:pPr>
            <a:r>
              <a:rPr lang="zh-CN" altLang="en-US" dirty="0">
                <a:solidFill>
                  <a:srgbClr val="333333"/>
                </a:solidFill>
                <a:latin typeface="-apple-system"/>
              </a:rPr>
              <a:t>声明路由表。</a:t>
            </a:r>
            <a:endParaRPr lang="en-US" altLang="zh-CN" dirty="0">
              <a:solidFill>
                <a:srgbClr val="333333"/>
              </a:solidFill>
              <a:latin typeface="-apple-system"/>
            </a:endParaRPr>
          </a:p>
          <a:p>
            <a:pPr marL="342900" indent="-342900">
              <a:lnSpc>
                <a:spcPct val="150000"/>
              </a:lnSpc>
              <a:buFont typeface="+mj-lt"/>
              <a:buAutoNum type="arabicPeriod"/>
            </a:pPr>
            <a:r>
              <a:rPr lang="zh-CN" altLang="en-US" dirty="0">
                <a:solidFill>
                  <a:srgbClr val="333333"/>
                </a:solidFill>
                <a:latin typeface="-apple-system"/>
              </a:rPr>
              <a:t>注册路由表。</a:t>
            </a:r>
            <a:endParaRPr lang="en-US" altLang="zh-CN" dirty="0">
              <a:solidFill>
                <a:srgbClr val="333333"/>
              </a:solidFill>
              <a:latin typeface="-apple-system"/>
            </a:endParaRPr>
          </a:p>
          <a:p>
            <a:pPr marL="342900" indent="-342900">
              <a:lnSpc>
                <a:spcPct val="150000"/>
              </a:lnSpc>
              <a:buFont typeface="+mj-lt"/>
              <a:buAutoNum type="arabicPeriod"/>
            </a:pPr>
            <a:r>
              <a:rPr lang="zh-CN" altLang="en-US" dirty="0">
                <a:solidFill>
                  <a:srgbClr val="333333"/>
                </a:solidFill>
                <a:latin typeface="-apple-system"/>
              </a:rPr>
              <a:t>哪里需要，直接使用名字。</a:t>
            </a:r>
            <a:endParaRPr lang="en-US" altLang="zh-CN" dirty="0">
              <a:solidFill>
                <a:srgbClr val="333333"/>
              </a:solidFill>
              <a:latin typeface="-apple-system"/>
            </a:endParaRPr>
          </a:p>
        </p:txBody>
      </p:sp>
      <p:sp>
        <p:nvSpPr>
          <p:cNvPr id="7" name="文本框 6">
            <a:extLst>
              <a:ext uri="{FF2B5EF4-FFF2-40B4-BE49-F238E27FC236}">
                <a16:creationId xmlns:a16="http://schemas.microsoft.com/office/drawing/2014/main" id="{99880C08-495E-42BA-88C2-75BFCD195A31}"/>
              </a:ext>
            </a:extLst>
          </p:cNvPr>
          <p:cNvSpPr txBox="1"/>
          <p:nvPr/>
        </p:nvSpPr>
        <p:spPr>
          <a:xfrm>
            <a:off x="889000" y="4028154"/>
            <a:ext cx="10020300" cy="369332"/>
          </a:xfrm>
          <a:prstGeom prst="rect">
            <a:avLst/>
          </a:prstGeom>
          <a:noFill/>
        </p:spPr>
        <p:txBody>
          <a:bodyPr wrap="square">
            <a:spAutoFit/>
          </a:bodyPr>
          <a:lstStyle/>
          <a:p>
            <a:r>
              <a:rPr lang="zh-CN" altLang="en-US" dirty="0"/>
              <a:t>具体参考</a:t>
            </a:r>
            <a:r>
              <a:rPr lang="en-US" altLang="zh-CN" dirty="0"/>
              <a:t>demo</a:t>
            </a:r>
            <a:r>
              <a:rPr lang="zh-CN" altLang="en-US" dirty="0"/>
              <a:t>。</a:t>
            </a:r>
          </a:p>
        </p:txBody>
      </p:sp>
      <p:sp>
        <p:nvSpPr>
          <p:cNvPr id="9" name="文本框 8">
            <a:extLst>
              <a:ext uri="{FF2B5EF4-FFF2-40B4-BE49-F238E27FC236}">
                <a16:creationId xmlns:a16="http://schemas.microsoft.com/office/drawing/2014/main" id="{31F1DF47-B986-4281-8A81-DA51D330B92E}"/>
              </a:ext>
            </a:extLst>
          </p:cNvPr>
          <p:cNvSpPr txBox="1"/>
          <p:nvPr/>
        </p:nvSpPr>
        <p:spPr>
          <a:xfrm>
            <a:off x="6096000" y="1746360"/>
            <a:ext cx="6096000" cy="369332"/>
          </a:xfrm>
          <a:prstGeom prst="rect">
            <a:avLst/>
          </a:prstGeom>
          <a:noFill/>
        </p:spPr>
        <p:txBody>
          <a:bodyPr wrap="square">
            <a:spAutoFit/>
          </a:bodyPr>
          <a:lstStyle/>
          <a:p>
            <a:pPr algn="l"/>
            <a:r>
              <a:rPr lang="en-US" altLang="zh-CN" b="1" i="0" dirty="0">
                <a:solidFill>
                  <a:srgbClr val="333333"/>
                </a:solidFill>
                <a:effectLst/>
                <a:latin typeface="-apple-system"/>
              </a:rPr>
              <a:t>3. </a:t>
            </a:r>
            <a:r>
              <a:rPr lang="zh-CN" altLang="en-US" b="1" i="0" dirty="0">
                <a:solidFill>
                  <a:srgbClr val="333333"/>
                </a:solidFill>
                <a:effectLst/>
                <a:latin typeface="-apple-system"/>
              </a:rPr>
              <a:t>动态路由</a:t>
            </a:r>
          </a:p>
        </p:txBody>
      </p:sp>
      <p:sp>
        <p:nvSpPr>
          <p:cNvPr id="11" name="文本框 10">
            <a:extLst>
              <a:ext uri="{FF2B5EF4-FFF2-40B4-BE49-F238E27FC236}">
                <a16:creationId xmlns:a16="http://schemas.microsoft.com/office/drawing/2014/main" id="{45A704FF-200B-4416-AEE2-56FA7C74040F}"/>
              </a:ext>
            </a:extLst>
          </p:cNvPr>
          <p:cNvSpPr txBox="1"/>
          <p:nvPr/>
        </p:nvSpPr>
        <p:spPr>
          <a:xfrm>
            <a:off x="6388100" y="2216240"/>
            <a:ext cx="5245100" cy="646331"/>
          </a:xfrm>
          <a:prstGeom prst="rect">
            <a:avLst/>
          </a:prstGeom>
          <a:noFill/>
        </p:spPr>
        <p:txBody>
          <a:bodyPr wrap="square">
            <a:spAutoFit/>
          </a:bodyPr>
          <a:lstStyle/>
          <a:p>
            <a:r>
              <a:rPr lang="en-US" altLang="zh-CN" b="0" i="0" dirty="0" err="1">
                <a:solidFill>
                  <a:srgbClr val="333333"/>
                </a:solidFill>
                <a:effectLst/>
                <a:latin typeface="-apple-system"/>
              </a:rPr>
              <a:t>MaterialApp</a:t>
            </a:r>
            <a:r>
              <a:rPr lang="zh-CN" altLang="en-US" b="0" i="0" dirty="0">
                <a:solidFill>
                  <a:srgbClr val="333333"/>
                </a:solidFill>
                <a:effectLst/>
                <a:latin typeface="-apple-system"/>
              </a:rPr>
              <a:t>还为我们提供了一个</a:t>
            </a:r>
            <a:r>
              <a:rPr lang="en-US" altLang="zh-CN" b="0" i="0" dirty="0" err="1">
                <a:solidFill>
                  <a:srgbClr val="333333"/>
                </a:solidFill>
                <a:effectLst/>
                <a:latin typeface="-apple-system"/>
              </a:rPr>
              <a:t>onGenerateRoute</a:t>
            </a:r>
            <a:r>
              <a:rPr lang="zh-CN" altLang="en-US" b="0" i="0" dirty="0">
                <a:solidFill>
                  <a:srgbClr val="333333"/>
                </a:solidFill>
                <a:effectLst/>
                <a:latin typeface="-apple-system"/>
              </a:rPr>
              <a:t>参数，未在路由表里注册的路由，会在这里寻找。</a:t>
            </a:r>
            <a:endParaRPr lang="zh-CN" altLang="en-US" dirty="0"/>
          </a:p>
        </p:txBody>
      </p:sp>
      <p:sp>
        <p:nvSpPr>
          <p:cNvPr id="17" name="文本框 16">
            <a:extLst>
              <a:ext uri="{FF2B5EF4-FFF2-40B4-BE49-F238E27FC236}">
                <a16:creationId xmlns:a16="http://schemas.microsoft.com/office/drawing/2014/main" id="{F78E25BF-2346-4F98-9AA0-21229E2B44AD}"/>
              </a:ext>
            </a:extLst>
          </p:cNvPr>
          <p:cNvSpPr txBox="1"/>
          <p:nvPr/>
        </p:nvSpPr>
        <p:spPr>
          <a:xfrm>
            <a:off x="6223002" y="5991601"/>
            <a:ext cx="6096000" cy="646331"/>
          </a:xfrm>
          <a:prstGeom prst="rect">
            <a:avLst/>
          </a:prstGeom>
          <a:noFill/>
        </p:spPr>
        <p:txBody>
          <a:bodyPr wrap="square">
            <a:spAutoFit/>
          </a:bodyPr>
          <a:lstStyle/>
          <a:p>
            <a:br>
              <a:rPr lang="en-US" altLang="zh-CN" dirty="0"/>
            </a:br>
            <a:endParaRPr lang="zh-CN" altLang="en-US" dirty="0"/>
          </a:p>
        </p:txBody>
      </p:sp>
      <p:sp>
        <p:nvSpPr>
          <p:cNvPr id="18" name="文本框 17">
            <a:extLst>
              <a:ext uri="{FF2B5EF4-FFF2-40B4-BE49-F238E27FC236}">
                <a16:creationId xmlns:a16="http://schemas.microsoft.com/office/drawing/2014/main" id="{1DD0018A-7A9B-4632-A799-B45063E2CDA4}"/>
              </a:ext>
            </a:extLst>
          </p:cNvPr>
          <p:cNvSpPr txBox="1"/>
          <p:nvPr/>
        </p:nvSpPr>
        <p:spPr>
          <a:xfrm>
            <a:off x="6388100" y="3244334"/>
            <a:ext cx="10020300" cy="369332"/>
          </a:xfrm>
          <a:prstGeom prst="rect">
            <a:avLst/>
          </a:prstGeom>
          <a:noFill/>
        </p:spPr>
        <p:txBody>
          <a:bodyPr wrap="square">
            <a:spAutoFit/>
          </a:bodyPr>
          <a:lstStyle/>
          <a:p>
            <a:r>
              <a:rPr lang="zh-CN" altLang="en-US" dirty="0"/>
              <a:t>写法参考</a:t>
            </a:r>
            <a:r>
              <a:rPr lang="en-US" altLang="zh-CN" dirty="0"/>
              <a:t>demo</a:t>
            </a:r>
            <a:r>
              <a:rPr lang="zh-CN" altLang="en-US" dirty="0"/>
              <a:t>。</a:t>
            </a:r>
          </a:p>
        </p:txBody>
      </p:sp>
    </p:spTree>
    <p:extLst>
      <p:ext uri="{BB962C8B-B14F-4D97-AF65-F5344CB8AC3E}">
        <p14:creationId xmlns:p14="http://schemas.microsoft.com/office/powerpoint/2010/main" val="45662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36E49C-11A0-4C95-8A6E-FC7E9C57C105}"/>
              </a:ext>
            </a:extLst>
          </p:cNvPr>
          <p:cNvSpPr>
            <a:spLocks noGrp="1"/>
          </p:cNvSpPr>
          <p:nvPr>
            <p:ph type="title"/>
          </p:nvPr>
        </p:nvSpPr>
        <p:spPr/>
        <p:txBody>
          <a:bodyPr rtlCol="0"/>
          <a:lstStyle/>
          <a:p>
            <a:pPr rtl="0"/>
            <a:r>
              <a:rPr lang="en-US" altLang="zh-CN" b="1" dirty="0"/>
              <a:t>Flutter</a:t>
            </a:r>
            <a:br>
              <a:rPr lang="en-US" altLang="zh-CN" b="1" dirty="0"/>
            </a:br>
            <a:r>
              <a:rPr lang="zh-CN" altLang="en-US" b="1" dirty="0"/>
              <a:t>构建</a:t>
            </a:r>
          </a:p>
        </p:txBody>
      </p:sp>
      <p:sp>
        <p:nvSpPr>
          <p:cNvPr id="3" name="内容占位符 2">
            <a:extLst>
              <a:ext uri="{FF2B5EF4-FFF2-40B4-BE49-F238E27FC236}">
                <a16:creationId xmlns:a16="http://schemas.microsoft.com/office/drawing/2014/main" id="{869C3FD2-AF88-4EF1-AFB7-5D31BD5AA0BF}"/>
              </a:ext>
            </a:extLst>
          </p:cNvPr>
          <p:cNvSpPr>
            <a:spLocks noGrp="1"/>
          </p:cNvSpPr>
          <p:nvPr>
            <p:ph idx="1"/>
          </p:nvPr>
        </p:nvSpPr>
        <p:spPr>
          <a:xfrm>
            <a:off x="5435600" y="1981200"/>
            <a:ext cx="5210048" cy="4176268"/>
          </a:xfrm>
        </p:spPr>
        <p:txBody>
          <a:bodyPr rtlCol="0">
            <a:normAutofit fontScale="92500" lnSpcReduction="10000"/>
          </a:bodyPr>
          <a:lstStyle/>
          <a:p>
            <a:pPr marL="0" indent="0" rtl="0">
              <a:buNone/>
            </a:pPr>
            <a:r>
              <a:rPr lang="zh-CN" altLang="en-US" strike="sngStrike" dirty="0">
                <a:solidFill>
                  <a:schemeClr val="bg1">
                    <a:lumMod val="65000"/>
                  </a:schemeClr>
                </a:solidFill>
              </a:rPr>
              <a:t>开发环境的搭建</a:t>
            </a:r>
            <a:endParaRPr lang="en-US" altLang="zh-CN" strike="sngStrike" dirty="0">
              <a:solidFill>
                <a:schemeClr val="bg1">
                  <a:lumMod val="65000"/>
                </a:schemeClr>
              </a:solidFill>
            </a:endParaRPr>
          </a:p>
          <a:p>
            <a:pPr marL="0" indent="0" rtl="0">
              <a:buNone/>
            </a:pPr>
            <a:r>
              <a:rPr lang="zh-CN" altLang="en-US" strike="sngStrike" dirty="0">
                <a:solidFill>
                  <a:schemeClr val="bg1">
                    <a:lumMod val="65000"/>
                  </a:schemeClr>
                </a:solidFill>
              </a:rPr>
              <a:t>代码结构</a:t>
            </a:r>
            <a:endParaRPr lang="en-US" altLang="zh-CN" strike="sngStrike" dirty="0">
              <a:solidFill>
                <a:schemeClr val="bg1">
                  <a:lumMod val="65000"/>
                </a:schemeClr>
              </a:solidFill>
            </a:endParaRPr>
          </a:p>
          <a:p>
            <a:pPr marL="0" indent="0" rtl="0">
              <a:buNone/>
            </a:pPr>
            <a:r>
              <a:rPr lang="zh-CN" altLang="en-US" strike="sngStrike" dirty="0">
                <a:solidFill>
                  <a:schemeClr val="bg1">
                    <a:lumMod val="65000"/>
                  </a:schemeClr>
                </a:solidFill>
              </a:rPr>
              <a:t>基底框架与生命周期</a:t>
            </a:r>
            <a:endParaRPr lang="en-US" altLang="zh-CN" strike="sngStrike" dirty="0">
              <a:solidFill>
                <a:schemeClr val="bg1">
                  <a:lumMod val="65000"/>
                </a:schemeClr>
              </a:solidFill>
            </a:endParaRPr>
          </a:p>
          <a:p>
            <a:pPr marL="0" indent="0" rtl="0">
              <a:buNone/>
            </a:pPr>
            <a:r>
              <a:rPr lang="zh-CN" altLang="en-US" strike="sngStrike" dirty="0">
                <a:solidFill>
                  <a:schemeClr val="bg1">
                    <a:lumMod val="65000"/>
                  </a:schemeClr>
                </a:solidFill>
              </a:rPr>
              <a:t>容器类组件（</a:t>
            </a:r>
            <a:r>
              <a:rPr lang="en-US" altLang="zh-CN" strike="sngStrike" dirty="0">
                <a:solidFill>
                  <a:schemeClr val="bg1">
                    <a:lumMod val="65000"/>
                  </a:schemeClr>
                </a:solidFill>
              </a:rPr>
              <a:t>div</a:t>
            </a:r>
            <a:r>
              <a:rPr lang="zh-CN" altLang="en-US" strike="sngStrike" dirty="0">
                <a:solidFill>
                  <a:schemeClr val="bg1">
                    <a:lumMod val="65000"/>
                  </a:schemeClr>
                </a:solidFill>
              </a:rPr>
              <a:t>）</a:t>
            </a:r>
          </a:p>
          <a:p>
            <a:pPr marL="0" indent="0" rtl="0">
              <a:buNone/>
            </a:pPr>
            <a:r>
              <a:rPr lang="zh-CN" altLang="en-US" strike="sngStrike" dirty="0">
                <a:solidFill>
                  <a:schemeClr val="bg1">
                    <a:lumMod val="65000"/>
                  </a:schemeClr>
                </a:solidFill>
              </a:rPr>
              <a:t>布局类组件（</a:t>
            </a:r>
            <a:r>
              <a:rPr lang="en-US" altLang="zh-CN" strike="sngStrike" dirty="0">
                <a:solidFill>
                  <a:schemeClr val="bg1">
                    <a:lumMod val="65000"/>
                  </a:schemeClr>
                </a:solidFill>
              </a:rPr>
              <a:t>flex</a:t>
            </a:r>
            <a:r>
              <a:rPr lang="zh-CN" altLang="en-US" strike="sngStrike" dirty="0">
                <a:solidFill>
                  <a:schemeClr val="bg1">
                    <a:lumMod val="65000"/>
                  </a:schemeClr>
                </a:solidFill>
              </a:rPr>
              <a:t>）</a:t>
            </a:r>
          </a:p>
          <a:p>
            <a:pPr marL="0" indent="0" rtl="0">
              <a:buNone/>
            </a:pPr>
            <a:r>
              <a:rPr lang="zh-CN" altLang="en-US" dirty="0"/>
              <a:t>滚动组件与手势事件</a:t>
            </a:r>
            <a:endParaRPr lang="en-US" altLang="zh-CN" dirty="0"/>
          </a:p>
          <a:p>
            <a:pPr marL="0" indent="0" rtl="0">
              <a:buNone/>
            </a:pPr>
            <a:r>
              <a:rPr lang="zh-CN" altLang="en-US" dirty="0"/>
              <a:t>网络请求与异步</a:t>
            </a:r>
            <a:r>
              <a:rPr lang="en-US" altLang="zh-CN" dirty="0"/>
              <a:t>UI</a:t>
            </a:r>
            <a:r>
              <a:rPr lang="zh-CN" altLang="en-US" dirty="0"/>
              <a:t>更新</a:t>
            </a:r>
            <a:endParaRPr lang="en-US" altLang="zh-CN" dirty="0"/>
          </a:p>
          <a:p>
            <a:pPr marL="0" indent="0" rtl="0">
              <a:buNone/>
            </a:pPr>
            <a:r>
              <a:rPr lang="zh-CN" altLang="en-US" dirty="0"/>
              <a:t>数据状态管理 （</a:t>
            </a:r>
            <a:r>
              <a:rPr lang="en-US" altLang="zh-CN" dirty="0"/>
              <a:t>redux</a:t>
            </a:r>
            <a:r>
              <a:rPr lang="zh-CN" altLang="en-US" dirty="0"/>
              <a:t>）</a:t>
            </a:r>
            <a:endParaRPr lang="en-US" altLang="zh-CN" dirty="0"/>
          </a:p>
          <a:p>
            <a:pPr marL="0" indent="0" rtl="0">
              <a:buNone/>
            </a:pPr>
            <a:r>
              <a:rPr lang="zh-CN" altLang="en-US" dirty="0"/>
              <a:t>主题色，国际化等全局配置</a:t>
            </a:r>
          </a:p>
        </p:txBody>
      </p:sp>
    </p:spTree>
    <p:extLst>
      <p:ext uri="{BB962C8B-B14F-4D97-AF65-F5344CB8AC3E}">
        <p14:creationId xmlns:p14="http://schemas.microsoft.com/office/powerpoint/2010/main" val="15935032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6624E-1256-4074-A302-8EFDA23D77BF}"/>
              </a:ext>
            </a:extLst>
          </p:cNvPr>
          <p:cNvSpPr>
            <a:spLocks noGrp="1"/>
          </p:cNvSpPr>
          <p:nvPr>
            <p:ph type="title"/>
          </p:nvPr>
        </p:nvSpPr>
        <p:spPr>
          <a:xfrm>
            <a:off x="0" y="0"/>
            <a:ext cx="10515600" cy="1325563"/>
          </a:xfrm>
        </p:spPr>
        <p:txBody>
          <a:bodyPr rtlCol="0">
            <a:normAutofit/>
          </a:bodyPr>
          <a:lstStyle/>
          <a:p>
            <a:pPr marL="0" indent="0" rtl="0">
              <a:buNone/>
            </a:pPr>
            <a:r>
              <a:rPr lang="zh-CN" altLang="en-US" dirty="0"/>
              <a:t>滚动组件</a:t>
            </a:r>
          </a:p>
        </p:txBody>
      </p:sp>
      <p:pic>
        <p:nvPicPr>
          <p:cNvPr id="4" name="图片 3">
            <a:extLst>
              <a:ext uri="{FF2B5EF4-FFF2-40B4-BE49-F238E27FC236}">
                <a16:creationId xmlns:a16="http://schemas.microsoft.com/office/drawing/2014/main" id="{2570C9A0-C0A8-47DA-B48F-B2B4D3980232}"/>
              </a:ext>
            </a:extLst>
          </p:cNvPr>
          <p:cNvPicPr>
            <a:picLocks noChangeAspect="1"/>
          </p:cNvPicPr>
          <p:nvPr/>
        </p:nvPicPr>
        <p:blipFill>
          <a:blip r:embed="rId3"/>
          <a:stretch>
            <a:fillRect/>
          </a:stretch>
        </p:blipFill>
        <p:spPr>
          <a:xfrm>
            <a:off x="0" y="1708150"/>
            <a:ext cx="5448300" cy="2628900"/>
          </a:xfrm>
          <a:prstGeom prst="rect">
            <a:avLst/>
          </a:prstGeom>
        </p:spPr>
      </p:pic>
      <p:pic>
        <p:nvPicPr>
          <p:cNvPr id="7" name="图片 6">
            <a:extLst>
              <a:ext uri="{FF2B5EF4-FFF2-40B4-BE49-F238E27FC236}">
                <a16:creationId xmlns:a16="http://schemas.microsoft.com/office/drawing/2014/main" id="{A5D16C8F-C95E-4FCF-9AC9-40458EEC2163}"/>
              </a:ext>
            </a:extLst>
          </p:cNvPr>
          <p:cNvPicPr>
            <a:picLocks noChangeAspect="1"/>
          </p:cNvPicPr>
          <p:nvPr/>
        </p:nvPicPr>
        <p:blipFill>
          <a:blip r:embed="rId4"/>
          <a:stretch>
            <a:fillRect/>
          </a:stretch>
        </p:blipFill>
        <p:spPr>
          <a:xfrm>
            <a:off x="6226175" y="906092"/>
            <a:ext cx="5864225" cy="3635289"/>
          </a:xfrm>
          <a:prstGeom prst="rect">
            <a:avLst/>
          </a:prstGeom>
        </p:spPr>
      </p:pic>
      <p:sp>
        <p:nvSpPr>
          <p:cNvPr id="11" name="文本框 10">
            <a:extLst>
              <a:ext uri="{FF2B5EF4-FFF2-40B4-BE49-F238E27FC236}">
                <a16:creationId xmlns:a16="http://schemas.microsoft.com/office/drawing/2014/main" id="{5FA5989A-300E-40B7-BA1C-912C8A087D4E}"/>
              </a:ext>
            </a:extLst>
          </p:cNvPr>
          <p:cNvSpPr txBox="1"/>
          <p:nvPr/>
        </p:nvSpPr>
        <p:spPr>
          <a:xfrm>
            <a:off x="1079500" y="4745712"/>
            <a:ext cx="6223000" cy="2031325"/>
          </a:xfrm>
          <a:prstGeom prst="rect">
            <a:avLst/>
          </a:prstGeom>
          <a:noFill/>
        </p:spPr>
        <p:txBody>
          <a:bodyPr wrap="square">
            <a:spAutoFit/>
          </a:bodyPr>
          <a:lstStyle/>
          <a:p>
            <a:r>
              <a:rPr lang="zh-CN" altLang="en-US" dirty="0"/>
              <a:t>SingleChildScrollView只能接收一个子组件。</a:t>
            </a:r>
            <a:br>
              <a:rPr lang="en-US" altLang="zh-CN" dirty="0"/>
            </a:br>
            <a:r>
              <a:rPr lang="zh-CN" altLang="en-US" dirty="0"/>
              <a:t>通常</a:t>
            </a:r>
            <a:r>
              <a:rPr lang="en-US" altLang="zh-CN" dirty="0" err="1"/>
              <a:t>SingleChildScrollView</a:t>
            </a:r>
            <a:r>
              <a:rPr lang="zh-CN" altLang="en-US" dirty="0"/>
              <a:t>只应在期望的内容不会超过屏幕太多时使用，这是因为</a:t>
            </a:r>
            <a:r>
              <a:rPr lang="en-US" altLang="zh-CN" dirty="0" err="1"/>
              <a:t>SingleChildScrollView</a:t>
            </a:r>
            <a:r>
              <a:rPr lang="zh-CN" altLang="en-US" dirty="0"/>
              <a:t>不支持基于</a:t>
            </a:r>
            <a:r>
              <a:rPr lang="en-US" altLang="zh-CN" dirty="0"/>
              <a:t>Sliver</a:t>
            </a:r>
            <a:r>
              <a:rPr lang="zh-CN" altLang="en-US" dirty="0"/>
              <a:t>的延迟实例化模型，所以如果预计视口可能包含超出屏幕尺寸太多的内容时，那么使用</a:t>
            </a:r>
            <a:r>
              <a:rPr lang="en-US" altLang="zh-CN" dirty="0" err="1"/>
              <a:t>SingleChildScrollView</a:t>
            </a:r>
            <a:r>
              <a:rPr lang="zh-CN" altLang="en-US" dirty="0"/>
              <a:t>将会非常昂贵（性能差），此时应该使用一些支持</a:t>
            </a:r>
            <a:r>
              <a:rPr lang="en-US" altLang="zh-CN" dirty="0"/>
              <a:t>Sliver</a:t>
            </a:r>
            <a:r>
              <a:rPr lang="zh-CN" altLang="en-US" dirty="0"/>
              <a:t>延迟加载的可滚动组件，如</a:t>
            </a:r>
            <a:r>
              <a:rPr lang="en-US" altLang="zh-CN" dirty="0" err="1"/>
              <a:t>ListView</a:t>
            </a:r>
            <a:r>
              <a:rPr lang="zh-CN" altLang="en-US" dirty="0"/>
              <a:t>。</a:t>
            </a:r>
          </a:p>
        </p:txBody>
      </p:sp>
    </p:spTree>
    <p:extLst>
      <p:ext uri="{BB962C8B-B14F-4D97-AF65-F5344CB8AC3E}">
        <p14:creationId xmlns:p14="http://schemas.microsoft.com/office/powerpoint/2010/main" val="12279990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6624E-1256-4074-A302-8EFDA23D77BF}"/>
              </a:ext>
            </a:extLst>
          </p:cNvPr>
          <p:cNvSpPr>
            <a:spLocks noGrp="1"/>
          </p:cNvSpPr>
          <p:nvPr>
            <p:ph type="title"/>
          </p:nvPr>
        </p:nvSpPr>
        <p:spPr>
          <a:xfrm>
            <a:off x="0" y="0"/>
            <a:ext cx="10515600" cy="1325563"/>
          </a:xfrm>
        </p:spPr>
        <p:txBody>
          <a:bodyPr rtlCol="0">
            <a:normAutofit/>
          </a:bodyPr>
          <a:lstStyle/>
          <a:p>
            <a:pPr marL="0" indent="0" rtl="0">
              <a:buNone/>
            </a:pPr>
            <a:r>
              <a:rPr lang="zh-CN" altLang="en-US" dirty="0"/>
              <a:t>手势事件</a:t>
            </a:r>
          </a:p>
        </p:txBody>
      </p:sp>
      <p:sp>
        <p:nvSpPr>
          <p:cNvPr id="4" name="文本框 3">
            <a:extLst>
              <a:ext uri="{FF2B5EF4-FFF2-40B4-BE49-F238E27FC236}">
                <a16:creationId xmlns:a16="http://schemas.microsoft.com/office/drawing/2014/main" id="{09423EBE-7C7F-4072-A636-822EF7ECBB87}"/>
              </a:ext>
            </a:extLst>
          </p:cNvPr>
          <p:cNvSpPr txBox="1"/>
          <p:nvPr/>
        </p:nvSpPr>
        <p:spPr>
          <a:xfrm>
            <a:off x="381000" y="1148338"/>
            <a:ext cx="4978400" cy="646331"/>
          </a:xfrm>
          <a:prstGeom prst="rect">
            <a:avLst/>
          </a:prstGeom>
          <a:noFill/>
        </p:spPr>
        <p:txBody>
          <a:bodyPr wrap="square">
            <a:spAutoFit/>
          </a:bodyPr>
          <a:lstStyle/>
          <a:p>
            <a:r>
              <a:rPr lang="zh-CN" altLang="en-US" dirty="0"/>
              <a:t>GestureDetector是一个用于手势识别的功能性组件，我们通过它可以来识别各种手势。</a:t>
            </a:r>
          </a:p>
        </p:txBody>
      </p:sp>
      <p:pic>
        <p:nvPicPr>
          <p:cNvPr id="6" name="图片 5">
            <a:extLst>
              <a:ext uri="{FF2B5EF4-FFF2-40B4-BE49-F238E27FC236}">
                <a16:creationId xmlns:a16="http://schemas.microsoft.com/office/drawing/2014/main" id="{DB60EDA2-FB45-4E58-A0F5-2692D7906000}"/>
              </a:ext>
            </a:extLst>
          </p:cNvPr>
          <p:cNvPicPr>
            <a:picLocks noChangeAspect="1"/>
          </p:cNvPicPr>
          <p:nvPr/>
        </p:nvPicPr>
        <p:blipFill>
          <a:blip r:embed="rId3"/>
          <a:stretch>
            <a:fillRect/>
          </a:stretch>
        </p:blipFill>
        <p:spPr>
          <a:xfrm>
            <a:off x="571500" y="2216149"/>
            <a:ext cx="5524500" cy="4529095"/>
          </a:xfrm>
          <a:prstGeom prst="rect">
            <a:avLst/>
          </a:prstGeom>
        </p:spPr>
      </p:pic>
      <p:sp>
        <p:nvSpPr>
          <p:cNvPr id="8" name="文本框 7">
            <a:extLst>
              <a:ext uri="{FF2B5EF4-FFF2-40B4-BE49-F238E27FC236}">
                <a16:creationId xmlns:a16="http://schemas.microsoft.com/office/drawing/2014/main" id="{33BAC0B3-8D6D-4E29-A9C6-ED36EFEBD0E3}"/>
              </a:ext>
            </a:extLst>
          </p:cNvPr>
          <p:cNvSpPr txBox="1"/>
          <p:nvPr/>
        </p:nvSpPr>
        <p:spPr>
          <a:xfrm>
            <a:off x="7124700" y="1216858"/>
            <a:ext cx="6223000" cy="369332"/>
          </a:xfrm>
          <a:prstGeom prst="rect">
            <a:avLst/>
          </a:prstGeom>
          <a:noFill/>
        </p:spPr>
        <p:txBody>
          <a:bodyPr wrap="square">
            <a:spAutoFit/>
          </a:bodyPr>
          <a:lstStyle/>
          <a:p>
            <a:r>
              <a:rPr lang="zh-CN" altLang="en-US" dirty="0"/>
              <a:t>手势冲突时，通过Listener监听原始指针事件</a:t>
            </a:r>
          </a:p>
        </p:txBody>
      </p:sp>
      <p:pic>
        <p:nvPicPr>
          <p:cNvPr id="10" name="图片 9">
            <a:extLst>
              <a:ext uri="{FF2B5EF4-FFF2-40B4-BE49-F238E27FC236}">
                <a16:creationId xmlns:a16="http://schemas.microsoft.com/office/drawing/2014/main" id="{CE958513-57D1-4F88-8EE9-C8B2A6BD7CC4}"/>
              </a:ext>
            </a:extLst>
          </p:cNvPr>
          <p:cNvPicPr>
            <a:picLocks noChangeAspect="1"/>
          </p:cNvPicPr>
          <p:nvPr/>
        </p:nvPicPr>
        <p:blipFill>
          <a:blip r:embed="rId4"/>
          <a:stretch>
            <a:fillRect/>
          </a:stretch>
        </p:blipFill>
        <p:spPr>
          <a:xfrm>
            <a:off x="8621712" y="2216149"/>
            <a:ext cx="2439988" cy="4387962"/>
          </a:xfrm>
          <a:prstGeom prst="rect">
            <a:avLst/>
          </a:prstGeom>
        </p:spPr>
      </p:pic>
    </p:spTree>
    <p:extLst>
      <p:ext uri="{BB962C8B-B14F-4D97-AF65-F5344CB8AC3E}">
        <p14:creationId xmlns:p14="http://schemas.microsoft.com/office/powerpoint/2010/main" val="21869801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6624E-1256-4074-A302-8EFDA23D77BF}"/>
              </a:ext>
            </a:extLst>
          </p:cNvPr>
          <p:cNvSpPr>
            <a:spLocks noGrp="1"/>
          </p:cNvSpPr>
          <p:nvPr>
            <p:ph type="title"/>
          </p:nvPr>
        </p:nvSpPr>
        <p:spPr>
          <a:xfrm>
            <a:off x="0" y="0"/>
            <a:ext cx="10515600" cy="1325563"/>
          </a:xfrm>
        </p:spPr>
        <p:txBody>
          <a:bodyPr rtlCol="0">
            <a:normAutofit/>
          </a:bodyPr>
          <a:lstStyle/>
          <a:p>
            <a:pPr marL="0" indent="0" rtl="0">
              <a:buNone/>
            </a:pPr>
            <a:r>
              <a:rPr lang="zh-CN" altLang="en-US" dirty="0"/>
              <a:t>网络请求</a:t>
            </a:r>
          </a:p>
        </p:txBody>
      </p:sp>
      <p:sp>
        <p:nvSpPr>
          <p:cNvPr id="4" name="文本框 3">
            <a:extLst>
              <a:ext uri="{FF2B5EF4-FFF2-40B4-BE49-F238E27FC236}">
                <a16:creationId xmlns:a16="http://schemas.microsoft.com/office/drawing/2014/main" id="{C4251739-75D5-4FC1-9AA5-FA256F4B5C45}"/>
              </a:ext>
            </a:extLst>
          </p:cNvPr>
          <p:cNvSpPr txBox="1"/>
          <p:nvPr/>
        </p:nvSpPr>
        <p:spPr>
          <a:xfrm>
            <a:off x="660400" y="1702674"/>
            <a:ext cx="6223000" cy="1707134"/>
          </a:xfrm>
          <a:prstGeom prst="rect">
            <a:avLst/>
          </a:prstGeom>
          <a:noFill/>
        </p:spPr>
        <p:txBody>
          <a:bodyPr wrap="square">
            <a:spAutoFit/>
          </a:bodyPr>
          <a:lstStyle/>
          <a:p>
            <a:pPr marL="342900" indent="-342900">
              <a:lnSpc>
                <a:spcPct val="150000"/>
              </a:lnSpc>
              <a:buFont typeface="+mj-lt"/>
              <a:buAutoNum type="arabicPeriod"/>
            </a:pPr>
            <a:r>
              <a:rPr lang="zh-CN" altLang="en-US" dirty="0"/>
              <a:t>HttpClient（</a:t>
            </a:r>
            <a:r>
              <a:rPr lang="en-US" altLang="zh-CN" dirty="0"/>
              <a:t>Dart</a:t>
            </a:r>
            <a:r>
              <a:rPr lang="zh-CN" altLang="en-US" dirty="0"/>
              <a:t>原生自带）</a:t>
            </a:r>
          </a:p>
          <a:p>
            <a:pPr marL="342900" indent="-342900">
              <a:lnSpc>
                <a:spcPct val="150000"/>
              </a:lnSpc>
              <a:buFont typeface="+mj-lt"/>
              <a:buAutoNum type="arabicPeriod"/>
            </a:pPr>
            <a:r>
              <a:rPr lang="zh-CN" altLang="en-US" dirty="0"/>
              <a:t>http库（</a:t>
            </a:r>
            <a:r>
              <a:rPr lang="en-US" altLang="zh-CN" dirty="0"/>
              <a:t>Dart2.0</a:t>
            </a:r>
            <a:r>
              <a:rPr lang="zh-CN" altLang="en-US" dirty="0"/>
              <a:t>版本以后官方推荐的库）</a:t>
            </a:r>
            <a:endParaRPr lang="en-US" altLang="zh-CN" dirty="0"/>
          </a:p>
          <a:p>
            <a:pPr marL="342900" indent="-342900">
              <a:lnSpc>
                <a:spcPct val="150000"/>
              </a:lnSpc>
              <a:buFont typeface="+mj-lt"/>
              <a:buAutoNum type="arabicPeriod"/>
            </a:pPr>
            <a:r>
              <a:rPr lang="en-US" altLang="zh-CN" dirty="0" err="1"/>
              <a:t>Dio</a:t>
            </a:r>
            <a:r>
              <a:rPr lang="zh-CN" altLang="en-US" dirty="0"/>
              <a:t>库</a:t>
            </a:r>
            <a:endParaRPr lang="en-US" altLang="zh-CN" dirty="0"/>
          </a:p>
          <a:p>
            <a:pPr marL="342900" indent="-342900">
              <a:lnSpc>
                <a:spcPct val="150000"/>
              </a:lnSpc>
              <a:buFont typeface="+mj-lt"/>
              <a:buAutoNum type="arabicPeriod"/>
            </a:pPr>
            <a:r>
              <a:rPr lang="en-US" altLang="zh-CN" dirty="0" err="1"/>
              <a:t>WebSockets</a:t>
            </a:r>
            <a:r>
              <a:rPr lang="zh-CN" altLang="en-US" dirty="0"/>
              <a:t>（</a:t>
            </a:r>
            <a:r>
              <a:rPr lang="en-US" altLang="zh-CN" dirty="0"/>
              <a:t> </a:t>
            </a:r>
            <a:r>
              <a:rPr lang="en-US" altLang="zh-CN" dirty="0" err="1"/>
              <a:t>web_socket_channel</a:t>
            </a:r>
            <a:r>
              <a:rPr lang="zh-CN" altLang="en-US" dirty="0"/>
              <a:t>库）</a:t>
            </a:r>
          </a:p>
        </p:txBody>
      </p:sp>
      <p:sp>
        <p:nvSpPr>
          <p:cNvPr id="6" name="文本框 5">
            <a:extLst>
              <a:ext uri="{FF2B5EF4-FFF2-40B4-BE49-F238E27FC236}">
                <a16:creationId xmlns:a16="http://schemas.microsoft.com/office/drawing/2014/main" id="{F5EBAFA0-BCF4-484A-A0BB-12E140BFC0DD}"/>
              </a:ext>
            </a:extLst>
          </p:cNvPr>
          <p:cNvSpPr txBox="1"/>
          <p:nvPr/>
        </p:nvSpPr>
        <p:spPr>
          <a:xfrm>
            <a:off x="1384300" y="4238944"/>
            <a:ext cx="7747000" cy="2122632"/>
          </a:xfrm>
          <a:prstGeom prst="rect">
            <a:avLst/>
          </a:prstGeom>
          <a:noFill/>
        </p:spPr>
        <p:txBody>
          <a:bodyPr wrap="square">
            <a:spAutoFit/>
          </a:bodyPr>
          <a:lstStyle/>
          <a:p>
            <a:pPr marL="342900" indent="-342900">
              <a:lnSpc>
                <a:spcPct val="150000"/>
              </a:lnSpc>
              <a:buFont typeface="+mj-lt"/>
              <a:buAutoNum type="arabicPeriod"/>
            </a:pPr>
            <a:r>
              <a:rPr lang="zh-CN" altLang="en-US" dirty="0"/>
              <a:t>创建 client。</a:t>
            </a:r>
          </a:p>
          <a:p>
            <a:pPr marL="342900" indent="-342900">
              <a:lnSpc>
                <a:spcPct val="150000"/>
              </a:lnSpc>
              <a:buFont typeface="+mj-lt"/>
              <a:buAutoNum type="arabicPeriod"/>
            </a:pPr>
            <a:r>
              <a:rPr lang="zh-CN" altLang="en-US" dirty="0"/>
              <a:t>打开</a:t>
            </a:r>
            <a:r>
              <a:rPr lang="en-US" altLang="zh-CN" dirty="0"/>
              <a:t>http</a:t>
            </a:r>
            <a:r>
              <a:rPr lang="zh-CN" altLang="en-US" dirty="0"/>
              <a:t>连接，发起请求，设置请求headers、 body等一些配置信息。</a:t>
            </a:r>
          </a:p>
          <a:p>
            <a:pPr marL="342900" indent="-342900">
              <a:lnSpc>
                <a:spcPct val="150000"/>
              </a:lnSpc>
              <a:buFont typeface="+mj-lt"/>
              <a:buAutoNum type="arabicPeriod"/>
            </a:pPr>
            <a:r>
              <a:rPr lang="zh-CN" altLang="en-US" dirty="0"/>
              <a:t>等待连接请求，关闭请求。</a:t>
            </a:r>
          </a:p>
          <a:p>
            <a:pPr marL="342900" indent="-342900">
              <a:lnSpc>
                <a:spcPct val="150000"/>
              </a:lnSpc>
              <a:buFont typeface="+mj-lt"/>
              <a:buAutoNum type="arabicPeriod"/>
            </a:pPr>
            <a:r>
              <a:rPr lang="zh-CN" altLang="en-US" dirty="0"/>
              <a:t>解码响应的内容。</a:t>
            </a:r>
            <a:endParaRPr lang="en-US" altLang="zh-CN" dirty="0"/>
          </a:p>
          <a:p>
            <a:pPr marL="342900" indent="-342900">
              <a:lnSpc>
                <a:spcPct val="150000"/>
              </a:lnSpc>
              <a:buFont typeface="+mj-lt"/>
              <a:buAutoNum type="arabicPeriod"/>
            </a:pPr>
            <a:r>
              <a:rPr lang="zh-CN" altLang="en-US" dirty="0"/>
              <a:t>请求结束，关闭</a:t>
            </a:r>
            <a:r>
              <a:rPr lang="en-US" altLang="zh-CN" dirty="0"/>
              <a:t>client</a:t>
            </a:r>
            <a:r>
              <a:rPr lang="zh-CN" altLang="en-US" dirty="0"/>
              <a:t>。</a:t>
            </a:r>
          </a:p>
        </p:txBody>
      </p:sp>
      <p:sp>
        <p:nvSpPr>
          <p:cNvPr id="8" name="文本框 7">
            <a:extLst>
              <a:ext uri="{FF2B5EF4-FFF2-40B4-BE49-F238E27FC236}">
                <a16:creationId xmlns:a16="http://schemas.microsoft.com/office/drawing/2014/main" id="{2021E64B-B1C3-49D7-B845-67BC2144FE20}"/>
              </a:ext>
            </a:extLst>
          </p:cNvPr>
          <p:cNvSpPr txBox="1"/>
          <p:nvPr/>
        </p:nvSpPr>
        <p:spPr>
          <a:xfrm>
            <a:off x="660400" y="3746740"/>
            <a:ext cx="6223000" cy="369332"/>
          </a:xfrm>
          <a:prstGeom prst="rect">
            <a:avLst/>
          </a:prstGeom>
          <a:noFill/>
        </p:spPr>
        <p:txBody>
          <a:bodyPr wrap="square">
            <a:spAutoFit/>
          </a:bodyPr>
          <a:lstStyle/>
          <a:p>
            <a:r>
              <a:rPr lang="zh-CN" altLang="en-US" dirty="0"/>
              <a:t>HttpClien</a:t>
            </a:r>
            <a:r>
              <a:rPr lang="en-US" altLang="zh-CN" dirty="0"/>
              <a:t>t</a:t>
            </a:r>
            <a:r>
              <a:rPr lang="zh-CN" altLang="en-US" dirty="0"/>
              <a:t>使用步骤</a:t>
            </a:r>
          </a:p>
        </p:txBody>
      </p:sp>
      <p:sp>
        <p:nvSpPr>
          <p:cNvPr id="17" name="文本框 16">
            <a:extLst>
              <a:ext uri="{FF2B5EF4-FFF2-40B4-BE49-F238E27FC236}">
                <a16:creationId xmlns:a16="http://schemas.microsoft.com/office/drawing/2014/main" id="{46DEC4C0-0C3F-449F-8C54-680936C2CC9D}"/>
              </a:ext>
            </a:extLst>
          </p:cNvPr>
          <p:cNvSpPr txBox="1"/>
          <p:nvPr/>
        </p:nvSpPr>
        <p:spPr>
          <a:xfrm>
            <a:off x="355600" y="1265159"/>
            <a:ext cx="6223000" cy="369332"/>
          </a:xfrm>
          <a:prstGeom prst="rect">
            <a:avLst/>
          </a:prstGeom>
          <a:noFill/>
        </p:spPr>
        <p:txBody>
          <a:bodyPr wrap="square">
            <a:spAutoFit/>
          </a:bodyPr>
          <a:lstStyle/>
          <a:p>
            <a:r>
              <a:rPr lang="en-US" altLang="zh-CN" dirty="0"/>
              <a:t>1. </a:t>
            </a:r>
            <a:r>
              <a:rPr lang="zh-CN" altLang="en-US" dirty="0"/>
              <a:t>网络请求的手段</a:t>
            </a:r>
          </a:p>
        </p:txBody>
      </p:sp>
    </p:spTree>
    <p:extLst>
      <p:ext uri="{BB962C8B-B14F-4D97-AF65-F5344CB8AC3E}">
        <p14:creationId xmlns:p14="http://schemas.microsoft.com/office/powerpoint/2010/main" val="448358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6624E-1256-4074-A302-8EFDA23D77BF}"/>
              </a:ext>
            </a:extLst>
          </p:cNvPr>
          <p:cNvSpPr>
            <a:spLocks noGrp="1"/>
          </p:cNvSpPr>
          <p:nvPr>
            <p:ph type="title"/>
          </p:nvPr>
        </p:nvSpPr>
        <p:spPr>
          <a:xfrm>
            <a:off x="0" y="0"/>
            <a:ext cx="10515600" cy="1325563"/>
          </a:xfrm>
        </p:spPr>
        <p:txBody>
          <a:bodyPr rtlCol="0">
            <a:normAutofit/>
          </a:bodyPr>
          <a:lstStyle/>
          <a:p>
            <a:pPr marL="0" indent="0" rtl="0">
              <a:buNone/>
            </a:pPr>
            <a:r>
              <a:rPr lang="zh-CN" altLang="en-US" dirty="0"/>
              <a:t>网络请求</a:t>
            </a:r>
          </a:p>
        </p:txBody>
      </p:sp>
      <p:sp>
        <p:nvSpPr>
          <p:cNvPr id="17" name="文本框 16">
            <a:extLst>
              <a:ext uri="{FF2B5EF4-FFF2-40B4-BE49-F238E27FC236}">
                <a16:creationId xmlns:a16="http://schemas.microsoft.com/office/drawing/2014/main" id="{46DEC4C0-0C3F-449F-8C54-680936C2CC9D}"/>
              </a:ext>
            </a:extLst>
          </p:cNvPr>
          <p:cNvSpPr txBox="1"/>
          <p:nvPr/>
        </p:nvSpPr>
        <p:spPr>
          <a:xfrm>
            <a:off x="14705" y="1238311"/>
            <a:ext cx="6223000" cy="369332"/>
          </a:xfrm>
          <a:prstGeom prst="rect">
            <a:avLst/>
          </a:prstGeom>
          <a:noFill/>
        </p:spPr>
        <p:txBody>
          <a:bodyPr wrap="square">
            <a:spAutoFit/>
          </a:bodyPr>
          <a:lstStyle/>
          <a:p>
            <a:r>
              <a:rPr lang="zh-CN" altLang="en-US" dirty="0"/>
              <a:t>HttpClient</a:t>
            </a:r>
          </a:p>
        </p:txBody>
      </p:sp>
      <p:pic>
        <p:nvPicPr>
          <p:cNvPr id="9" name="内容占位符 4">
            <a:extLst>
              <a:ext uri="{FF2B5EF4-FFF2-40B4-BE49-F238E27FC236}">
                <a16:creationId xmlns:a16="http://schemas.microsoft.com/office/drawing/2014/main" id="{CE05CCEB-22E7-493F-A023-534B2D35B6C0}"/>
              </a:ext>
            </a:extLst>
          </p:cNvPr>
          <p:cNvPicPr>
            <a:picLocks noChangeAspect="1"/>
          </p:cNvPicPr>
          <p:nvPr/>
        </p:nvPicPr>
        <p:blipFill>
          <a:blip r:embed="rId3"/>
          <a:stretch>
            <a:fillRect/>
          </a:stretch>
        </p:blipFill>
        <p:spPr>
          <a:xfrm>
            <a:off x="108372" y="1780704"/>
            <a:ext cx="4334842" cy="1186921"/>
          </a:xfrm>
          <a:prstGeom prst="rect">
            <a:avLst/>
          </a:prstGeom>
        </p:spPr>
      </p:pic>
      <p:pic>
        <p:nvPicPr>
          <p:cNvPr id="10" name="图片 9">
            <a:extLst>
              <a:ext uri="{FF2B5EF4-FFF2-40B4-BE49-F238E27FC236}">
                <a16:creationId xmlns:a16="http://schemas.microsoft.com/office/drawing/2014/main" id="{07981073-2268-4A73-B6EE-23E40653F349}"/>
              </a:ext>
            </a:extLst>
          </p:cNvPr>
          <p:cNvPicPr>
            <a:picLocks noChangeAspect="1"/>
          </p:cNvPicPr>
          <p:nvPr/>
        </p:nvPicPr>
        <p:blipFill>
          <a:blip r:embed="rId4"/>
          <a:stretch>
            <a:fillRect/>
          </a:stretch>
        </p:blipFill>
        <p:spPr>
          <a:xfrm>
            <a:off x="14705" y="3270160"/>
            <a:ext cx="5243095" cy="1269490"/>
          </a:xfrm>
          <a:prstGeom prst="rect">
            <a:avLst/>
          </a:prstGeom>
        </p:spPr>
      </p:pic>
      <p:pic>
        <p:nvPicPr>
          <p:cNvPr id="11" name="图片 10">
            <a:extLst>
              <a:ext uri="{FF2B5EF4-FFF2-40B4-BE49-F238E27FC236}">
                <a16:creationId xmlns:a16="http://schemas.microsoft.com/office/drawing/2014/main" id="{18FF8BA1-EB7A-4286-A449-010A98EF8973}"/>
              </a:ext>
            </a:extLst>
          </p:cNvPr>
          <p:cNvPicPr>
            <a:picLocks noChangeAspect="1"/>
          </p:cNvPicPr>
          <p:nvPr/>
        </p:nvPicPr>
        <p:blipFill>
          <a:blip r:embed="rId5"/>
          <a:stretch>
            <a:fillRect/>
          </a:stretch>
        </p:blipFill>
        <p:spPr>
          <a:xfrm>
            <a:off x="325114" y="5041710"/>
            <a:ext cx="4118100" cy="1155958"/>
          </a:xfrm>
          <a:prstGeom prst="rect">
            <a:avLst/>
          </a:prstGeom>
        </p:spPr>
      </p:pic>
      <p:pic>
        <p:nvPicPr>
          <p:cNvPr id="12" name="图片 11">
            <a:extLst>
              <a:ext uri="{FF2B5EF4-FFF2-40B4-BE49-F238E27FC236}">
                <a16:creationId xmlns:a16="http://schemas.microsoft.com/office/drawing/2014/main" id="{39E4BD03-A18E-4A55-A90D-03FB44891467}"/>
              </a:ext>
            </a:extLst>
          </p:cNvPr>
          <p:cNvPicPr>
            <a:picLocks noChangeAspect="1"/>
          </p:cNvPicPr>
          <p:nvPr/>
        </p:nvPicPr>
        <p:blipFill>
          <a:blip r:embed="rId6"/>
          <a:stretch>
            <a:fillRect/>
          </a:stretch>
        </p:blipFill>
        <p:spPr>
          <a:xfrm>
            <a:off x="5765801" y="1713281"/>
            <a:ext cx="4881858" cy="1135316"/>
          </a:xfrm>
          <a:prstGeom prst="rect">
            <a:avLst/>
          </a:prstGeom>
        </p:spPr>
      </p:pic>
      <p:pic>
        <p:nvPicPr>
          <p:cNvPr id="13" name="图片 12">
            <a:extLst>
              <a:ext uri="{FF2B5EF4-FFF2-40B4-BE49-F238E27FC236}">
                <a16:creationId xmlns:a16="http://schemas.microsoft.com/office/drawing/2014/main" id="{EA66A820-7002-4DFC-8443-DEC899ED9926}"/>
              </a:ext>
            </a:extLst>
          </p:cNvPr>
          <p:cNvPicPr>
            <a:picLocks noChangeAspect="1"/>
          </p:cNvPicPr>
          <p:nvPr/>
        </p:nvPicPr>
        <p:blipFill>
          <a:blip r:embed="rId7"/>
          <a:stretch>
            <a:fillRect/>
          </a:stretch>
        </p:blipFill>
        <p:spPr>
          <a:xfrm>
            <a:off x="5765801" y="3318520"/>
            <a:ext cx="6110063" cy="1300453"/>
          </a:xfrm>
          <a:prstGeom prst="rect">
            <a:avLst/>
          </a:prstGeom>
        </p:spPr>
      </p:pic>
      <p:pic>
        <p:nvPicPr>
          <p:cNvPr id="14" name="图片 13">
            <a:extLst>
              <a:ext uri="{FF2B5EF4-FFF2-40B4-BE49-F238E27FC236}">
                <a16:creationId xmlns:a16="http://schemas.microsoft.com/office/drawing/2014/main" id="{26DAF756-397B-4068-9ED0-22AEA40CBEBC}"/>
              </a:ext>
            </a:extLst>
          </p:cNvPr>
          <p:cNvPicPr>
            <a:picLocks noChangeAspect="1"/>
          </p:cNvPicPr>
          <p:nvPr/>
        </p:nvPicPr>
        <p:blipFill>
          <a:blip r:embed="rId8"/>
          <a:stretch>
            <a:fillRect/>
          </a:stretch>
        </p:blipFill>
        <p:spPr>
          <a:xfrm>
            <a:off x="5765801" y="4959141"/>
            <a:ext cx="3560763" cy="1321095"/>
          </a:xfrm>
          <a:prstGeom prst="rect">
            <a:avLst/>
          </a:prstGeom>
        </p:spPr>
      </p:pic>
    </p:spTree>
    <p:extLst>
      <p:ext uri="{BB962C8B-B14F-4D97-AF65-F5344CB8AC3E}">
        <p14:creationId xmlns:p14="http://schemas.microsoft.com/office/powerpoint/2010/main" val="42048114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6624E-1256-4074-A302-8EFDA23D77BF}"/>
              </a:ext>
            </a:extLst>
          </p:cNvPr>
          <p:cNvSpPr>
            <a:spLocks noGrp="1"/>
          </p:cNvSpPr>
          <p:nvPr>
            <p:ph type="title"/>
          </p:nvPr>
        </p:nvSpPr>
        <p:spPr>
          <a:xfrm>
            <a:off x="0" y="0"/>
            <a:ext cx="10515600" cy="1325563"/>
          </a:xfrm>
        </p:spPr>
        <p:txBody>
          <a:bodyPr rtlCol="0">
            <a:normAutofit/>
          </a:bodyPr>
          <a:lstStyle/>
          <a:p>
            <a:pPr marL="0" indent="0" rtl="0">
              <a:buNone/>
            </a:pPr>
            <a:r>
              <a:rPr lang="zh-CN" altLang="en-US" dirty="0"/>
              <a:t>异步</a:t>
            </a:r>
            <a:r>
              <a:rPr lang="en-US" altLang="zh-CN" dirty="0"/>
              <a:t>UI</a:t>
            </a:r>
            <a:r>
              <a:rPr lang="zh-CN" altLang="en-US" dirty="0"/>
              <a:t>更新</a:t>
            </a:r>
          </a:p>
        </p:txBody>
      </p:sp>
      <p:sp>
        <p:nvSpPr>
          <p:cNvPr id="10" name="文本框 9">
            <a:extLst>
              <a:ext uri="{FF2B5EF4-FFF2-40B4-BE49-F238E27FC236}">
                <a16:creationId xmlns:a16="http://schemas.microsoft.com/office/drawing/2014/main" id="{B7284B9C-9AD1-4237-9BF7-EFED9D8A6658}"/>
              </a:ext>
            </a:extLst>
          </p:cNvPr>
          <p:cNvSpPr txBox="1"/>
          <p:nvPr/>
        </p:nvSpPr>
        <p:spPr>
          <a:xfrm>
            <a:off x="1016000" y="2363413"/>
            <a:ext cx="8051800" cy="129163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t>StatefulWidget通过生命周期去更新（比如获取数据后</a:t>
            </a:r>
            <a:r>
              <a:rPr lang="en-US" altLang="zh-CN" dirty="0" err="1"/>
              <a:t>setState</a:t>
            </a:r>
            <a:r>
              <a:rPr lang="zh-CN" altLang="en-US" dirty="0"/>
              <a:t>）</a:t>
            </a:r>
            <a:endParaRPr lang="en-US" altLang="zh-CN" dirty="0"/>
          </a:p>
          <a:p>
            <a:pPr marL="285750" indent="-285750">
              <a:lnSpc>
                <a:spcPct val="150000"/>
              </a:lnSpc>
              <a:buFont typeface="Arial" panose="020B0604020202020204" pitchFamily="34" charset="0"/>
              <a:buChar char="•"/>
            </a:pPr>
            <a:r>
              <a:rPr lang="zh-CN" altLang="en-US" dirty="0"/>
              <a:t>FutureBuilder（依赖一个</a:t>
            </a:r>
            <a:r>
              <a:rPr lang="en-US" altLang="zh-CN" dirty="0"/>
              <a:t>Future</a:t>
            </a:r>
            <a:r>
              <a:rPr lang="zh-CN" altLang="en-US" dirty="0"/>
              <a:t>，根据所依赖的</a:t>
            </a:r>
            <a:r>
              <a:rPr lang="en-US" altLang="zh-CN" dirty="0"/>
              <a:t>Future</a:t>
            </a:r>
            <a:r>
              <a:rPr lang="zh-CN" altLang="en-US" dirty="0"/>
              <a:t>来动态构建自身）</a:t>
            </a:r>
            <a:endParaRPr lang="en-US" altLang="zh-CN" dirty="0"/>
          </a:p>
          <a:p>
            <a:pPr marL="285750" indent="-285750">
              <a:lnSpc>
                <a:spcPct val="150000"/>
              </a:lnSpc>
              <a:buFont typeface="Arial" panose="020B0604020202020204" pitchFamily="34" charset="0"/>
              <a:buChar char="•"/>
            </a:pPr>
            <a:r>
              <a:rPr lang="zh-CN" altLang="en-US" dirty="0"/>
              <a:t>StreamBuilder（</a:t>
            </a:r>
            <a:r>
              <a:rPr lang="zh-CN" altLang="en-US" b="0" i="0" dirty="0">
                <a:solidFill>
                  <a:srgbClr val="2C3E50"/>
                </a:solidFill>
                <a:effectLst/>
                <a:latin typeface="-apple-system"/>
              </a:rPr>
              <a:t>接收多个异步操作的结果</a:t>
            </a:r>
            <a:r>
              <a:rPr lang="zh-CN" altLang="en-US" dirty="0"/>
              <a:t>）</a:t>
            </a:r>
          </a:p>
        </p:txBody>
      </p:sp>
      <p:sp>
        <p:nvSpPr>
          <p:cNvPr id="12" name="文本框 11">
            <a:extLst>
              <a:ext uri="{FF2B5EF4-FFF2-40B4-BE49-F238E27FC236}">
                <a16:creationId xmlns:a16="http://schemas.microsoft.com/office/drawing/2014/main" id="{F5B2CB20-8EE4-4E25-9A74-B754951C1501}"/>
              </a:ext>
            </a:extLst>
          </p:cNvPr>
          <p:cNvSpPr txBox="1"/>
          <p:nvPr/>
        </p:nvSpPr>
        <p:spPr>
          <a:xfrm>
            <a:off x="469900" y="1206908"/>
            <a:ext cx="10642600" cy="923330"/>
          </a:xfrm>
          <a:prstGeom prst="rect">
            <a:avLst/>
          </a:prstGeom>
          <a:noFill/>
        </p:spPr>
        <p:txBody>
          <a:bodyPr wrap="square">
            <a:spAutoFit/>
          </a:bodyPr>
          <a:lstStyle/>
          <a:p>
            <a:r>
              <a:rPr lang="zh-CN" altLang="en-US" dirty="0"/>
              <a:t>        很多时候我们会依赖一些异步数据来动态更新UI。当然，通过StatefulWidget我们完全可以实现上述这些功能。但由于在实际开发中依赖异步数据更新UI的这种场景非常常见，因此Flutter专门提供了FutureBuilder和StreamBuilder两个组件来快速实现这种功能。</a:t>
            </a:r>
          </a:p>
        </p:txBody>
      </p:sp>
      <p:pic>
        <p:nvPicPr>
          <p:cNvPr id="9" name="图片 8">
            <a:extLst>
              <a:ext uri="{FF2B5EF4-FFF2-40B4-BE49-F238E27FC236}">
                <a16:creationId xmlns:a16="http://schemas.microsoft.com/office/drawing/2014/main" id="{E64B2D87-AB67-4C6D-8BB5-F0B3FF6AEBB7}"/>
              </a:ext>
            </a:extLst>
          </p:cNvPr>
          <p:cNvPicPr>
            <a:picLocks noChangeAspect="1"/>
          </p:cNvPicPr>
          <p:nvPr/>
        </p:nvPicPr>
        <p:blipFill>
          <a:blip r:embed="rId3"/>
          <a:stretch>
            <a:fillRect/>
          </a:stretch>
        </p:blipFill>
        <p:spPr>
          <a:xfrm>
            <a:off x="1597734" y="3988412"/>
            <a:ext cx="4193466" cy="2312988"/>
          </a:xfrm>
          <a:prstGeom prst="rect">
            <a:avLst/>
          </a:prstGeom>
        </p:spPr>
      </p:pic>
      <p:pic>
        <p:nvPicPr>
          <p:cNvPr id="13" name="图片 12">
            <a:extLst>
              <a:ext uri="{FF2B5EF4-FFF2-40B4-BE49-F238E27FC236}">
                <a16:creationId xmlns:a16="http://schemas.microsoft.com/office/drawing/2014/main" id="{56CE3EE3-E951-4394-9C49-EC9338BCE096}"/>
              </a:ext>
            </a:extLst>
          </p:cNvPr>
          <p:cNvPicPr>
            <a:picLocks noChangeAspect="1"/>
          </p:cNvPicPr>
          <p:nvPr/>
        </p:nvPicPr>
        <p:blipFill>
          <a:blip r:embed="rId4"/>
          <a:stretch>
            <a:fillRect/>
          </a:stretch>
        </p:blipFill>
        <p:spPr>
          <a:xfrm>
            <a:off x="7496175" y="3988412"/>
            <a:ext cx="3794125" cy="2686106"/>
          </a:xfrm>
          <a:prstGeom prst="rect">
            <a:avLst/>
          </a:prstGeom>
        </p:spPr>
      </p:pic>
    </p:spTree>
    <p:extLst>
      <p:ext uri="{BB962C8B-B14F-4D97-AF65-F5344CB8AC3E}">
        <p14:creationId xmlns:p14="http://schemas.microsoft.com/office/powerpoint/2010/main" val="3615973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693740A-6E96-41A9-A14F-0AE5D5147D9C}"/>
              </a:ext>
            </a:extLst>
          </p:cNvPr>
          <p:cNvSpPr>
            <a:spLocks noGrp="1"/>
          </p:cNvSpPr>
          <p:nvPr>
            <p:ph type="title"/>
          </p:nvPr>
        </p:nvSpPr>
        <p:spPr/>
        <p:txBody>
          <a:bodyPr/>
          <a:lstStyle/>
          <a:p>
            <a:r>
              <a:rPr lang="en-US" altLang="zh-CN" dirty="0"/>
              <a:t>Where in History?</a:t>
            </a:r>
            <a:endParaRPr lang="zh-CN" altLang="en-US" dirty="0"/>
          </a:p>
        </p:txBody>
      </p:sp>
      <p:sp>
        <p:nvSpPr>
          <p:cNvPr id="8" name="文本框 7">
            <a:extLst>
              <a:ext uri="{FF2B5EF4-FFF2-40B4-BE49-F238E27FC236}">
                <a16:creationId xmlns:a16="http://schemas.microsoft.com/office/drawing/2014/main" id="{93159567-E7C8-4009-BD65-5997D93E3A82}"/>
              </a:ext>
            </a:extLst>
          </p:cNvPr>
          <p:cNvSpPr txBox="1"/>
          <p:nvPr/>
        </p:nvSpPr>
        <p:spPr>
          <a:xfrm>
            <a:off x="838200" y="1691004"/>
            <a:ext cx="6096000" cy="369332"/>
          </a:xfrm>
          <a:prstGeom prst="rect">
            <a:avLst/>
          </a:prstGeom>
          <a:noFill/>
        </p:spPr>
        <p:txBody>
          <a:bodyPr wrap="square">
            <a:spAutoFit/>
          </a:bodyPr>
          <a:lstStyle/>
          <a:p>
            <a:pPr algn="l"/>
            <a:r>
              <a:rPr lang="en-US" altLang="zh-CN" b="1" i="0" dirty="0">
                <a:solidFill>
                  <a:srgbClr val="121212"/>
                </a:solidFill>
                <a:effectLst/>
                <a:latin typeface="-apple-system"/>
              </a:rPr>
              <a:t>1. </a:t>
            </a:r>
            <a:r>
              <a:rPr lang="zh-CN" altLang="en-US" b="1" i="0" dirty="0">
                <a:solidFill>
                  <a:srgbClr val="121212"/>
                </a:solidFill>
                <a:effectLst/>
                <a:latin typeface="-apple-system"/>
              </a:rPr>
              <a:t>移动互联网的重要性</a:t>
            </a:r>
          </a:p>
        </p:txBody>
      </p:sp>
      <p:sp>
        <p:nvSpPr>
          <p:cNvPr id="10" name="文本框 9">
            <a:extLst>
              <a:ext uri="{FF2B5EF4-FFF2-40B4-BE49-F238E27FC236}">
                <a16:creationId xmlns:a16="http://schemas.microsoft.com/office/drawing/2014/main" id="{379A43AD-C8B8-47C8-8D19-77F274041D3D}"/>
              </a:ext>
            </a:extLst>
          </p:cNvPr>
          <p:cNvSpPr txBox="1"/>
          <p:nvPr/>
        </p:nvSpPr>
        <p:spPr>
          <a:xfrm>
            <a:off x="1308100" y="2342634"/>
            <a:ext cx="6096000" cy="646331"/>
          </a:xfrm>
          <a:prstGeom prst="rect">
            <a:avLst/>
          </a:prstGeom>
          <a:noFill/>
        </p:spPr>
        <p:txBody>
          <a:bodyPr wrap="square">
            <a:spAutoFit/>
          </a:bodyPr>
          <a:lstStyle/>
          <a:p>
            <a:r>
              <a:rPr lang="zh-CN" altLang="en-US" b="0" i="0" dirty="0">
                <a:solidFill>
                  <a:srgbClr val="121212"/>
                </a:solidFill>
                <a:effectLst/>
                <a:latin typeface="-apple-system"/>
              </a:rPr>
              <a:t>在移动互联网的浪潮下</a:t>
            </a:r>
            <a:r>
              <a:rPr lang="zh-CN" altLang="en-US" dirty="0">
                <a:solidFill>
                  <a:srgbClr val="121212"/>
                </a:solidFill>
                <a:latin typeface="-apple-system"/>
              </a:rPr>
              <a:t>，导致</a:t>
            </a:r>
            <a:r>
              <a:rPr lang="zh-CN" altLang="en-US" b="0" i="0" dirty="0">
                <a:solidFill>
                  <a:srgbClr val="121212"/>
                </a:solidFill>
                <a:effectLst/>
                <a:latin typeface="-apple-system"/>
              </a:rPr>
              <a:t>针对 </a:t>
            </a:r>
            <a:r>
              <a:rPr lang="en-US" altLang="zh-CN" b="0" i="0" dirty="0">
                <a:solidFill>
                  <a:srgbClr val="121212"/>
                </a:solidFill>
                <a:effectLst/>
                <a:latin typeface="-apple-system"/>
              </a:rPr>
              <a:t>iOS </a:t>
            </a:r>
            <a:r>
              <a:rPr lang="zh-CN" altLang="en-US" b="0" i="0" dirty="0">
                <a:solidFill>
                  <a:srgbClr val="121212"/>
                </a:solidFill>
                <a:effectLst/>
                <a:latin typeface="-apple-system"/>
              </a:rPr>
              <a:t>和 </a:t>
            </a:r>
            <a:r>
              <a:rPr lang="en-US" altLang="zh-CN" b="0" i="0" dirty="0">
                <a:solidFill>
                  <a:srgbClr val="121212"/>
                </a:solidFill>
                <a:effectLst/>
                <a:latin typeface="-apple-system"/>
              </a:rPr>
              <a:t>Android </a:t>
            </a:r>
            <a:r>
              <a:rPr lang="zh-CN" altLang="en-US" b="0" i="0" dirty="0">
                <a:solidFill>
                  <a:srgbClr val="121212"/>
                </a:solidFill>
                <a:effectLst/>
                <a:latin typeface="-apple-system"/>
              </a:rPr>
              <a:t>这两个平台分别开发。</a:t>
            </a:r>
            <a:endParaRPr lang="zh-CN" altLang="en-US" dirty="0"/>
          </a:p>
        </p:txBody>
      </p:sp>
      <p:sp>
        <p:nvSpPr>
          <p:cNvPr id="13" name="文本框 12">
            <a:extLst>
              <a:ext uri="{FF2B5EF4-FFF2-40B4-BE49-F238E27FC236}">
                <a16:creationId xmlns:a16="http://schemas.microsoft.com/office/drawing/2014/main" id="{26E5F804-BEA1-4AFB-B618-9D0E531F76CC}"/>
              </a:ext>
            </a:extLst>
          </p:cNvPr>
          <p:cNvSpPr txBox="1"/>
          <p:nvPr/>
        </p:nvSpPr>
        <p:spPr>
          <a:xfrm>
            <a:off x="2133600" y="3869036"/>
            <a:ext cx="6096000" cy="369332"/>
          </a:xfrm>
          <a:prstGeom prst="rect">
            <a:avLst/>
          </a:prstGeom>
          <a:noFill/>
        </p:spPr>
        <p:txBody>
          <a:bodyPr wrap="square">
            <a:spAutoFit/>
          </a:bodyPr>
          <a:lstStyle/>
          <a:p>
            <a:r>
              <a:rPr lang="en-US" altLang="zh-CN" b="0" i="0" dirty="0">
                <a:solidFill>
                  <a:srgbClr val="121212"/>
                </a:solidFill>
                <a:effectLst/>
                <a:latin typeface="-apple-system"/>
              </a:rPr>
              <a:t> Web</a:t>
            </a:r>
            <a:r>
              <a:rPr lang="zh-CN" altLang="en-US" b="0" i="0" dirty="0">
                <a:solidFill>
                  <a:srgbClr val="121212"/>
                </a:solidFill>
                <a:effectLst/>
                <a:latin typeface="-apple-system"/>
              </a:rPr>
              <a:t>、</a:t>
            </a:r>
            <a:r>
              <a:rPr lang="en-US" altLang="zh-CN" b="0" i="0" dirty="0">
                <a:solidFill>
                  <a:srgbClr val="121212"/>
                </a:solidFill>
                <a:effectLst/>
                <a:latin typeface="-apple-system"/>
              </a:rPr>
              <a:t>Mac </a:t>
            </a:r>
            <a:r>
              <a:rPr lang="zh-CN" altLang="en-US" b="0" i="0" dirty="0">
                <a:solidFill>
                  <a:srgbClr val="121212"/>
                </a:solidFill>
                <a:effectLst/>
                <a:latin typeface="-apple-system"/>
              </a:rPr>
              <a:t>或 </a:t>
            </a:r>
            <a:r>
              <a:rPr lang="en-US" altLang="zh-CN" b="0" i="0" dirty="0">
                <a:solidFill>
                  <a:srgbClr val="121212"/>
                </a:solidFill>
                <a:effectLst/>
                <a:latin typeface="-apple-system"/>
              </a:rPr>
              <a:t>Windows</a:t>
            </a:r>
            <a:r>
              <a:rPr lang="zh-CN" altLang="en-US" b="0" i="0" dirty="0">
                <a:solidFill>
                  <a:srgbClr val="121212"/>
                </a:solidFill>
                <a:effectLst/>
                <a:latin typeface="-apple-system"/>
              </a:rPr>
              <a:t>的扩展性？</a:t>
            </a:r>
            <a:endParaRPr lang="zh-CN" altLang="en-US" dirty="0"/>
          </a:p>
        </p:txBody>
      </p:sp>
      <p:sp>
        <p:nvSpPr>
          <p:cNvPr id="15" name="文本框 14">
            <a:extLst>
              <a:ext uri="{FF2B5EF4-FFF2-40B4-BE49-F238E27FC236}">
                <a16:creationId xmlns:a16="http://schemas.microsoft.com/office/drawing/2014/main" id="{C029E605-A316-4CCB-8AAE-4E96FED1EA85}"/>
              </a:ext>
            </a:extLst>
          </p:cNvPr>
          <p:cNvSpPr txBox="1"/>
          <p:nvPr/>
        </p:nvSpPr>
        <p:spPr>
          <a:xfrm>
            <a:off x="1308100" y="5118439"/>
            <a:ext cx="6096000" cy="369332"/>
          </a:xfrm>
          <a:prstGeom prst="rect">
            <a:avLst/>
          </a:prstGeom>
          <a:noFill/>
        </p:spPr>
        <p:txBody>
          <a:bodyPr wrap="square">
            <a:spAutoFit/>
          </a:bodyPr>
          <a:lstStyle/>
          <a:p>
            <a:r>
              <a:rPr lang="zh-CN" altLang="en-US" dirty="0"/>
              <a:t>跨平台概念的引出。</a:t>
            </a:r>
          </a:p>
        </p:txBody>
      </p:sp>
    </p:spTree>
    <p:extLst>
      <p:ext uri="{BB962C8B-B14F-4D97-AF65-F5344CB8AC3E}">
        <p14:creationId xmlns:p14="http://schemas.microsoft.com/office/powerpoint/2010/main" val="400467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6624E-1256-4074-A302-8EFDA23D77BF}"/>
              </a:ext>
            </a:extLst>
          </p:cNvPr>
          <p:cNvSpPr>
            <a:spLocks noGrp="1"/>
          </p:cNvSpPr>
          <p:nvPr>
            <p:ph type="title"/>
          </p:nvPr>
        </p:nvSpPr>
        <p:spPr>
          <a:xfrm>
            <a:off x="0" y="0"/>
            <a:ext cx="10515600" cy="1325563"/>
          </a:xfrm>
        </p:spPr>
        <p:txBody>
          <a:bodyPr rtlCol="0">
            <a:normAutofit/>
          </a:bodyPr>
          <a:lstStyle/>
          <a:p>
            <a:pPr marL="0" indent="0" rtl="0">
              <a:buNone/>
            </a:pPr>
            <a:r>
              <a:rPr lang="zh-CN" altLang="en-US" dirty="0"/>
              <a:t>异步</a:t>
            </a:r>
            <a:r>
              <a:rPr lang="en-US" altLang="zh-CN" dirty="0"/>
              <a:t>UI</a:t>
            </a:r>
            <a:r>
              <a:rPr lang="zh-CN" altLang="en-US" dirty="0"/>
              <a:t>更新</a:t>
            </a:r>
          </a:p>
        </p:txBody>
      </p:sp>
      <p:sp>
        <p:nvSpPr>
          <p:cNvPr id="12" name="文本框 11">
            <a:extLst>
              <a:ext uri="{FF2B5EF4-FFF2-40B4-BE49-F238E27FC236}">
                <a16:creationId xmlns:a16="http://schemas.microsoft.com/office/drawing/2014/main" id="{F5B2CB20-8EE4-4E25-9A74-B754951C1501}"/>
              </a:ext>
            </a:extLst>
          </p:cNvPr>
          <p:cNvSpPr txBox="1"/>
          <p:nvPr/>
        </p:nvSpPr>
        <p:spPr>
          <a:xfrm>
            <a:off x="469900" y="1206908"/>
            <a:ext cx="10642600" cy="369332"/>
          </a:xfrm>
          <a:prstGeom prst="rect">
            <a:avLst/>
          </a:prstGeom>
          <a:noFill/>
        </p:spPr>
        <p:txBody>
          <a:bodyPr wrap="square">
            <a:spAutoFit/>
          </a:bodyPr>
          <a:lstStyle/>
          <a:p>
            <a:r>
              <a:rPr lang="en-US" altLang="zh-CN" dirty="0"/>
              <a:t>Future </a:t>
            </a:r>
            <a:r>
              <a:rPr lang="zh-CN" altLang="en-US" dirty="0"/>
              <a:t>与 </a:t>
            </a:r>
            <a:r>
              <a:rPr lang="en-US" altLang="zh-CN" dirty="0"/>
              <a:t>Stream?</a:t>
            </a:r>
            <a:endParaRPr lang="zh-CN" altLang="en-US" dirty="0"/>
          </a:p>
        </p:txBody>
      </p:sp>
      <p:sp>
        <p:nvSpPr>
          <p:cNvPr id="11" name="文本框 10">
            <a:extLst>
              <a:ext uri="{FF2B5EF4-FFF2-40B4-BE49-F238E27FC236}">
                <a16:creationId xmlns:a16="http://schemas.microsoft.com/office/drawing/2014/main" id="{9A95DF07-8A47-4230-AFE9-2DBC26F14C05}"/>
              </a:ext>
            </a:extLst>
          </p:cNvPr>
          <p:cNvSpPr txBox="1"/>
          <p:nvPr/>
        </p:nvSpPr>
        <p:spPr>
          <a:xfrm>
            <a:off x="850900" y="1707634"/>
            <a:ext cx="6223000" cy="369332"/>
          </a:xfrm>
          <a:prstGeom prst="rect">
            <a:avLst/>
          </a:prstGeom>
          <a:noFill/>
        </p:spPr>
        <p:txBody>
          <a:bodyPr wrap="square">
            <a:spAutoFit/>
          </a:bodyPr>
          <a:lstStyle/>
          <a:p>
            <a:r>
              <a:rPr lang="en-US" altLang="zh-CN" b="1" i="0" dirty="0">
                <a:solidFill>
                  <a:srgbClr val="333333"/>
                </a:solidFill>
                <a:effectLst/>
                <a:latin typeface="-apple-system"/>
              </a:rPr>
              <a:t>Future </a:t>
            </a:r>
            <a:r>
              <a:rPr lang="en-US" altLang="zh-CN" b="0" i="0" dirty="0">
                <a:solidFill>
                  <a:srgbClr val="333333"/>
                </a:solidFill>
                <a:effectLst/>
                <a:latin typeface="-apple-system"/>
              </a:rPr>
              <a:t> </a:t>
            </a:r>
            <a:r>
              <a:rPr lang="zh-CN" altLang="en-US" b="0" i="0" dirty="0">
                <a:solidFill>
                  <a:srgbClr val="333333"/>
                </a:solidFill>
                <a:effectLst/>
                <a:latin typeface="-apple-system"/>
              </a:rPr>
              <a:t>和 </a:t>
            </a:r>
            <a:r>
              <a:rPr lang="en-US" altLang="zh-CN" b="1" i="0" dirty="0">
                <a:solidFill>
                  <a:srgbClr val="333333"/>
                </a:solidFill>
                <a:effectLst/>
                <a:latin typeface="-apple-system"/>
              </a:rPr>
              <a:t>Stream </a:t>
            </a:r>
            <a:r>
              <a:rPr lang="zh-CN" altLang="en-US" b="0" i="0" dirty="0">
                <a:solidFill>
                  <a:srgbClr val="333333"/>
                </a:solidFill>
                <a:effectLst/>
                <a:latin typeface="-apple-system"/>
              </a:rPr>
              <a:t> 都是 </a:t>
            </a:r>
            <a:r>
              <a:rPr lang="en-US" altLang="zh-CN" b="1" i="0" dirty="0" err="1">
                <a:solidFill>
                  <a:srgbClr val="333333"/>
                </a:solidFill>
                <a:effectLst/>
                <a:latin typeface="-apple-system"/>
              </a:rPr>
              <a:t>Dart:async</a:t>
            </a:r>
            <a:r>
              <a:rPr lang="en-US" altLang="zh-CN" b="1" i="0" dirty="0">
                <a:solidFill>
                  <a:srgbClr val="333333"/>
                </a:solidFill>
                <a:effectLst/>
                <a:latin typeface="-apple-system"/>
              </a:rPr>
              <a:t> </a:t>
            </a:r>
            <a:r>
              <a:rPr lang="zh-CN" altLang="en-US" b="0" i="0" dirty="0">
                <a:solidFill>
                  <a:srgbClr val="333333"/>
                </a:solidFill>
                <a:effectLst/>
                <a:latin typeface="-apple-system"/>
              </a:rPr>
              <a:t>库的核心</a:t>
            </a:r>
            <a:r>
              <a:rPr lang="en-US" altLang="zh-CN" b="0" i="0" dirty="0">
                <a:solidFill>
                  <a:srgbClr val="333333"/>
                </a:solidFill>
                <a:effectLst/>
                <a:latin typeface="-apple-system"/>
              </a:rPr>
              <a:t>API</a:t>
            </a:r>
            <a:r>
              <a:rPr lang="zh-CN" altLang="en-US" b="0" i="0" dirty="0">
                <a:solidFill>
                  <a:srgbClr val="333333"/>
                </a:solidFill>
                <a:effectLst/>
                <a:latin typeface="-apple-system"/>
              </a:rPr>
              <a:t>。</a:t>
            </a:r>
            <a:endParaRPr lang="zh-CN" altLang="en-US" dirty="0"/>
          </a:p>
        </p:txBody>
      </p:sp>
      <p:sp>
        <p:nvSpPr>
          <p:cNvPr id="14" name="文本框 13">
            <a:extLst>
              <a:ext uri="{FF2B5EF4-FFF2-40B4-BE49-F238E27FC236}">
                <a16:creationId xmlns:a16="http://schemas.microsoft.com/office/drawing/2014/main" id="{CF24BF25-6487-4422-811D-0F4086E07449}"/>
              </a:ext>
            </a:extLst>
          </p:cNvPr>
          <p:cNvSpPr txBox="1"/>
          <p:nvPr/>
        </p:nvSpPr>
        <p:spPr>
          <a:xfrm>
            <a:off x="1016000" y="2465745"/>
            <a:ext cx="10642600" cy="170668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b="1" i="0" dirty="0">
                <a:solidFill>
                  <a:srgbClr val="333333"/>
                </a:solidFill>
                <a:effectLst/>
                <a:latin typeface="Arial" panose="020B0604020202020204" pitchFamily="34" charset="0"/>
              </a:rPr>
              <a:t>Future</a:t>
            </a:r>
            <a:r>
              <a:rPr lang="en-US" altLang="zh-CN" b="0" i="0" dirty="0">
                <a:solidFill>
                  <a:srgbClr val="333333"/>
                </a:solidFill>
                <a:effectLst/>
                <a:latin typeface="Arial" panose="020B0604020202020204" pitchFamily="34" charset="0"/>
              </a:rPr>
              <a:t> </a:t>
            </a:r>
            <a:r>
              <a:rPr lang="zh-CN" altLang="en-US" dirty="0">
                <a:solidFill>
                  <a:srgbClr val="333333"/>
                </a:solidFill>
                <a:latin typeface="Arial" panose="020B0604020202020204" pitchFamily="34" charset="0"/>
              </a:rPr>
              <a:t>相当于</a:t>
            </a:r>
            <a:r>
              <a:rPr lang="zh-CN" altLang="en-US" b="0" i="0" dirty="0">
                <a:solidFill>
                  <a:srgbClr val="333333"/>
                </a:solidFill>
                <a:effectLst/>
                <a:latin typeface="Arial" panose="020B0604020202020204" pitchFamily="34" charset="0"/>
              </a:rPr>
              <a:t> </a:t>
            </a:r>
            <a:r>
              <a:rPr lang="en-US" altLang="zh-CN" b="0" i="0" dirty="0">
                <a:solidFill>
                  <a:srgbClr val="333333"/>
                </a:solidFill>
                <a:effectLst/>
                <a:latin typeface="Arial" panose="020B0604020202020204" pitchFamily="34" charset="0"/>
              </a:rPr>
              <a:t>Js</a:t>
            </a:r>
            <a:r>
              <a:rPr lang="zh-CN" altLang="en-US" b="0" i="0" dirty="0">
                <a:solidFill>
                  <a:srgbClr val="333333"/>
                </a:solidFill>
                <a:effectLst/>
                <a:latin typeface="Arial" panose="020B0604020202020204" pitchFamily="34" charset="0"/>
              </a:rPr>
              <a:t>的 </a:t>
            </a:r>
            <a:r>
              <a:rPr lang="en-US" altLang="zh-CN" b="1" i="0" dirty="0">
                <a:solidFill>
                  <a:srgbClr val="333333"/>
                </a:solidFill>
                <a:effectLst/>
                <a:latin typeface="Arial" panose="020B0604020202020204" pitchFamily="34" charset="0"/>
              </a:rPr>
              <a:t>promise</a:t>
            </a:r>
            <a:r>
              <a:rPr lang="en-US" altLang="zh-CN" b="0" i="0" dirty="0">
                <a:solidFill>
                  <a:srgbClr val="333333"/>
                </a:solidFill>
                <a:effectLst/>
                <a:latin typeface="Arial" panose="020B0604020202020204" pitchFamily="34" charset="0"/>
              </a:rPr>
              <a:t> </a:t>
            </a:r>
            <a:r>
              <a:rPr lang="zh-CN" altLang="en-US" b="0" i="0" dirty="0">
                <a:solidFill>
                  <a:srgbClr val="333333"/>
                </a:solidFill>
                <a:effectLst/>
                <a:latin typeface="Arial" panose="020B0604020202020204" pitchFamily="34" charset="0"/>
              </a:rPr>
              <a:t>一样。它们是异步请求的方式。你只能拿到最后的请求状态，不管它是完成了，成功完成了，还是出现了错误。最常见于</a:t>
            </a:r>
            <a:r>
              <a:rPr lang="en-US" altLang="zh-CN" b="0" i="0" dirty="0">
                <a:solidFill>
                  <a:srgbClr val="333333"/>
                </a:solidFill>
                <a:effectLst/>
                <a:latin typeface="Arial" panose="020B0604020202020204" pitchFamily="34" charset="0"/>
              </a:rPr>
              <a:t>Http</a:t>
            </a:r>
            <a:r>
              <a:rPr lang="zh-CN" altLang="en-US" b="0" i="0" dirty="0">
                <a:solidFill>
                  <a:srgbClr val="333333"/>
                </a:solidFill>
                <a:effectLst/>
                <a:latin typeface="Arial" panose="020B0604020202020204" pitchFamily="34" charset="0"/>
              </a:rPr>
              <a:t>请求方式。</a:t>
            </a:r>
            <a:endParaRPr lang="en-US" altLang="zh-CN" b="0" i="0" dirty="0">
              <a:solidFill>
                <a:srgbClr val="333333"/>
              </a:solidFill>
              <a:effectLst/>
              <a:latin typeface="Arial" panose="020B0604020202020204" pitchFamily="34" charset="0"/>
            </a:endParaRPr>
          </a:p>
          <a:p>
            <a:pPr marL="285750" indent="-285750">
              <a:lnSpc>
                <a:spcPct val="150000"/>
              </a:lnSpc>
              <a:buFont typeface="Arial" panose="020B0604020202020204" pitchFamily="34" charset="0"/>
              <a:buChar char="•"/>
            </a:pPr>
            <a:r>
              <a:rPr lang="en-US" altLang="zh-CN" b="1" i="0" dirty="0">
                <a:solidFill>
                  <a:srgbClr val="333333"/>
                </a:solidFill>
                <a:effectLst/>
                <a:latin typeface="Arial" panose="020B0604020202020204" pitchFamily="34" charset="0"/>
              </a:rPr>
              <a:t>Stream </a:t>
            </a:r>
            <a:r>
              <a:rPr lang="zh-CN" altLang="en-US" dirty="0">
                <a:solidFill>
                  <a:srgbClr val="333333"/>
                </a:solidFill>
                <a:latin typeface="Arial" panose="020B0604020202020204" pitchFamily="34" charset="0"/>
              </a:rPr>
              <a:t>相当于</a:t>
            </a:r>
            <a:r>
              <a:rPr lang="zh-CN" altLang="en-US" b="0" i="0" dirty="0">
                <a:solidFill>
                  <a:srgbClr val="333333"/>
                </a:solidFill>
                <a:effectLst/>
                <a:latin typeface="Arial" panose="020B0604020202020204" pitchFamily="34" charset="0"/>
              </a:rPr>
              <a:t> </a:t>
            </a:r>
            <a:r>
              <a:rPr lang="en-US" altLang="zh-CN" b="0" i="0" dirty="0">
                <a:solidFill>
                  <a:srgbClr val="333333"/>
                </a:solidFill>
                <a:effectLst/>
                <a:latin typeface="Arial" panose="020B0604020202020204" pitchFamily="34" charset="0"/>
              </a:rPr>
              <a:t>Js</a:t>
            </a:r>
            <a:r>
              <a:rPr lang="zh-CN" altLang="en-US" b="0" i="0" dirty="0">
                <a:solidFill>
                  <a:srgbClr val="333333"/>
                </a:solidFill>
                <a:effectLst/>
                <a:latin typeface="Arial" panose="020B0604020202020204" pitchFamily="34" charset="0"/>
              </a:rPr>
              <a:t>的 </a:t>
            </a:r>
            <a:r>
              <a:rPr lang="en-US" altLang="zh-CN" b="1" i="0" dirty="0">
                <a:solidFill>
                  <a:srgbClr val="333333"/>
                </a:solidFill>
                <a:effectLst/>
                <a:latin typeface="Arial" panose="020B0604020202020204" pitchFamily="34" charset="0"/>
              </a:rPr>
              <a:t>Iterator</a:t>
            </a:r>
            <a:r>
              <a:rPr lang="en-US" altLang="zh-CN" b="0" i="0" dirty="0">
                <a:solidFill>
                  <a:srgbClr val="333333"/>
                </a:solidFill>
                <a:effectLst/>
                <a:latin typeface="Arial" panose="020B0604020202020204" pitchFamily="34" charset="0"/>
              </a:rPr>
              <a:t> </a:t>
            </a:r>
            <a:r>
              <a:rPr lang="zh-CN" altLang="en-US" b="0" i="0" dirty="0">
                <a:solidFill>
                  <a:srgbClr val="333333"/>
                </a:solidFill>
                <a:effectLst/>
                <a:latin typeface="Arial" panose="020B0604020202020204" pitchFamily="34" charset="0"/>
              </a:rPr>
              <a:t>一样。这可以被同化为一个可以随时间变化的值。通过监听流，你会得到每个新值，如果流有一个错误或完成。通常用于</a:t>
            </a:r>
            <a:r>
              <a:rPr lang="en-US" altLang="zh-CN" b="0" i="0" dirty="0">
                <a:solidFill>
                  <a:srgbClr val="333333"/>
                </a:solidFill>
                <a:effectLst/>
                <a:latin typeface="Arial" panose="020B0604020202020204" pitchFamily="34" charset="0"/>
              </a:rPr>
              <a:t>web-sockets</a:t>
            </a:r>
            <a:r>
              <a:rPr lang="zh-CN" altLang="en-US" b="0" i="0" dirty="0">
                <a:solidFill>
                  <a:srgbClr val="333333"/>
                </a:solidFill>
                <a:effectLst/>
                <a:latin typeface="Arial" panose="020B0604020202020204" pitchFamily="34" charset="0"/>
              </a:rPr>
              <a:t>事件中，比如播放音乐，视频</a:t>
            </a:r>
            <a:r>
              <a:rPr lang="zh-CN" altLang="en-US" dirty="0">
                <a:solidFill>
                  <a:srgbClr val="333333"/>
                </a:solidFill>
                <a:latin typeface="Arial" panose="020B0604020202020204" pitchFamily="34" charset="0"/>
              </a:rPr>
              <a:t>。</a:t>
            </a:r>
            <a:endParaRPr lang="zh-CN" altLang="en-US" dirty="0"/>
          </a:p>
        </p:txBody>
      </p:sp>
      <p:pic>
        <p:nvPicPr>
          <p:cNvPr id="6" name="图片 5">
            <a:extLst>
              <a:ext uri="{FF2B5EF4-FFF2-40B4-BE49-F238E27FC236}">
                <a16:creationId xmlns:a16="http://schemas.microsoft.com/office/drawing/2014/main" id="{6AFB78FF-0A4B-4F0A-946B-3A1DF30EB67A}"/>
              </a:ext>
            </a:extLst>
          </p:cNvPr>
          <p:cNvPicPr>
            <a:picLocks noChangeAspect="1"/>
          </p:cNvPicPr>
          <p:nvPr/>
        </p:nvPicPr>
        <p:blipFill>
          <a:blip r:embed="rId3"/>
          <a:stretch>
            <a:fillRect/>
          </a:stretch>
        </p:blipFill>
        <p:spPr>
          <a:xfrm>
            <a:off x="3554016" y="4473451"/>
            <a:ext cx="8104584" cy="2355282"/>
          </a:xfrm>
          <a:prstGeom prst="rect">
            <a:avLst/>
          </a:prstGeom>
        </p:spPr>
      </p:pic>
    </p:spTree>
    <p:extLst>
      <p:ext uri="{BB962C8B-B14F-4D97-AF65-F5344CB8AC3E}">
        <p14:creationId xmlns:p14="http://schemas.microsoft.com/office/powerpoint/2010/main" val="109249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6624E-1256-4074-A302-8EFDA23D77BF}"/>
              </a:ext>
            </a:extLst>
          </p:cNvPr>
          <p:cNvSpPr>
            <a:spLocks noGrp="1"/>
          </p:cNvSpPr>
          <p:nvPr>
            <p:ph type="title"/>
          </p:nvPr>
        </p:nvSpPr>
        <p:spPr>
          <a:xfrm>
            <a:off x="0" y="0"/>
            <a:ext cx="10515600" cy="1325563"/>
          </a:xfrm>
        </p:spPr>
        <p:txBody>
          <a:bodyPr rtlCol="0">
            <a:normAutofit/>
          </a:bodyPr>
          <a:lstStyle/>
          <a:p>
            <a:pPr marL="0" indent="0" rtl="0">
              <a:buNone/>
            </a:pPr>
            <a:r>
              <a:rPr lang="zh-CN" altLang="en-US" dirty="0"/>
              <a:t>数据状态管理 （</a:t>
            </a:r>
            <a:r>
              <a:rPr lang="en-US" altLang="zh-CN" dirty="0"/>
              <a:t>redux</a:t>
            </a:r>
            <a:r>
              <a:rPr lang="zh-CN" altLang="en-US" dirty="0"/>
              <a:t>）</a:t>
            </a:r>
          </a:p>
        </p:txBody>
      </p:sp>
      <p:sp>
        <p:nvSpPr>
          <p:cNvPr id="6" name="文本框 5">
            <a:extLst>
              <a:ext uri="{FF2B5EF4-FFF2-40B4-BE49-F238E27FC236}">
                <a16:creationId xmlns:a16="http://schemas.microsoft.com/office/drawing/2014/main" id="{A7EE7FDF-DD73-4B23-A1C7-9938CFBE41E4}"/>
              </a:ext>
            </a:extLst>
          </p:cNvPr>
          <p:cNvSpPr txBox="1"/>
          <p:nvPr/>
        </p:nvSpPr>
        <p:spPr>
          <a:xfrm>
            <a:off x="469900" y="1206908"/>
            <a:ext cx="10642600" cy="369332"/>
          </a:xfrm>
          <a:prstGeom prst="rect">
            <a:avLst/>
          </a:prstGeom>
          <a:noFill/>
        </p:spPr>
        <p:txBody>
          <a:bodyPr wrap="square">
            <a:spAutoFit/>
          </a:bodyPr>
          <a:lstStyle/>
          <a:p>
            <a:r>
              <a:rPr lang="zh-CN" altLang="en-US" dirty="0"/>
              <a:t>状态管理基本是所有框架都会面对到的问题，那么我们为什么要做状态管理。</a:t>
            </a:r>
          </a:p>
        </p:txBody>
      </p:sp>
      <p:sp>
        <p:nvSpPr>
          <p:cNvPr id="8" name="文本框 7">
            <a:extLst>
              <a:ext uri="{FF2B5EF4-FFF2-40B4-BE49-F238E27FC236}">
                <a16:creationId xmlns:a16="http://schemas.microsoft.com/office/drawing/2014/main" id="{722B3CE5-6A00-4BEC-AB8F-9024DF580ED3}"/>
              </a:ext>
            </a:extLst>
          </p:cNvPr>
          <p:cNvSpPr txBox="1"/>
          <p:nvPr/>
        </p:nvSpPr>
        <p:spPr>
          <a:xfrm>
            <a:off x="838200" y="1771134"/>
            <a:ext cx="6223000" cy="369332"/>
          </a:xfrm>
          <a:prstGeom prst="rect">
            <a:avLst/>
          </a:prstGeom>
          <a:noFill/>
        </p:spPr>
        <p:txBody>
          <a:bodyPr wrap="square">
            <a:spAutoFit/>
          </a:bodyPr>
          <a:lstStyle/>
          <a:p>
            <a:r>
              <a:rPr lang="zh-CN" altLang="en-US" dirty="0"/>
              <a:t>状态管理的优点有：</a:t>
            </a:r>
          </a:p>
        </p:txBody>
      </p:sp>
      <p:sp>
        <p:nvSpPr>
          <p:cNvPr id="10" name="文本框 9">
            <a:extLst>
              <a:ext uri="{FF2B5EF4-FFF2-40B4-BE49-F238E27FC236}">
                <a16:creationId xmlns:a16="http://schemas.microsoft.com/office/drawing/2014/main" id="{55F5E354-2181-48CE-A4BB-CD24A649FEDB}"/>
              </a:ext>
            </a:extLst>
          </p:cNvPr>
          <p:cNvSpPr txBox="1"/>
          <p:nvPr/>
        </p:nvSpPr>
        <p:spPr>
          <a:xfrm>
            <a:off x="1193800" y="2238290"/>
            <a:ext cx="6223000" cy="2125582"/>
          </a:xfrm>
          <a:prstGeom prst="rect">
            <a:avLst/>
          </a:prstGeom>
          <a:noFill/>
        </p:spPr>
        <p:txBody>
          <a:bodyPr wrap="square">
            <a:spAutoFit/>
          </a:bodyPr>
          <a:lstStyle/>
          <a:p>
            <a:pPr algn="l">
              <a:lnSpc>
                <a:spcPct val="150000"/>
              </a:lnSpc>
              <a:buFont typeface="+mj-lt"/>
              <a:buAutoNum type="arabicPeriod"/>
            </a:pPr>
            <a:r>
              <a:rPr lang="zh-CN" altLang="en-US" b="0" i="0" dirty="0">
                <a:solidFill>
                  <a:srgbClr val="121212"/>
                </a:solidFill>
                <a:effectLst/>
                <a:latin typeface="-apple-system"/>
              </a:rPr>
              <a:t> 能有效分离 </a:t>
            </a:r>
            <a:r>
              <a:rPr lang="en-US" altLang="zh-CN" b="0" i="0" dirty="0">
                <a:solidFill>
                  <a:srgbClr val="121212"/>
                </a:solidFill>
                <a:effectLst/>
                <a:latin typeface="-apple-system"/>
              </a:rPr>
              <a:t>UI </a:t>
            </a:r>
            <a:r>
              <a:rPr lang="zh-CN" altLang="en-US" b="0" i="0" dirty="0">
                <a:solidFill>
                  <a:srgbClr val="121212"/>
                </a:solidFill>
                <a:effectLst/>
                <a:latin typeface="-apple-system"/>
              </a:rPr>
              <a:t>层和数据处理层</a:t>
            </a:r>
          </a:p>
          <a:p>
            <a:pPr algn="l">
              <a:lnSpc>
                <a:spcPct val="150000"/>
              </a:lnSpc>
              <a:buFont typeface="+mj-lt"/>
              <a:buAutoNum type="arabicPeriod"/>
            </a:pPr>
            <a:r>
              <a:rPr lang="zh-CN" altLang="en-US" b="0" i="0" dirty="0">
                <a:solidFill>
                  <a:srgbClr val="121212"/>
                </a:solidFill>
                <a:effectLst/>
                <a:latin typeface="-apple-system"/>
              </a:rPr>
              <a:t> 帮助前端应用结构化数据</a:t>
            </a:r>
          </a:p>
          <a:p>
            <a:pPr algn="l">
              <a:lnSpc>
                <a:spcPct val="150000"/>
              </a:lnSpc>
              <a:buFont typeface="+mj-lt"/>
              <a:buAutoNum type="arabicPeriod"/>
            </a:pPr>
            <a:r>
              <a:rPr lang="zh-CN" altLang="en-US" b="0" i="0" dirty="0">
                <a:solidFill>
                  <a:srgbClr val="121212"/>
                </a:solidFill>
                <a:effectLst/>
                <a:latin typeface="-apple-system"/>
              </a:rPr>
              <a:t> 有效控制状态的变化</a:t>
            </a:r>
          </a:p>
          <a:p>
            <a:pPr algn="l">
              <a:lnSpc>
                <a:spcPct val="150000"/>
              </a:lnSpc>
              <a:buFont typeface="+mj-lt"/>
              <a:buAutoNum type="arabicPeriod"/>
            </a:pPr>
            <a:r>
              <a:rPr lang="zh-CN" altLang="en-US" b="0" i="0" dirty="0">
                <a:solidFill>
                  <a:srgbClr val="121212"/>
                </a:solidFill>
                <a:effectLst/>
                <a:latin typeface="-apple-system"/>
              </a:rPr>
              <a:t> 处理同步与异步</a:t>
            </a:r>
          </a:p>
          <a:p>
            <a:pPr algn="l">
              <a:lnSpc>
                <a:spcPct val="150000"/>
              </a:lnSpc>
              <a:buFont typeface="+mj-lt"/>
              <a:buAutoNum type="arabicPeriod"/>
            </a:pPr>
            <a:r>
              <a:rPr lang="zh-CN" altLang="en-US" b="0" i="0" dirty="0">
                <a:solidFill>
                  <a:srgbClr val="121212"/>
                </a:solidFill>
                <a:effectLst/>
                <a:latin typeface="-apple-system"/>
              </a:rPr>
              <a:t> 实现一些日志打印，热加载，时间旅行，同构应用等功能</a:t>
            </a:r>
          </a:p>
        </p:txBody>
      </p:sp>
      <p:sp>
        <p:nvSpPr>
          <p:cNvPr id="12" name="文本框 11">
            <a:extLst>
              <a:ext uri="{FF2B5EF4-FFF2-40B4-BE49-F238E27FC236}">
                <a16:creationId xmlns:a16="http://schemas.microsoft.com/office/drawing/2014/main" id="{83C0545C-802D-4C03-BFDA-00F759D16E59}"/>
              </a:ext>
            </a:extLst>
          </p:cNvPr>
          <p:cNvSpPr txBox="1"/>
          <p:nvPr/>
        </p:nvSpPr>
        <p:spPr>
          <a:xfrm>
            <a:off x="838200" y="4620762"/>
            <a:ext cx="6083300" cy="646331"/>
          </a:xfrm>
          <a:prstGeom prst="rect">
            <a:avLst/>
          </a:prstGeom>
          <a:noFill/>
        </p:spPr>
        <p:txBody>
          <a:bodyPr wrap="square">
            <a:spAutoFit/>
          </a:bodyPr>
          <a:lstStyle/>
          <a:p>
            <a:r>
              <a:rPr lang="zh-CN" altLang="en-US" b="1" i="0" dirty="0">
                <a:solidFill>
                  <a:srgbClr val="121212"/>
                </a:solidFill>
                <a:effectLst/>
                <a:latin typeface="-apple-system"/>
              </a:rPr>
              <a:t>当然，带来的缺点也会有，代码会变得更复杂</a:t>
            </a:r>
            <a:r>
              <a:rPr lang="zh-CN" altLang="en-US" b="1" dirty="0">
                <a:solidFill>
                  <a:srgbClr val="121212"/>
                </a:solidFill>
                <a:latin typeface="-apple-system"/>
              </a:rPr>
              <a:t>，处理不好可能反而增加可读性难度。</a:t>
            </a:r>
            <a:endParaRPr lang="zh-CN" altLang="en-US" dirty="0"/>
          </a:p>
        </p:txBody>
      </p:sp>
      <p:sp>
        <p:nvSpPr>
          <p:cNvPr id="14" name="文本框 13">
            <a:extLst>
              <a:ext uri="{FF2B5EF4-FFF2-40B4-BE49-F238E27FC236}">
                <a16:creationId xmlns:a16="http://schemas.microsoft.com/office/drawing/2014/main" id="{1552A9FC-5628-4E63-A069-F48E763269E3}"/>
              </a:ext>
            </a:extLst>
          </p:cNvPr>
          <p:cNvSpPr txBox="1"/>
          <p:nvPr/>
        </p:nvSpPr>
        <p:spPr>
          <a:xfrm>
            <a:off x="1193800" y="5433021"/>
            <a:ext cx="10731500" cy="923330"/>
          </a:xfrm>
          <a:prstGeom prst="rect">
            <a:avLst/>
          </a:prstGeom>
          <a:noFill/>
        </p:spPr>
        <p:txBody>
          <a:bodyPr wrap="square">
            <a:spAutoFit/>
          </a:bodyPr>
          <a:lstStyle/>
          <a:p>
            <a:r>
              <a:rPr lang="zh-CN" altLang="en-US" b="1" i="0" dirty="0">
                <a:effectLst/>
                <a:latin typeface="-apple-system"/>
              </a:rPr>
              <a:t>一般的原则：</a:t>
            </a:r>
            <a:br>
              <a:rPr lang="en-US" altLang="zh-CN" b="1" i="0" dirty="0">
                <a:effectLst/>
                <a:latin typeface="-apple-system"/>
              </a:rPr>
            </a:br>
            <a:r>
              <a:rPr lang="en-US" altLang="zh-CN" b="1" i="0" dirty="0">
                <a:effectLst/>
                <a:latin typeface="-apple-system"/>
              </a:rPr>
              <a:t>     </a:t>
            </a:r>
            <a:r>
              <a:rPr lang="zh-CN" altLang="en-US" b="1" i="0" dirty="0">
                <a:effectLst/>
                <a:latin typeface="-apple-system"/>
              </a:rPr>
              <a:t>如果状态是组件私有的，则应该由组件自己管理；如果状态要跨组件共享，则该状态应该由各个组件共同的父元素来管理。</a:t>
            </a:r>
            <a:endParaRPr lang="zh-CN" altLang="en-US" b="1" dirty="0"/>
          </a:p>
        </p:txBody>
      </p:sp>
    </p:spTree>
    <p:extLst>
      <p:ext uri="{BB962C8B-B14F-4D97-AF65-F5344CB8AC3E}">
        <p14:creationId xmlns:p14="http://schemas.microsoft.com/office/powerpoint/2010/main" val="28436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6624E-1256-4074-A302-8EFDA23D77BF}"/>
              </a:ext>
            </a:extLst>
          </p:cNvPr>
          <p:cNvSpPr>
            <a:spLocks noGrp="1"/>
          </p:cNvSpPr>
          <p:nvPr>
            <p:ph type="title"/>
          </p:nvPr>
        </p:nvSpPr>
        <p:spPr>
          <a:xfrm>
            <a:off x="0" y="0"/>
            <a:ext cx="10515600" cy="1325563"/>
          </a:xfrm>
        </p:spPr>
        <p:txBody>
          <a:bodyPr rtlCol="0">
            <a:normAutofit/>
          </a:bodyPr>
          <a:lstStyle/>
          <a:p>
            <a:pPr marL="0" indent="0" rtl="0">
              <a:buNone/>
            </a:pPr>
            <a:r>
              <a:rPr lang="zh-CN" altLang="en-US" dirty="0"/>
              <a:t>数据状态管理</a:t>
            </a:r>
          </a:p>
        </p:txBody>
      </p:sp>
      <p:pic>
        <p:nvPicPr>
          <p:cNvPr id="7" name="图片 6">
            <a:extLst>
              <a:ext uri="{FF2B5EF4-FFF2-40B4-BE49-F238E27FC236}">
                <a16:creationId xmlns:a16="http://schemas.microsoft.com/office/drawing/2014/main" id="{BACDD6DF-CF28-4AD8-8812-2768483F1DF0}"/>
              </a:ext>
            </a:extLst>
          </p:cNvPr>
          <p:cNvPicPr>
            <a:picLocks noChangeAspect="1"/>
          </p:cNvPicPr>
          <p:nvPr/>
        </p:nvPicPr>
        <p:blipFill>
          <a:blip r:embed="rId3"/>
          <a:stretch>
            <a:fillRect/>
          </a:stretch>
        </p:blipFill>
        <p:spPr>
          <a:xfrm>
            <a:off x="0" y="985838"/>
            <a:ext cx="6238875" cy="5610225"/>
          </a:xfrm>
          <a:prstGeom prst="rect">
            <a:avLst/>
          </a:prstGeom>
        </p:spPr>
      </p:pic>
      <p:pic>
        <p:nvPicPr>
          <p:cNvPr id="11" name="图片 10">
            <a:extLst>
              <a:ext uri="{FF2B5EF4-FFF2-40B4-BE49-F238E27FC236}">
                <a16:creationId xmlns:a16="http://schemas.microsoft.com/office/drawing/2014/main" id="{2C20369F-AD5E-415E-AA68-E9AFF8E9CE43}"/>
              </a:ext>
            </a:extLst>
          </p:cNvPr>
          <p:cNvPicPr>
            <a:picLocks noChangeAspect="1"/>
          </p:cNvPicPr>
          <p:nvPr/>
        </p:nvPicPr>
        <p:blipFill>
          <a:blip r:embed="rId4"/>
          <a:stretch>
            <a:fillRect/>
          </a:stretch>
        </p:blipFill>
        <p:spPr>
          <a:xfrm>
            <a:off x="6305550" y="2157413"/>
            <a:ext cx="5886450" cy="4438650"/>
          </a:xfrm>
          <a:prstGeom prst="rect">
            <a:avLst/>
          </a:prstGeom>
        </p:spPr>
      </p:pic>
    </p:spTree>
    <p:extLst>
      <p:ext uri="{BB962C8B-B14F-4D97-AF65-F5344CB8AC3E}">
        <p14:creationId xmlns:p14="http://schemas.microsoft.com/office/powerpoint/2010/main" val="856226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6624E-1256-4074-A302-8EFDA23D77BF}"/>
              </a:ext>
            </a:extLst>
          </p:cNvPr>
          <p:cNvSpPr>
            <a:spLocks noGrp="1"/>
          </p:cNvSpPr>
          <p:nvPr>
            <p:ph type="title"/>
          </p:nvPr>
        </p:nvSpPr>
        <p:spPr>
          <a:xfrm>
            <a:off x="0" y="0"/>
            <a:ext cx="10515600" cy="1325563"/>
          </a:xfrm>
        </p:spPr>
        <p:txBody>
          <a:bodyPr rtlCol="0">
            <a:normAutofit/>
          </a:bodyPr>
          <a:lstStyle/>
          <a:p>
            <a:pPr marL="0" indent="0" rtl="0">
              <a:buNone/>
            </a:pPr>
            <a:r>
              <a:rPr lang="zh-CN" altLang="en-US" dirty="0"/>
              <a:t>数据状态管理</a:t>
            </a:r>
          </a:p>
        </p:txBody>
      </p:sp>
      <p:sp>
        <p:nvSpPr>
          <p:cNvPr id="6" name="文本框 5">
            <a:extLst>
              <a:ext uri="{FF2B5EF4-FFF2-40B4-BE49-F238E27FC236}">
                <a16:creationId xmlns:a16="http://schemas.microsoft.com/office/drawing/2014/main" id="{50AFBBAC-D857-4287-BA67-5BC360EE8095}"/>
              </a:ext>
            </a:extLst>
          </p:cNvPr>
          <p:cNvSpPr txBox="1"/>
          <p:nvPr/>
        </p:nvSpPr>
        <p:spPr>
          <a:xfrm>
            <a:off x="762000" y="1428234"/>
            <a:ext cx="6223000" cy="1141338"/>
          </a:xfrm>
          <a:prstGeom prst="rect">
            <a:avLst/>
          </a:prstGeom>
          <a:noFill/>
        </p:spPr>
        <p:txBody>
          <a:bodyPr wrap="square">
            <a:spAutoFit/>
          </a:bodyPr>
          <a:lstStyle/>
          <a:p>
            <a:pPr algn="l">
              <a:lnSpc>
                <a:spcPct val="150000"/>
              </a:lnSpc>
            </a:pPr>
            <a:r>
              <a:rPr lang="en-US" altLang="zh-CN" sz="2400" dirty="0">
                <a:latin typeface="-apple-system"/>
              </a:rPr>
              <a:t>Provide</a:t>
            </a:r>
            <a:r>
              <a:rPr lang="zh-CN" altLang="en-US" sz="2400" dirty="0">
                <a:latin typeface="-apple-system"/>
              </a:rPr>
              <a:t>（旧版本）</a:t>
            </a:r>
            <a:r>
              <a:rPr lang="en-US" altLang="zh-CN" sz="2400" dirty="0">
                <a:latin typeface="-apple-system"/>
              </a:rPr>
              <a:t> </a:t>
            </a:r>
            <a:br>
              <a:rPr lang="en-US" altLang="zh-CN" sz="2400" dirty="0">
                <a:latin typeface="-apple-system"/>
              </a:rPr>
            </a:br>
            <a:r>
              <a:rPr lang="en-US" altLang="zh-CN" sz="2400" dirty="0">
                <a:latin typeface="-apple-system"/>
              </a:rPr>
              <a:t>Provider</a:t>
            </a:r>
            <a:r>
              <a:rPr lang="zh-CN" altLang="en-US" sz="2400" dirty="0">
                <a:latin typeface="-apple-system"/>
              </a:rPr>
              <a:t>（新版本）</a:t>
            </a:r>
            <a:endParaRPr lang="en-US" altLang="zh-CN" sz="2400" dirty="0">
              <a:latin typeface="-apple-system"/>
            </a:endParaRPr>
          </a:p>
        </p:txBody>
      </p:sp>
      <p:sp>
        <p:nvSpPr>
          <p:cNvPr id="8" name="文本框 7">
            <a:extLst>
              <a:ext uri="{FF2B5EF4-FFF2-40B4-BE49-F238E27FC236}">
                <a16:creationId xmlns:a16="http://schemas.microsoft.com/office/drawing/2014/main" id="{ED593E11-F0DE-4BD1-AEC7-5BA55F2D9CF3}"/>
              </a:ext>
            </a:extLst>
          </p:cNvPr>
          <p:cNvSpPr txBox="1"/>
          <p:nvPr/>
        </p:nvSpPr>
        <p:spPr>
          <a:xfrm>
            <a:off x="1244600" y="2898690"/>
            <a:ext cx="7734300" cy="1710084"/>
          </a:xfrm>
          <a:prstGeom prst="rect">
            <a:avLst/>
          </a:prstGeom>
          <a:noFill/>
        </p:spPr>
        <p:txBody>
          <a:bodyPr wrap="square">
            <a:spAutoFit/>
          </a:bodyPr>
          <a:lstStyle/>
          <a:p>
            <a:pPr algn="l">
              <a:lnSpc>
                <a:spcPct val="150000"/>
              </a:lnSpc>
              <a:buFont typeface="+mj-lt"/>
              <a:buAutoNum type="arabicPeriod"/>
            </a:pPr>
            <a:r>
              <a:rPr lang="zh-CN" altLang="en-US" b="0" i="0" dirty="0">
                <a:solidFill>
                  <a:srgbClr val="121212"/>
                </a:solidFill>
                <a:effectLst/>
                <a:latin typeface="-apple-system"/>
              </a:rPr>
              <a:t> 建立</a:t>
            </a:r>
            <a:r>
              <a:rPr lang="en-US" altLang="zh-CN" b="0" i="0" dirty="0">
                <a:solidFill>
                  <a:srgbClr val="121212"/>
                </a:solidFill>
                <a:effectLst/>
                <a:latin typeface="-apple-system"/>
              </a:rPr>
              <a:t>store</a:t>
            </a:r>
            <a:r>
              <a:rPr lang="zh-CN" altLang="en-US" b="0" i="0" dirty="0">
                <a:solidFill>
                  <a:srgbClr val="121212"/>
                </a:solidFill>
                <a:effectLst/>
                <a:latin typeface="-apple-system"/>
              </a:rPr>
              <a:t>仓库。</a:t>
            </a:r>
          </a:p>
          <a:p>
            <a:pPr algn="l">
              <a:lnSpc>
                <a:spcPct val="150000"/>
              </a:lnSpc>
              <a:buFont typeface="+mj-lt"/>
              <a:buAutoNum type="arabicPeriod"/>
            </a:pPr>
            <a:r>
              <a:rPr lang="zh-CN" altLang="en-US" b="0" i="0" dirty="0">
                <a:solidFill>
                  <a:srgbClr val="121212"/>
                </a:solidFill>
                <a:effectLst/>
                <a:latin typeface="-apple-system"/>
              </a:rPr>
              <a:t> </a:t>
            </a:r>
            <a:r>
              <a:rPr lang="zh-CN" altLang="en-US" dirty="0">
                <a:solidFill>
                  <a:srgbClr val="121212"/>
                </a:solidFill>
                <a:latin typeface="-apple-system"/>
              </a:rPr>
              <a:t>顶层注入并且初始化</a:t>
            </a:r>
            <a:r>
              <a:rPr lang="en-US" altLang="zh-CN" dirty="0">
                <a:solidFill>
                  <a:srgbClr val="121212"/>
                </a:solidFill>
                <a:latin typeface="-apple-system"/>
              </a:rPr>
              <a:t>store</a:t>
            </a:r>
            <a:r>
              <a:rPr lang="zh-CN" altLang="en-US" dirty="0">
                <a:solidFill>
                  <a:srgbClr val="121212"/>
                </a:solidFill>
                <a:latin typeface="-apple-system"/>
              </a:rPr>
              <a:t>仓库，连接我们的组件。</a:t>
            </a:r>
            <a:endParaRPr lang="zh-CN" altLang="en-US" b="0" i="0" dirty="0">
              <a:solidFill>
                <a:srgbClr val="121212"/>
              </a:solidFill>
              <a:effectLst/>
              <a:latin typeface="-apple-system"/>
            </a:endParaRPr>
          </a:p>
          <a:p>
            <a:pPr>
              <a:lnSpc>
                <a:spcPct val="150000"/>
              </a:lnSpc>
              <a:buFont typeface="+mj-lt"/>
              <a:buAutoNum type="arabicPeriod"/>
            </a:pPr>
            <a:r>
              <a:rPr lang="zh-CN" altLang="en-US" b="0" i="0" dirty="0">
                <a:solidFill>
                  <a:srgbClr val="121212"/>
                </a:solidFill>
                <a:effectLst/>
                <a:latin typeface="-apple-system"/>
              </a:rPr>
              <a:t> </a:t>
            </a:r>
            <a:r>
              <a:rPr lang="en-US" altLang="zh-CN" b="0" i="0" dirty="0" err="1">
                <a:solidFill>
                  <a:srgbClr val="121212"/>
                </a:solidFill>
                <a:effectLst/>
                <a:latin typeface="-apple-system"/>
              </a:rPr>
              <a:t>modles</a:t>
            </a:r>
            <a:r>
              <a:rPr lang="zh-CN" altLang="en-US" b="0" i="0" dirty="0">
                <a:solidFill>
                  <a:srgbClr val="121212"/>
                </a:solidFill>
                <a:effectLst/>
                <a:latin typeface="-apple-system"/>
              </a:rPr>
              <a:t>中建立我们对应的</a:t>
            </a:r>
            <a:r>
              <a:rPr lang="en-US" altLang="zh-CN" b="0" i="0" dirty="0" err="1">
                <a:solidFill>
                  <a:srgbClr val="121212"/>
                </a:solidFill>
                <a:effectLst/>
                <a:latin typeface="-apple-system"/>
              </a:rPr>
              <a:t>modle</a:t>
            </a:r>
            <a:r>
              <a:rPr lang="zh-CN" altLang="en-US" b="0" i="0" dirty="0">
                <a:solidFill>
                  <a:srgbClr val="121212"/>
                </a:solidFill>
                <a:effectLst/>
                <a:latin typeface="-apple-system"/>
              </a:rPr>
              <a:t>层，加入数据的监听（</a:t>
            </a:r>
            <a:r>
              <a:rPr lang="en-US" altLang="zh-CN" b="0" i="0" dirty="0">
                <a:solidFill>
                  <a:srgbClr val="121212"/>
                </a:solidFill>
                <a:effectLst/>
                <a:latin typeface="-apple-system"/>
              </a:rPr>
              <a:t> </a:t>
            </a:r>
            <a:r>
              <a:rPr lang="en-US" altLang="zh-CN" b="0" i="0" dirty="0" err="1">
                <a:solidFill>
                  <a:srgbClr val="121212"/>
                </a:solidFill>
                <a:effectLst/>
                <a:latin typeface="-apple-system"/>
              </a:rPr>
              <a:t>notifyListeners</a:t>
            </a:r>
            <a:r>
              <a:rPr lang="en-US" altLang="zh-CN" b="0" i="0" dirty="0">
                <a:solidFill>
                  <a:srgbClr val="121212"/>
                </a:solidFill>
                <a:effectLst/>
                <a:latin typeface="-apple-system"/>
              </a:rPr>
              <a:t> </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pPr>
              <a:lnSpc>
                <a:spcPct val="150000"/>
              </a:lnSpc>
              <a:buFont typeface="+mj-lt"/>
              <a:buAutoNum type="arabicPeriod"/>
            </a:pPr>
            <a:r>
              <a:rPr lang="zh-CN" altLang="en-US" dirty="0">
                <a:solidFill>
                  <a:srgbClr val="121212"/>
                </a:solidFill>
                <a:latin typeface="-apple-system"/>
              </a:rPr>
              <a:t> 根据数据变化，会在我们的</a:t>
            </a:r>
            <a:r>
              <a:rPr lang="en-US" altLang="zh-CN" dirty="0">
                <a:solidFill>
                  <a:srgbClr val="121212"/>
                </a:solidFill>
                <a:latin typeface="-apple-system"/>
              </a:rPr>
              <a:t>view-model</a:t>
            </a:r>
            <a:r>
              <a:rPr lang="zh-CN" altLang="en-US" dirty="0">
                <a:solidFill>
                  <a:srgbClr val="121212"/>
                </a:solidFill>
                <a:latin typeface="-apple-system"/>
              </a:rPr>
              <a:t>层做出监听的改变。</a:t>
            </a:r>
            <a:endParaRPr lang="zh-CN" altLang="en-US" b="0" i="0" dirty="0">
              <a:solidFill>
                <a:srgbClr val="121212"/>
              </a:solidFill>
              <a:effectLst/>
              <a:latin typeface="-apple-system"/>
            </a:endParaRPr>
          </a:p>
        </p:txBody>
      </p:sp>
    </p:spTree>
    <p:extLst>
      <p:ext uri="{BB962C8B-B14F-4D97-AF65-F5344CB8AC3E}">
        <p14:creationId xmlns:p14="http://schemas.microsoft.com/office/powerpoint/2010/main" val="25249656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F6EA92BD-3CA0-42D9-BCCA-7F3704F6E2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25" y="-67562"/>
            <a:ext cx="11995150" cy="6993124"/>
          </a:xfrm>
          <a:prstGeom prst="rect">
            <a:avLst/>
          </a:prstGeom>
          <a:noFill/>
          <a:extLst>
            <a:ext uri="{909E8E84-426E-40DD-AFC4-6F175D3DCCD1}">
              <a14:hiddenFill xmlns:a14="http://schemas.microsoft.com/office/drawing/2010/main">
                <a:solidFill>
                  <a:srgbClr val="FFFFFF"/>
                </a:solidFill>
              </a14:hiddenFill>
            </a:ext>
          </a:extLst>
        </p:spPr>
      </p:pic>
      <p:sp>
        <p:nvSpPr>
          <p:cNvPr id="9" name="标题 1">
            <a:extLst>
              <a:ext uri="{FF2B5EF4-FFF2-40B4-BE49-F238E27FC236}">
                <a16:creationId xmlns:a16="http://schemas.microsoft.com/office/drawing/2014/main" id="{78260B10-25FE-445D-A9FD-06B618F1B961}"/>
              </a:ext>
            </a:extLst>
          </p:cNvPr>
          <p:cNvSpPr>
            <a:spLocks noGrp="1"/>
          </p:cNvSpPr>
          <p:nvPr>
            <p:ph type="title"/>
          </p:nvPr>
        </p:nvSpPr>
        <p:spPr>
          <a:xfrm>
            <a:off x="4483100" y="228600"/>
            <a:ext cx="5632196" cy="1246188"/>
          </a:xfrm>
        </p:spPr>
        <p:txBody>
          <a:bodyPr rtlCol="0">
            <a:normAutofit fontScale="90000"/>
          </a:bodyPr>
          <a:lstStyle/>
          <a:p>
            <a:pPr rtl="0"/>
            <a:r>
              <a:rPr lang="en-US" altLang="zh-CN" dirty="0"/>
              <a:t>Provider MVVM</a:t>
            </a:r>
            <a:r>
              <a:rPr lang="zh-CN" altLang="en-US" dirty="0"/>
              <a:t>构架图</a:t>
            </a:r>
          </a:p>
        </p:txBody>
      </p:sp>
    </p:spTree>
    <p:extLst>
      <p:ext uri="{BB962C8B-B14F-4D97-AF65-F5344CB8AC3E}">
        <p14:creationId xmlns:p14="http://schemas.microsoft.com/office/powerpoint/2010/main" val="7508629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6624E-1256-4074-A302-8EFDA23D77BF}"/>
              </a:ext>
            </a:extLst>
          </p:cNvPr>
          <p:cNvSpPr>
            <a:spLocks noGrp="1"/>
          </p:cNvSpPr>
          <p:nvPr>
            <p:ph type="title"/>
          </p:nvPr>
        </p:nvSpPr>
        <p:spPr>
          <a:xfrm>
            <a:off x="0" y="-33927"/>
            <a:ext cx="10515600" cy="1325563"/>
          </a:xfrm>
        </p:spPr>
        <p:txBody>
          <a:bodyPr rtlCol="0">
            <a:normAutofit/>
          </a:bodyPr>
          <a:lstStyle/>
          <a:p>
            <a:pPr marL="0" indent="0" rtl="0">
              <a:buNone/>
            </a:pPr>
            <a:r>
              <a:rPr lang="en-US" altLang="zh-CN" dirty="0"/>
              <a:t>Json Model</a:t>
            </a:r>
            <a:r>
              <a:rPr lang="zh-CN" altLang="en-US" dirty="0"/>
              <a:t>化的概念</a:t>
            </a:r>
          </a:p>
        </p:txBody>
      </p:sp>
      <p:sp>
        <p:nvSpPr>
          <p:cNvPr id="7" name="文本框 6">
            <a:extLst>
              <a:ext uri="{FF2B5EF4-FFF2-40B4-BE49-F238E27FC236}">
                <a16:creationId xmlns:a16="http://schemas.microsoft.com/office/drawing/2014/main" id="{20B731BD-CDCB-4B4B-9371-B58EBDD482A6}"/>
              </a:ext>
            </a:extLst>
          </p:cNvPr>
          <p:cNvSpPr txBox="1"/>
          <p:nvPr/>
        </p:nvSpPr>
        <p:spPr>
          <a:xfrm>
            <a:off x="736600" y="1454834"/>
            <a:ext cx="10248900" cy="1291636"/>
          </a:xfrm>
          <a:prstGeom prst="rect">
            <a:avLst/>
          </a:prstGeom>
          <a:noFill/>
        </p:spPr>
        <p:txBody>
          <a:bodyPr wrap="square">
            <a:spAutoFit/>
          </a:bodyPr>
          <a:lstStyle/>
          <a:p>
            <a:pPr>
              <a:lnSpc>
                <a:spcPct val="150000"/>
              </a:lnSpc>
            </a:pPr>
            <a:r>
              <a:rPr lang="zh-CN" altLang="en-US" dirty="0"/>
              <a:t>在实战中，后台接口往往会返回一些结构化数据，如JSON、XML等。</a:t>
            </a:r>
            <a:br>
              <a:rPr lang="en-US" altLang="zh-CN" dirty="0"/>
            </a:br>
            <a:r>
              <a:rPr lang="zh-CN" altLang="en-US" dirty="0"/>
              <a:t>我们先将JSON格式的字符串利用</a:t>
            </a:r>
            <a:r>
              <a:rPr lang="en-US" altLang="zh-CN" dirty="0" err="1"/>
              <a:t>dart:convert</a:t>
            </a:r>
            <a:r>
              <a:rPr lang="zh-CN" altLang="en-US" dirty="0"/>
              <a:t>中内置的</a:t>
            </a:r>
            <a:r>
              <a:rPr lang="en-US" altLang="zh-CN" dirty="0"/>
              <a:t>JSON</a:t>
            </a:r>
            <a:r>
              <a:rPr lang="zh-CN" altLang="en-US" dirty="0"/>
              <a:t>解码器</a:t>
            </a:r>
            <a:r>
              <a:rPr lang="en-US" altLang="zh-CN" dirty="0" err="1"/>
              <a:t>json.decode</a:t>
            </a:r>
            <a:r>
              <a:rPr lang="en-US" altLang="zh-CN" dirty="0"/>
              <a:t>()</a:t>
            </a:r>
            <a:r>
              <a:rPr lang="zh-CN" altLang="en-US" dirty="0"/>
              <a:t>转为Dart对象，然后进行各种操作。</a:t>
            </a:r>
          </a:p>
        </p:txBody>
      </p:sp>
      <p:graphicFrame>
        <p:nvGraphicFramePr>
          <p:cNvPr id="4" name="图示 3">
            <a:extLst>
              <a:ext uri="{FF2B5EF4-FFF2-40B4-BE49-F238E27FC236}">
                <a16:creationId xmlns:a16="http://schemas.microsoft.com/office/drawing/2014/main" id="{0761956E-35E1-4008-9B8B-0105CDFEEB5E}"/>
              </a:ext>
            </a:extLst>
          </p:cNvPr>
          <p:cNvGraphicFramePr/>
          <p:nvPr>
            <p:extLst>
              <p:ext uri="{D42A27DB-BD31-4B8C-83A1-F6EECF244321}">
                <p14:modId xmlns:p14="http://schemas.microsoft.com/office/powerpoint/2010/main" val="2521889874"/>
              </p:ext>
            </p:extLst>
          </p:nvPr>
        </p:nvGraphicFramePr>
        <p:xfrm>
          <a:off x="1727200" y="3221097"/>
          <a:ext cx="8343900" cy="12916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文本框 8">
            <a:extLst>
              <a:ext uri="{FF2B5EF4-FFF2-40B4-BE49-F238E27FC236}">
                <a16:creationId xmlns:a16="http://schemas.microsoft.com/office/drawing/2014/main" id="{DC862B88-7DA4-45A6-9D6D-807BCB36451D}"/>
              </a:ext>
            </a:extLst>
          </p:cNvPr>
          <p:cNvSpPr txBox="1"/>
          <p:nvPr/>
        </p:nvSpPr>
        <p:spPr>
          <a:xfrm>
            <a:off x="1193800" y="5043701"/>
            <a:ext cx="9956800" cy="1200329"/>
          </a:xfrm>
          <a:prstGeom prst="rect">
            <a:avLst/>
          </a:prstGeom>
          <a:noFill/>
        </p:spPr>
        <p:txBody>
          <a:bodyPr wrap="square">
            <a:spAutoFit/>
          </a:bodyPr>
          <a:lstStyle/>
          <a:p>
            <a:r>
              <a:rPr lang="zh-CN" altLang="en-US" dirty="0"/>
              <a:t>通过json.decode() 将JSON字符串转为List/Map的方法比较简单，它没有外部依赖或其它的设置，对于小项目很方便。但当项目变大时，这种手动编写序列化逻辑可能变得难以管理且容易出错。</a:t>
            </a:r>
            <a:endParaRPr lang="en-US" altLang="zh-CN" dirty="0"/>
          </a:p>
          <a:p>
            <a:endParaRPr lang="en-US" altLang="zh-CN" dirty="0"/>
          </a:p>
          <a:p>
            <a:r>
              <a:rPr lang="zh-CN" altLang="en-US" dirty="0"/>
              <a:t>可以利用 </a:t>
            </a:r>
            <a:r>
              <a:rPr lang="en-US" altLang="zh-CN" dirty="0" err="1"/>
              <a:t>json_serializable</a:t>
            </a:r>
            <a:r>
              <a:rPr lang="en-US" altLang="zh-CN" dirty="0"/>
              <a:t> </a:t>
            </a:r>
            <a:r>
              <a:rPr lang="zh-CN" altLang="en-US" dirty="0"/>
              <a:t>包自动生产</a:t>
            </a:r>
            <a:r>
              <a:rPr lang="en-US" altLang="zh-CN" dirty="0"/>
              <a:t>dart model</a:t>
            </a:r>
            <a:r>
              <a:rPr lang="zh-CN" altLang="en-US" dirty="0"/>
              <a:t>类。</a:t>
            </a:r>
          </a:p>
        </p:txBody>
      </p:sp>
    </p:spTree>
    <p:extLst>
      <p:ext uri="{BB962C8B-B14F-4D97-AF65-F5344CB8AC3E}">
        <p14:creationId xmlns:p14="http://schemas.microsoft.com/office/powerpoint/2010/main" val="951750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6624E-1256-4074-A302-8EFDA23D77BF}"/>
              </a:ext>
            </a:extLst>
          </p:cNvPr>
          <p:cNvSpPr>
            <a:spLocks noGrp="1"/>
          </p:cNvSpPr>
          <p:nvPr>
            <p:ph type="title"/>
          </p:nvPr>
        </p:nvSpPr>
        <p:spPr>
          <a:xfrm>
            <a:off x="457200" y="420797"/>
            <a:ext cx="10515600" cy="1325563"/>
          </a:xfrm>
        </p:spPr>
        <p:txBody>
          <a:bodyPr rtlCol="0">
            <a:normAutofit/>
          </a:bodyPr>
          <a:lstStyle/>
          <a:p>
            <a:pPr marL="0" indent="0" rtl="0">
              <a:buNone/>
            </a:pPr>
            <a:r>
              <a:rPr lang="zh-CN" altLang="en-US" dirty="0"/>
              <a:t>主题色，国际化等全局配置</a:t>
            </a:r>
          </a:p>
        </p:txBody>
      </p:sp>
      <p:sp>
        <p:nvSpPr>
          <p:cNvPr id="7" name="文本框 6">
            <a:extLst>
              <a:ext uri="{FF2B5EF4-FFF2-40B4-BE49-F238E27FC236}">
                <a16:creationId xmlns:a16="http://schemas.microsoft.com/office/drawing/2014/main" id="{4E2A944A-6699-4E27-91AA-4649296DDAAB}"/>
              </a:ext>
            </a:extLst>
          </p:cNvPr>
          <p:cNvSpPr txBox="1"/>
          <p:nvPr/>
        </p:nvSpPr>
        <p:spPr>
          <a:xfrm>
            <a:off x="1117600" y="1809532"/>
            <a:ext cx="10642600" cy="646331"/>
          </a:xfrm>
          <a:prstGeom prst="rect">
            <a:avLst/>
          </a:prstGeom>
          <a:noFill/>
        </p:spPr>
        <p:txBody>
          <a:bodyPr wrap="square">
            <a:spAutoFit/>
          </a:bodyPr>
          <a:lstStyle/>
          <a:p>
            <a:r>
              <a:rPr lang="zh-CN" altLang="en-US" dirty="0"/>
              <a:t>        利用我们上一节讲的</a:t>
            </a:r>
            <a:r>
              <a:rPr lang="en-US" altLang="zh-CN" dirty="0"/>
              <a:t>Provide</a:t>
            </a:r>
            <a:r>
              <a:rPr lang="zh-CN" altLang="en-US" dirty="0"/>
              <a:t>，可以实现跨组件状态共享，根据</a:t>
            </a:r>
            <a:r>
              <a:rPr lang="en-US" altLang="zh-CN" dirty="0" err="1"/>
              <a:t>themeData</a:t>
            </a:r>
            <a:r>
              <a:rPr lang="zh-CN" altLang="en-US" dirty="0"/>
              <a:t>的配置，就能够轻松的全局配置我们的主题色，具体参考</a:t>
            </a:r>
            <a:r>
              <a:rPr lang="en-US" altLang="zh-CN" dirty="0"/>
              <a:t>Demo</a:t>
            </a:r>
            <a:r>
              <a:rPr lang="zh-CN" altLang="en-US" dirty="0"/>
              <a:t>讲解。</a:t>
            </a:r>
          </a:p>
        </p:txBody>
      </p:sp>
      <p:sp>
        <p:nvSpPr>
          <p:cNvPr id="9" name="文本框 8">
            <a:extLst>
              <a:ext uri="{FF2B5EF4-FFF2-40B4-BE49-F238E27FC236}">
                <a16:creationId xmlns:a16="http://schemas.microsoft.com/office/drawing/2014/main" id="{34AB391E-6277-4074-9D69-0D10601B3D5B}"/>
              </a:ext>
            </a:extLst>
          </p:cNvPr>
          <p:cNvSpPr txBox="1"/>
          <p:nvPr/>
        </p:nvSpPr>
        <p:spPr>
          <a:xfrm>
            <a:off x="977900" y="3105834"/>
            <a:ext cx="10642600" cy="646331"/>
          </a:xfrm>
          <a:prstGeom prst="rect">
            <a:avLst/>
          </a:prstGeom>
          <a:noFill/>
        </p:spPr>
        <p:txBody>
          <a:bodyPr wrap="square">
            <a:spAutoFit/>
          </a:bodyPr>
          <a:lstStyle/>
          <a:p>
            <a:r>
              <a:rPr lang="en-US" altLang="zh-CN" dirty="0"/>
              <a:t>        </a:t>
            </a:r>
            <a:r>
              <a:rPr lang="zh-CN" altLang="en-US" dirty="0"/>
              <a:t>国际化也同理，可以通过引用</a:t>
            </a:r>
            <a:r>
              <a:rPr lang="en-US" altLang="zh-CN" dirty="0" err="1"/>
              <a:t>flutter_localizations</a:t>
            </a:r>
            <a:r>
              <a:rPr lang="zh-CN" altLang="en-US" dirty="0"/>
              <a:t>包进行本地化配置，然后再利用数据管理</a:t>
            </a:r>
            <a:r>
              <a:rPr lang="en-US" altLang="zh-CN" dirty="0"/>
              <a:t>Provide</a:t>
            </a:r>
            <a:r>
              <a:rPr lang="zh-CN" altLang="en-US" dirty="0"/>
              <a:t>配置本地化的数据，实现跨组件数据，或者单个页面不同场景不同国际化配置。</a:t>
            </a:r>
          </a:p>
        </p:txBody>
      </p:sp>
    </p:spTree>
    <p:extLst>
      <p:ext uri="{BB962C8B-B14F-4D97-AF65-F5344CB8AC3E}">
        <p14:creationId xmlns:p14="http://schemas.microsoft.com/office/powerpoint/2010/main" val="1403092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45C6405-9D6C-48F5-9EFB-4CF1F3193EA4}"/>
              </a:ext>
            </a:extLst>
          </p:cNvPr>
          <p:cNvSpPr>
            <a:spLocks noGrp="1"/>
          </p:cNvSpPr>
          <p:nvPr>
            <p:ph type="title"/>
          </p:nvPr>
        </p:nvSpPr>
        <p:spPr/>
        <p:txBody>
          <a:bodyPr rtlCol="0"/>
          <a:lstStyle/>
          <a:p>
            <a:pPr rtl="0"/>
            <a:r>
              <a:rPr lang="zh-CN" altLang="en-US"/>
              <a:t>摘要</a:t>
            </a:r>
          </a:p>
        </p:txBody>
      </p:sp>
      <p:sp>
        <p:nvSpPr>
          <p:cNvPr id="5" name="内容占位符 4">
            <a:extLst>
              <a:ext uri="{FF2B5EF4-FFF2-40B4-BE49-F238E27FC236}">
                <a16:creationId xmlns:a16="http://schemas.microsoft.com/office/drawing/2014/main" id="{42E3A3A9-5E96-4CDD-A971-9C272EFD97D9}"/>
              </a:ext>
            </a:extLst>
          </p:cNvPr>
          <p:cNvSpPr>
            <a:spLocks noGrp="1"/>
          </p:cNvSpPr>
          <p:nvPr>
            <p:ph idx="1"/>
          </p:nvPr>
        </p:nvSpPr>
        <p:spPr>
          <a:xfrm>
            <a:off x="1002792" y="1704340"/>
            <a:ext cx="5120640" cy="4455160"/>
          </a:xfrm>
        </p:spPr>
        <p:txBody>
          <a:bodyPr rtlCol="0"/>
          <a:lstStyle/>
          <a:p>
            <a:pPr marL="342900" indent="-342900" rtl="0">
              <a:lnSpc>
                <a:spcPct val="100000"/>
              </a:lnSpc>
              <a:buFont typeface="Arial" panose="020B0604020202020204" pitchFamily="34" charset="0"/>
              <a:buChar char="•"/>
            </a:pPr>
            <a:r>
              <a:rPr lang="en-US" altLang="zh-CN" dirty="0">
                <a:solidFill>
                  <a:schemeClr val="accent2"/>
                </a:solidFill>
                <a:hlinkClick r:id="rId3">
                  <a:extLst>
                    <a:ext uri="{A12FA001-AC4F-418D-AE19-62706E023703}">
                      <ahyp:hlinkClr xmlns:ahyp="http://schemas.microsoft.com/office/drawing/2018/hyperlinkcolor" val="tx"/>
                    </a:ext>
                  </a:extLst>
                </a:hlinkClick>
              </a:rPr>
              <a:t>Flutter</a:t>
            </a:r>
            <a:r>
              <a:rPr lang="zh-CN" altLang="en-US" dirty="0">
                <a:solidFill>
                  <a:schemeClr val="accent2"/>
                </a:solidFill>
                <a:hlinkClick r:id="rId3">
                  <a:extLst>
                    <a:ext uri="{A12FA001-AC4F-418D-AE19-62706E023703}">
                      <ahyp:hlinkClr xmlns:ahyp="http://schemas.microsoft.com/office/drawing/2018/hyperlinkcolor" val="tx"/>
                    </a:ext>
                  </a:extLst>
                </a:hlinkClick>
              </a:rPr>
              <a:t>官方系统架构图</a:t>
            </a:r>
            <a:endParaRPr lang="en-US" altLang="zh-CN" dirty="0">
              <a:solidFill>
                <a:schemeClr val="accent2"/>
              </a:solidFill>
            </a:endParaRPr>
          </a:p>
          <a:p>
            <a:pPr marL="342900" indent="-342900" rtl="0">
              <a:lnSpc>
                <a:spcPct val="100000"/>
              </a:lnSpc>
              <a:buFont typeface="Arial" panose="020B0604020202020204" pitchFamily="34" charset="0"/>
              <a:buChar char="•"/>
            </a:pPr>
            <a:r>
              <a:rPr lang="zh-CN" altLang="en-US" dirty="0">
                <a:solidFill>
                  <a:schemeClr val="accent2"/>
                </a:solidFill>
                <a:hlinkClick r:id="rId4">
                  <a:extLst>
                    <a:ext uri="{A12FA001-AC4F-418D-AE19-62706E023703}">
                      <ahyp:hlinkClr xmlns:ahyp="http://schemas.microsoft.com/office/drawing/2018/hyperlinkcolor" val="tx"/>
                    </a:ext>
                  </a:extLst>
                </a:hlinkClick>
              </a:rPr>
              <a:t>状态管理</a:t>
            </a:r>
            <a:r>
              <a:rPr lang="en-US" altLang="zh-CN" dirty="0">
                <a:solidFill>
                  <a:schemeClr val="accent2"/>
                </a:solidFill>
                <a:hlinkClick r:id="rId4">
                  <a:extLst>
                    <a:ext uri="{A12FA001-AC4F-418D-AE19-62706E023703}">
                      <ahyp:hlinkClr xmlns:ahyp="http://schemas.microsoft.com/office/drawing/2018/hyperlinkcolor" val="tx"/>
                    </a:ext>
                  </a:extLst>
                </a:hlinkClick>
              </a:rPr>
              <a:t>Provider</a:t>
            </a:r>
            <a:r>
              <a:rPr lang="zh-CN" altLang="en-US" dirty="0">
                <a:solidFill>
                  <a:schemeClr val="accent2"/>
                </a:solidFill>
                <a:hlinkClick r:id="rId4">
                  <a:extLst>
                    <a:ext uri="{A12FA001-AC4F-418D-AE19-62706E023703}">
                      <ahyp:hlinkClr xmlns:ahyp="http://schemas.microsoft.com/office/drawing/2018/hyperlinkcolor" val="tx"/>
                    </a:ext>
                  </a:extLst>
                </a:hlinkClick>
              </a:rPr>
              <a:t>设计模式理念</a:t>
            </a:r>
            <a:endParaRPr lang="en-US" altLang="zh-CN" dirty="0">
              <a:solidFill>
                <a:schemeClr val="accent2"/>
              </a:solidFill>
            </a:endParaRPr>
          </a:p>
          <a:p>
            <a:pPr marL="342900" indent="-342900" rtl="0">
              <a:lnSpc>
                <a:spcPct val="100000"/>
              </a:lnSpc>
              <a:buFont typeface="Arial" panose="020B0604020202020204" pitchFamily="34" charset="0"/>
              <a:buChar char="•"/>
            </a:pPr>
            <a:r>
              <a:rPr lang="en-US" altLang="zh-CN" dirty="0">
                <a:solidFill>
                  <a:schemeClr val="accent2"/>
                </a:solidFill>
                <a:hlinkClick r:id="rId5">
                  <a:extLst>
                    <a:ext uri="{A12FA001-AC4F-418D-AE19-62706E023703}">
                      <ahyp:hlinkClr xmlns:ahyp="http://schemas.microsoft.com/office/drawing/2018/hyperlinkcolor" val="tx"/>
                    </a:ext>
                  </a:extLst>
                </a:hlinkClick>
              </a:rPr>
              <a:t>Flutter</a:t>
            </a:r>
            <a:r>
              <a:rPr lang="zh-CN" altLang="en-US" dirty="0">
                <a:solidFill>
                  <a:schemeClr val="accent2"/>
                </a:solidFill>
                <a:hlinkClick r:id="rId5">
                  <a:extLst>
                    <a:ext uri="{A12FA001-AC4F-418D-AE19-62706E023703}">
                      <ahyp:hlinkClr xmlns:ahyp="http://schemas.microsoft.com/office/drawing/2018/hyperlinkcolor" val="tx"/>
                    </a:ext>
                  </a:extLst>
                </a:hlinkClick>
              </a:rPr>
              <a:t>官方文档</a:t>
            </a:r>
            <a:endParaRPr lang="en-US" altLang="zh-CN" dirty="0">
              <a:solidFill>
                <a:schemeClr val="accent2"/>
              </a:solidFill>
            </a:endParaRPr>
          </a:p>
          <a:p>
            <a:pPr marL="342900" indent="-342900" rtl="0">
              <a:lnSpc>
                <a:spcPct val="100000"/>
              </a:lnSpc>
              <a:buFont typeface="Arial" panose="020B0604020202020204" pitchFamily="34" charset="0"/>
              <a:buChar char="•"/>
            </a:pPr>
            <a:r>
              <a:rPr lang="en-US" altLang="zh-CN" dirty="0">
                <a:solidFill>
                  <a:schemeClr val="accent2"/>
                </a:solidFill>
                <a:hlinkClick r:id="rId6">
                  <a:extLst>
                    <a:ext uri="{A12FA001-AC4F-418D-AE19-62706E023703}">
                      <ahyp:hlinkClr xmlns:ahyp="http://schemas.microsoft.com/office/drawing/2018/hyperlinkcolor" val="tx"/>
                    </a:ext>
                  </a:extLst>
                </a:hlinkClick>
              </a:rPr>
              <a:t>Flutter</a:t>
            </a:r>
            <a:r>
              <a:rPr lang="zh-CN" altLang="en-US" dirty="0">
                <a:solidFill>
                  <a:schemeClr val="accent2"/>
                </a:solidFill>
                <a:hlinkClick r:id="rId6">
                  <a:extLst>
                    <a:ext uri="{A12FA001-AC4F-418D-AE19-62706E023703}">
                      <ahyp:hlinkClr xmlns:ahyp="http://schemas.microsoft.com/office/drawing/2018/hyperlinkcolor" val="tx"/>
                    </a:ext>
                  </a:extLst>
                </a:hlinkClick>
              </a:rPr>
              <a:t>中文电子书</a:t>
            </a:r>
            <a:endParaRPr lang="en-US" altLang="zh-CN" dirty="0">
              <a:solidFill>
                <a:schemeClr val="accent2"/>
              </a:solidFill>
            </a:endParaRPr>
          </a:p>
          <a:p>
            <a:pPr marL="342900" indent="-342900">
              <a:lnSpc>
                <a:spcPct val="100000"/>
              </a:lnSpc>
              <a:buFont typeface="Arial" panose="020B0604020202020204" pitchFamily="34" charset="0"/>
              <a:buChar char="•"/>
            </a:pPr>
            <a:r>
              <a:rPr lang="en-US" altLang="zh-CN" dirty="0">
                <a:solidFill>
                  <a:schemeClr val="accent2"/>
                </a:solidFill>
                <a:hlinkClick r:id="rId7">
                  <a:extLst>
                    <a:ext uri="{A12FA001-AC4F-418D-AE19-62706E023703}">
                      <ahyp:hlinkClr xmlns:ahyp="http://schemas.microsoft.com/office/drawing/2018/hyperlinkcolor" val="tx"/>
                    </a:ext>
                  </a:extLst>
                </a:hlinkClick>
              </a:rPr>
              <a:t>Dart</a:t>
            </a:r>
            <a:r>
              <a:rPr lang="zh-CN" altLang="en-US" dirty="0">
                <a:solidFill>
                  <a:schemeClr val="accent2"/>
                </a:solidFill>
                <a:hlinkClick r:id="rId7">
                  <a:extLst>
                    <a:ext uri="{A12FA001-AC4F-418D-AE19-62706E023703}">
                      <ahyp:hlinkClr xmlns:ahyp="http://schemas.microsoft.com/office/drawing/2018/hyperlinkcolor" val="tx"/>
                    </a:ext>
                  </a:extLst>
                </a:hlinkClick>
              </a:rPr>
              <a:t>官网 </a:t>
            </a:r>
            <a:r>
              <a:rPr lang="zh-CN" altLang="en-US" dirty="0">
                <a:solidFill>
                  <a:schemeClr val="accent2"/>
                </a:solidFill>
              </a:rPr>
              <a:t>和 </a:t>
            </a:r>
            <a:r>
              <a:rPr lang="zh-CN" altLang="en-US" dirty="0">
                <a:solidFill>
                  <a:schemeClr val="accent2"/>
                </a:solidFill>
                <a:hlinkClick r:id="rId8">
                  <a:extLst>
                    <a:ext uri="{A12FA001-AC4F-418D-AE19-62706E023703}">
                      <ahyp:hlinkClr xmlns:ahyp="http://schemas.microsoft.com/office/drawing/2018/hyperlinkcolor" val="tx"/>
                    </a:ext>
                  </a:extLst>
                </a:hlinkClick>
              </a:rPr>
              <a:t>中文网</a:t>
            </a:r>
            <a:endParaRPr lang="en-US" altLang="zh-CN" dirty="0">
              <a:solidFill>
                <a:schemeClr val="accent2"/>
              </a:solidFill>
            </a:endParaRPr>
          </a:p>
          <a:p>
            <a:pPr marL="342900" indent="-342900">
              <a:lnSpc>
                <a:spcPct val="100000"/>
              </a:lnSpc>
              <a:buFont typeface="Arial" panose="020B0604020202020204" pitchFamily="34" charset="0"/>
              <a:buChar char="•"/>
            </a:pPr>
            <a:r>
              <a:rPr lang="en-US" altLang="zh-CN" dirty="0">
                <a:solidFill>
                  <a:schemeClr val="accent2"/>
                </a:solidFill>
                <a:hlinkClick r:id="rId9">
                  <a:extLst>
                    <a:ext uri="{A12FA001-AC4F-418D-AE19-62706E023703}">
                      <ahyp:hlinkClr xmlns:ahyp="http://schemas.microsoft.com/office/drawing/2018/hyperlinkcolor" val="tx"/>
                    </a:ext>
                  </a:extLst>
                </a:hlinkClick>
              </a:rPr>
              <a:t>Dart</a:t>
            </a:r>
            <a:r>
              <a:rPr lang="zh-CN" altLang="en-US" dirty="0">
                <a:solidFill>
                  <a:schemeClr val="accent2"/>
                </a:solidFill>
                <a:hlinkClick r:id="rId9">
                  <a:extLst>
                    <a:ext uri="{A12FA001-AC4F-418D-AE19-62706E023703}">
                      <ahyp:hlinkClr xmlns:ahyp="http://schemas.microsoft.com/office/drawing/2018/hyperlinkcolor" val="tx"/>
                    </a:ext>
                  </a:extLst>
                </a:hlinkClick>
              </a:rPr>
              <a:t>包管理</a:t>
            </a:r>
            <a:endParaRPr lang="en-US" altLang="zh-CN" dirty="0">
              <a:solidFill>
                <a:schemeClr val="accent2"/>
              </a:solidFill>
            </a:endParaRPr>
          </a:p>
          <a:p>
            <a:pPr marL="342900" indent="-342900">
              <a:lnSpc>
                <a:spcPct val="100000"/>
              </a:lnSpc>
              <a:buFont typeface="Arial" panose="020B0604020202020204" pitchFamily="34" charset="0"/>
              <a:buChar char="•"/>
            </a:pPr>
            <a:r>
              <a:rPr lang="en-US" altLang="zh-CN" dirty="0">
                <a:solidFill>
                  <a:schemeClr val="accent2"/>
                </a:solidFill>
                <a:hlinkClick r:id="rId10">
                  <a:extLst>
                    <a:ext uri="{A12FA001-AC4F-418D-AE19-62706E023703}">
                      <ahyp:hlinkClr xmlns:ahyp="http://schemas.microsoft.com/office/drawing/2018/hyperlinkcolor" val="tx"/>
                    </a:ext>
                  </a:extLst>
                </a:hlinkClick>
              </a:rPr>
              <a:t>Http</a:t>
            </a:r>
            <a:r>
              <a:rPr lang="zh-CN" altLang="en-US" dirty="0">
                <a:solidFill>
                  <a:schemeClr val="accent2"/>
                </a:solidFill>
                <a:hlinkClick r:id="rId10">
                  <a:extLst>
                    <a:ext uri="{A12FA001-AC4F-418D-AE19-62706E023703}">
                      <ahyp:hlinkClr xmlns:ahyp="http://schemas.microsoft.com/office/drawing/2018/hyperlinkcolor" val="tx"/>
                    </a:ext>
                  </a:extLst>
                </a:hlinkClick>
              </a:rPr>
              <a:t>封装优秀设计案例</a:t>
            </a:r>
            <a:endParaRPr lang="en-US" altLang="zh-CN" dirty="0">
              <a:solidFill>
                <a:schemeClr val="accent2"/>
              </a:solidFill>
            </a:endParaRPr>
          </a:p>
          <a:p>
            <a:pPr marL="342900" indent="-342900">
              <a:lnSpc>
                <a:spcPct val="100000"/>
              </a:lnSpc>
              <a:buFont typeface="Arial" panose="020B0604020202020204" pitchFamily="34" charset="0"/>
              <a:buChar char="•"/>
            </a:pPr>
            <a:r>
              <a:rPr lang="zh-CN" altLang="en-US" dirty="0">
                <a:solidFill>
                  <a:schemeClr val="accent2"/>
                </a:solidFill>
              </a:rPr>
              <a:t>更多</a:t>
            </a:r>
            <a:r>
              <a:rPr lang="en-US" altLang="zh-CN" dirty="0">
                <a:solidFill>
                  <a:schemeClr val="accent2"/>
                </a:solidFill>
              </a:rPr>
              <a:t>….</a:t>
            </a:r>
          </a:p>
          <a:p>
            <a:pPr marL="342900" indent="-342900" rtl="0">
              <a:lnSpc>
                <a:spcPct val="100000"/>
              </a:lnSpc>
              <a:buFont typeface="Arial" panose="020B0604020202020204" pitchFamily="34" charset="0"/>
              <a:buChar char="•"/>
            </a:pPr>
            <a:endParaRPr lang="zh-CN" altLang="en-US" dirty="0">
              <a:solidFill>
                <a:schemeClr val="accent2"/>
              </a:solidFill>
            </a:endParaRPr>
          </a:p>
        </p:txBody>
      </p:sp>
    </p:spTree>
    <p:extLst>
      <p:ext uri="{BB962C8B-B14F-4D97-AF65-F5344CB8AC3E}">
        <p14:creationId xmlns:p14="http://schemas.microsoft.com/office/powerpoint/2010/main" val="178397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706C9-F26D-46CA-93BF-8C27012F6B12}"/>
              </a:ext>
            </a:extLst>
          </p:cNvPr>
          <p:cNvSpPr>
            <a:spLocks noGrp="1"/>
          </p:cNvSpPr>
          <p:nvPr>
            <p:ph type="title"/>
          </p:nvPr>
        </p:nvSpPr>
        <p:spPr/>
        <p:txBody>
          <a:bodyPr rtlCol="0"/>
          <a:lstStyle/>
          <a:p>
            <a:pPr rtl="0"/>
            <a:r>
              <a:rPr lang="zh-CN" altLang="en-US"/>
              <a:t>谢谢</a:t>
            </a:r>
          </a:p>
        </p:txBody>
      </p:sp>
      <p:sp>
        <p:nvSpPr>
          <p:cNvPr id="8" name="内容占位符 7">
            <a:extLst>
              <a:ext uri="{FF2B5EF4-FFF2-40B4-BE49-F238E27FC236}">
                <a16:creationId xmlns:a16="http://schemas.microsoft.com/office/drawing/2014/main" id="{90B1B2E7-2D31-4485-A7F8-D381093857E1}"/>
              </a:ext>
            </a:extLst>
          </p:cNvPr>
          <p:cNvSpPr>
            <a:spLocks noGrp="1"/>
          </p:cNvSpPr>
          <p:nvPr>
            <p:ph idx="1"/>
          </p:nvPr>
        </p:nvSpPr>
        <p:spPr>
          <a:xfrm>
            <a:off x="6386576" y="2736088"/>
            <a:ext cx="4230624" cy="1385824"/>
          </a:xfrm>
        </p:spPr>
        <p:txBody>
          <a:bodyPr/>
          <a:lstStyle/>
          <a:p>
            <a:r>
              <a:rPr lang="en-US" altLang="zh-CN" dirty="0"/>
              <a:t>21</a:t>
            </a:r>
            <a:r>
              <a:rPr lang="zh-CN" altLang="en-US" dirty="0"/>
              <a:t>世纪，你会编程，是一件幸运的事情。但是你只会编程，那就是一件可怕的事情。</a:t>
            </a:r>
          </a:p>
        </p:txBody>
      </p:sp>
    </p:spTree>
    <p:extLst>
      <p:ext uri="{BB962C8B-B14F-4D97-AF65-F5344CB8AC3E}">
        <p14:creationId xmlns:p14="http://schemas.microsoft.com/office/powerpoint/2010/main" val="96225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916DAA-1ACF-4343-A637-D55C4A5DE05B}"/>
              </a:ext>
            </a:extLst>
          </p:cNvPr>
          <p:cNvSpPr>
            <a:spLocks noGrp="1"/>
          </p:cNvSpPr>
          <p:nvPr>
            <p:ph type="title"/>
          </p:nvPr>
        </p:nvSpPr>
        <p:spPr/>
        <p:txBody>
          <a:bodyPr rtlCol="0"/>
          <a:lstStyle/>
          <a:p>
            <a:pPr rtl="0"/>
            <a:r>
              <a:rPr lang="zh-CN" altLang="en-US" dirty="0"/>
              <a:t>跨平台时代</a:t>
            </a:r>
          </a:p>
        </p:txBody>
      </p:sp>
      <p:graphicFrame>
        <p:nvGraphicFramePr>
          <p:cNvPr id="4" name="内容占位符 4" descr="日程表 SmartArt 图形&#10;">
            <a:extLst>
              <a:ext uri="{FF2B5EF4-FFF2-40B4-BE49-F238E27FC236}">
                <a16:creationId xmlns:a16="http://schemas.microsoft.com/office/drawing/2014/main" id="{E246B7D8-C843-490A-A5BB-04DFA74A3D8D}"/>
              </a:ext>
            </a:extLst>
          </p:cNvPr>
          <p:cNvGraphicFramePr>
            <a:graphicFrameLocks noGrp="1"/>
          </p:cNvGraphicFramePr>
          <p:nvPr>
            <p:ph idx="1"/>
            <p:extLst>
              <p:ext uri="{D42A27DB-BD31-4B8C-83A1-F6EECF244321}">
                <p14:modId xmlns:p14="http://schemas.microsoft.com/office/powerpoint/2010/main" val="1177018797"/>
              </p:ext>
            </p:extLst>
          </p:nvPr>
        </p:nvGraphicFramePr>
        <p:xfrm>
          <a:off x="682498" y="1881950"/>
          <a:ext cx="11030204" cy="4247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644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B2405F44-CD17-4C0B-A07F-9431000BA021}"/>
                                            </p:graphicEl>
                                          </p:spTgt>
                                        </p:tgtEl>
                                        <p:attrNameLst>
                                          <p:attrName>style.visibility</p:attrName>
                                        </p:attrNameLst>
                                      </p:cBhvr>
                                      <p:to>
                                        <p:strVal val="visible"/>
                                      </p:to>
                                    </p:set>
                                    <p:animEffect transition="in" filter="fade">
                                      <p:cBhvr>
                                        <p:cTn id="7" dur="500"/>
                                        <p:tgtEl>
                                          <p:spTgt spid="4">
                                            <p:graphicEl>
                                              <a:dgm id="{B2405F44-CD17-4C0B-A07F-9431000BA02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CB50A078-69CA-4E07-ACF5-FEA060AB1FFA}"/>
                                            </p:graphicEl>
                                          </p:spTgt>
                                        </p:tgtEl>
                                        <p:attrNameLst>
                                          <p:attrName>style.visibility</p:attrName>
                                        </p:attrNameLst>
                                      </p:cBhvr>
                                      <p:to>
                                        <p:strVal val="visible"/>
                                      </p:to>
                                    </p:set>
                                    <p:animEffect transition="in" filter="fade">
                                      <p:cBhvr>
                                        <p:cTn id="12" dur="500"/>
                                        <p:tgtEl>
                                          <p:spTgt spid="4">
                                            <p:graphicEl>
                                              <a:dgm id="{CB50A078-69CA-4E07-ACF5-FEA060AB1FFA}"/>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graphicEl>
                                              <a:dgm id="{80781CC3-DEEF-47D8-9FD3-D0344BC4E8D1}"/>
                                            </p:graphicEl>
                                          </p:spTgt>
                                        </p:tgtEl>
                                        <p:attrNameLst>
                                          <p:attrName>style.visibility</p:attrName>
                                        </p:attrNameLst>
                                      </p:cBhvr>
                                      <p:to>
                                        <p:strVal val="visible"/>
                                      </p:to>
                                    </p:set>
                                    <p:animEffect transition="in" filter="fade">
                                      <p:cBhvr>
                                        <p:cTn id="15" dur="500"/>
                                        <p:tgtEl>
                                          <p:spTgt spid="4">
                                            <p:graphicEl>
                                              <a:dgm id="{80781CC3-DEEF-47D8-9FD3-D0344BC4E8D1}"/>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A8B47EA1-C73F-41B1-9FDC-28E7D1EE96DE}"/>
                                            </p:graphicEl>
                                          </p:spTgt>
                                        </p:tgtEl>
                                        <p:attrNameLst>
                                          <p:attrName>style.visibility</p:attrName>
                                        </p:attrNameLst>
                                      </p:cBhvr>
                                      <p:to>
                                        <p:strVal val="visible"/>
                                      </p:to>
                                    </p:set>
                                    <p:animEffect transition="in" filter="fade">
                                      <p:cBhvr>
                                        <p:cTn id="20" dur="500"/>
                                        <p:tgtEl>
                                          <p:spTgt spid="4">
                                            <p:graphicEl>
                                              <a:dgm id="{A8B47EA1-C73F-41B1-9FDC-28E7D1EE96DE}"/>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graphicEl>
                                              <a:dgm id="{5D2D2CF4-A54E-48AA-89A6-A8B05C481655}"/>
                                            </p:graphicEl>
                                          </p:spTgt>
                                        </p:tgtEl>
                                        <p:attrNameLst>
                                          <p:attrName>style.visibility</p:attrName>
                                        </p:attrNameLst>
                                      </p:cBhvr>
                                      <p:to>
                                        <p:strVal val="visible"/>
                                      </p:to>
                                    </p:set>
                                    <p:animEffect transition="in" filter="fade">
                                      <p:cBhvr>
                                        <p:cTn id="23" dur="500"/>
                                        <p:tgtEl>
                                          <p:spTgt spid="4">
                                            <p:graphicEl>
                                              <a:dgm id="{5D2D2CF4-A54E-48AA-89A6-A8B05C481655}"/>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graphicEl>
                                              <a:dgm id="{675D8D41-AE28-46E9-B12F-81240CF1EA30}"/>
                                            </p:graphicEl>
                                          </p:spTgt>
                                        </p:tgtEl>
                                        <p:attrNameLst>
                                          <p:attrName>style.visibility</p:attrName>
                                        </p:attrNameLst>
                                      </p:cBhvr>
                                      <p:to>
                                        <p:strVal val="visible"/>
                                      </p:to>
                                    </p:set>
                                    <p:animEffect transition="in" filter="fade">
                                      <p:cBhvr>
                                        <p:cTn id="28" dur="500"/>
                                        <p:tgtEl>
                                          <p:spTgt spid="4">
                                            <p:graphicEl>
                                              <a:dgm id="{675D8D41-AE28-46E9-B12F-81240CF1EA30}"/>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graphicEl>
                                              <a:dgm id="{AA2DF034-31A5-427B-B635-5A5CE18D7A54}"/>
                                            </p:graphicEl>
                                          </p:spTgt>
                                        </p:tgtEl>
                                        <p:attrNameLst>
                                          <p:attrName>style.visibility</p:attrName>
                                        </p:attrNameLst>
                                      </p:cBhvr>
                                      <p:to>
                                        <p:strVal val="visible"/>
                                      </p:to>
                                    </p:set>
                                    <p:animEffect transition="in" filter="fade">
                                      <p:cBhvr>
                                        <p:cTn id="33" dur="500"/>
                                        <p:tgtEl>
                                          <p:spTgt spid="4">
                                            <p:graphicEl>
                                              <a:dgm id="{AA2DF034-31A5-427B-B635-5A5CE18D7A54}"/>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graphicEl>
                                              <a:dgm id="{68F244D8-4249-4F85-BFFA-F65EFE767F29}"/>
                                            </p:graphicEl>
                                          </p:spTgt>
                                        </p:tgtEl>
                                        <p:attrNameLst>
                                          <p:attrName>style.visibility</p:attrName>
                                        </p:attrNameLst>
                                      </p:cBhvr>
                                      <p:to>
                                        <p:strVal val="visible"/>
                                      </p:to>
                                    </p:set>
                                    <p:animEffect transition="in" filter="fade">
                                      <p:cBhvr>
                                        <p:cTn id="38" dur="500"/>
                                        <p:tgtEl>
                                          <p:spTgt spid="4">
                                            <p:graphicEl>
                                              <a:dgm id="{68F244D8-4249-4F85-BFFA-F65EFE767F2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916DAA-1ACF-4343-A637-D55C4A5DE05B}"/>
              </a:ext>
            </a:extLst>
          </p:cNvPr>
          <p:cNvSpPr>
            <a:spLocks noGrp="1"/>
          </p:cNvSpPr>
          <p:nvPr>
            <p:ph type="title"/>
          </p:nvPr>
        </p:nvSpPr>
        <p:spPr>
          <a:xfrm>
            <a:off x="539496" y="365125"/>
            <a:ext cx="8261604" cy="866775"/>
          </a:xfrm>
        </p:spPr>
        <p:txBody>
          <a:bodyPr rtlCol="0">
            <a:normAutofit fontScale="90000"/>
          </a:bodyPr>
          <a:lstStyle/>
          <a:p>
            <a:r>
              <a:rPr lang="zh-CN" altLang="en-US" b="0" i="0" dirty="0"/>
              <a:t>原生应用内嵌</a:t>
            </a:r>
            <a:r>
              <a:rPr lang="en-US" altLang="zh-CN" b="0" i="0" dirty="0"/>
              <a:t>(Cordova)</a:t>
            </a:r>
            <a:br>
              <a:rPr lang="zh-CN" altLang="en-US" dirty="0"/>
            </a:br>
            <a:endParaRPr lang="zh-CN" altLang="en-US" dirty="0"/>
          </a:p>
        </p:txBody>
      </p:sp>
      <p:sp>
        <p:nvSpPr>
          <p:cNvPr id="6" name="页脚占位符 5">
            <a:extLst>
              <a:ext uri="{FF2B5EF4-FFF2-40B4-BE49-F238E27FC236}">
                <a16:creationId xmlns:a16="http://schemas.microsoft.com/office/drawing/2014/main" id="{31E614C4-AF93-47E4-AAAE-E508A893E74A}"/>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cap="none" spc="0" normalizeH="0" dirty="0">
                <a:ln>
                  <a:noFill/>
                </a:ln>
                <a:solidFill>
                  <a:prstClr val="black">
                    <a:tint val="75000"/>
                  </a:prstClr>
                </a:solidFill>
                <a:effectLst/>
                <a:uLnTx/>
                <a:uFillTx/>
              </a:rPr>
              <a:t>演示文稿标题</a:t>
            </a:r>
          </a:p>
        </p:txBody>
      </p:sp>
      <p:pic>
        <p:nvPicPr>
          <p:cNvPr id="3074" name="Picture 2">
            <a:extLst>
              <a:ext uri="{FF2B5EF4-FFF2-40B4-BE49-F238E27FC236}">
                <a16:creationId xmlns:a16="http://schemas.microsoft.com/office/drawing/2014/main" id="{F33C9EF2-80E1-45FD-90EE-6B1778091AF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24100" y="985418"/>
            <a:ext cx="7099668" cy="5617414"/>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2D230190-3141-414C-A6B9-29B4A5049318}"/>
              </a:ext>
            </a:extLst>
          </p:cNvPr>
          <p:cNvSpPr txBox="1"/>
          <p:nvPr/>
        </p:nvSpPr>
        <p:spPr>
          <a:xfrm>
            <a:off x="9537700" y="3716003"/>
            <a:ext cx="2489200" cy="1200329"/>
          </a:xfrm>
          <a:prstGeom prst="rect">
            <a:avLst/>
          </a:prstGeom>
          <a:noFill/>
        </p:spPr>
        <p:txBody>
          <a:bodyPr wrap="square">
            <a:spAutoFit/>
          </a:bodyPr>
          <a:lstStyle/>
          <a:p>
            <a:pPr lvl="0"/>
            <a:r>
              <a:rPr lang="zh-CN" altLang="en-US" b="0" i="0" dirty="0"/>
              <a:t>一个完整 </a:t>
            </a:r>
            <a:r>
              <a:rPr lang="en-US" altLang="zh-CN" b="0" i="0" dirty="0"/>
              <a:t>HTML5 </a:t>
            </a:r>
            <a:r>
              <a:rPr lang="zh-CN" altLang="en-US" b="0" i="0" dirty="0"/>
              <a:t>页面的展示要经历浏览器控件的加载、解析和渲染三大过程。</a:t>
            </a:r>
            <a:endParaRPr lang="zh-CN" altLang="en-US" dirty="0"/>
          </a:p>
        </p:txBody>
      </p:sp>
    </p:spTree>
    <p:extLst>
      <p:ext uri="{BB962C8B-B14F-4D97-AF65-F5344CB8AC3E}">
        <p14:creationId xmlns:p14="http://schemas.microsoft.com/office/powerpoint/2010/main" val="2847324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3AD06355-A3C6-4680-9456-99EB4CD43474}"/>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cap="none" spc="0" normalizeH="0" dirty="0">
                <a:ln>
                  <a:noFill/>
                </a:ln>
                <a:solidFill>
                  <a:prstClr val="black">
                    <a:tint val="75000"/>
                  </a:prstClr>
                </a:solidFill>
                <a:effectLst/>
                <a:uLnTx/>
                <a:uFillTx/>
              </a:rPr>
              <a:t>20XX/9/3</a:t>
            </a:r>
          </a:p>
        </p:txBody>
      </p:sp>
      <p:sp>
        <p:nvSpPr>
          <p:cNvPr id="7" name="灯片编号占位符 6">
            <a:extLst>
              <a:ext uri="{FF2B5EF4-FFF2-40B4-BE49-F238E27FC236}">
                <a16:creationId xmlns:a16="http://schemas.microsoft.com/office/drawing/2014/main" id="{AB8B6466-CC56-4078-BB0C-7A0D5CB3F0F4}"/>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altLang="zh-CN" sz="1200" b="0" i="0" u="none" strike="noStrike" kern="1200" cap="none" spc="0" normalizeH="0" baseline="0" smtClean="0">
                <a:ln>
                  <a:noFill/>
                </a:ln>
                <a:solidFill>
                  <a:prstClr val="black">
                    <a:tint val="75000"/>
                  </a:prstClr>
                </a:solidFill>
                <a:effectLst/>
                <a:uLnTx/>
                <a:uFillTx/>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dirty="0">
              <a:ln>
                <a:noFill/>
              </a:ln>
              <a:solidFill>
                <a:prstClr val="black">
                  <a:tint val="75000"/>
                </a:prstClr>
              </a:solidFill>
              <a:effectLst/>
              <a:uLnTx/>
              <a:uFillTx/>
            </a:endParaRPr>
          </a:p>
        </p:txBody>
      </p:sp>
      <p:sp>
        <p:nvSpPr>
          <p:cNvPr id="10" name="AutoShape 4" descr="React Native Architecture Components | LITSLINK Blog">
            <a:extLst>
              <a:ext uri="{FF2B5EF4-FFF2-40B4-BE49-F238E27FC236}">
                <a16:creationId xmlns:a16="http://schemas.microsoft.com/office/drawing/2014/main" id="{3A3F7945-AD27-4309-8A93-908EAE22DA0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New React Native Architecture | LITSLINK Blog">
            <a:extLst>
              <a:ext uri="{FF2B5EF4-FFF2-40B4-BE49-F238E27FC236}">
                <a16:creationId xmlns:a16="http://schemas.microsoft.com/office/drawing/2014/main" id="{9F97F5F0-33C1-4D92-8611-D8841E3D1D0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6" name="图片 15">
            <a:extLst>
              <a:ext uri="{FF2B5EF4-FFF2-40B4-BE49-F238E27FC236}">
                <a16:creationId xmlns:a16="http://schemas.microsoft.com/office/drawing/2014/main" id="{F6C2193F-34D0-4C96-A14E-0CF7ECCF8D39}"/>
              </a:ext>
            </a:extLst>
          </p:cNvPr>
          <p:cNvPicPr>
            <a:picLocks noChangeAspect="1"/>
          </p:cNvPicPr>
          <p:nvPr/>
        </p:nvPicPr>
        <p:blipFill>
          <a:blip r:embed="rId3"/>
          <a:stretch>
            <a:fillRect/>
          </a:stretch>
        </p:blipFill>
        <p:spPr>
          <a:xfrm>
            <a:off x="1" y="-56293"/>
            <a:ext cx="12093538" cy="6914294"/>
          </a:xfrm>
          <a:prstGeom prst="rect">
            <a:avLst/>
          </a:prstGeom>
        </p:spPr>
      </p:pic>
      <p:sp>
        <p:nvSpPr>
          <p:cNvPr id="23" name="标题 1">
            <a:extLst>
              <a:ext uri="{FF2B5EF4-FFF2-40B4-BE49-F238E27FC236}">
                <a16:creationId xmlns:a16="http://schemas.microsoft.com/office/drawing/2014/main" id="{174DAA76-62EC-4D78-841E-20F5438C4131}"/>
              </a:ext>
            </a:extLst>
          </p:cNvPr>
          <p:cNvSpPr txBox="1">
            <a:spLocks/>
          </p:cNvSpPr>
          <p:nvPr/>
        </p:nvSpPr>
        <p:spPr>
          <a:xfrm>
            <a:off x="539496" y="365125"/>
            <a:ext cx="5251704" cy="86677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a:lstStyle>
          <a:p>
            <a:r>
              <a:rPr lang="zh-CN" altLang="en-US" dirty="0"/>
              <a:t>泛容器（</a:t>
            </a:r>
            <a:r>
              <a:rPr lang="en-US" altLang="zh-CN" dirty="0" err="1"/>
              <a:t>ReactNative</a:t>
            </a:r>
            <a:r>
              <a:rPr lang="zh-CN" altLang="en-US" dirty="0"/>
              <a:t>）</a:t>
            </a:r>
          </a:p>
        </p:txBody>
      </p:sp>
      <p:sp>
        <p:nvSpPr>
          <p:cNvPr id="25" name="文本框 24">
            <a:extLst>
              <a:ext uri="{FF2B5EF4-FFF2-40B4-BE49-F238E27FC236}">
                <a16:creationId xmlns:a16="http://schemas.microsoft.com/office/drawing/2014/main" id="{3A1C7BB9-5745-404A-8DA9-1A49B77E2E89}"/>
              </a:ext>
            </a:extLst>
          </p:cNvPr>
          <p:cNvSpPr txBox="1"/>
          <p:nvPr/>
        </p:nvSpPr>
        <p:spPr>
          <a:xfrm>
            <a:off x="2832100" y="5448300"/>
            <a:ext cx="9461500" cy="2018625"/>
          </a:xfrm>
          <a:prstGeom prst="rect">
            <a:avLst/>
          </a:prstGeom>
          <a:noFill/>
        </p:spPr>
        <p:txBody>
          <a:bodyPr wrap="square">
            <a:spAutoFit/>
          </a:bodyPr>
          <a:lstStyle/>
          <a:p>
            <a:pPr algn="just"/>
            <a:r>
              <a:rPr lang="en-US" altLang="zh-CN" b="0" i="0" dirty="0">
                <a:solidFill>
                  <a:srgbClr val="4A4A4A"/>
                </a:solidFill>
                <a:effectLst/>
                <a:latin typeface="Avenir"/>
              </a:rPr>
              <a:t>React Native </a:t>
            </a:r>
            <a:r>
              <a:rPr lang="zh-CN" altLang="en-US" b="0" i="0" dirty="0">
                <a:solidFill>
                  <a:srgbClr val="4A4A4A"/>
                </a:solidFill>
                <a:effectLst/>
                <a:latin typeface="Avenir"/>
              </a:rPr>
              <a:t>新架构包括三个关键部分：</a:t>
            </a:r>
            <a:r>
              <a:rPr lang="en-US" altLang="zh-CN" b="0" i="0" dirty="0">
                <a:solidFill>
                  <a:srgbClr val="4A4A4A"/>
                </a:solidFill>
                <a:effectLst/>
                <a:latin typeface="Avenir"/>
              </a:rPr>
              <a:t>JSI </a:t>
            </a:r>
            <a:r>
              <a:rPr lang="zh-CN" altLang="en-US" b="0" i="0" dirty="0">
                <a:solidFill>
                  <a:srgbClr val="4A4A4A"/>
                </a:solidFill>
                <a:effectLst/>
                <a:latin typeface="Avenir"/>
              </a:rPr>
              <a:t>、</a:t>
            </a:r>
            <a:r>
              <a:rPr lang="en-US" altLang="zh-CN" b="0" i="0" dirty="0" err="1">
                <a:solidFill>
                  <a:srgbClr val="4A4A4A"/>
                </a:solidFill>
                <a:effectLst/>
                <a:latin typeface="Avenir"/>
              </a:rPr>
              <a:t>TurboModules</a:t>
            </a:r>
            <a:r>
              <a:rPr lang="en-US" altLang="zh-CN" b="0" i="0" dirty="0">
                <a:solidFill>
                  <a:srgbClr val="4A4A4A"/>
                </a:solidFill>
                <a:effectLst/>
                <a:latin typeface="Avenir"/>
              </a:rPr>
              <a:t> </a:t>
            </a:r>
            <a:r>
              <a:rPr lang="zh-CN" altLang="en-US" b="0" i="0" dirty="0">
                <a:solidFill>
                  <a:srgbClr val="4A4A4A"/>
                </a:solidFill>
                <a:effectLst/>
                <a:latin typeface="Avenir"/>
              </a:rPr>
              <a:t>和 </a:t>
            </a:r>
            <a:r>
              <a:rPr lang="en-US" altLang="zh-CN" b="0" i="0" dirty="0">
                <a:solidFill>
                  <a:srgbClr val="4A4A4A"/>
                </a:solidFill>
                <a:effectLst/>
                <a:latin typeface="Avenir"/>
              </a:rPr>
              <a:t>Fabric</a:t>
            </a:r>
            <a:r>
              <a:rPr lang="zh-CN" altLang="en-US" b="0" i="0" dirty="0">
                <a:solidFill>
                  <a:srgbClr val="4A4A4A"/>
                </a:solidFill>
                <a:effectLst/>
                <a:latin typeface="Avenir"/>
              </a:rPr>
              <a:t>。</a:t>
            </a:r>
            <a:endParaRPr lang="en-US" altLang="zh-CN" b="0" i="0" dirty="0">
              <a:solidFill>
                <a:srgbClr val="4A4A4A"/>
              </a:solidFill>
              <a:effectLst/>
              <a:latin typeface="Avenir"/>
            </a:endParaRPr>
          </a:p>
          <a:p>
            <a:pPr algn="just"/>
            <a:r>
              <a:rPr lang="en-US" altLang="zh-CN" b="0" i="0" dirty="0">
                <a:solidFill>
                  <a:srgbClr val="4A4A4A"/>
                </a:solidFill>
                <a:effectLst/>
                <a:latin typeface="Avenir"/>
              </a:rPr>
              <a:t>JSI </a:t>
            </a:r>
            <a:r>
              <a:rPr lang="zh-CN" altLang="en-US" b="0" i="0" dirty="0">
                <a:solidFill>
                  <a:srgbClr val="4A4A4A"/>
                </a:solidFill>
                <a:effectLst/>
                <a:latin typeface="Avenir"/>
              </a:rPr>
              <a:t>全称是 </a:t>
            </a:r>
            <a:r>
              <a:rPr lang="en-US" altLang="zh-CN" b="0" i="0" dirty="0">
                <a:solidFill>
                  <a:srgbClr val="4A4A4A"/>
                </a:solidFill>
                <a:effectLst/>
                <a:latin typeface="Avenir"/>
              </a:rPr>
              <a:t>JavaScript Interface</a:t>
            </a:r>
            <a:r>
              <a:rPr lang="zh-CN" altLang="en-US" b="0" i="0" dirty="0">
                <a:solidFill>
                  <a:srgbClr val="4A4A4A"/>
                </a:solidFill>
                <a:effectLst/>
                <a:latin typeface="Avenir"/>
              </a:rPr>
              <a:t>，代替的是原来的 </a:t>
            </a:r>
            <a:r>
              <a:rPr lang="en-US" altLang="zh-CN" b="0" i="0" dirty="0">
                <a:solidFill>
                  <a:srgbClr val="4A4A4A"/>
                </a:solidFill>
                <a:effectLst/>
                <a:latin typeface="Avenir"/>
              </a:rPr>
              <a:t>Bridge</a:t>
            </a:r>
            <a:r>
              <a:rPr lang="zh-CN" altLang="en-US" b="0" i="0" dirty="0">
                <a:solidFill>
                  <a:srgbClr val="4A4A4A"/>
                </a:solidFill>
                <a:effectLst/>
                <a:latin typeface="Avenir"/>
              </a:rPr>
              <a:t>。通过 </a:t>
            </a:r>
            <a:r>
              <a:rPr lang="en-US" altLang="zh-CN" b="0" i="0" dirty="0">
                <a:solidFill>
                  <a:srgbClr val="4A4A4A"/>
                </a:solidFill>
                <a:effectLst/>
                <a:latin typeface="Avenir"/>
              </a:rPr>
              <a:t>JS </a:t>
            </a:r>
            <a:r>
              <a:rPr lang="zh-CN" altLang="en-US" b="0" i="0" dirty="0">
                <a:solidFill>
                  <a:srgbClr val="4A4A4A"/>
                </a:solidFill>
                <a:effectLst/>
                <a:latin typeface="Avenir"/>
              </a:rPr>
              <a:t>调用 </a:t>
            </a:r>
            <a:r>
              <a:rPr lang="en-US" altLang="zh-CN" b="0" i="0" dirty="0">
                <a:solidFill>
                  <a:srgbClr val="4A4A4A"/>
                </a:solidFill>
                <a:effectLst/>
                <a:latin typeface="Avenir"/>
              </a:rPr>
              <a:t>C++</a:t>
            </a:r>
            <a:r>
              <a:rPr lang="zh-CN" altLang="en-US" b="0" i="0" dirty="0">
                <a:solidFill>
                  <a:srgbClr val="4A4A4A"/>
                </a:solidFill>
                <a:effectLst/>
                <a:latin typeface="Avenir"/>
              </a:rPr>
              <a:t>，</a:t>
            </a:r>
            <a:r>
              <a:rPr lang="en-US" altLang="zh-CN" b="0" i="0" dirty="0">
                <a:solidFill>
                  <a:srgbClr val="4A4A4A"/>
                </a:solidFill>
                <a:effectLst/>
                <a:latin typeface="Avenir"/>
              </a:rPr>
              <a:t>C ++ </a:t>
            </a:r>
            <a:r>
              <a:rPr lang="zh-CN" altLang="en-US" b="0" i="0" dirty="0">
                <a:solidFill>
                  <a:srgbClr val="4A4A4A"/>
                </a:solidFill>
                <a:effectLst/>
                <a:latin typeface="Avenir"/>
              </a:rPr>
              <a:t>调用 </a:t>
            </a:r>
            <a:r>
              <a:rPr lang="en-US" altLang="zh-CN" b="0" i="0" dirty="0">
                <a:solidFill>
                  <a:srgbClr val="4A4A4A"/>
                </a:solidFill>
                <a:effectLst/>
                <a:latin typeface="Avenir"/>
              </a:rPr>
              <a:t>Java/OC </a:t>
            </a:r>
            <a:r>
              <a:rPr lang="zh-CN" altLang="en-US" b="0" i="0" dirty="0">
                <a:solidFill>
                  <a:srgbClr val="4A4A4A"/>
                </a:solidFill>
                <a:effectLst/>
                <a:latin typeface="Avenir"/>
              </a:rPr>
              <a:t>的方式，实现了 </a:t>
            </a:r>
            <a:r>
              <a:rPr lang="en-US" altLang="zh-CN" b="0" i="0" dirty="0">
                <a:solidFill>
                  <a:srgbClr val="4A4A4A"/>
                </a:solidFill>
                <a:effectLst/>
                <a:latin typeface="Avenir"/>
              </a:rPr>
              <a:t>JS </a:t>
            </a:r>
            <a:r>
              <a:rPr lang="zh-CN" altLang="en-US" b="0" i="0" dirty="0">
                <a:solidFill>
                  <a:srgbClr val="4A4A4A"/>
                </a:solidFill>
                <a:effectLst/>
                <a:latin typeface="Avenir"/>
              </a:rPr>
              <a:t>和 </a:t>
            </a:r>
            <a:r>
              <a:rPr lang="en-US" altLang="zh-CN" b="0" i="0" dirty="0">
                <a:solidFill>
                  <a:srgbClr val="4A4A4A"/>
                </a:solidFill>
                <a:effectLst/>
                <a:latin typeface="Avenir"/>
              </a:rPr>
              <a:t>Java/OC </a:t>
            </a:r>
            <a:r>
              <a:rPr lang="zh-CN" altLang="en-US" b="0" i="0" dirty="0">
                <a:solidFill>
                  <a:srgbClr val="4A4A4A"/>
                </a:solidFill>
                <a:effectLst/>
                <a:latin typeface="Avenir"/>
              </a:rPr>
              <a:t>之间的相互操作的。</a:t>
            </a:r>
          </a:p>
          <a:p>
            <a:pPr algn="just"/>
            <a:r>
              <a:rPr lang="en-US" altLang="zh-CN" b="0" i="0" dirty="0" err="1">
                <a:solidFill>
                  <a:srgbClr val="4A4A4A"/>
                </a:solidFill>
                <a:effectLst/>
                <a:latin typeface="Avenir"/>
              </a:rPr>
              <a:t>TurboModules</a:t>
            </a:r>
            <a:r>
              <a:rPr lang="en-US" altLang="zh-CN" b="0" i="0" dirty="0">
                <a:solidFill>
                  <a:srgbClr val="4A4A4A"/>
                </a:solidFill>
                <a:effectLst/>
                <a:latin typeface="Avenir"/>
              </a:rPr>
              <a:t> </a:t>
            </a:r>
            <a:r>
              <a:rPr lang="zh-CN" altLang="en-US" b="0" i="0" dirty="0">
                <a:solidFill>
                  <a:srgbClr val="4A4A4A"/>
                </a:solidFill>
                <a:effectLst/>
                <a:latin typeface="Avenir"/>
              </a:rPr>
              <a:t>是新架构 </a:t>
            </a:r>
            <a:r>
              <a:rPr lang="en-US" altLang="zh-CN" b="0" i="0" dirty="0">
                <a:solidFill>
                  <a:srgbClr val="4A4A4A"/>
                </a:solidFill>
                <a:effectLst/>
                <a:latin typeface="Avenir"/>
              </a:rPr>
              <a:t>API </a:t>
            </a:r>
            <a:r>
              <a:rPr lang="zh-CN" altLang="en-US" b="0" i="0" dirty="0">
                <a:solidFill>
                  <a:srgbClr val="4A4A4A"/>
                </a:solidFill>
                <a:effectLst/>
                <a:latin typeface="Avenir"/>
              </a:rPr>
              <a:t>部分的代号</a:t>
            </a:r>
            <a:r>
              <a:rPr lang="zh-CN" altLang="en-US" dirty="0">
                <a:solidFill>
                  <a:srgbClr val="4A4A4A"/>
                </a:solidFill>
                <a:latin typeface="Avenir"/>
              </a:rPr>
              <a:t>，调用底层</a:t>
            </a:r>
            <a:r>
              <a:rPr lang="en-US" altLang="zh-CN" dirty="0" err="1">
                <a:solidFill>
                  <a:srgbClr val="4A4A4A"/>
                </a:solidFill>
                <a:latin typeface="Avenir"/>
              </a:rPr>
              <a:t>api</a:t>
            </a:r>
            <a:r>
              <a:rPr lang="zh-CN" altLang="en-US" b="0" i="0" dirty="0">
                <a:solidFill>
                  <a:srgbClr val="4A4A4A"/>
                </a:solidFill>
                <a:effectLst/>
                <a:latin typeface="Avenir"/>
              </a:rPr>
              <a:t>。</a:t>
            </a:r>
            <a:endParaRPr lang="en-US" altLang="zh-CN" b="0" i="0" dirty="0">
              <a:solidFill>
                <a:srgbClr val="4A4A4A"/>
              </a:solidFill>
              <a:effectLst/>
              <a:latin typeface="Avenir"/>
            </a:endParaRPr>
          </a:p>
          <a:p>
            <a:pPr algn="just"/>
            <a:r>
              <a:rPr lang="en-US" altLang="zh-CN" b="0" i="0" dirty="0">
                <a:solidFill>
                  <a:srgbClr val="4A4A4A"/>
                </a:solidFill>
                <a:effectLst/>
                <a:latin typeface="Avenir"/>
              </a:rPr>
              <a:t>Fabric </a:t>
            </a:r>
            <a:r>
              <a:rPr lang="zh-CN" altLang="en-US" b="0" i="0" dirty="0">
                <a:solidFill>
                  <a:srgbClr val="4A4A4A"/>
                </a:solidFill>
                <a:effectLst/>
                <a:latin typeface="Avenir"/>
              </a:rPr>
              <a:t>是新架构 </a:t>
            </a:r>
            <a:r>
              <a:rPr lang="en-US" altLang="zh-CN" b="0" i="0" dirty="0">
                <a:solidFill>
                  <a:srgbClr val="4A4A4A"/>
                </a:solidFill>
                <a:effectLst/>
                <a:latin typeface="Avenir"/>
              </a:rPr>
              <a:t>UI </a:t>
            </a:r>
            <a:r>
              <a:rPr lang="zh-CN" altLang="en-US" b="0" i="0" dirty="0">
                <a:solidFill>
                  <a:srgbClr val="4A4A4A"/>
                </a:solidFill>
                <a:effectLst/>
                <a:latin typeface="Avenir"/>
              </a:rPr>
              <a:t>渲染部分的代号</a:t>
            </a:r>
            <a:r>
              <a:rPr lang="zh-CN" altLang="en-US" dirty="0">
                <a:solidFill>
                  <a:srgbClr val="4A4A4A"/>
                </a:solidFill>
                <a:latin typeface="Avenir"/>
              </a:rPr>
              <a:t>，底层</a:t>
            </a:r>
            <a:r>
              <a:rPr lang="en-US" altLang="zh-CN" dirty="0">
                <a:solidFill>
                  <a:srgbClr val="4A4A4A"/>
                </a:solidFill>
                <a:latin typeface="Avenir"/>
              </a:rPr>
              <a:t> </a:t>
            </a:r>
            <a:r>
              <a:rPr lang="zh-CN" altLang="en-US" b="0" i="0" dirty="0">
                <a:solidFill>
                  <a:srgbClr val="4A4A4A"/>
                </a:solidFill>
                <a:effectLst/>
                <a:latin typeface="Avenir"/>
              </a:rPr>
              <a:t>。</a:t>
            </a:r>
            <a:endParaRPr lang="en-US" altLang="zh-CN" b="0" i="0" dirty="0">
              <a:solidFill>
                <a:srgbClr val="4A4A4A"/>
              </a:solidFill>
              <a:effectLst/>
              <a:latin typeface="Avenir"/>
            </a:endParaRPr>
          </a:p>
          <a:p>
            <a:pPr algn="just"/>
            <a:br>
              <a:rPr lang="en-US" altLang="zh-CN" dirty="0"/>
            </a:br>
            <a:endParaRPr lang="zh-CN" altLang="en-US" dirty="0"/>
          </a:p>
        </p:txBody>
      </p:sp>
    </p:spTree>
    <p:extLst>
      <p:ext uri="{BB962C8B-B14F-4D97-AF65-F5344CB8AC3E}">
        <p14:creationId xmlns:p14="http://schemas.microsoft.com/office/powerpoint/2010/main" val="93418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000_TF78504181_Win32" id="{1598ABF4-0FD6-445B-860C-89ACF0EABCA8}" vid="{E19FA4AC-A14B-41C0-979F-CDA37360553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2.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形状​​演示文稿</Template>
  <TotalTime>16149</TotalTime>
  <Words>3907</Words>
  <Application>Microsoft Office PowerPoint</Application>
  <PresentationFormat>宽屏</PresentationFormat>
  <Paragraphs>421</Paragraphs>
  <Slides>68</Slides>
  <Notes>68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68</vt:i4>
      </vt:variant>
    </vt:vector>
  </HeadingPairs>
  <TitlesOfParts>
    <vt:vector size="79" baseType="lpstr">
      <vt:lpstr>-apple-system</vt:lpstr>
      <vt:lpstr>Avenir</vt:lpstr>
      <vt:lpstr>Google Sans</vt:lpstr>
      <vt:lpstr>JetBrainsMono</vt:lpstr>
      <vt:lpstr>Microsoft YaHei UI</vt:lpstr>
      <vt:lpstr>PingFang SC</vt:lpstr>
      <vt:lpstr>Arial</vt:lpstr>
      <vt:lpstr>Avenir Next LT Pro</vt:lpstr>
      <vt:lpstr>Consolas</vt:lpstr>
      <vt:lpstr>Roboto</vt:lpstr>
      <vt:lpstr>ShapesVTI</vt:lpstr>
      <vt:lpstr>浅谈Flutter架构设计</vt:lpstr>
      <vt:lpstr>学习步骤</vt:lpstr>
      <vt:lpstr>Flutter?</vt:lpstr>
      <vt:lpstr>What is Flutter?</vt:lpstr>
      <vt:lpstr>Flutter官方解释</vt:lpstr>
      <vt:lpstr>Where in History?</vt:lpstr>
      <vt:lpstr>跨平台时代</vt:lpstr>
      <vt:lpstr>原生应用内嵌(Cordova) </vt:lpstr>
      <vt:lpstr>PowerPoint 演示文稿</vt:lpstr>
      <vt:lpstr>自绘引擎（ Flutter）</vt:lpstr>
      <vt:lpstr>渲染与rn对比图</vt:lpstr>
      <vt:lpstr>Why use Flutter?</vt:lpstr>
      <vt:lpstr>补充图</vt:lpstr>
      <vt:lpstr>缺点</vt:lpstr>
      <vt:lpstr>PowerPoint 演示文稿</vt:lpstr>
      <vt:lpstr>Flutter为什么火？</vt:lpstr>
      <vt:lpstr>Dart</vt:lpstr>
      <vt:lpstr>Dart 基本语法</vt:lpstr>
      <vt:lpstr>变量</vt:lpstr>
      <vt:lpstr>内建类型</vt:lpstr>
      <vt:lpstr>函数</vt:lpstr>
      <vt:lpstr>运算符，控制流程语句，异常处理</vt:lpstr>
      <vt:lpstr>异步处理</vt:lpstr>
      <vt:lpstr>类的泛型</vt:lpstr>
      <vt:lpstr>Dart核心概念</vt:lpstr>
      <vt:lpstr>浅谈Flutter架构设计（下）</vt:lpstr>
      <vt:lpstr>学习步骤</vt:lpstr>
      <vt:lpstr>回顾</vt:lpstr>
      <vt:lpstr>PowerPoint 演示文稿</vt:lpstr>
      <vt:lpstr>PowerPoint 演示文稿</vt:lpstr>
      <vt:lpstr>PowerPoint 演示文稿</vt:lpstr>
      <vt:lpstr>PowerPoint 演示文稿</vt:lpstr>
      <vt:lpstr>PowerPoint 演示文稿</vt:lpstr>
      <vt:lpstr>PowerPoint 演示文稿</vt:lpstr>
      <vt:lpstr>Flutter</vt:lpstr>
      <vt:lpstr>Flutter绘制原理</vt:lpstr>
      <vt:lpstr>Flutter绘制原理</vt:lpstr>
      <vt:lpstr>Flutter 构建</vt:lpstr>
      <vt:lpstr>开发环境的搭建</vt:lpstr>
      <vt:lpstr>代码结构</vt:lpstr>
      <vt:lpstr>基底框架</vt:lpstr>
      <vt:lpstr>StatelessWidget 与 StatefulWidget</vt:lpstr>
      <vt:lpstr>State类（生命周期）</vt:lpstr>
      <vt:lpstr>容器类组件（div）</vt:lpstr>
      <vt:lpstr>容器类组件（div）</vt:lpstr>
      <vt:lpstr>布局类组件（flex）</vt:lpstr>
      <vt:lpstr>线性布局（ Row和Column ）</vt:lpstr>
      <vt:lpstr>弹性布局（Flex）</vt:lpstr>
      <vt:lpstr>流式布局（ Wrap）</vt:lpstr>
      <vt:lpstr>层叠布局 Stack、Positioned</vt:lpstr>
      <vt:lpstr>对齐与相对定位（Align）</vt:lpstr>
      <vt:lpstr>路由管理</vt:lpstr>
      <vt:lpstr>路由管理</vt:lpstr>
      <vt:lpstr>Flutter 构建</vt:lpstr>
      <vt:lpstr>滚动组件</vt:lpstr>
      <vt:lpstr>手势事件</vt:lpstr>
      <vt:lpstr>网络请求</vt:lpstr>
      <vt:lpstr>网络请求</vt:lpstr>
      <vt:lpstr>异步UI更新</vt:lpstr>
      <vt:lpstr>异步UI更新</vt:lpstr>
      <vt:lpstr>数据状态管理 （redux）</vt:lpstr>
      <vt:lpstr>数据状态管理</vt:lpstr>
      <vt:lpstr>数据状态管理</vt:lpstr>
      <vt:lpstr>Provider MVVM构架图</vt:lpstr>
      <vt:lpstr>Json Model化的概念</vt:lpstr>
      <vt:lpstr>主题色，国际化等全局配置</vt:lpstr>
      <vt:lpstr>摘要</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初入Flutter架构设计</dc:title>
  <dc:creator>hp</dc:creator>
  <cp:lastModifiedBy>Zheng Zhiqiang (鄭 志強)</cp:lastModifiedBy>
  <cp:revision>188</cp:revision>
  <dcterms:created xsi:type="dcterms:W3CDTF">2021-07-28T09:56:30Z</dcterms:created>
  <dcterms:modified xsi:type="dcterms:W3CDTF">2022-09-30T07:04:57Z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